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9982200" cy="6797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>
        <p15:guide id="1" orient="horz" pos="2141">
          <p15:clr>
            <a:srgbClr val="A4A3A4"/>
          </p15:clr>
        </p15:guide>
        <p15:guide id="2" pos="3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575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41" orient="horz"/>
        <p:guide pos="3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25620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54270" y="0"/>
            <a:ext cx="4325620" cy="339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90888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8220" y="3228896"/>
            <a:ext cx="798576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56612"/>
            <a:ext cx="4325620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54270" y="6456612"/>
            <a:ext cx="4325620" cy="3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3290888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98220" y="3228896"/>
            <a:ext cx="7985760" cy="3058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98220" y="3228896"/>
            <a:ext cx="798576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3290888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:notes"/>
          <p:cNvSpPr txBox="1"/>
          <p:nvPr>
            <p:ph idx="1" type="body"/>
          </p:nvPr>
        </p:nvSpPr>
        <p:spPr>
          <a:xfrm>
            <a:off x="998220" y="3228896"/>
            <a:ext cx="7985760" cy="30589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:notes"/>
          <p:cNvSpPr/>
          <p:nvPr>
            <p:ph idx="2" type="sldImg"/>
          </p:nvPr>
        </p:nvSpPr>
        <p:spPr>
          <a:xfrm>
            <a:off x="3290888" y="509588"/>
            <a:ext cx="3400425" cy="2549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733f3a471_0_0:notes"/>
          <p:cNvSpPr/>
          <p:nvPr>
            <p:ph idx="2" type="sldImg"/>
          </p:nvPr>
        </p:nvSpPr>
        <p:spPr>
          <a:xfrm>
            <a:off x="3290888" y="509588"/>
            <a:ext cx="3400500" cy="254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733f3a471_0_0:notes"/>
          <p:cNvSpPr txBox="1"/>
          <p:nvPr>
            <p:ph idx="1" type="body"/>
          </p:nvPr>
        </p:nvSpPr>
        <p:spPr>
          <a:xfrm>
            <a:off x="998220" y="3228896"/>
            <a:ext cx="7985700" cy="30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0733f3a471_0_0:notes"/>
          <p:cNvSpPr txBox="1"/>
          <p:nvPr>
            <p:ph idx="12" type="sldNum"/>
          </p:nvPr>
        </p:nvSpPr>
        <p:spPr>
          <a:xfrm>
            <a:off x="5654270" y="6456612"/>
            <a:ext cx="4325700" cy="33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"/>
          <p:cNvSpPr txBox="1"/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>
              <a:spcBef>
                <a:spcPts val="480"/>
              </a:spcBef>
              <a:spcAft>
                <a:spcPts val="0"/>
              </a:spcAft>
              <a:buSzPts val="2040"/>
              <a:buChar char="•"/>
              <a:defRPr/>
            </a:lvl1pPr>
            <a:lvl2pPr indent="-336550" lvl="1" marL="914400">
              <a:spcBef>
                <a:spcPts val="400"/>
              </a:spcBef>
              <a:spcAft>
                <a:spcPts val="0"/>
              </a:spcAft>
              <a:buSzPts val="1700"/>
              <a:buChar char="•"/>
              <a:defRPr/>
            </a:lvl2pPr>
            <a:lvl3pPr indent="-331469" lvl="2" marL="137160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30200" lvl="3" marL="1828800"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4pPr>
            <a:lvl5pPr indent="-317500" lvl="4" marL="228600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5pPr>
            <a:lvl6pPr indent="-311150" lvl="5" marL="274320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6pPr>
            <a:lvl7pPr indent="-311150" lvl="6" marL="320040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7pPr>
            <a:lvl8pPr indent="-311150" lvl="7" marL="365760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8pPr>
            <a:lvl9pPr indent="-311150" lvl="8" marL="4114800">
              <a:spcBef>
                <a:spcPts val="260"/>
              </a:spcBef>
              <a:spcAft>
                <a:spcPts val="0"/>
              </a:spcAft>
              <a:buSzPts val="1300"/>
              <a:buChar char="•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cxnSp>
        <p:nvCxnSpPr>
          <p:cNvPr id="45" name="Google Shape;45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82B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11975" y="6209987"/>
            <a:ext cx="2206625" cy="55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25400" y="6477000"/>
            <a:ext cx="14029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193C6A"/>
                </a:solidFill>
                <a:latin typeface="Arial"/>
                <a:ea typeface="Arial"/>
                <a:cs typeface="Arial"/>
                <a:sym typeface="Arial"/>
              </a:rPr>
              <a:t>5 November 2020</a:t>
            </a:r>
            <a:endParaRPr sz="1200">
              <a:solidFill>
                <a:srgbClr val="193C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685800" y="1371600"/>
            <a:ext cx="7865772" cy="192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ts val="3200"/>
              <a:buFont typeface="Arial"/>
              <a:buNone/>
            </a:pPr>
            <a:r>
              <a:rPr lang="en-US" sz="3200"/>
              <a:t>Introduction to Long Read Data Analysis</a:t>
            </a:r>
            <a:br>
              <a:rPr b="0" i="0" lang="en-US" sz="3200" u="none" cap="none" strike="noStrike">
                <a:solidFill>
                  <a:srgbClr val="0082B9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685800" y="3505200"/>
            <a:ext cx="786577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600">
                <a:solidFill>
                  <a:srgbClr val="193C6A"/>
                </a:solidFill>
              </a:rPr>
              <a:t>Álvaro Cortés C.</a:t>
            </a:r>
            <a:endParaRPr/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>
              <a:solidFill>
                <a:srgbClr val="193C6A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1423" y="5650740"/>
            <a:ext cx="19145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ct val="1000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955109"/>
            <a:ext cx="8610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58178" lvl="0" marL="182880" rtl="0" algn="l">
              <a:spcBef>
                <a:spcPts val="0"/>
              </a:spcBef>
              <a:spcAft>
                <a:spcPts val="0"/>
              </a:spcAft>
              <a:buSzPct val="84000"/>
              <a:buChar char="•"/>
            </a:pPr>
            <a:r>
              <a:rPr lang="en-US" sz="3000">
                <a:solidFill>
                  <a:srgbClr val="193C6A"/>
                </a:solidFill>
              </a:rPr>
              <a:t>Introduction to sequencing data formats</a:t>
            </a:r>
            <a:endParaRPr sz="3000">
              <a:solidFill>
                <a:srgbClr val="193C6A"/>
              </a:solidFill>
            </a:endParaRPr>
          </a:p>
          <a:p>
            <a:pPr indent="-261937" lvl="1" marL="457200" rtl="0" algn="l">
              <a:spcBef>
                <a:spcPts val="0"/>
              </a:spcBef>
              <a:spcAft>
                <a:spcPts val="0"/>
              </a:spcAft>
              <a:buClr>
                <a:srgbClr val="193C6A"/>
              </a:buClr>
              <a:buSzPct val="100000"/>
              <a:buChar char="•"/>
            </a:pPr>
            <a:r>
              <a:rPr lang="en-US" sz="3000">
                <a:solidFill>
                  <a:srgbClr val="193C6A"/>
                </a:solidFill>
              </a:rPr>
              <a:t>FASTQ </a:t>
            </a:r>
            <a:endParaRPr sz="3000">
              <a:solidFill>
                <a:srgbClr val="193C6A"/>
              </a:solidFill>
            </a:endParaRPr>
          </a:p>
          <a:p>
            <a:pPr indent="-261937" lvl="1" marL="457200" rtl="0" algn="l">
              <a:spcBef>
                <a:spcPts val="0"/>
              </a:spcBef>
              <a:spcAft>
                <a:spcPts val="0"/>
              </a:spcAft>
              <a:buClr>
                <a:srgbClr val="193C6A"/>
              </a:buClr>
              <a:buSzPct val="100000"/>
              <a:buChar char="•"/>
            </a:pPr>
            <a:r>
              <a:rPr lang="en-US" sz="3000">
                <a:solidFill>
                  <a:srgbClr val="193C6A"/>
                </a:solidFill>
              </a:rPr>
              <a:t>FASTA</a:t>
            </a:r>
            <a:endParaRPr sz="3000">
              <a:solidFill>
                <a:srgbClr val="193C6A"/>
              </a:solidFill>
            </a:endParaRPr>
          </a:p>
          <a:p>
            <a:pPr indent="-261937" lvl="1" marL="457200" rtl="0" algn="l">
              <a:spcBef>
                <a:spcPts val="0"/>
              </a:spcBef>
              <a:spcAft>
                <a:spcPts val="0"/>
              </a:spcAft>
              <a:buClr>
                <a:srgbClr val="193C6A"/>
              </a:buClr>
              <a:buSzPct val="100000"/>
              <a:buChar char="•"/>
            </a:pPr>
            <a:r>
              <a:rPr lang="en-US" sz="3000">
                <a:solidFill>
                  <a:srgbClr val="193C6A"/>
                </a:solidFill>
              </a:rPr>
              <a:t>BAM</a:t>
            </a:r>
            <a:endParaRPr sz="3000">
              <a:solidFill>
                <a:srgbClr val="193C6A"/>
              </a:solidFill>
            </a:endParaRPr>
          </a:p>
          <a:p>
            <a:pPr indent="-261937" lvl="1" marL="457200" rtl="0" algn="l">
              <a:spcBef>
                <a:spcPts val="0"/>
              </a:spcBef>
              <a:spcAft>
                <a:spcPts val="0"/>
              </a:spcAft>
              <a:buClr>
                <a:srgbClr val="193C6A"/>
              </a:buClr>
              <a:buSzPct val="100000"/>
              <a:buChar char="•"/>
            </a:pPr>
            <a:r>
              <a:rPr lang="en-US" sz="3000">
                <a:solidFill>
                  <a:srgbClr val="193C6A"/>
                </a:solidFill>
              </a:rPr>
              <a:t>VCF</a:t>
            </a:r>
            <a:endParaRPr sz="3000">
              <a:solidFill>
                <a:srgbClr val="193C6A"/>
              </a:solidFill>
            </a:endParaRPr>
          </a:p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93C6A"/>
              </a:solidFill>
            </a:endParaRPr>
          </a:p>
          <a:p>
            <a:pPr indent="-233743" lvl="0" marL="182880" rtl="0" algn="l">
              <a:spcBef>
                <a:spcPts val="0"/>
              </a:spcBef>
              <a:spcAft>
                <a:spcPts val="0"/>
              </a:spcAft>
              <a:buSzPct val="84000"/>
              <a:buChar char="•"/>
            </a:pPr>
            <a:r>
              <a:rPr lang="en-US" sz="3000">
                <a:solidFill>
                  <a:srgbClr val="193C6A"/>
                </a:solidFill>
              </a:rPr>
              <a:t>Output Long read sequencing devices</a:t>
            </a:r>
            <a:endParaRPr sz="3000">
              <a:solidFill>
                <a:srgbClr val="193C6A"/>
              </a:solidFill>
            </a:endParaRPr>
          </a:p>
          <a:p>
            <a:pPr indent="-261937" lvl="1" marL="457200" rtl="0" algn="l">
              <a:spcBef>
                <a:spcPts val="0"/>
              </a:spcBef>
              <a:spcAft>
                <a:spcPts val="0"/>
              </a:spcAft>
              <a:buClr>
                <a:srgbClr val="193C6A"/>
              </a:buClr>
              <a:buSzPct val="100000"/>
              <a:buChar char="•"/>
            </a:pPr>
            <a:r>
              <a:rPr lang="en-US" sz="3000">
                <a:solidFill>
                  <a:srgbClr val="193C6A"/>
                </a:solidFill>
              </a:rPr>
              <a:t>Pacbio (Subreads, CCS, Hifi)</a:t>
            </a:r>
            <a:endParaRPr sz="3000">
              <a:solidFill>
                <a:srgbClr val="193C6A"/>
              </a:solidFill>
            </a:endParaRPr>
          </a:p>
          <a:p>
            <a:pPr indent="-261937" lvl="1" marL="457200" rtl="0" algn="l">
              <a:spcBef>
                <a:spcPts val="0"/>
              </a:spcBef>
              <a:spcAft>
                <a:spcPts val="0"/>
              </a:spcAft>
              <a:buClr>
                <a:srgbClr val="193C6A"/>
              </a:buClr>
              <a:buSzPct val="100000"/>
              <a:buChar char="•"/>
            </a:pPr>
            <a:r>
              <a:rPr lang="en-US" sz="3000">
                <a:solidFill>
                  <a:srgbClr val="193C6A"/>
                </a:solidFill>
              </a:rPr>
              <a:t>Oxford Nanopore (fast5 files)</a:t>
            </a:r>
            <a:endParaRPr sz="3000">
              <a:solidFill>
                <a:srgbClr val="193C6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93C6A"/>
              </a:solidFill>
            </a:endParaRPr>
          </a:p>
          <a:p>
            <a:pPr indent="-158178" lvl="0" marL="182880" rtl="0" algn="l">
              <a:spcBef>
                <a:spcPts val="640"/>
              </a:spcBef>
              <a:spcAft>
                <a:spcPts val="0"/>
              </a:spcAft>
              <a:buSzPct val="84000"/>
              <a:buChar char="•"/>
            </a:pPr>
            <a:r>
              <a:rPr lang="en-US" sz="3000">
                <a:solidFill>
                  <a:srgbClr val="193C6A"/>
                </a:solidFill>
              </a:rPr>
              <a:t>Improving base calling</a:t>
            </a:r>
            <a:endParaRPr sz="3000">
              <a:solidFill>
                <a:srgbClr val="193C6A"/>
              </a:solidFill>
            </a:endParaRPr>
          </a:p>
          <a:p>
            <a:pPr indent="0" lvl="0" marL="18288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93C6A"/>
              </a:solidFill>
            </a:endParaRPr>
          </a:p>
          <a:p>
            <a:pPr indent="-186372" lvl="0" marL="182880" rtl="0" algn="l">
              <a:spcBef>
                <a:spcPts val="640"/>
              </a:spcBef>
              <a:spcAft>
                <a:spcPts val="0"/>
              </a:spcAft>
              <a:buClr>
                <a:srgbClr val="193C6A"/>
              </a:buClr>
              <a:buSzPct val="100000"/>
              <a:buChar char="•"/>
            </a:pPr>
            <a:r>
              <a:rPr lang="en-US" sz="3000">
                <a:solidFill>
                  <a:srgbClr val="193C6A"/>
                </a:solidFill>
              </a:rPr>
              <a:t>Encoding epigenetic information on BAM files</a:t>
            </a:r>
            <a:endParaRPr sz="22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9475" y="6307563"/>
            <a:ext cx="19145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5400" y="-45914"/>
            <a:ext cx="9118600" cy="617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82B9"/>
              </a:buClr>
              <a:buSzPct val="100000"/>
              <a:buFont typeface="Arial"/>
              <a:buNone/>
            </a:pPr>
            <a:r>
              <a:rPr lang="en-US"/>
              <a:t>Base Calling Oxford Nanopore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82821" y="988828"/>
            <a:ext cx="880375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Conductivity (or Resistance) Varies by Base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(pico Amperes) is measured: “Squiggles”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Conductivity is calculated and stored as a 16-bit Integer value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Base calling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transforms measured conductivity into bases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6697" l="3288" r="45067" t="41416"/>
          <a:stretch/>
        </p:blipFill>
        <p:spPr>
          <a:xfrm>
            <a:off x="1195262" y="3050931"/>
            <a:ext cx="6465726" cy="294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5303520" y="4297680"/>
            <a:ext cx="3657228" cy="1462683"/>
          </a:xfrm>
          <a:custGeom>
            <a:rect b="b" l="l" r="r" t="t"/>
            <a:pathLst>
              <a:path extrusionOk="0" h="4066" w="10162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3387"/>
                </a:lnTo>
                <a:cubicBezTo>
                  <a:pt x="0" y="3726"/>
                  <a:pt x="338" y="4065"/>
                  <a:pt x="677" y="4065"/>
                </a:cubicBezTo>
                <a:lnTo>
                  <a:pt x="9483" y="4065"/>
                </a:lnTo>
                <a:cubicBezTo>
                  <a:pt x="9822" y="4065"/>
                  <a:pt x="10161" y="3726"/>
                  <a:pt x="10161" y="3387"/>
                </a:cubicBezTo>
                <a:lnTo>
                  <a:pt x="10161" y="677"/>
                </a:lnTo>
                <a:cubicBezTo>
                  <a:pt x="10161" y="338"/>
                  <a:pt x="9822" y="0"/>
                  <a:pt x="9483" y="0"/>
                </a:cubicBezTo>
                <a:lnTo>
                  <a:pt x="677" y="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37180" y="4232530"/>
            <a:ext cx="3657228" cy="1462683"/>
          </a:xfrm>
          <a:custGeom>
            <a:rect b="b" l="l" r="r" t="t"/>
            <a:pathLst>
              <a:path extrusionOk="0" h="4066" w="10162">
                <a:moveTo>
                  <a:pt x="677" y="0"/>
                </a:moveTo>
                <a:cubicBezTo>
                  <a:pt x="338" y="0"/>
                  <a:pt x="0" y="338"/>
                  <a:pt x="0" y="677"/>
                </a:cubicBezTo>
                <a:lnTo>
                  <a:pt x="0" y="3387"/>
                </a:lnTo>
                <a:cubicBezTo>
                  <a:pt x="0" y="3726"/>
                  <a:pt x="338" y="4065"/>
                  <a:pt x="677" y="4065"/>
                </a:cubicBezTo>
                <a:lnTo>
                  <a:pt x="9483" y="4065"/>
                </a:lnTo>
                <a:cubicBezTo>
                  <a:pt x="9822" y="4065"/>
                  <a:pt x="10161" y="3726"/>
                  <a:pt x="10161" y="3387"/>
                </a:cubicBezTo>
                <a:lnTo>
                  <a:pt x="10161" y="677"/>
                </a:lnTo>
                <a:cubicBezTo>
                  <a:pt x="10161" y="338"/>
                  <a:pt x="9822" y="0"/>
                  <a:pt x="9483" y="0"/>
                </a:cubicBezTo>
                <a:lnTo>
                  <a:pt x="677" y="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74335" y="244195"/>
            <a:ext cx="9117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2B9"/>
                </a:solidFill>
              </a:rPr>
              <a:t>Long read</a:t>
            </a:r>
            <a:r>
              <a:rPr b="0" lang="en-US" sz="4000" strike="noStrike">
                <a:solidFill>
                  <a:srgbClr val="0082B9"/>
                </a:solidFill>
                <a:latin typeface="Arial"/>
                <a:ea typeface="Arial"/>
                <a:cs typeface="Arial"/>
                <a:sym typeface="Arial"/>
              </a:rPr>
              <a:t> Common Pipelines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995640" y="1960920"/>
            <a:ext cx="1406100" cy="43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Base calling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995640" y="3291840"/>
            <a:ext cx="1406100" cy="43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Mapping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229645" y="4349880"/>
            <a:ext cx="1406100" cy="43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Structural Variation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408235" y="4789370"/>
            <a:ext cx="1406100" cy="43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Differential Expression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7421385" y="4789370"/>
            <a:ext cx="1406100" cy="43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Expression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 flipH="1">
            <a:off x="4699062" y="1719720"/>
            <a:ext cx="4698" cy="2412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6" name="Google Shape;106;p18"/>
          <p:cNvSpPr/>
          <p:nvPr/>
        </p:nvSpPr>
        <p:spPr>
          <a:xfrm>
            <a:off x="4698720" y="2401560"/>
            <a:ext cx="1782" cy="259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7" name="Google Shape;107;p18"/>
          <p:cNvSpPr/>
          <p:nvPr/>
        </p:nvSpPr>
        <p:spPr>
          <a:xfrm>
            <a:off x="4698720" y="3100680"/>
            <a:ext cx="1782" cy="18613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8" name="Google Shape;108;p18"/>
          <p:cNvSpPr/>
          <p:nvPr/>
        </p:nvSpPr>
        <p:spPr>
          <a:xfrm flipH="1">
            <a:off x="2011680" y="3726000"/>
            <a:ext cx="2687040" cy="5716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9" name="Google Shape;109;p18"/>
          <p:cNvSpPr/>
          <p:nvPr/>
        </p:nvSpPr>
        <p:spPr>
          <a:xfrm>
            <a:off x="4698720" y="3726000"/>
            <a:ext cx="2433618" cy="57169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0" name="Google Shape;110;p18"/>
          <p:cNvSpPr/>
          <p:nvPr/>
        </p:nvSpPr>
        <p:spPr>
          <a:xfrm>
            <a:off x="274320" y="3017525"/>
            <a:ext cx="1406100" cy="43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Denovo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 flipH="1">
            <a:off x="1680822" y="2871360"/>
            <a:ext cx="2314818" cy="176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2" name="Google Shape;112;p18"/>
          <p:cNvSpPr/>
          <p:nvPr/>
        </p:nvSpPr>
        <p:spPr>
          <a:xfrm>
            <a:off x="4002120" y="1280160"/>
            <a:ext cx="1406100" cy="43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995640" y="2651760"/>
            <a:ext cx="1406100" cy="43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</a:t>
            </a:r>
            <a:r>
              <a:rPr lang="en-US" sz="1200"/>
              <a:t>/uBAM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274325" y="2212255"/>
            <a:ext cx="1406100" cy="43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ISO-form discovery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2525400" y="3931920"/>
            <a:ext cx="1406100" cy="18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5212080" y="3931920"/>
            <a:ext cx="1406100" cy="18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286000" y="2762640"/>
            <a:ext cx="1188300" cy="182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C500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 (RNA)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372620" y="4349918"/>
            <a:ext cx="1406100" cy="43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Variant Calling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1119295" y="5024805"/>
            <a:ext cx="1406100" cy="439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Epigenomics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