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9"/>
  </p:notesMasterIdLst>
  <p:sldIdLst>
    <p:sldId id="264" r:id="rId2"/>
    <p:sldId id="373" r:id="rId3"/>
    <p:sldId id="374" r:id="rId4"/>
    <p:sldId id="365" r:id="rId5"/>
    <p:sldId id="376" r:id="rId6"/>
    <p:sldId id="359" r:id="rId7"/>
    <p:sldId id="377" r:id="rId8"/>
    <p:sldId id="361" r:id="rId9"/>
    <p:sldId id="379" r:id="rId10"/>
    <p:sldId id="380" r:id="rId11"/>
    <p:sldId id="378" r:id="rId12"/>
    <p:sldId id="382" r:id="rId13"/>
    <p:sldId id="383" r:id="rId14"/>
    <p:sldId id="384" r:id="rId15"/>
    <p:sldId id="387" r:id="rId16"/>
    <p:sldId id="386" r:id="rId17"/>
    <p:sldId id="29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73" autoAdjust="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69AC7F-C1C2-4020-ACFB-722DBE0BE3DB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E1AAD-A55E-489C-B8DE-00D95AED5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93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189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00171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7411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8843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20199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86B8D-F512-4D60-A95A-FC74604F190E}" type="datetime1">
              <a:rPr lang="nl-BE" smtClean="0"/>
              <a:t>2/10/2024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Human Genetics, Laboratory for Cytogenetics and Genome Research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255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40BBD-2191-40A0-BD66-582D124B04BD}" type="datetime1">
              <a:rPr lang="nl-BE" smtClean="0"/>
              <a:t>2/10/2024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Human Genetics, Laboratory for Cytogenetics and Genome Research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847435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E5063-F08D-4BAA-A08E-5048CCEE262C}" type="datetime1">
              <a:rPr lang="nl-BE" smtClean="0"/>
              <a:t>2/10/2024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Human Genetics, Laboratory for Cytogenetics and Genome Research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55687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6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3E02F-9A88-48F6-A242-B89F8ABEA271}" type="datetime1">
              <a:rPr lang="nl-BE" smtClean="0"/>
              <a:t>2/10/2024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Human Genetics, Laboratory for Cytogenetics and Genome Research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816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369F-6274-48FF-9750-8944AF8CC3DC}" type="datetime1">
              <a:rPr lang="nl-BE" smtClean="0"/>
              <a:t>2/10/2024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Human Genetics, Laboratory for Cytogenetics and Genome Research</a:t>
            </a: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32109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96237-5F23-479F-AD29-3AA0BC756EA9}" type="datetime1">
              <a:rPr lang="nl-BE" smtClean="0"/>
              <a:t>2/10/2024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Human Genetics, Laboratory for Cytogenetics and Genome Research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9976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E9DAF-7F73-44D1-B93B-5C83C2D52E17}" type="datetime1">
              <a:rPr lang="nl-BE" smtClean="0"/>
              <a:t>2/10/2024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Human Genetics, Laboratory for Cytogenetics and Genome Research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955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Fin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6B7D-56B5-4D05-B470-5078A6912D1D}" type="datetime1">
              <a:rPr lang="nl-BE" smtClean="0"/>
              <a:t>2/10/2024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Human Genetics, Laboratory for Cytogenetics and Genome Research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6185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6FA5505D-9BDF-4061-AF11-DDBBA7C6E646}" type="datetime1">
              <a:rPr lang="nl-BE" smtClean="0"/>
              <a:t>2/10/2024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/>
              <a:t>Department of Human Genetics, Laboratory for Cytogenetics and Genome Research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00986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>
          <p15:clr>
            <a:srgbClr val="F26B43"/>
          </p15:clr>
        </p15:guide>
        <p15:guide id="2" pos="7319">
          <p15:clr>
            <a:srgbClr val="F26B43"/>
          </p15:clr>
        </p15:guide>
        <p15:guide id="3" orient="horz" pos="3857">
          <p15:clr>
            <a:srgbClr val="F26B43"/>
          </p15:clr>
        </p15:guide>
        <p15:guide id="4" pos="36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383932" y="1080000"/>
            <a:ext cx="11808068" cy="4024798"/>
          </a:xfrm>
        </p:spPr>
        <p:txBody>
          <a:bodyPr/>
          <a:lstStyle/>
          <a:p>
            <a:pPr algn="ctr"/>
            <a:r>
              <a:rPr lang="en-US" dirty="0" err="1"/>
              <a:t>Episignature</a:t>
            </a:r>
            <a:r>
              <a:rPr lang="en-US" dirty="0"/>
              <a:t> in patients with developmental disorders</a:t>
            </a:r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662729" y="5132213"/>
            <a:ext cx="7540992" cy="1738468"/>
          </a:xfrm>
        </p:spPr>
        <p:txBody>
          <a:bodyPr>
            <a:normAutofit/>
          </a:bodyPr>
          <a:lstStyle/>
          <a:p>
            <a:r>
              <a:rPr lang="nl-NL" dirty="0"/>
              <a:t>Benjamin Huremagic</a:t>
            </a:r>
          </a:p>
          <a:p>
            <a:r>
              <a:rPr lang="en-US" dirty="0"/>
              <a:t>Laboratory for Cytogenetics and Genome Research</a:t>
            </a:r>
          </a:p>
          <a:p>
            <a:endParaRPr lang="nl-NL" dirty="0"/>
          </a:p>
        </p:txBody>
      </p:sp>
      <p:sp>
        <p:nvSpPr>
          <p:cNvPr id="5" name="Ondertitel 8">
            <a:extLst>
              <a:ext uri="{FF2B5EF4-FFF2-40B4-BE49-F238E27FC236}">
                <a16:creationId xmlns:a16="http://schemas.microsoft.com/office/drawing/2014/main" id="{09743499-4F57-4819-A188-A2B7FD1FF2C9}"/>
              </a:ext>
            </a:extLst>
          </p:cNvPr>
          <p:cNvSpPr txBox="1">
            <a:spLocks/>
          </p:cNvSpPr>
          <p:nvPr/>
        </p:nvSpPr>
        <p:spPr>
          <a:xfrm>
            <a:off x="575998" y="5392800"/>
            <a:ext cx="6096524" cy="11624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None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None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None/>
              <a:defRPr sz="16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None/>
              <a:defRPr sz="16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nl-NL" sz="2400" b="0" i="0" u="none" strike="noStrike" kern="1200" cap="none" spc="0" normalizeH="0" baseline="0" noProof="0" dirty="0">
              <a:ln>
                <a:noFill/>
              </a:ln>
              <a:solidFill>
                <a:srgbClr val="2F4D5D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ABBBDEE6-3B42-49EC-8DCE-BE99252145E9}"/>
              </a:ext>
            </a:extLst>
          </p:cNvPr>
          <p:cNvSpPr/>
          <p:nvPr/>
        </p:nvSpPr>
        <p:spPr>
          <a:xfrm>
            <a:off x="10343072" y="5132213"/>
            <a:ext cx="17624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Arial" charset="0"/>
              </a:rPr>
              <a:t>03/10/24</a:t>
            </a:r>
            <a:endParaRPr lang="en-US" sz="2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570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1208013-97F6-AA0B-5B3D-D47AE854D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Human Genetics, Laboratory for Cytogenetics and Genome Research</a:t>
            </a:r>
            <a:endParaRPr lang="nl-NL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AA739D-AC27-CCA1-B17E-02A4906B0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10</a:t>
            </a:fld>
            <a:endParaRPr lang="nl-NL"/>
          </a:p>
        </p:txBody>
      </p:sp>
      <p:pic>
        <p:nvPicPr>
          <p:cNvPr id="5" name="Picture 4" descr="A close-up of several color bars&#10;&#10;Description automatically generated">
            <a:extLst>
              <a:ext uri="{FF2B5EF4-FFF2-40B4-BE49-F238E27FC236}">
                <a16:creationId xmlns:a16="http://schemas.microsoft.com/office/drawing/2014/main" id="{D223CA4F-305E-F577-450B-815316AF7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260" y="75158"/>
            <a:ext cx="7795490" cy="60478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E77F8C-4262-1165-76E3-6DBE56CC0FFF}"/>
              </a:ext>
            </a:extLst>
          </p:cNvPr>
          <p:cNvSpPr txBox="1"/>
          <p:nvPr/>
        </p:nvSpPr>
        <p:spPr>
          <a:xfrm>
            <a:off x="387350" y="436315"/>
            <a:ext cx="378691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2200" dirty="0">
                <a:latin typeface="Arial" charset="0"/>
              </a:rPr>
              <a:t>4 samples, Nanopore WGS - LSK110 kit​</a:t>
            </a:r>
          </a:p>
          <a:p>
            <a:pPr lvl="1" fontAlgn="base"/>
            <a:r>
              <a:rPr lang="en-US" sz="2200" dirty="0">
                <a:latin typeface="Arial" charset="0"/>
              </a:rPr>
              <a:t>1 Sotos​</a:t>
            </a:r>
          </a:p>
          <a:p>
            <a:pPr lvl="1" fontAlgn="base"/>
            <a:r>
              <a:rPr lang="en-US" sz="2200" dirty="0">
                <a:latin typeface="Arial" charset="0"/>
              </a:rPr>
              <a:t>1 WS​</a:t>
            </a:r>
          </a:p>
          <a:p>
            <a:pPr lvl="1" fontAlgn="base"/>
            <a:r>
              <a:rPr lang="en-US" sz="2200" dirty="0">
                <a:latin typeface="Arial" charset="0"/>
              </a:rPr>
              <a:t>1 Kabuki</a:t>
            </a:r>
          </a:p>
          <a:p>
            <a:pPr lvl="1" fontAlgn="base"/>
            <a:r>
              <a:rPr lang="en-US" sz="2200" dirty="0">
                <a:latin typeface="Arial" charset="0"/>
              </a:rPr>
              <a:t>1 </a:t>
            </a:r>
            <a:r>
              <a:rPr lang="en-US" sz="2200" dirty="0" err="1">
                <a:latin typeface="Arial" charset="0"/>
              </a:rPr>
              <a:t>CdLS</a:t>
            </a:r>
            <a:endParaRPr lang="en-US" sz="22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920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521D164-5CAB-6230-10DF-CFB3F6502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Human Genetics, Laboratory for Cytogenetics and Genome Research</a:t>
            </a:r>
            <a:endParaRPr lang="nl-NL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96CF18-C710-3945-4597-88E3B46AA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11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DFA9B8-DFC8-D01A-4B49-D5677E91C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36 available </a:t>
            </a:r>
            <a:r>
              <a:rPr lang="en-US" dirty="0" err="1"/>
              <a:t>episignatures</a:t>
            </a:r>
            <a:r>
              <a:rPr lang="en-US" dirty="0"/>
              <a:t> – 42 disorders</a:t>
            </a:r>
          </a:p>
        </p:txBody>
      </p:sp>
      <p:sp>
        <p:nvSpPr>
          <p:cNvPr id="9" name="Tekstvak 5">
            <a:extLst>
              <a:ext uri="{FF2B5EF4-FFF2-40B4-BE49-F238E27FC236}">
                <a16:creationId xmlns:a16="http://schemas.microsoft.com/office/drawing/2014/main" id="{0DE46113-CDF7-225D-4613-6E0E1E3BC4A1}"/>
              </a:ext>
            </a:extLst>
          </p:cNvPr>
          <p:cNvSpPr txBox="1"/>
          <p:nvPr/>
        </p:nvSpPr>
        <p:spPr>
          <a:xfrm>
            <a:off x="576000" y="1396232"/>
            <a:ext cx="11163777" cy="3570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each </a:t>
            </a:r>
            <a:r>
              <a:rPr lang="en-US" dirty="0" err="1"/>
              <a:t>episignature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Average beta values in </a:t>
            </a:r>
            <a:r>
              <a:rPr lang="en-US" dirty="0" err="1"/>
              <a:t>CpGs</a:t>
            </a:r>
            <a:r>
              <a:rPr lang="en-US" dirty="0"/>
              <a:t> that are disorder specific  </a:t>
            </a:r>
          </a:p>
          <a:p>
            <a:pPr lvl="1"/>
            <a:r>
              <a:rPr lang="en-US" dirty="0"/>
              <a:t>Average beta values in same </a:t>
            </a:r>
            <a:r>
              <a:rPr lang="en-US" dirty="0" err="1"/>
              <a:t>CpGs</a:t>
            </a:r>
            <a:r>
              <a:rPr lang="en-US" dirty="0"/>
              <a:t> but for other disorders</a:t>
            </a:r>
          </a:p>
          <a:p>
            <a:pPr lvl="1"/>
            <a:r>
              <a:rPr lang="en-US" dirty="0"/>
              <a:t> </a:t>
            </a:r>
          </a:p>
          <a:p>
            <a:r>
              <a:rPr lang="en-US" dirty="0"/>
              <a:t>This translates into:</a:t>
            </a:r>
          </a:p>
          <a:p>
            <a:pPr lvl="1"/>
            <a:r>
              <a:rPr lang="en-US" dirty="0"/>
              <a:t>1 positive example for every </a:t>
            </a:r>
            <a:r>
              <a:rPr lang="en-US" dirty="0" err="1"/>
              <a:t>episignature</a:t>
            </a:r>
            <a:endParaRPr lang="en-US" dirty="0"/>
          </a:p>
          <a:p>
            <a:pPr lvl="1"/>
            <a:r>
              <a:rPr lang="en-US" dirty="0"/>
              <a:t>35 negative examples  for every </a:t>
            </a:r>
            <a:r>
              <a:rPr lang="en-US" dirty="0" err="1"/>
              <a:t>episignature</a:t>
            </a:r>
            <a:endParaRPr lang="en-US" dirty="0"/>
          </a:p>
          <a:p>
            <a:r>
              <a:rPr lang="en-GB" sz="2000" i="1" dirty="0">
                <a:solidFill>
                  <a:srgbClr val="FF0000"/>
                </a:solidFill>
              </a:rPr>
              <a:t>				</a:t>
            </a:r>
            <a:endParaRPr lang="en-GB" sz="2000" i="1" dirty="0"/>
          </a:p>
          <a:p>
            <a:pPr marL="0" indent="0">
              <a:buNone/>
            </a:pPr>
            <a:endParaRPr lang="en-GB" sz="2000" i="1" dirty="0"/>
          </a:p>
          <a:p>
            <a:pPr marL="0" indent="0">
              <a:buNone/>
            </a:pPr>
            <a:r>
              <a:rPr lang="en-GB" sz="2000" i="1" dirty="0"/>
              <a:t>	</a:t>
            </a:r>
            <a:r>
              <a:rPr lang="en-GB" sz="2000" dirty="0"/>
              <a:t>     </a:t>
            </a:r>
          </a:p>
          <a:p>
            <a:pPr marL="0" indent="0">
              <a:buNone/>
            </a:pPr>
            <a:endParaRPr lang="en-GB" sz="2000" i="1" dirty="0"/>
          </a:p>
          <a:p>
            <a:pPr marL="0" indent="0">
              <a:buNone/>
            </a:pPr>
            <a:r>
              <a:rPr lang="en-GB" sz="2000" i="1" dirty="0"/>
              <a:t>       </a:t>
            </a:r>
            <a:endParaRPr lang="en-GB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7F601E-EFA1-82F6-C779-1D18C8488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474" y="3767106"/>
            <a:ext cx="6941621" cy="220737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8EFBEDD-B61E-E9AC-F749-87F372D195CD}"/>
              </a:ext>
            </a:extLst>
          </p:cNvPr>
          <p:cNvSpPr/>
          <p:nvPr/>
        </p:nvSpPr>
        <p:spPr>
          <a:xfrm>
            <a:off x="4667490" y="3693304"/>
            <a:ext cx="7175260" cy="2309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957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521D164-5CAB-6230-10DF-CFB3F6502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Human Genetics, Laboratory for Cytogenetics and Genome Research</a:t>
            </a:r>
            <a:endParaRPr lang="nl-NL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96CF18-C710-3945-4597-88E3B46AA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12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DFA9B8-DFC8-D01A-4B49-D5677E91C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SVM Training </a:t>
            </a:r>
          </a:p>
        </p:txBody>
      </p:sp>
      <p:sp>
        <p:nvSpPr>
          <p:cNvPr id="9" name="Tekstvak 5">
            <a:extLst>
              <a:ext uri="{FF2B5EF4-FFF2-40B4-BE49-F238E27FC236}">
                <a16:creationId xmlns:a16="http://schemas.microsoft.com/office/drawing/2014/main" id="{0DE46113-CDF7-225D-4613-6E0E1E3BC4A1}"/>
              </a:ext>
            </a:extLst>
          </p:cNvPr>
          <p:cNvSpPr txBox="1"/>
          <p:nvPr/>
        </p:nvSpPr>
        <p:spPr>
          <a:xfrm>
            <a:off x="576000" y="1396232"/>
            <a:ext cx="11163777" cy="412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Liftover</a:t>
            </a:r>
            <a:r>
              <a:rPr lang="en-US" dirty="0"/>
              <a:t> illumine array </a:t>
            </a:r>
            <a:r>
              <a:rPr lang="en-US" dirty="0" err="1"/>
              <a:t>episignatures</a:t>
            </a:r>
            <a:r>
              <a:rPr lang="en-US" dirty="0"/>
              <a:t> from hg19 to hg38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illumine array </a:t>
            </a:r>
            <a:r>
              <a:rPr lang="en-US" dirty="0" err="1"/>
              <a:t>episignatures</a:t>
            </a:r>
            <a:r>
              <a:rPr lang="en-US" dirty="0"/>
              <a:t> train 36 </a:t>
            </a:r>
            <a:r>
              <a:rPr lang="en-US" b="1" dirty="0"/>
              <a:t>SVMs</a:t>
            </a:r>
            <a:r>
              <a:rPr lang="en-US" dirty="0"/>
              <a:t> (1 per </a:t>
            </a:r>
            <a:r>
              <a:rPr lang="en-US" dirty="0" err="1"/>
              <a:t>episignature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Training set: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Disorder specific probes with values from all disorders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2 classes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Disorder values in probes (1 example)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Values in probes from other disorder (35 examples) </a:t>
            </a:r>
          </a:p>
          <a:p>
            <a:r>
              <a:rPr lang="en-GB" sz="2000" i="1" dirty="0">
                <a:solidFill>
                  <a:srgbClr val="FF0000"/>
                </a:solidFill>
              </a:rPr>
              <a:t>				</a:t>
            </a:r>
            <a:endParaRPr lang="en-GB" sz="2000" i="1" dirty="0"/>
          </a:p>
          <a:p>
            <a:pPr marL="0" indent="0">
              <a:buNone/>
            </a:pPr>
            <a:endParaRPr lang="en-GB" sz="2000" i="1" dirty="0"/>
          </a:p>
          <a:p>
            <a:pPr marL="0" indent="0">
              <a:buNone/>
            </a:pPr>
            <a:r>
              <a:rPr lang="en-GB" sz="2000" i="1" dirty="0"/>
              <a:t>	</a:t>
            </a:r>
            <a:r>
              <a:rPr lang="en-GB" sz="2000" dirty="0"/>
              <a:t>     </a:t>
            </a:r>
          </a:p>
          <a:p>
            <a:pPr marL="0" indent="0">
              <a:buNone/>
            </a:pPr>
            <a:endParaRPr lang="en-GB" sz="2000" i="1" dirty="0"/>
          </a:p>
          <a:p>
            <a:pPr marL="0" indent="0">
              <a:buNone/>
            </a:pPr>
            <a:r>
              <a:rPr lang="en-GB" sz="2000" i="1" dirty="0"/>
              <a:t>       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672399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521D164-5CAB-6230-10DF-CFB3F6502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Human Genetics, Laboratory for Cytogenetics and Genome Research</a:t>
            </a:r>
            <a:endParaRPr lang="nl-NL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96CF18-C710-3945-4597-88E3B46AA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13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DFA9B8-DFC8-D01A-4B49-D5677E91C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SVM Training </a:t>
            </a:r>
          </a:p>
        </p:txBody>
      </p:sp>
      <p:sp>
        <p:nvSpPr>
          <p:cNvPr id="9" name="Tekstvak 5">
            <a:extLst>
              <a:ext uri="{FF2B5EF4-FFF2-40B4-BE49-F238E27FC236}">
                <a16:creationId xmlns:a16="http://schemas.microsoft.com/office/drawing/2014/main" id="{0DE46113-CDF7-225D-4613-6E0E1E3BC4A1}"/>
              </a:ext>
            </a:extLst>
          </p:cNvPr>
          <p:cNvSpPr txBox="1"/>
          <p:nvPr/>
        </p:nvSpPr>
        <p:spPr>
          <a:xfrm>
            <a:off x="576000" y="1396232"/>
            <a:ext cx="11163777" cy="412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Training set with unbalanced classes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Solution – adjusted class weights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Increase the weight of positive class (real disorder values)</a:t>
            </a:r>
          </a:p>
          <a:p>
            <a:r>
              <a:rPr lang="en-GB" sz="2000" i="1" dirty="0">
                <a:solidFill>
                  <a:srgbClr val="FF0000"/>
                </a:solidFill>
              </a:rPr>
              <a:t>				</a:t>
            </a:r>
            <a:endParaRPr lang="en-GB" sz="2000" i="1" dirty="0"/>
          </a:p>
          <a:p>
            <a:pPr marL="0" indent="0">
              <a:buNone/>
            </a:pPr>
            <a:endParaRPr lang="en-GB" sz="2000" i="1" dirty="0"/>
          </a:p>
          <a:p>
            <a:pPr marL="0" indent="0">
              <a:buNone/>
            </a:pPr>
            <a:r>
              <a:rPr lang="en-GB" sz="2000" i="1" dirty="0"/>
              <a:t>	</a:t>
            </a:r>
            <a:r>
              <a:rPr lang="en-GB" sz="2000" dirty="0"/>
              <a:t>     </a:t>
            </a:r>
          </a:p>
          <a:p>
            <a:pPr marL="0" indent="0">
              <a:buNone/>
            </a:pPr>
            <a:endParaRPr lang="en-GB" sz="2000" i="1" dirty="0"/>
          </a:p>
          <a:p>
            <a:pPr marL="0" indent="0">
              <a:buNone/>
            </a:pPr>
            <a:r>
              <a:rPr lang="en-GB" sz="2000" i="1" dirty="0"/>
              <a:t>       </a:t>
            </a:r>
            <a:endParaRPr lang="en-GB" sz="20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A89BC5F-9195-B937-9E99-EE266BA7545A}"/>
              </a:ext>
            </a:extLst>
          </p:cNvPr>
          <p:cNvSpPr/>
          <p:nvPr/>
        </p:nvSpPr>
        <p:spPr>
          <a:xfrm>
            <a:off x="7185008" y="2133601"/>
            <a:ext cx="848983" cy="7631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D2D81AF-E7E3-19F0-E7BA-2599D0A33630}"/>
              </a:ext>
            </a:extLst>
          </p:cNvPr>
          <p:cNvSpPr/>
          <p:nvPr/>
        </p:nvSpPr>
        <p:spPr>
          <a:xfrm>
            <a:off x="8033991" y="1575277"/>
            <a:ext cx="2717321" cy="199270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155C8C-E5EB-5198-922D-C04693BF13AF}"/>
              </a:ext>
            </a:extLst>
          </p:cNvPr>
          <p:cNvSpPr txBox="1"/>
          <p:nvPr/>
        </p:nvSpPr>
        <p:spPr>
          <a:xfrm>
            <a:off x="7185008" y="2309324"/>
            <a:ext cx="1006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1ABDF0-8458-20B0-DA9A-64BEEE15CDAB}"/>
              </a:ext>
            </a:extLst>
          </p:cNvPr>
          <p:cNvSpPr txBox="1"/>
          <p:nvPr/>
        </p:nvSpPr>
        <p:spPr>
          <a:xfrm>
            <a:off x="8968160" y="2352456"/>
            <a:ext cx="1006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Class 0</a:t>
            </a:r>
          </a:p>
        </p:txBody>
      </p:sp>
    </p:spTree>
    <p:extLst>
      <p:ext uri="{BB962C8B-B14F-4D97-AF65-F5344CB8AC3E}">
        <p14:creationId xmlns:p14="http://schemas.microsoft.com/office/powerpoint/2010/main" val="819109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201CEE2-375A-BF94-FE28-956A01E45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Human Genetics, Laboratory for Cytogenetics and Genome Research</a:t>
            </a:r>
            <a:endParaRPr lang="nl-NL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F1B5EB-4029-4C1E-5EBF-EF048727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14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716AC6-EF4E-AC59-38AF-248D9E8FB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Classification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B0F970-5500-2D6F-AB4C-3C68CE9C0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524999" y="-891413"/>
            <a:ext cx="5017201" cy="901160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719CBF7-454D-EE8D-D894-E7638D53FA12}"/>
              </a:ext>
            </a:extLst>
          </p:cNvPr>
          <p:cNvSpPr/>
          <p:nvPr/>
        </p:nvSpPr>
        <p:spPr>
          <a:xfrm>
            <a:off x="8530200" y="1152640"/>
            <a:ext cx="1283651" cy="4923494"/>
          </a:xfrm>
          <a:prstGeom prst="rect">
            <a:avLst/>
          </a:prstGeom>
          <a:solidFill>
            <a:schemeClr val="tx2">
              <a:lumMod val="50000"/>
              <a:lumOff val="50000"/>
              <a:alpha val="2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99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7400621-D484-08DD-4D66-17653813F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Human Genetics, Laboratory for Cytogenetics and Genome Research</a:t>
            </a:r>
            <a:endParaRPr lang="nl-NL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3B6072-F039-3A24-7DDC-A22CD7DED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15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51FAF5-E711-7266-31DD-5639D5DDF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Why the </a:t>
            </a:r>
            <a:r>
              <a:rPr lang="en-US" dirty="0" err="1"/>
              <a:t>episignature</a:t>
            </a:r>
            <a:r>
              <a:rPr lang="en-US" dirty="0"/>
              <a:t> was not recognized in 3 samples?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EFAB23-165D-28EB-B0C2-10E0029E67BB}"/>
              </a:ext>
            </a:extLst>
          </p:cNvPr>
          <p:cNvSpPr txBox="1"/>
          <p:nvPr/>
        </p:nvSpPr>
        <p:spPr>
          <a:xfrm>
            <a:off x="816102" y="1406158"/>
            <a:ext cx="10801098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EPI_13 (BFLS) – Functional mosaicism</a:t>
            </a:r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EPI_18 (VUS) and EPI_20: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Limited training set used to identify the </a:t>
            </a:r>
            <a:r>
              <a:rPr lang="en-US" dirty="0" err="1"/>
              <a:t>episignature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 variant (missense) – potential sub-</a:t>
            </a:r>
            <a:r>
              <a:rPr lang="en-US" dirty="0" err="1"/>
              <a:t>episignatures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Potential true negative (EPI18)</a:t>
            </a:r>
          </a:p>
          <a:p>
            <a:endParaRPr lang="en-US" sz="2000" b="1" dirty="0"/>
          </a:p>
          <a:p>
            <a:r>
              <a:rPr lang="en-US" sz="2000" b="1" dirty="0">
                <a:solidFill>
                  <a:srgbClr val="FF0000"/>
                </a:solidFill>
              </a:rPr>
              <a:t>Commercial assay classified</a:t>
            </a:r>
            <a:r>
              <a:rPr lang="en-US" sz="2000" b="1" dirty="0"/>
              <a:t> all 3 samples </a:t>
            </a:r>
            <a:r>
              <a:rPr lang="en-US" sz="2000" b="1" dirty="0">
                <a:solidFill>
                  <a:srgbClr val="FF0000"/>
                </a:solidFill>
              </a:rPr>
              <a:t>as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controls</a:t>
            </a:r>
            <a:r>
              <a:rPr lang="en-US" sz="2000" b="1" dirty="0"/>
              <a:t> (</a:t>
            </a:r>
            <a:r>
              <a:rPr lang="en-US" sz="2000" b="1" dirty="0" err="1"/>
              <a:t>EpiSign</a:t>
            </a:r>
            <a:r>
              <a:rPr lang="en-US" sz="2000" b="1" dirty="0"/>
              <a:t>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DA88710-E81B-CDFD-11A8-1232977E6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629" y="1832803"/>
            <a:ext cx="3967267" cy="175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D6167F5-2759-8E6F-8BFB-B65F22CCF74B}"/>
              </a:ext>
            </a:extLst>
          </p:cNvPr>
          <p:cNvSpPr txBox="1"/>
          <p:nvPr/>
        </p:nvSpPr>
        <p:spPr>
          <a:xfrm>
            <a:off x="5762826" y="2781928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EPI_13 X-chromosome inactivation skewing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367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56FC86-4466-0450-76CE-CFD3D0155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Human Genetics, Laboratory for Cytogenetics and Genome Research</a:t>
            </a:r>
            <a:endParaRPr lang="nl-NL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37FCA5-5B59-91FD-382D-7BA6036B4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16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F9B402-C789-0C45-31DD-53219529B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43870E0-47F3-91E2-709E-C4C8CB15BE8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Episignatures</a:t>
            </a:r>
            <a:r>
              <a:rPr lang="en-US" dirty="0"/>
              <a:t> identified through Illumina arrays can be used on Nanopore data</a:t>
            </a:r>
          </a:p>
          <a:p>
            <a:endParaRPr lang="en-US" dirty="0"/>
          </a:p>
          <a:p>
            <a:r>
              <a:rPr lang="en-US" dirty="0"/>
              <a:t>Long read sequencing technologies can have significant impact on rare disease diagnosis (and not only) by offering simultaneous genome and epigenome analysis.</a:t>
            </a:r>
          </a:p>
        </p:txBody>
      </p:sp>
    </p:spTree>
    <p:extLst>
      <p:ext uri="{BB962C8B-B14F-4D97-AF65-F5344CB8AC3E}">
        <p14:creationId xmlns:p14="http://schemas.microsoft.com/office/powerpoint/2010/main" val="680551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890068-ECC6-4C35-8B9E-39FFD2D37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63" y="303179"/>
            <a:ext cx="11039793" cy="823545"/>
          </a:xfrm>
        </p:spPr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07C20D4-D6B3-4184-84F8-28034577A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Human Genetics, Laboratory for Cytogenetics and Genome Research</a:t>
            </a:r>
            <a:endParaRPr lang="nl-NL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ED4946A-A9DE-4EF8-B756-EB08BA66E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17</a:t>
            </a:fld>
            <a:endParaRPr lang="nl-NL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F4A42CCB-CAE9-4920-AD9F-F966C1A9D069}"/>
              </a:ext>
            </a:extLst>
          </p:cNvPr>
          <p:cNvSpPr txBox="1">
            <a:spLocks/>
          </p:cNvSpPr>
          <p:nvPr/>
        </p:nvSpPr>
        <p:spPr>
          <a:xfrm>
            <a:off x="4178000" y="1602920"/>
            <a:ext cx="5818748" cy="182608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kern="1200" baseline="0">
                <a:solidFill>
                  <a:schemeClr val="bg1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pPr marL="285750" indent="-285750" algn="l">
              <a:buFontTx/>
              <a:buChar char="-"/>
            </a:pPr>
            <a:r>
              <a:rPr lang="en-US" sz="1800" dirty="0"/>
              <a:t>Prof. Joris Vermeesch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Prof. Kris Van Den Bogaert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Mathilde </a:t>
            </a:r>
            <a:r>
              <a:rPr lang="en-US" sz="1800" dirty="0" err="1"/>
              <a:t>Geysens</a:t>
            </a:r>
            <a:endParaRPr lang="en-US" sz="1800" dirty="0"/>
          </a:p>
          <a:p>
            <a:pPr marL="285750" indent="-285750" algn="l">
              <a:buFontTx/>
              <a:buChar char="-"/>
            </a:pPr>
            <a:r>
              <a:rPr lang="en-US" sz="1800" dirty="0"/>
              <a:t>Erika </a:t>
            </a:r>
            <a:r>
              <a:rPr lang="en-US" sz="1800" dirty="0" err="1"/>
              <a:t>Souche</a:t>
            </a:r>
            <a:endParaRPr lang="en-US" sz="1800" dirty="0"/>
          </a:p>
          <a:p>
            <a:pPr marL="285750" indent="-285750" algn="l">
              <a:buFontTx/>
              <a:buChar char="-"/>
            </a:pPr>
            <a:r>
              <a:rPr lang="en-US" sz="1800" dirty="0"/>
              <a:t>Tatjana </a:t>
            </a:r>
            <a:r>
              <a:rPr lang="en-US" sz="1800" dirty="0" err="1"/>
              <a:t>Jetsenko</a:t>
            </a:r>
            <a:endParaRPr lang="en-US" sz="1800" dirty="0"/>
          </a:p>
          <a:p>
            <a:pPr marL="285750" indent="-285750" algn="l">
              <a:buFontTx/>
              <a:buChar char="-"/>
            </a:pPr>
            <a:r>
              <a:rPr lang="en-US" sz="1800" dirty="0"/>
              <a:t>Stefania </a:t>
            </a:r>
            <a:r>
              <a:rPr lang="en-US" sz="1800" dirty="0" err="1"/>
              <a:t>Tuveri</a:t>
            </a:r>
            <a:endParaRPr lang="en-US" sz="1800" dirty="0"/>
          </a:p>
          <a:p>
            <a:pPr marL="285750" indent="-285750">
              <a:buFontTx/>
              <a:buChar char="-"/>
            </a:pPr>
            <a:endParaRPr lang="en-US" sz="1800" dirty="0"/>
          </a:p>
          <a:p>
            <a:endParaRPr lang="en-US" sz="1800" dirty="0"/>
          </a:p>
        </p:txBody>
      </p:sp>
      <p:sp>
        <p:nvSpPr>
          <p:cNvPr id="24" name="Titolo 1">
            <a:extLst>
              <a:ext uri="{FF2B5EF4-FFF2-40B4-BE49-F238E27FC236}">
                <a16:creationId xmlns:a16="http://schemas.microsoft.com/office/drawing/2014/main" id="{F09E71E1-7AE8-494F-B4A8-D45769D40B59}"/>
              </a:ext>
            </a:extLst>
          </p:cNvPr>
          <p:cNvSpPr txBox="1">
            <a:spLocks/>
          </p:cNvSpPr>
          <p:nvPr/>
        </p:nvSpPr>
        <p:spPr>
          <a:xfrm>
            <a:off x="-104753" y="3963502"/>
            <a:ext cx="5818748" cy="22254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kern="1200" baseline="0">
                <a:solidFill>
                  <a:schemeClr val="bg1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pPr marL="342900" indent="-342900">
              <a:buFontTx/>
              <a:buChar char="-"/>
            </a:pPr>
            <a:endParaRPr lang="en-US" sz="2000" dirty="0"/>
          </a:p>
        </p:txBody>
      </p:sp>
      <p:sp>
        <p:nvSpPr>
          <p:cNvPr id="14" name="Titolo 1">
            <a:extLst>
              <a:ext uri="{FF2B5EF4-FFF2-40B4-BE49-F238E27FC236}">
                <a16:creationId xmlns:a16="http://schemas.microsoft.com/office/drawing/2014/main" id="{7D80BF2C-A278-5AFF-975A-BC86B4CD1359}"/>
              </a:ext>
            </a:extLst>
          </p:cNvPr>
          <p:cNvSpPr txBox="1">
            <a:spLocks/>
          </p:cNvSpPr>
          <p:nvPr/>
        </p:nvSpPr>
        <p:spPr>
          <a:xfrm>
            <a:off x="90763" y="5775749"/>
            <a:ext cx="2616551" cy="39417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kern="1200" baseline="0">
                <a:solidFill>
                  <a:schemeClr val="bg1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pPr algn="l"/>
            <a:endParaRPr lang="en-US" sz="1600" b="1" dirty="0">
              <a:solidFill>
                <a:schemeClr val="tx1"/>
              </a:solidFill>
            </a:endParaRPr>
          </a:p>
        </p:txBody>
      </p:sp>
      <p:pic>
        <p:nvPicPr>
          <p:cNvPr id="9" name="Picture 8" descr="Many question marks on black background">
            <a:extLst>
              <a:ext uri="{FF2B5EF4-FFF2-40B4-BE49-F238E27FC236}">
                <a16:creationId xmlns:a16="http://schemas.microsoft.com/office/drawing/2014/main" id="{3F2FDFA3-A41D-6ED1-F7D2-4957AAAA31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704" b="5526"/>
          <a:stretch/>
        </p:blipFill>
        <p:spPr>
          <a:xfrm>
            <a:off x="2902830" y="3257725"/>
            <a:ext cx="6033580" cy="2715111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95EE93B-E6A0-C88C-8B6D-62AAA05687AF}"/>
              </a:ext>
            </a:extLst>
          </p:cNvPr>
          <p:cNvSpPr txBox="1">
            <a:spLocks/>
          </p:cNvSpPr>
          <p:nvPr/>
        </p:nvSpPr>
        <p:spPr>
          <a:xfrm>
            <a:off x="2851125" y="4979588"/>
            <a:ext cx="3393039" cy="7412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70000" lnSpcReduction="20000"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kern="1200" baseline="0">
                <a:solidFill>
                  <a:schemeClr val="bg1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r>
              <a:rPr lang="en-US" sz="3600" dirty="0"/>
              <a:t>Thank you for you attention </a:t>
            </a:r>
          </a:p>
        </p:txBody>
      </p:sp>
    </p:spTree>
    <p:extLst>
      <p:ext uri="{BB962C8B-B14F-4D97-AF65-F5344CB8AC3E}">
        <p14:creationId xmlns:p14="http://schemas.microsoft.com/office/powerpoint/2010/main" val="375287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D6BEEC-72F0-FE18-8642-CABA756E4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Human Genetics, Laboratory for Cytogenetics and Genome Research</a:t>
            </a:r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C8ACF-7A56-45AF-E0CA-A70F3E06A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562FCEB6-384D-4A46-018D-0843DA348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42" y="394834"/>
            <a:ext cx="11499315" cy="534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599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3F0CBE-DC4F-4949-AD11-37259A827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Human Genetics, Laboratory for Cytogenetics and Genome Research</a:t>
            </a:r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AD52A1-6923-25EF-2A9B-4ED88C65E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875873B-37F7-0528-CE12-32EB5F637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How did it start?</a:t>
            </a:r>
            <a:endParaRPr lang="en-US" dirty="0"/>
          </a:p>
        </p:txBody>
      </p:sp>
      <p:pic>
        <p:nvPicPr>
          <p:cNvPr id="2" name="Content Placeholder 4" descr="Woman with solid fill">
            <a:extLst>
              <a:ext uri="{FF2B5EF4-FFF2-40B4-BE49-F238E27FC236}">
                <a16:creationId xmlns:a16="http://schemas.microsoft.com/office/drawing/2014/main" id="{44731E48-6747-7106-2544-33CD429E2E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7773" y="2465195"/>
            <a:ext cx="1326115" cy="1326115"/>
          </a:xfrm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1EA96946-FF97-303F-E8DE-E577C6F93B0A}"/>
              </a:ext>
            </a:extLst>
          </p:cNvPr>
          <p:cNvSpPr/>
          <p:nvPr/>
        </p:nvSpPr>
        <p:spPr>
          <a:xfrm>
            <a:off x="2354323" y="1423358"/>
            <a:ext cx="1890233" cy="1224861"/>
          </a:xfrm>
          <a:prstGeom prst="wedgeEllipseCallo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E963D3-5FFA-E47F-24C0-934DED0222D6}"/>
              </a:ext>
            </a:extLst>
          </p:cNvPr>
          <p:cNvSpPr txBox="1"/>
          <p:nvPr/>
        </p:nvSpPr>
        <p:spPr>
          <a:xfrm>
            <a:off x="2656770" y="1813061"/>
            <a:ext cx="141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???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Mhm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???</a:t>
            </a:r>
            <a:endParaRPr lang="en-US" dirty="0"/>
          </a:p>
        </p:txBody>
      </p:sp>
      <p:pic>
        <p:nvPicPr>
          <p:cNvPr id="16" name="Picture 15" descr="Copper water pipes and taps">
            <a:extLst>
              <a:ext uri="{FF2B5EF4-FFF2-40B4-BE49-F238E27FC236}">
                <a16:creationId xmlns:a16="http://schemas.microsoft.com/office/drawing/2014/main" id="{9DCDFDD7-63E4-FEA7-EA8B-F76F03C58E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746" y="1383131"/>
            <a:ext cx="2122990" cy="2698112"/>
          </a:xfrm>
          <a:prstGeom prst="rect">
            <a:avLst/>
          </a:prstGeom>
        </p:spPr>
      </p:pic>
      <p:pic>
        <p:nvPicPr>
          <p:cNvPr id="17" name="Graphic 16" descr="Neanderthal Male with solid fill">
            <a:extLst>
              <a:ext uri="{FF2B5EF4-FFF2-40B4-BE49-F238E27FC236}">
                <a16:creationId xmlns:a16="http://schemas.microsoft.com/office/drawing/2014/main" id="{C67C5617-CBAA-ED74-5632-CF5EE19925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96000" y="1949570"/>
            <a:ext cx="1841740" cy="1841740"/>
          </a:xfrm>
          <a:prstGeom prst="rect">
            <a:avLst/>
          </a:prstGeom>
        </p:spPr>
      </p:pic>
      <p:pic>
        <p:nvPicPr>
          <p:cNvPr id="21" name="Graphic 20" descr="Prehistoric Tool with solid fill">
            <a:extLst>
              <a:ext uri="{FF2B5EF4-FFF2-40B4-BE49-F238E27FC236}">
                <a16:creationId xmlns:a16="http://schemas.microsoft.com/office/drawing/2014/main" id="{5EF56EF9-6F60-3D41-0AC4-99A236D169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81822" y="2274987"/>
            <a:ext cx="914400" cy="914400"/>
          </a:xfrm>
          <a:prstGeom prst="rect">
            <a:avLst/>
          </a:prstGeom>
        </p:spPr>
      </p:pic>
      <p:sp>
        <p:nvSpPr>
          <p:cNvPr id="25" name="Speech Bubble: Oval 24">
            <a:extLst>
              <a:ext uri="{FF2B5EF4-FFF2-40B4-BE49-F238E27FC236}">
                <a16:creationId xmlns:a16="http://schemas.microsoft.com/office/drawing/2014/main" id="{3FA19659-CC6F-BE14-D9EE-ACC293D55E44}"/>
              </a:ext>
            </a:extLst>
          </p:cNvPr>
          <p:cNvSpPr/>
          <p:nvPr/>
        </p:nvSpPr>
        <p:spPr>
          <a:xfrm>
            <a:off x="7249568" y="1414732"/>
            <a:ext cx="945117" cy="602656"/>
          </a:xfrm>
          <a:prstGeom prst="wedgeEllipseCallo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2FF166-DA9C-4618-4E2E-C027D65E3809}"/>
              </a:ext>
            </a:extLst>
          </p:cNvPr>
          <p:cNvSpPr txBox="1"/>
          <p:nvPr/>
        </p:nvSpPr>
        <p:spPr>
          <a:xfrm>
            <a:off x="7436668" y="1536323"/>
            <a:ext cx="68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Ok</a:t>
            </a:r>
            <a:endParaRPr lang="en-US" dirty="0"/>
          </a:p>
        </p:txBody>
      </p:sp>
      <p:pic>
        <p:nvPicPr>
          <p:cNvPr id="27" name="Content Placeholder 4" descr="Woman with solid fill">
            <a:extLst>
              <a:ext uri="{FF2B5EF4-FFF2-40B4-BE49-F238E27FC236}">
                <a16:creationId xmlns:a16="http://schemas.microsoft.com/office/drawing/2014/main" id="{D3401CFF-D51D-95BC-468C-635930DF5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76173" y="4796873"/>
            <a:ext cx="1326115" cy="1326115"/>
          </a:xfrm>
          <a:prstGeom prst="rect">
            <a:avLst/>
          </a:prstGeom>
        </p:spPr>
      </p:pic>
      <p:sp>
        <p:nvSpPr>
          <p:cNvPr id="28" name="Speech Bubble: Oval 27">
            <a:extLst>
              <a:ext uri="{FF2B5EF4-FFF2-40B4-BE49-F238E27FC236}">
                <a16:creationId xmlns:a16="http://schemas.microsoft.com/office/drawing/2014/main" id="{77AA8DD2-67B7-57A9-A1F0-D40DF2F0466A}"/>
              </a:ext>
            </a:extLst>
          </p:cNvPr>
          <p:cNvSpPr/>
          <p:nvPr/>
        </p:nvSpPr>
        <p:spPr>
          <a:xfrm>
            <a:off x="2354323" y="4124923"/>
            <a:ext cx="1890233" cy="1224861"/>
          </a:xfrm>
          <a:prstGeom prst="wedgeEllipse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53F5D3B-0265-98E2-8B88-0DA2392FD07D}"/>
              </a:ext>
            </a:extLst>
          </p:cNvPr>
          <p:cNvSpPr txBox="1"/>
          <p:nvPr/>
        </p:nvSpPr>
        <p:spPr>
          <a:xfrm>
            <a:off x="2656770" y="4514626"/>
            <a:ext cx="141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???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Mhm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???</a:t>
            </a:r>
            <a:endParaRPr lang="en-US" dirty="0"/>
          </a:p>
        </p:txBody>
      </p:sp>
      <p:pic>
        <p:nvPicPr>
          <p:cNvPr id="30" name="Graphic 29" descr="Man with solid fill">
            <a:extLst>
              <a:ext uri="{FF2B5EF4-FFF2-40B4-BE49-F238E27FC236}">
                <a16:creationId xmlns:a16="http://schemas.microsoft.com/office/drawing/2014/main" id="{478B1397-2436-BB3F-620A-88E63CB8FA0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13533" y="4796872"/>
            <a:ext cx="1317489" cy="1326115"/>
          </a:xfrm>
          <a:prstGeom prst="rect">
            <a:avLst/>
          </a:prstGeom>
        </p:spPr>
      </p:pic>
      <p:sp>
        <p:nvSpPr>
          <p:cNvPr id="31" name="Speech Bubble: Oval 30">
            <a:extLst>
              <a:ext uri="{FF2B5EF4-FFF2-40B4-BE49-F238E27FC236}">
                <a16:creationId xmlns:a16="http://schemas.microsoft.com/office/drawing/2014/main" id="{DCBF944E-3778-7B48-5ACC-D5DE3DCA2B39}"/>
              </a:ext>
            </a:extLst>
          </p:cNvPr>
          <p:cNvSpPr/>
          <p:nvPr/>
        </p:nvSpPr>
        <p:spPr>
          <a:xfrm>
            <a:off x="7078335" y="4383453"/>
            <a:ext cx="1890233" cy="602656"/>
          </a:xfrm>
          <a:prstGeom prst="wedgeEllipse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0E3087D-A91E-C3B4-7998-4E96860B1E09}"/>
              </a:ext>
            </a:extLst>
          </p:cNvPr>
          <p:cNvSpPr txBox="1"/>
          <p:nvPr/>
        </p:nvSpPr>
        <p:spPr>
          <a:xfrm>
            <a:off x="7394257" y="4480876"/>
            <a:ext cx="1574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Interesting!!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62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/>
      <p:bldP spid="25" grpId="0" animBg="1"/>
      <p:bldP spid="26" grpId="0"/>
      <p:bldP spid="28" grpId="0" animBg="1"/>
      <p:bldP spid="29" grpId="0"/>
      <p:bldP spid="31" grpId="0" animBg="1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D9C89DE7-E931-4DBE-A5A5-E9A0B835B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C1FAF9D-98EF-48A8-A917-487604948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is methylation relevant?</a:t>
            </a:r>
            <a:endParaRPr lang="en-GB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B5DBEF0E-0DF8-4F1B-85B7-EB0B5D6602D7}"/>
              </a:ext>
            </a:extLst>
          </p:cNvPr>
          <p:cNvSpPr txBox="1"/>
          <p:nvPr/>
        </p:nvSpPr>
        <p:spPr>
          <a:xfrm>
            <a:off x="576001" y="1396232"/>
            <a:ext cx="292285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i="1" dirty="0">
                <a:solidFill>
                  <a:srgbClr val="FF0000"/>
                </a:solidFill>
              </a:rPr>
              <a:t>				</a:t>
            </a:r>
            <a:endParaRPr lang="en-GB" sz="2000" i="1" dirty="0"/>
          </a:p>
          <a:p>
            <a:pPr marL="0" indent="0">
              <a:buNone/>
            </a:pPr>
            <a:endParaRPr lang="en-GB" sz="20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/>
              <a:t>Methylation play a critical role in  the regulation of </a:t>
            </a:r>
            <a:r>
              <a:rPr lang="en-US" sz="2000" b="1" i="1" dirty="0"/>
              <a:t>gene expression</a:t>
            </a:r>
            <a:r>
              <a:rPr lang="en-US" sz="2000" i="1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/>
              <a:t>It is </a:t>
            </a:r>
            <a:r>
              <a:rPr lang="en-US" sz="2000" b="1" i="1" dirty="0"/>
              <a:t>tissue specific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/>
              <a:t>Varies during the lifespan of an individual </a:t>
            </a:r>
          </a:p>
          <a:p>
            <a:pPr marL="0" indent="0">
              <a:buNone/>
            </a:pPr>
            <a:r>
              <a:rPr lang="en-GB" sz="2000" dirty="0"/>
              <a:t>     </a:t>
            </a:r>
          </a:p>
          <a:p>
            <a:pPr marL="0" indent="0">
              <a:buNone/>
            </a:pPr>
            <a:endParaRPr lang="en-GB" sz="2000" i="1" dirty="0"/>
          </a:p>
          <a:p>
            <a:pPr marL="0" indent="0">
              <a:buNone/>
            </a:pPr>
            <a:r>
              <a:rPr lang="en-GB" sz="2000" i="1" dirty="0"/>
              <a:t>       </a:t>
            </a:r>
            <a:endParaRPr lang="en-GB" sz="2000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E0B9E0B7-39D8-4A20-A8C6-774BCA316D4F}"/>
              </a:ext>
            </a:extLst>
          </p:cNvPr>
          <p:cNvSpPr txBox="1"/>
          <p:nvPr/>
        </p:nvSpPr>
        <p:spPr>
          <a:xfrm>
            <a:off x="10640753" y="1442175"/>
            <a:ext cx="798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</a:rPr>
              <a:t>S6591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8133CB2-E5AF-E916-4143-9002EE705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33600" y="6210000"/>
            <a:ext cx="4993200" cy="648000"/>
          </a:xfrm>
        </p:spPr>
        <p:txBody>
          <a:bodyPr/>
          <a:lstStyle/>
          <a:p>
            <a:r>
              <a:rPr lang="en-US" dirty="0"/>
              <a:t>Department of Human Genetics, Laboratory for Cytogenetics and Genome Research</a:t>
            </a:r>
            <a:endParaRPr lang="nl-NL" dirty="0"/>
          </a:p>
        </p:txBody>
      </p:sp>
      <p:pic>
        <p:nvPicPr>
          <p:cNvPr id="7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DD47D5F-AB2B-8DD2-CFD0-EC6B70BF8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496" y="1567861"/>
            <a:ext cx="8233584" cy="4196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15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D9C89DE7-E931-4DBE-A5A5-E9A0B835B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C1FAF9D-98EF-48A8-A917-487604948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Chromatinopathies</a:t>
            </a:r>
            <a:endParaRPr lang="en-GB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E0B9E0B7-39D8-4A20-A8C6-774BCA316D4F}"/>
              </a:ext>
            </a:extLst>
          </p:cNvPr>
          <p:cNvSpPr txBox="1"/>
          <p:nvPr/>
        </p:nvSpPr>
        <p:spPr>
          <a:xfrm>
            <a:off x="10640753" y="1442175"/>
            <a:ext cx="798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</a:rPr>
              <a:t>S6591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8133CB2-E5AF-E916-4143-9002EE705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33600" y="6210000"/>
            <a:ext cx="4993200" cy="648000"/>
          </a:xfrm>
        </p:spPr>
        <p:txBody>
          <a:bodyPr/>
          <a:lstStyle/>
          <a:p>
            <a:r>
              <a:rPr lang="en-US" dirty="0"/>
              <a:t>Department of Human Genetics, Laboratory for Cytogenetics and Genome Research</a:t>
            </a:r>
            <a:endParaRPr lang="nl-N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CFF85F5-516D-965D-CCDD-C6F8091DF0B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372155" cy="435133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Chromatinopathies</a:t>
            </a:r>
            <a:r>
              <a:rPr lang="en-US" dirty="0"/>
              <a:t>: a class of neurodevelopmental disorders caused by mutations affecting proteins responsible for chromatin remodeling and transcriptional regulation.​</a:t>
            </a:r>
          </a:p>
          <a:p>
            <a:pPr marL="0" indent="0">
              <a:buFont typeface="Arial"/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Many of these disorders exhibit </a:t>
            </a:r>
            <a:r>
              <a:rPr lang="en-US" b="1" dirty="0"/>
              <a:t>unique genome-wide DNA methylation profiles, known as </a:t>
            </a:r>
            <a:r>
              <a:rPr lang="en-US" b="1" dirty="0" err="1"/>
              <a:t>episignatures</a:t>
            </a:r>
            <a:r>
              <a:rPr lang="en-US" dirty="0"/>
              <a:t>.</a:t>
            </a:r>
          </a:p>
        </p:txBody>
      </p:sp>
      <p:pic>
        <p:nvPicPr>
          <p:cNvPr id="9" name="Picture 8" descr="A black background with white crosses&#10;&#10;Description automatically generated">
            <a:extLst>
              <a:ext uri="{FF2B5EF4-FFF2-40B4-BE49-F238E27FC236}">
                <a16:creationId xmlns:a16="http://schemas.microsoft.com/office/drawing/2014/main" id="{612F666C-F513-E9CD-2688-523A105C0B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153" y="1356740"/>
            <a:ext cx="3688196" cy="1418076"/>
          </a:xfrm>
          <a:prstGeom prst="rect">
            <a:avLst/>
          </a:prstGeom>
        </p:spPr>
      </p:pic>
      <p:pic>
        <p:nvPicPr>
          <p:cNvPr id="11" name="Picture 10" descr="A black background with many small colored stars&#10;&#10;Description automatically generated">
            <a:extLst>
              <a:ext uri="{FF2B5EF4-FFF2-40B4-BE49-F238E27FC236}">
                <a16:creationId xmlns:a16="http://schemas.microsoft.com/office/drawing/2014/main" id="{2AA1CFAF-1D73-ED78-26D7-3C9C85A61E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154" y="2894442"/>
            <a:ext cx="3688195" cy="1418076"/>
          </a:xfrm>
          <a:prstGeom prst="rect">
            <a:avLst/>
          </a:prstGeom>
        </p:spPr>
      </p:pic>
      <p:pic>
        <p:nvPicPr>
          <p:cNvPr id="12" name="Picture 11" descr="A black background with colorful dots&#10;&#10;Description automatically generated">
            <a:extLst>
              <a:ext uri="{FF2B5EF4-FFF2-40B4-BE49-F238E27FC236}">
                <a16:creationId xmlns:a16="http://schemas.microsoft.com/office/drawing/2014/main" id="{2475769F-5348-75A4-1525-7E9246F9CD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153" y="4415150"/>
            <a:ext cx="3688194" cy="14180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7578EF6-37EA-95CB-8F70-7192BFAC904C}"/>
              </a:ext>
            </a:extLst>
          </p:cNvPr>
          <p:cNvSpPr txBox="1"/>
          <p:nvPr/>
        </p:nvSpPr>
        <p:spPr>
          <a:xfrm>
            <a:off x="8750589" y="1758673"/>
            <a:ext cx="1554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Selected Loci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C31D72-F6A4-AF86-21B5-227234A172F5}"/>
              </a:ext>
            </a:extLst>
          </p:cNvPr>
          <p:cNvSpPr txBox="1"/>
          <p:nvPr/>
        </p:nvSpPr>
        <p:spPr>
          <a:xfrm>
            <a:off x="8530200" y="3188427"/>
            <a:ext cx="1885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Methylation values in case of disorder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DA5392-1E63-9C8D-D417-D1AFACA09D42}"/>
              </a:ext>
            </a:extLst>
          </p:cNvPr>
          <p:cNvSpPr txBox="1"/>
          <p:nvPr/>
        </p:nvSpPr>
        <p:spPr>
          <a:xfrm>
            <a:off x="8564218" y="4689292"/>
            <a:ext cx="1926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Methylation values no disorder</a:t>
            </a:r>
          </a:p>
        </p:txBody>
      </p:sp>
    </p:spTree>
    <p:extLst>
      <p:ext uri="{BB962C8B-B14F-4D97-AF65-F5344CB8AC3E}">
        <p14:creationId xmlns:p14="http://schemas.microsoft.com/office/powerpoint/2010/main" val="3175848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D9C89DE7-E931-4DBE-A5A5-E9A0B835B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C1FAF9D-98EF-48A8-A917-487604948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did we know?​</a:t>
            </a:r>
            <a:endParaRPr lang="en-GB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E0B9E0B7-39D8-4A20-A8C6-774BCA316D4F}"/>
              </a:ext>
            </a:extLst>
          </p:cNvPr>
          <p:cNvSpPr txBox="1"/>
          <p:nvPr/>
        </p:nvSpPr>
        <p:spPr>
          <a:xfrm>
            <a:off x="10640753" y="1442175"/>
            <a:ext cx="798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</a:rPr>
              <a:t>S6591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8133CB2-E5AF-E916-4143-9002EE705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33600" y="6210000"/>
            <a:ext cx="4993200" cy="648000"/>
          </a:xfrm>
        </p:spPr>
        <p:txBody>
          <a:bodyPr/>
          <a:lstStyle/>
          <a:p>
            <a:r>
              <a:rPr lang="en-US" dirty="0"/>
              <a:t>Department of Human Genetics, Laboratory for Cytogenetics and Genome Research</a:t>
            </a:r>
            <a:endParaRPr lang="nl-N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17CBC09-F175-D32F-C9D0-C9CB53CCD511}"/>
              </a:ext>
            </a:extLst>
          </p:cNvPr>
          <p:cNvSpPr txBox="1">
            <a:spLocks/>
          </p:cNvSpPr>
          <p:nvPr/>
        </p:nvSpPr>
        <p:spPr>
          <a:xfrm>
            <a:off x="900000" y="2060602"/>
            <a:ext cx="3841956" cy="3447832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/>
              <a:t>Using Illumina Infinium EPIC arrays, several </a:t>
            </a:r>
            <a:r>
              <a:rPr lang="en-US" sz="1700" dirty="0" err="1"/>
              <a:t>episignatures</a:t>
            </a:r>
            <a:r>
              <a:rPr lang="en-US" sz="1700" dirty="0"/>
              <a:t> were identified</a:t>
            </a:r>
          </a:p>
          <a:p>
            <a:endParaRPr lang="en-US" sz="1700" dirty="0"/>
          </a:p>
          <a:p>
            <a:r>
              <a:rPr lang="en-US" sz="1700" dirty="0"/>
              <a:t>Between 80-150 </a:t>
            </a:r>
            <a:r>
              <a:rPr lang="en-US" sz="1700" dirty="0" err="1"/>
              <a:t>CpGs</a:t>
            </a:r>
            <a:endParaRPr lang="en-US" sz="1700" dirty="0"/>
          </a:p>
          <a:p>
            <a:endParaRPr lang="en-US" sz="1700" dirty="0"/>
          </a:p>
          <a:p>
            <a:r>
              <a:rPr lang="en-US" sz="1700" dirty="0"/>
              <a:t>Publicly available 36 </a:t>
            </a:r>
            <a:r>
              <a:rPr lang="en-US" sz="1700" dirty="0" err="1"/>
              <a:t>episignatures</a:t>
            </a:r>
            <a:r>
              <a:rPr lang="en-US" sz="1700" dirty="0"/>
              <a:t> (</a:t>
            </a:r>
            <a:r>
              <a:rPr lang="en-US" sz="1700" dirty="0" err="1"/>
              <a:t>CpGs</a:t>
            </a:r>
            <a:r>
              <a:rPr lang="en-US" sz="1700" dirty="0"/>
              <a:t> + methylation values)</a:t>
            </a:r>
          </a:p>
        </p:txBody>
      </p:sp>
      <p:pic>
        <p:nvPicPr>
          <p:cNvPr id="9" name="Picture 8" descr="A diagram of a group of people&#10;&#10;Description automatically generated with medium confidence">
            <a:extLst>
              <a:ext uri="{FF2B5EF4-FFF2-40B4-BE49-F238E27FC236}">
                <a16:creationId xmlns:a16="http://schemas.microsoft.com/office/drawing/2014/main" id="{373E97EA-91E4-8058-1F3F-908911B38E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765" y="1359036"/>
            <a:ext cx="5927978" cy="39569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0FADBE-80AF-E76A-FA17-399263B276E0}"/>
              </a:ext>
            </a:extLst>
          </p:cNvPr>
          <p:cNvSpPr txBox="1"/>
          <p:nvPr/>
        </p:nvSpPr>
        <p:spPr>
          <a:xfrm>
            <a:off x="5903079" y="5357637"/>
            <a:ext cx="49139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/>
              <a:t>E. Aref-</a:t>
            </a:r>
            <a:r>
              <a:rPr lang="en-US" sz="1200" i="1" dirty="0" err="1"/>
              <a:t>Eshghi</a:t>
            </a:r>
            <a:r>
              <a:rPr lang="en-US" sz="1200" i="1" dirty="0"/>
              <a:t>, J. Kerkhof, V.P. Pedro, et al. Evaluation of DNA methylation </a:t>
            </a:r>
            <a:r>
              <a:rPr lang="en-US" sz="1200" i="1" dirty="0" err="1"/>
              <a:t>episignatures</a:t>
            </a:r>
            <a:r>
              <a:rPr lang="en-US" sz="1200" i="1" dirty="0"/>
              <a:t> for diagnosis and phenotype correlations in 42 Mendelian neurodevelopmental disorders</a:t>
            </a:r>
          </a:p>
        </p:txBody>
      </p:sp>
    </p:spTree>
    <p:extLst>
      <p:ext uri="{BB962C8B-B14F-4D97-AF65-F5344CB8AC3E}">
        <p14:creationId xmlns:p14="http://schemas.microsoft.com/office/powerpoint/2010/main" val="2786641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Neuron system in 3D rendering">
            <a:extLst>
              <a:ext uri="{FF2B5EF4-FFF2-40B4-BE49-F238E27FC236}">
                <a16:creationId xmlns:a16="http://schemas.microsoft.com/office/drawing/2014/main" id="{0CB28174-6836-3686-A615-20B072D6A6B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1839" b="513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E28521A-00AB-610F-A369-92761048C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100">
                <a:solidFill>
                  <a:srgbClr val="FFFFFF"/>
                </a:solidFill>
                <a:latin typeface="+mj-lt"/>
              </a:rPr>
              <a:t>Can we use existing episignatures to diagnose individuals sequenced with ONT?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6C27A12-2FD9-3AEE-0D2A-113C9BA7343B}"/>
              </a:ext>
            </a:extLst>
          </p:cNvPr>
          <p:cNvSpPr txBox="1">
            <a:spLocks/>
          </p:cNvSpPr>
          <p:nvPr/>
        </p:nvSpPr>
        <p:spPr>
          <a:xfrm>
            <a:off x="1524000" y="4159404"/>
            <a:ext cx="9144000" cy="1098395"/>
          </a:xfrm>
          <a:prstGeom prst="rect">
            <a:avLst/>
          </a:prstGeom>
        </p:spPr>
        <p:txBody>
          <a:bodyPr vert="horz" lIns="91440" tIns="45720" rIns="91440" bIns="45720" rtlCol="0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baseline="0">
                <a:solidFill>
                  <a:schemeClr val="tx2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4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F409278-12FB-5771-0383-118EF199B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9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Department of Human Genetics, Laboratory for Cytogenetics and Genome Research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70A854-C2A1-9D91-02B2-3B8FD2BA3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0A297500-7527-634B-90F4-69D0994C32B4}" type="slidenum">
              <a:rPr lang="en-US" sz="1200">
                <a:solidFill>
                  <a:srgbClr val="FFFFFF"/>
                </a:solidFill>
                <a:latin typeface="Calibri" panose="020F0502020204030204"/>
              </a:rPr>
              <a:pPr algn="r">
                <a:spcAft>
                  <a:spcPts val="600"/>
                </a:spcAft>
                <a:defRPr/>
              </a:pPr>
              <a:t>7</a:t>
            </a:fld>
            <a:endParaRPr lang="en-US" sz="1200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410710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D9C89DE7-E931-4DBE-A5A5-E9A0B835B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C1FAF9D-98EF-48A8-A917-487604948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did we start?</a:t>
            </a:r>
            <a:endParaRPr lang="en-GB" b="1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E0B9E0B7-39D8-4A20-A8C6-774BCA316D4F}"/>
              </a:ext>
            </a:extLst>
          </p:cNvPr>
          <p:cNvSpPr txBox="1"/>
          <p:nvPr/>
        </p:nvSpPr>
        <p:spPr>
          <a:xfrm>
            <a:off x="10640753" y="1442175"/>
            <a:ext cx="798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</a:rPr>
              <a:t>S6591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8133CB2-E5AF-E916-4143-9002EE705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33600" y="6210000"/>
            <a:ext cx="4993200" cy="648000"/>
          </a:xfrm>
        </p:spPr>
        <p:txBody>
          <a:bodyPr/>
          <a:lstStyle/>
          <a:p>
            <a:r>
              <a:rPr lang="en-US" dirty="0"/>
              <a:t>Department of Human Genetics, Laboratory for Cytogenetics and Genome Research</a:t>
            </a:r>
            <a:endParaRPr lang="nl-NL" dirty="0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487FBBF3-D276-9FE0-21E3-F62A0E28748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 typeface="Arial" panose="020B0604020202020204" pitchFamily="34" charset="0"/>
              <a:buChar char="•"/>
            </a:pPr>
            <a:r>
              <a:rPr lang="en-US" sz="2200" dirty="0"/>
              <a:t>7 samples, Nanopore WGS - LSK110 kit​</a:t>
            </a:r>
          </a:p>
          <a:p>
            <a:pPr lvl="1" fontAlgn="base"/>
            <a:r>
              <a:rPr lang="en-US" sz="2200" dirty="0"/>
              <a:t>2 Sotos​</a:t>
            </a:r>
          </a:p>
          <a:p>
            <a:pPr lvl="1" fontAlgn="base"/>
            <a:r>
              <a:rPr lang="en-US" sz="2200" dirty="0"/>
              <a:t>2 WS​</a:t>
            </a:r>
          </a:p>
          <a:p>
            <a:pPr lvl="1" fontAlgn="base"/>
            <a:r>
              <a:rPr lang="en-US" sz="2200" dirty="0"/>
              <a:t>2 Kabuki</a:t>
            </a:r>
          </a:p>
          <a:p>
            <a:pPr lvl="1" fontAlgn="base"/>
            <a:r>
              <a:rPr lang="en-US" sz="2200" dirty="0"/>
              <a:t>1 </a:t>
            </a:r>
            <a:r>
              <a:rPr lang="en-US" sz="2200" dirty="0" err="1"/>
              <a:t>CdLS</a:t>
            </a:r>
            <a:endParaRPr lang="en-US" sz="2200" dirty="0"/>
          </a:p>
          <a:p>
            <a:pPr lvl="1" fontAlgn="base"/>
            <a:endParaRPr lang="en-US" sz="2200" dirty="0"/>
          </a:p>
          <a:p>
            <a:r>
              <a:rPr lang="en-US" sz="2200" dirty="0"/>
              <a:t>Controls (5~10)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1DAC5E2-B572-3550-0029-50BE77D343BC}"/>
              </a:ext>
            </a:extLst>
          </p:cNvPr>
          <p:cNvSpPr/>
          <p:nvPr/>
        </p:nvSpPr>
        <p:spPr>
          <a:xfrm>
            <a:off x="8988726" y="2239000"/>
            <a:ext cx="1975448" cy="55881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TextBox 31">
            <a:extLst>
              <a:ext uri="{FF2B5EF4-FFF2-40B4-BE49-F238E27FC236}">
                <a16:creationId xmlns:a16="http://schemas.microsoft.com/office/drawing/2014/main" id="{FAEF366D-60B7-D7C4-60AC-026169EA65AA}"/>
              </a:ext>
            </a:extLst>
          </p:cNvPr>
          <p:cNvSpPr txBox="1"/>
          <p:nvPr/>
        </p:nvSpPr>
        <p:spPr>
          <a:xfrm>
            <a:off x="8919713" y="2185905"/>
            <a:ext cx="2130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Dorado</a:t>
            </a:r>
            <a:endParaRPr lang="en-US" sz="2000" b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en-US" sz="1400" b="1" dirty="0">
                <a:solidFill>
                  <a:schemeClr val="bg2">
                    <a:lumMod val="10000"/>
                  </a:schemeClr>
                </a:solidFill>
              </a:rPr>
              <a:t>Modified base calling</a:t>
            </a:r>
            <a:endParaRPr lang="en-US" sz="11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1" name="TextBox 21">
            <a:extLst>
              <a:ext uri="{FF2B5EF4-FFF2-40B4-BE49-F238E27FC236}">
                <a16:creationId xmlns:a16="http://schemas.microsoft.com/office/drawing/2014/main" id="{5352D5E6-3B7E-50C8-63D9-4662A5229CB1}"/>
              </a:ext>
            </a:extLst>
          </p:cNvPr>
          <p:cNvSpPr txBox="1"/>
          <p:nvPr/>
        </p:nvSpPr>
        <p:spPr>
          <a:xfrm>
            <a:off x="8682468" y="2770680"/>
            <a:ext cx="13802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>
                <a:solidFill>
                  <a:schemeClr val="bg2">
                    <a:lumMod val="10000"/>
                  </a:schemeClr>
                </a:solidFill>
              </a:rPr>
              <a:t>Minimap2</a:t>
            </a:r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ADA129-C7C8-FA57-4377-9EEF3A6180ED}"/>
              </a:ext>
            </a:extLst>
          </p:cNvPr>
          <p:cNvSpPr/>
          <p:nvPr/>
        </p:nvSpPr>
        <p:spPr>
          <a:xfrm>
            <a:off x="9143119" y="4003287"/>
            <a:ext cx="1664898" cy="36583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5A7C827-095D-CB0A-F7EA-EFE4ECEBCEB5}"/>
              </a:ext>
            </a:extLst>
          </p:cNvPr>
          <p:cNvSpPr/>
          <p:nvPr/>
        </p:nvSpPr>
        <p:spPr>
          <a:xfrm>
            <a:off x="9143119" y="3220303"/>
            <a:ext cx="1664898" cy="37658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DAC27B3-5214-AA91-AD71-E9255C1FEE56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9975568" y="2797810"/>
            <a:ext cx="882" cy="4658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18">
            <a:extLst>
              <a:ext uri="{FF2B5EF4-FFF2-40B4-BE49-F238E27FC236}">
                <a16:creationId xmlns:a16="http://schemas.microsoft.com/office/drawing/2014/main" id="{2CCDBBFC-ACA6-4D95-1150-142DC7D185A0}"/>
              </a:ext>
            </a:extLst>
          </p:cNvPr>
          <p:cNvSpPr txBox="1"/>
          <p:nvPr/>
        </p:nvSpPr>
        <p:spPr>
          <a:xfrm>
            <a:off x="9192914" y="3273018"/>
            <a:ext cx="1636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i="1" dirty="0">
                <a:solidFill>
                  <a:schemeClr val="bg2">
                    <a:lumMod val="10000"/>
                  </a:schemeClr>
                </a:solidFill>
              </a:rPr>
              <a:t>BAM files</a:t>
            </a:r>
          </a:p>
        </p:txBody>
      </p:sp>
      <p:sp>
        <p:nvSpPr>
          <p:cNvPr id="36" name="TextBox 19">
            <a:extLst>
              <a:ext uri="{FF2B5EF4-FFF2-40B4-BE49-F238E27FC236}">
                <a16:creationId xmlns:a16="http://schemas.microsoft.com/office/drawing/2014/main" id="{FC0CD670-004A-B753-3EEA-439EF6C7EE97}"/>
              </a:ext>
            </a:extLst>
          </p:cNvPr>
          <p:cNvSpPr txBox="1"/>
          <p:nvPr/>
        </p:nvSpPr>
        <p:spPr>
          <a:xfrm>
            <a:off x="9222916" y="4061178"/>
            <a:ext cx="1505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>
                <a:solidFill>
                  <a:schemeClr val="bg2">
                    <a:lumMod val="10000"/>
                  </a:schemeClr>
                </a:solidFill>
              </a:rPr>
              <a:t>BEDMETHYL 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CB8E2ED-1A56-3D53-E915-23F2E7F70364}"/>
              </a:ext>
            </a:extLst>
          </p:cNvPr>
          <p:cNvCxnSpPr>
            <a:cxnSpLocks/>
          </p:cNvCxnSpPr>
          <p:nvPr/>
        </p:nvCxnSpPr>
        <p:spPr>
          <a:xfrm>
            <a:off x="8651992" y="3084756"/>
            <a:ext cx="13235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23">
            <a:extLst>
              <a:ext uri="{FF2B5EF4-FFF2-40B4-BE49-F238E27FC236}">
                <a16:creationId xmlns:a16="http://schemas.microsoft.com/office/drawing/2014/main" id="{34CED47C-FDE9-C234-A8F4-73BF0DBADADB}"/>
              </a:ext>
            </a:extLst>
          </p:cNvPr>
          <p:cNvSpPr txBox="1"/>
          <p:nvPr/>
        </p:nvSpPr>
        <p:spPr>
          <a:xfrm>
            <a:off x="8651992" y="1816507"/>
            <a:ext cx="305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B050"/>
                </a:solidFill>
              </a:rPr>
              <a:t>ONT RAW DATA – pod5s</a:t>
            </a:r>
          </a:p>
        </p:txBody>
      </p:sp>
      <p:sp>
        <p:nvSpPr>
          <p:cNvPr id="39" name="TextBox 35">
            <a:extLst>
              <a:ext uri="{FF2B5EF4-FFF2-40B4-BE49-F238E27FC236}">
                <a16:creationId xmlns:a16="http://schemas.microsoft.com/office/drawing/2014/main" id="{02EE5FBE-64DD-8320-3B99-69C7B8FBC6D4}"/>
              </a:ext>
            </a:extLst>
          </p:cNvPr>
          <p:cNvSpPr txBox="1"/>
          <p:nvPr/>
        </p:nvSpPr>
        <p:spPr>
          <a:xfrm>
            <a:off x="8651992" y="3569902"/>
            <a:ext cx="13802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err="1">
                <a:solidFill>
                  <a:schemeClr val="bg2">
                    <a:lumMod val="10000"/>
                  </a:schemeClr>
                </a:solidFill>
              </a:rPr>
              <a:t>modkit</a:t>
            </a:r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464D0F0-CBF1-4E0D-2412-DCBF61F08117}"/>
              </a:ext>
            </a:extLst>
          </p:cNvPr>
          <p:cNvCxnSpPr>
            <a:cxnSpLocks/>
          </p:cNvCxnSpPr>
          <p:nvPr/>
        </p:nvCxnSpPr>
        <p:spPr>
          <a:xfrm>
            <a:off x="8591048" y="3910569"/>
            <a:ext cx="13235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D3669BA-BAB5-1993-8269-EDD0E3626D66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9975568" y="3587095"/>
            <a:ext cx="0" cy="4161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29B19964-14BA-C486-5EF0-90878941B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8954" y="4445641"/>
            <a:ext cx="6308246" cy="167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231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521D164-5CAB-6230-10DF-CFB3F6502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Human Genetics, Laboratory for Cytogenetics and Genome Research</a:t>
            </a:r>
            <a:endParaRPr lang="nl-NL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96CF18-C710-3945-4597-88E3B46AA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DFA9B8-DFC8-D01A-4B49-D5677E91C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How do Nanopore </a:t>
            </a:r>
            <a:r>
              <a:rPr lang="en-US" sz="3200" dirty="0" err="1"/>
              <a:t>episignatures</a:t>
            </a:r>
            <a:r>
              <a:rPr lang="en-US" sz="3200" dirty="0"/>
              <a:t> compare the Illumina array-based reference?</a:t>
            </a:r>
          </a:p>
        </p:txBody>
      </p:sp>
      <p:pic>
        <p:nvPicPr>
          <p:cNvPr id="8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6FA4C780-9E58-D3BF-04D4-DA9E27222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581" y="1298301"/>
            <a:ext cx="7766037" cy="482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191324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735</Words>
  <Application>Microsoft Office PowerPoint</Application>
  <PresentationFormat>Widescreen</PresentationFormat>
  <Paragraphs>170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Söhne</vt:lpstr>
      <vt:lpstr>KU Leuven</vt:lpstr>
      <vt:lpstr>Episignature in patients with developmental disorders</vt:lpstr>
      <vt:lpstr>PowerPoint Presentation</vt:lpstr>
      <vt:lpstr>How did it start?</vt:lpstr>
      <vt:lpstr>Why is methylation relevant?</vt:lpstr>
      <vt:lpstr>Chromatinopathies</vt:lpstr>
      <vt:lpstr>What did we know?​</vt:lpstr>
      <vt:lpstr>Can we use existing episignatures to diagnose individuals sequenced with ONT?</vt:lpstr>
      <vt:lpstr>How did we start?</vt:lpstr>
      <vt:lpstr>How do Nanopore episignatures compare the Illumina array-based reference?</vt:lpstr>
      <vt:lpstr>PowerPoint Presentation</vt:lpstr>
      <vt:lpstr>36 available episignatures – 42 disorders</vt:lpstr>
      <vt:lpstr>SVM Training </vt:lpstr>
      <vt:lpstr>SVM Training </vt:lpstr>
      <vt:lpstr>Classification</vt:lpstr>
      <vt:lpstr>Why the episignature was not recognized in 3 samples?</vt:lpstr>
      <vt:lpstr>Conclusion</vt:lpstr>
      <vt:lpstr>Acknowledgments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Trio analysis: DeNovo SV calling</dc:title>
  <dc:creator>Benjamin Huremagic</dc:creator>
  <cp:lastModifiedBy>Benjamin Huremagic</cp:lastModifiedBy>
  <cp:revision>38</cp:revision>
  <dcterms:created xsi:type="dcterms:W3CDTF">2022-12-01T19:20:21Z</dcterms:created>
  <dcterms:modified xsi:type="dcterms:W3CDTF">2024-10-02T08:51:59Z</dcterms:modified>
</cp:coreProperties>
</file>