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5" r:id="rId3"/>
    <p:sldId id="296" r:id="rId4"/>
    <p:sldId id="298" r:id="rId5"/>
    <p:sldId id="269" r:id="rId6"/>
    <p:sldId id="280" r:id="rId7"/>
    <p:sldId id="281" r:id="rId8"/>
    <p:sldId id="283" r:id="rId9"/>
    <p:sldId id="282" r:id="rId10"/>
    <p:sldId id="297" r:id="rId11"/>
    <p:sldId id="293" r:id="rId12"/>
    <p:sldId id="299" r:id="rId13"/>
    <p:sldId id="285" r:id="rId14"/>
    <p:sldId id="270" r:id="rId15"/>
    <p:sldId id="291" r:id="rId16"/>
  </p:sldIdLst>
  <p:sldSz cx="12192000" cy="6858000"/>
  <p:notesSz cx="6858000" cy="9144000"/>
  <p:custShowLst>
    <p:custShow name="Custom Show 1" id="0">
      <p:sldLst/>
    </p:custShow>
    <p:custShow name="Custom Show 2" id="1">
      <p:sldLst>
        <p:sld r:id="rId2"/>
        <p:sld r:id="rId6"/>
        <p:sld r:id="rId7"/>
        <p:sld r:id="rId8"/>
        <p:sld r:id="rId10"/>
        <p:sld r:id="rId9"/>
        <p:sld r:id="rId14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8CE"/>
    <a:srgbClr val="465F8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EAFD-23DC-4E24-828D-992F735A5E6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81EC1-1223-46A2-9709-0EAB0E38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8C7C-7F29-407A-A4FC-74BE640E4280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 descr="Image result for kuleuve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406" y="110972"/>
            <a:ext cx="908016" cy="32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uzleuven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406" y="613682"/>
            <a:ext cx="908016" cy="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60B6-6856-461E-9E88-AAF626B6B52C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07D8-6D65-42EB-8908-6F912B1BBF55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9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3331"/>
            <a:ext cx="10515600" cy="1325563"/>
          </a:xfrm>
        </p:spPr>
        <p:txBody>
          <a:bodyPr/>
          <a:lstStyle>
            <a:lvl1pPr>
              <a:defRPr b="1">
                <a:solidFill>
                  <a:srgbClr val="2E98C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38200" y="1297102"/>
            <a:ext cx="10515600" cy="4941079"/>
          </a:xfrm>
        </p:spPr>
        <p:txBody>
          <a:bodyPr>
            <a:normAutofit/>
          </a:bodyPr>
          <a:lstStyle>
            <a:lvl1pPr marL="171450" indent="-171450">
              <a:lnSpc>
                <a:spcPct val="150000"/>
              </a:lnSpc>
              <a:buFont typeface="Arial" charset="0"/>
              <a:buChar char="•"/>
              <a:defRPr sz="28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1pPr>
            <a:lvl2pPr marL="514350" indent="-171450">
              <a:lnSpc>
                <a:spcPct val="150000"/>
              </a:lnSpc>
              <a:buSzPct val="75000"/>
              <a:buFont typeface="Courier New" charset="0"/>
              <a:buChar char="o"/>
              <a:defRPr sz="24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2pPr>
            <a:lvl3pPr marL="857250" indent="-171450">
              <a:buFont typeface="LucidaGrande" charset="0"/>
              <a:buChar char="-"/>
              <a:defRPr sz="18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3pPr>
            <a:lvl4pPr>
              <a:defRPr sz="16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4pPr>
            <a:lvl5pPr>
              <a:defRPr sz="16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5pPr>
          </a:lstStyle>
          <a:p>
            <a:pPr lvl="0"/>
            <a:r>
              <a:rPr lang="nl-NL" dirty="0" smtClean="0"/>
              <a:t> Klik om de tekststijl van het model te bewerken</a:t>
            </a:r>
          </a:p>
          <a:p>
            <a:pPr lvl="1"/>
            <a:r>
              <a:rPr lang="nl-NL" dirty="0" smtClean="0"/>
              <a:t> Tweede niveau</a:t>
            </a:r>
          </a:p>
          <a:p>
            <a:pPr lvl="2"/>
            <a:r>
              <a:rPr lang="nl-NL" dirty="0" smtClean="0"/>
              <a:t> 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" y="6514875"/>
            <a:ext cx="1751831" cy="3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77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67719"/>
            <a:ext cx="12192000" cy="59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DC7-21BB-4BD3-9322-B9B45D0B96EA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07A8CA3-31D9-4B8D-B1D0-FA59E8BADF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7718"/>
            <a:ext cx="1854200" cy="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4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EA6-F1D2-42D1-BAFF-54DB1FC33C78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F200-34EF-4F4E-A8AF-3CF4C5151CB2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BB7-DF48-405D-9ED0-184BEC4E68C6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AAF-333C-416A-87A5-B8B4CFED393A}" type="datetime1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FD6D-46AF-429D-9100-74F5966F93C9}" type="datetime1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A3E-DC5A-46E3-91B6-60F64EB63870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522F-A6C2-4F96-836A-2967A543D009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267719"/>
            <a:ext cx="12192000" cy="590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82CD7-6942-4B4E-AF9F-95FFF74216FB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07A8CA3-31D9-4B8D-B1D0-FA59E8BADF0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7718"/>
            <a:ext cx="1854200" cy="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Next Generation Sequencing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5418"/>
            <a:ext cx="9144000" cy="1392382"/>
          </a:xfrm>
        </p:spPr>
        <p:txBody>
          <a:bodyPr/>
          <a:lstStyle/>
          <a:p>
            <a:r>
              <a:rPr lang="en-US" dirty="0" smtClean="0"/>
              <a:t>9 </a:t>
            </a:r>
            <a:r>
              <a:rPr lang="en-US" dirty="0" err="1" smtClean="0"/>
              <a:t>Oktober</a:t>
            </a:r>
            <a:r>
              <a:rPr lang="en-US" dirty="0"/>
              <a:t> </a:t>
            </a:r>
            <a:r>
              <a:rPr lang="en-US" dirty="0" smtClean="0"/>
              <a:t>2019</a:t>
            </a:r>
            <a:endParaRPr lang="en-US" dirty="0" smtClean="0"/>
          </a:p>
          <a:p>
            <a:r>
              <a:rPr lang="en-US" dirty="0" smtClean="0"/>
              <a:t>Wouter Bossuyt</a:t>
            </a:r>
          </a:p>
          <a:p>
            <a:r>
              <a:rPr lang="en-US" dirty="0" smtClean="0"/>
              <a:t>Genomics Core Leuven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14324" y="3681787"/>
            <a:ext cx="11587229" cy="2504701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8-10 weeks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13717" r="17920" b="31838"/>
          <a:stretch/>
        </p:blipFill>
        <p:spPr>
          <a:xfrm>
            <a:off x="3608851" y="4542478"/>
            <a:ext cx="1471613" cy="1447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739"/>
            <a:ext cx="10515600" cy="1325563"/>
          </a:xfrm>
        </p:spPr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1" b="8266"/>
          <a:stretch/>
        </p:blipFill>
        <p:spPr>
          <a:xfrm>
            <a:off x="1269978" y="1388860"/>
            <a:ext cx="2095500" cy="2000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8161"/>
          <a:stretch/>
        </p:blipFill>
        <p:spPr>
          <a:xfrm>
            <a:off x="4767443" y="1442371"/>
            <a:ext cx="2057400" cy="2038215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3214692" y="1702983"/>
            <a:ext cx="1400175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24717" y="1702983"/>
            <a:ext cx="1400175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b="8875"/>
          <a:stretch/>
        </p:blipFill>
        <p:spPr>
          <a:xfrm>
            <a:off x="8777291" y="1442371"/>
            <a:ext cx="2486970" cy="212949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406057" y="4006759"/>
            <a:ext cx="2495497" cy="2057577"/>
            <a:chOff x="9248892" y="3935319"/>
            <a:chExt cx="2495497" cy="2057577"/>
          </a:xfrm>
        </p:grpSpPr>
        <p:pic>
          <p:nvPicPr>
            <p:cNvPr id="1034" name="Picture 10" descr="Image result for request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853" y="3935319"/>
              <a:ext cx="2057577" cy="205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9248892" y="4964107"/>
              <a:ext cx="249549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400" b="1" cap="none" spc="0" dirty="0" smtClean="0">
                  <a:ln/>
                  <a:solidFill>
                    <a:schemeClr val="accent3"/>
                  </a:solidFill>
                  <a:effectLst/>
                </a:rPr>
                <a:t>request</a:t>
              </a:r>
              <a:endParaRPr lang="en-US" sz="2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sp>
        <p:nvSpPr>
          <p:cNvPr id="22" name="Freeform 21"/>
          <p:cNvSpPr/>
          <p:nvPr/>
        </p:nvSpPr>
        <p:spPr>
          <a:xfrm rot="5400000">
            <a:off x="10934823" y="3850609"/>
            <a:ext cx="1400175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>
            <a:off x="8450695" y="4805057"/>
            <a:ext cx="1400174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4965136" y="4753052"/>
            <a:ext cx="1400174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993950" y="4197247"/>
            <a:ext cx="2845459" cy="1847614"/>
            <a:chOff x="5993950" y="4125807"/>
            <a:chExt cx="2845459" cy="1847614"/>
          </a:xfrm>
        </p:grpSpPr>
        <p:pic>
          <p:nvPicPr>
            <p:cNvPr id="23" name="Afbeelding 7">
              <a:extLst>
                <a:ext uri="{FF2B5EF4-FFF2-40B4-BE49-F238E27FC236}">
                  <a16:creationId xmlns:a16="http://schemas.microsoft.com/office/drawing/2014/main" id="{0437F922-09C0-0E4D-B1DC-1DCFFDF57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94" t="58055" r="38591" b="8440"/>
            <a:stretch/>
          </p:blipFill>
          <p:spPr>
            <a:xfrm>
              <a:off x="6466706" y="4125807"/>
              <a:ext cx="1882593" cy="158145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993950" y="5604089"/>
              <a:ext cx="284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 prep and sequencing</a:t>
              </a:r>
              <a:endParaRPr lang="en-US" dirty="0"/>
            </a:p>
          </p:txBody>
        </p:sp>
      </p:grpSp>
      <p:sp>
        <p:nvSpPr>
          <p:cNvPr id="32" name="Freeform 31"/>
          <p:cNvSpPr/>
          <p:nvPr/>
        </p:nvSpPr>
        <p:spPr>
          <a:xfrm flipH="1" flipV="1">
            <a:off x="2387515" y="5356465"/>
            <a:ext cx="1268349" cy="281494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8"/>
          <a:srcRect b="7812"/>
          <a:stretch/>
        </p:blipFill>
        <p:spPr>
          <a:xfrm>
            <a:off x="520907" y="4099598"/>
            <a:ext cx="1701702" cy="20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3" grpId="0" animBg="1"/>
      <p:bldP spid="14" grpId="0" animBg="1"/>
      <p:bldP spid="22" grpId="0" animBg="1"/>
      <p:bldP spid="25" grpId="0" animBg="1"/>
      <p:bldP spid="27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cell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6152"/>
            <a:ext cx="10515600" cy="4351338"/>
          </a:xfrm>
        </p:spPr>
        <p:txBody>
          <a:bodyPr/>
          <a:lstStyle/>
          <a:p>
            <a:r>
              <a:rPr lang="en-US" dirty="0" smtClean="0"/>
              <a:t>Sort cells with </a:t>
            </a:r>
            <a:r>
              <a:rPr lang="en-US" dirty="0" err="1" smtClean="0"/>
              <a:t>DepArray</a:t>
            </a:r>
            <a:endParaRPr lang="en-US" dirty="0" smtClean="0"/>
          </a:p>
          <a:p>
            <a:r>
              <a:rPr lang="en-US" dirty="0" smtClean="0"/>
              <a:t>Sort cells and do library prep with 10x Genomics</a:t>
            </a:r>
          </a:p>
          <a:p>
            <a:r>
              <a:rPr lang="en-US" dirty="0" err="1" smtClean="0"/>
              <a:t>SmartSeq</a:t>
            </a:r>
            <a:r>
              <a:rPr lang="en-US" dirty="0" smtClean="0"/>
              <a:t> for single cell </a:t>
            </a:r>
            <a:r>
              <a:rPr lang="en-US" dirty="0" err="1" smtClean="0"/>
              <a:t>transcriptomics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Image result for dep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7771342" y="1027906"/>
            <a:ext cx="3305175" cy="273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10x genomics transcript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83" r="41927" b="8092"/>
          <a:stretch/>
        </p:blipFill>
        <p:spPr bwMode="auto">
          <a:xfrm>
            <a:off x="4974744" y="2930722"/>
            <a:ext cx="5593197" cy="18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mart seq2 single cell transcript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601" y="3250362"/>
            <a:ext cx="4150611" cy="29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assay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2703" cy="4351338"/>
          </a:xfrm>
        </p:spPr>
        <p:txBody>
          <a:bodyPr/>
          <a:lstStyle/>
          <a:p>
            <a:r>
              <a:rPr lang="nl-BE" dirty="0" smtClean="0"/>
              <a:t>I have a lot of samples in </a:t>
            </a:r>
            <a:r>
              <a:rPr lang="nl-BE" dirty="0" err="1" smtClean="0"/>
              <a:t>which</a:t>
            </a:r>
            <a:r>
              <a:rPr lang="nl-BE" dirty="0" smtClean="0"/>
              <a:t> I want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investigate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genes</a:t>
            </a:r>
            <a:endParaRPr lang="nl-BE" dirty="0" smtClean="0"/>
          </a:p>
          <a:p>
            <a:r>
              <a:rPr lang="nl-BE" dirty="0" smtClean="0"/>
              <a:t>We design </a:t>
            </a:r>
            <a:r>
              <a:rPr lang="nl-BE" dirty="0" err="1" smtClean="0"/>
              <a:t>your</a:t>
            </a:r>
            <a:r>
              <a:rPr lang="nl-BE" dirty="0" smtClean="0"/>
              <a:t> MIP-assay</a:t>
            </a:r>
          </a:p>
          <a:p>
            <a:pPr lvl="1"/>
            <a:r>
              <a:rPr lang="nl-BE" dirty="0" smtClean="0"/>
              <a:t>Design</a:t>
            </a:r>
          </a:p>
          <a:p>
            <a:pPr lvl="1"/>
            <a:r>
              <a:rPr lang="nl-BE" dirty="0" err="1" smtClean="0"/>
              <a:t>Optimization</a:t>
            </a:r>
            <a:endParaRPr lang="nl-BE" dirty="0" smtClean="0"/>
          </a:p>
          <a:p>
            <a:pPr lvl="1"/>
            <a:r>
              <a:rPr lang="nl-BE" dirty="0" smtClean="0"/>
              <a:t>Library </a:t>
            </a:r>
            <a:r>
              <a:rPr lang="nl-BE" dirty="0" err="1" smtClean="0"/>
              <a:t>prep</a:t>
            </a:r>
            <a:endParaRPr lang="nl-BE" dirty="0" smtClean="0"/>
          </a:p>
          <a:p>
            <a:pPr lvl="1"/>
            <a:r>
              <a:rPr lang="nl-BE" dirty="0" err="1" smtClean="0"/>
              <a:t>sequencing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molecular inversion pro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64" y="231093"/>
            <a:ext cx="5459263" cy="58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5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pe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8" t="13315" r="8308" b="16505"/>
          <a:stretch/>
        </p:blipFill>
        <p:spPr bwMode="auto">
          <a:xfrm>
            <a:off x="8667750" y="3562350"/>
            <a:ext cx="29051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program for fast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data back below 4 weeks</a:t>
            </a:r>
          </a:p>
          <a:p>
            <a:r>
              <a:rPr lang="en-US" dirty="0" smtClean="0"/>
              <a:t>No extra cost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sequencing-ready</a:t>
            </a:r>
            <a:r>
              <a:rPr lang="en-US" dirty="0" smtClean="0"/>
              <a:t> libraries taking up an entire run/lane*</a:t>
            </a:r>
          </a:p>
          <a:p>
            <a:pPr lvl="1"/>
            <a:r>
              <a:rPr lang="en-US" dirty="0" err="1" smtClean="0"/>
              <a:t>Miseq</a:t>
            </a:r>
            <a:r>
              <a:rPr lang="en-US" dirty="0" smtClean="0"/>
              <a:t> run</a:t>
            </a:r>
          </a:p>
          <a:p>
            <a:pPr lvl="1"/>
            <a:r>
              <a:rPr lang="en-US" dirty="0" err="1" smtClean="0"/>
              <a:t>Hiseq</a:t>
            </a:r>
            <a:r>
              <a:rPr lang="en-US" dirty="0" smtClean="0"/>
              <a:t> 2500 PE125 run</a:t>
            </a:r>
          </a:p>
          <a:p>
            <a:pPr lvl="1"/>
            <a:r>
              <a:rPr lang="en-US" dirty="0" err="1" smtClean="0"/>
              <a:t>Hiseq</a:t>
            </a:r>
            <a:r>
              <a:rPr lang="en-US" dirty="0" smtClean="0"/>
              <a:t> 4000 SR50 </a:t>
            </a:r>
            <a:r>
              <a:rPr lang="en-US" b="1" dirty="0" smtClean="0"/>
              <a:t>lane</a:t>
            </a:r>
            <a:endParaRPr lang="en-US" dirty="0" smtClean="0"/>
          </a:p>
          <a:p>
            <a:pPr lvl="1"/>
            <a:r>
              <a:rPr lang="en-US" dirty="0" err="1" smtClean="0"/>
              <a:t>Novaseq</a:t>
            </a:r>
            <a:r>
              <a:rPr lang="en-US" dirty="0" smtClean="0"/>
              <a:t> run</a:t>
            </a:r>
          </a:p>
          <a:p>
            <a:r>
              <a:rPr lang="en-US" dirty="0" smtClean="0"/>
              <a:t>No library QC from our end!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What we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b="1" dirty="0" err="1" smtClean="0"/>
              <a:t>demultiplexed</a:t>
            </a:r>
            <a:r>
              <a:rPr lang="en-US" dirty="0" smtClean="0"/>
              <a:t> (separate files for separate samples), and </a:t>
            </a:r>
            <a:r>
              <a:rPr lang="en-US" b="1" dirty="0" smtClean="0"/>
              <a:t>mapped</a:t>
            </a:r>
            <a:r>
              <a:rPr lang="en-US" dirty="0" smtClean="0"/>
              <a:t> for species with references genome</a:t>
            </a:r>
          </a:p>
          <a:p>
            <a:r>
              <a:rPr lang="en-US" dirty="0" smtClean="0"/>
              <a:t>Differential expression analysis included in price of </a:t>
            </a:r>
            <a:r>
              <a:rPr lang="en-US" dirty="0" err="1" smtClean="0"/>
              <a:t>RNAseq</a:t>
            </a:r>
            <a:r>
              <a:rPr lang="en-US" dirty="0" smtClean="0"/>
              <a:t> library prep</a:t>
            </a:r>
          </a:p>
          <a:p>
            <a:r>
              <a:rPr lang="en-US" dirty="0" smtClean="0"/>
              <a:t>Custom project possible</a:t>
            </a:r>
          </a:p>
          <a:p>
            <a:r>
              <a:rPr lang="en-US" dirty="0" smtClean="0"/>
              <a:t>NEW: Cloud-enabling services</a:t>
            </a:r>
            <a:endParaRPr lang="nl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all or just part of the sequencing</a:t>
            </a:r>
          </a:p>
          <a:p>
            <a:r>
              <a:rPr lang="en-US" dirty="0" smtClean="0"/>
              <a:t>Fast is possible for sequencing only</a:t>
            </a:r>
          </a:p>
          <a:p>
            <a:endParaRPr lang="en-US" dirty="0" smtClean="0"/>
          </a:p>
          <a:p>
            <a:r>
              <a:rPr lang="en-US" dirty="0" smtClean="0"/>
              <a:t>If you want to do sequencing: talk to 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98CE"/>
                </a:solidFill>
              </a:rPr>
              <a:t>Program</a:t>
            </a:r>
            <a:endParaRPr lang="en-US" dirty="0">
              <a:solidFill>
                <a:srgbClr val="0198C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6" y="1468211"/>
            <a:ext cx="10915328" cy="46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98CE"/>
                </a:solidFill>
              </a:rPr>
              <a:t>Program</a:t>
            </a:r>
            <a:endParaRPr lang="en-US" dirty="0">
              <a:solidFill>
                <a:srgbClr val="0198C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4" y="1452039"/>
            <a:ext cx="10951591" cy="45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</a:t>
            </a:r>
            <a:r>
              <a:rPr lang="nl-BE" dirty="0" err="1" smtClean="0"/>
              <a:t>Genomics</a:t>
            </a:r>
            <a:r>
              <a:rPr lang="nl-BE" dirty="0" smtClean="0"/>
              <a:t> </a:t>
            </a:r>
            <a:r>
              <a:rPr lang="nl-BE" dirty="0" err="1" smtClean="0"/>
              <a:t>Core</a:t>
            </a:r>
            <a:r>
              <a:rPr lang="nl-BE" dirty="0" smtClean="0"/>
              <a:t> Seminars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RNAseq</a:t>
            </a:r>
            <a:r>
              <a:rPr lang="nl-BE" dirty="0" smtClean="0"/>
              <a:t>: </a:t>
            </a:r>
            <a:r>
              <a:rPr lang="nl-BE" dirty="0" err="1" smtClean="0"/>
              <a:t>from</a:t>
            </a:r>
            <a:r>
              <a:rPr lang="nl-BE" dirty="0" smtClean="0"/>
              <a:t> experiment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insight</a:t>
            </a:r>
            <a:endParaRPr lang="nl-BE" dirty="0" smtClean="0"/>
          </a:p>
          <a:p>
            <a:pPr lvl="1"/>
            <a:r>
              <a:rPr lang="nl-BE" dirty="0"/>
              <a:t>8th </a:t>
            </a:r>
            <a:r>
              <a:rPr lang="nl-BE" dirty="0" smtClean="0"/>
              <a:t>November</a:t>
            </a:r>
          </a:p>
          <a:p>
            <a:r>
              <a:rPr lang="nl-BE" dirty="0" smtClean="0"/>
              <a:t>High Performance computing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Genomics</a:t>
            </a:r>
            <a:endParaRPr lang="nl-BE" dirty="0" smtClean="0"/>
          </a:p>
          <a:p>
            <a:pPr lvl="1"/>
            <a:r>
              <a:rPr lang="nl-BE" dirty="0" smtClean="0"/>
              <a:t>6th December</a:t>
            </a:r>
          </a:p>
          <a:p>
            <a:r>
              <a:rPr lang="nl-BE" dirty="0" err="1" smtClean="0"/>
              <a:t>Everything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ever </a:t>
            </a:r>
            <a:r>
              <a:rPr lang="nl-BE" dirty="0" err="1" smtClean="0"/>
              <a:t>wanted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know</a:t>
            </a:r>
            <a:r>
              <a:rPr lang="nl-BE" dirty="0" smtClean="0"/>
              <a:t> </a:t>
            </a:r>
            <a:r>
              <a:rPr lang="nl-BE" dirty="0" err="1" smtClean="0"/>
              <a:t>about</a:t>
            </a:r>
            <a:r>
              <a:rPr lang="nl-BE" dirty="0" smtClean="0"/>
              <a:t> single </a:t>
            </a:r>
            <a:r>
              <a:rPr lang="nl-BE" dirty="0" err="1" smtClean="0"/>
              <a:t>cell</a:t>
            </a:r>
            <a:r>
              <a:rPr lang="nl-BE" dirty="0" smtClean="0"/>
              <a:t> </a:t>
            </a:r>
            <a:r>
              <a:rPr lang="nl-BE" dirty="0" err="1" smtClean="0"/>
              <a:t>genomics</a:t>
            </a:r>
            <a:endParaRPr lang="nl-BE" dirty="0" smtClean="0"/>
          </a:p>
          <a:p>
            <a:pPr lvl="1"/>
            <a:r>
              <a:rPr lang="nl-BE" dirty="0" err="1" smtClean="0"/>
              <a:t>January</a:t>
            </a:r>
            <a:r>
              <a:rPr lang="nl-BE" dirty="0" smtClean="0"/>
              <a:t>,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5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3552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What’s the use of technology if it is not usable?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98CE"/>
                </a:solidFill>
              </a:rPr>
              <a:t>Mission	</a:t>
            </a:r>
            <a:endParaRPr lang="en-US" dirty="0">
              <a:solidFill>
                <a:srgbClr val="0198C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NGS revolution a possibility for everyone</a:t>
            </a:r>
          </a:p>
          <a:p>
            <a:r>
              <a:rPr lang="en-US" dirty="0" smtClean="0"/>
              <a:t>Introduce novel technologies as service</a:t>
            </a:r>
          </a:p>
          <a:p>
            <a:r>
              <a:rPr lang="en-US" dirty="0" smtClean="0"/>
              <a:t>Reduce cost by optimizing sequencing </a:t>
            </a:r>
          </a:p>
          <a:p>
            <a:r>
              <a:rPr lang="en-US" dirty="0" smtClean="0"/>
              <a:t>Diagnose patients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1427" y="4128141"/>
            <a:ext cx="3433157" cy="1918493"/>
          </a:xfrm>
          <a:prstGeom prst="roundRect">
            <a:avLst/>
          </a:prstGeom>
          <a:solidFill>
            <a:srgbClr val="465F8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Diagnostics</a:t>
            </a:r>
          </a:p>
          <a:p>
            <a:pPr algn="ctr"/>
            <a:r>
              <a:rPr lang="en-US" sz="1400" dirty="0" smtClean="0"/>
              <a:t>±1500 </a:t>
            </a:r>
            <a:r>
              <a:rPr lang="en-US" sz="1400" dirty="0"/>
              <a:t>projects/year</a:t>
            </a:r>
          </a:p>
          <a:p>
            <a:pPr algn="ctr"/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>
            <a:off x="3340359" y="4441371"/>
            <a:ext cx="2705878" cy="1446245"/>
          </a:xfrm>
          <a:prstGeom prst="rightArrow">
            <a:avLst/>
          </a:prstGeom>
          <a:solidFill>
            <a:srgbClr val="465F8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Research</a:t>
            </a:r>
          </a:p>
          <a:p>
            <a:pPr algn="ctr"/>
            <a:r>
              <a:rPr lang="en-US" sz="1600" dirty="0" smtClean="0"/>
              <a:t>±550 </a:t>
            </a:r>
            <a:r>
              <a:rPr lang="en-US" sz="1600" dirty="0" smtClean="0"/>
              <a:t>projects/year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11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98CE"/>
                </a:solidFill>
              </a:rPr>
              <a:t>Who are we?</a:t>
            </a:r>
            <a:endParaRPr lang="en-US" dirty="0">
              <a:solidFill>
                <a:srgbClr val="0198C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2" y="1507643"/>
            <a:ext cx="3950949" cy="4351338"/>
          </a:xfrm>
        </p:spPr>
        <p:txBody>
          <a:bodyPr/>
          <a:lstStyle/>
          <a:p>
            <a:r>
              <a:rPr lang="en-US" dirty="0" smtClean="0"/>
              <a:t>8 </a:t>
            </a:r>
            <a:r>
              <a:rPr lang="en-US" dirty="0" smtClean="0"/>
              <a:t>wet lab people</a:t>
            </a:r>
          </a:p>
          <a:p>
            <a:r>
              <a:rPr lang="en-US" dirty="0" smtClean="0"/>
              <a:t>9 bio-</a:t>
            </a:r>
            <a:r>
              <a:rPr lang="en-US" dirty="0" err="1" smtClean="0"/>
              <a:t>informaticians</a:t>
            </a:r>
            <a:endParaRPr lang="en-US" dirty="0" smtClean="0"/>
          </a:p>
          <a:p>
            <a:r>
              <a:rPr lang="en-US" dirty="0" smtClean="0"/>
              <a:t>4 supporting people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55" y="365125"/>
            <a:ext cx="414909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Novase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072159"/>
            <a:ext cx="2858135" cy="285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1853"/>
          </a:xfrm>
        </p:spPr>
        <p:txBody>
          <a:bodyPr/>
          <a:lstStyle/>
          <a:p>
            <a:r>
              <a:rPr lang="en-US" dirty="0" smtClean="0"/>
              <a:t>Illumina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2415"/>
            <a:ext cx="10515600" cy="186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PacBio</a:t>
            </a:r>
            <a:endParaRPr lang="en-US" dirty="0"/>
          </a:p>
        </p:txBody>
      </p:sp>
      <p:pic>
        <p:nvPicPr>
          <p:cNvPr id="1026" name="Picture 2" descr="Image result for mise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6" y="2501227"/>
            <a:ext cx="1440734" cy="10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xtse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70" y="2427514"/>
            <a:ext cx="1332484" cy="115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iseq 25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99" y="2015817"/>
            <a:ext cx="2135742" cy="18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iseq 40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58" y="1795425"/>
            <a:ext cx="2588824" cy="22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20666" y="35802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Miseq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6055" y="3624143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Nextseq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41617" y="373834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Hiseq</a:t>
            </a:r>
            <a:r>
              <a:rPr lang="en-US" dirty="0" smtClean="0"/>
              <a:t> 2500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34223" y="381386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Hiseq</a:t>
            </a:r>
            <a:r>
              <a:rPr lang="en-US" dirty="0" smtClean="0"/>
              <a:t> 4000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58665" y="3819220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Novaseq</a:t>
            </a:r>
            <a:endParaRPr lang="en-US" dirty="0"/>
          </a:p>
        </p:txBody>
      </p:sp>
      <p:pic>
        <p:nvPicPr>
          <p:cNvPr id="1036" name="Picture 12" descr="Image result for Pacbio RS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68" y="4395299"/>
            <a:ext cx="2209349" cy="14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acbio seque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70" y="4401031"/>
            <a:ext cx="1094301" cy="16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4111" y="5028965"/>
            <a:ext cx="11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Pacbio</a:t>
            </a:r>
            <a:r>
              <a:rPr lang="en-US" dirty="0" smtClean="0"/>
              <a:t> </a:t>
            </a:r>
            <a:r>
              <a:rPr lang="en-US" dirty="0" err="1" smtClean="0"/>
              <a:t>RSii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37922" y="5028965"/>
            <a:ext cx="14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Pacbio</a:t>
            </a:r>
            <a:r>
              <a:rPr lang="en-US" dirty="0" smtClean="0"/>
              <a:t> Sequel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1061114"/>
            <a:ext cx="2975956" cy="1920648"/>
          </a:xfrm>
          <a:prstGeom prst="roundRect">
            <a:avLst/>
          </a:prstGeom>
          <a:solidFill>
            <a:srgbClr val="0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DNA</a:t>
            </a:r>
            <a:endParaRPr lang="en-US" sz="7200" dirty="0"/>
          </a:p>
        </p:txBody>
      </p:sp>
      <p:sp>
        <p:nvSpPr>
          <p:cNvPr id="7" name="Rounded Rectangle 6"/>
          <p:cNvSpPr/>
          <p:nvPr/>
        </p:nvSpPr>
        <p:spPr>
          <a:xfrm>
            <a:off x="4608022" y="1061113"/>
            <a:ext cx="2975956" cy="1920648"/>
          </a:xfrm>
          <a:prstGeom prst="roundRect">
            <a:avLst/>
          </a:prstGeom>
          <a:solidFill>
            <a:srgbClr val="0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RNA</a:t>
            </a:r>
            <a:endParaRPr lang="en-US" sz="7200" dirty="0"/>
          </a:p>
        </p:txBody>
      </p:sp>
      <p:sp>
        <p:nvSpPr>
          <p:cNvPr id="8" name="Rounded Rectangle 7"/>
          <p:cNvSpPr/>
          <p:nvPr/>
        </p:nvSpPr>
        <p:spPr>
          <a:xfrm>
            <a:off x="8377844" y="1061113"/>
            <a:ext cx="2975956" cy="1920648"/>
          </a:xfrm>
          <a:prstGeom prst="roundRect">
            <a:avLst/>
          </a:prstGeom>
          <a:solidFill>
            <a:srgbClr val="0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Single cell genomics</a:t>
            </a:r>
            <a:endParaRPr lang="en-US" sz="4800" dirty="0"/>
          </a:p>
        </p:txBody>
      </p:sp>
      <p:sp>
        <p:nvSpPr>
          <p:cNvPr id="9" name="Rectangle 8"/>
          <p:cNvSpPr/>
          <p:nvPr/>
        </p:nvSpPr>
        <p:spPr>
          <a:xfrm>
            <a:off x="1297173" y="3137751"/>
            <a:ext cx="2516984" cy="1762298"/>
          </a:xfrm>
          <a:prstGeom prst="rect">
            <a:avLst/>
          </a:prstGeom>
          <a:solidFill>
            <a:srgbClr val="0198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Amplicon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de novo </a:t>
            </a:r>
            <a:r>
              <a:rPr lang="en-US" dirty="0" smtClean="0"/>
              <a:t>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Bacterial WGS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Vertebrate WGS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read 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4672" y="3137751"/>
            <a:ext cx="2409305" cy="1762298"/>
          </a:xfrm>
          <a:prstGeom prst="rect">
            <a:avLst/>
          </a:prstGeom>
          <a:solidFill>
            <a:srgbClr val="0198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Truseq</a:t>
            </a:r>
            <a:r>
              <a:rPr lang="en-US" dirty="0" smtClean="0"/>
              <a:t> stranded mRNA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Lexogen</a:t>
            </a:r>
            <a:r>
              <a:rPr lang="en-US" dirty="0" smtClean="0"/>
              <a:t> </a:t>
            </a:r>
            <a:r>
              <a:rPr lang="en-US" dirty="0" err="1" smtClean="0"/>
              <a:t>quantseq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IsoSeq</a:t>
            </a:r>
            <a:r>
              <a:rPr lang="en-US" dirty="0" smtClean="0"/>
              <a:t> (</a:t>
            </a:r>
            <a:r>
              <a:rPr lang="en-US" dirty="0" err="1" smtClean="0"/>
              <a:t>Pacbio</a:t>
            </a:r>
            <a:r>
              <a:rPr lang="en-US" dirty="0" smtClean="0"/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44493" y="3137751"/>
            <a:ext cx="2409305" cy="1762298"/>
          </a:xfrm>
          <a:prstGeom prst="rect">
            <a:avLst/>
          </a:prstGeom>
          <a:solidFill>
            <a:srgbClr val="0198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DepArray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SMART-seq2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10x Genomics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838200" y="5056038"/>
            <a:ext cx="10515598" cy="726078"/>
          </a:xfrm>
          <a:prstGeom prst="roundRect">
            <a:avLst/>
          </a:prstGeom>
          <a:solidFill>
            <a:srgbClr val="0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Sequencing only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70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omics Core template 2018" id="{BFEDAF4F-1693-467D-84E8-613F46FC37D5}" vid="{660B7034-BEE9-41E1-B5B6-03B0CEA246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Genomics Core template 2018</Template>
  <TotalTime>16420</TotalTime>
  <Words>329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DIN OT Light</vt:lpstr>
      <vt:lpstr>DIN OT Medium</vt:lpstr>
      <vt:lpstr>LucidaGrande</vt:lpstr>
      <vt:lpstr>Office Theme</vt:lpstr>
      <vt:lpstr>Introduction to Next Generation Sequencing</vt:lpstr>
      <vt:lpstr>Program</vt:lpstr>
      <vt:lpstr>Program</vt:lpstr>
      <vt:lpstr>Next Genomics Core Seminars</vt:lpstr>
      <vt:lpstr>PowerPoint Presentation</vt:lpstr>
      <vt:lpstr>Mission </vt:lpstr>
      <vt:lpstr>Who are we?</vt:lpstr>
      <vt:lpstr>Sequencing</vt:lpstr>
      <vt:lpstr>PowerPoint Presentation</vt:lpstr>
      <vt:lpstr>How to get started?</vt:lpstr>
      <vt:lpstr>Single cell Core</vt:lpstr>
      <vt:lpstr>Design your own assay </vt:lpstr>
      <vt:lpstr>Speed program for fast sequencing</vt:lpstr>
      <vt:lpstr>Data Analysis: What we offer</vt:lpstr>
      <vt:lpstr>Conclusion</vt:lpstr>
      <vt:lpstr>Custom Show 1</vt:lpstr>
      <vt:lpstr>Custom Show 2</vt:lpstr>
    </vt:vector>
  </TitlesOfParts>
  <Company>UZ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Pushing the future of genomics in infectious diseases</dc:title>
  <dc:creator>Wouter Bossuyt</dc:creator>
  <cp:lastModifiedBy>Wouter Bossuyt</cp:lastModifiedBy>
  <cp:revision>63</cp:revision>
  <dcterms:created xsi:type="dcterms:W3CDTF">2019-01-09T08:33:42Z</dcterms:created>
  <dcterms:modified xsi:type="dcterms:W3CDTF">2019-10-09T06:53:23Z</dcterms:modified>
</cp:coreProperties>
</file>