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5"/>
  </p:notesMasterIdLst>
  <p:sldIdLst>
    <p:sldId id="256" r:id="rId4"/>
    <p:sldId id="307" r:id="rId5"/>
    <p:sldId id="308" r:id="rId6"/>
    <p:sldId id="310" r:id="rId7"/>
    <p:sldId id="311" r:id="rId8"/>
    <p:sldId id="313" r:id="rId9"/>
    <p:sldId id="312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2" r:id="rId18"/>
    <p:sldId id="326" r:id="rId19"/>
    <p:sldId id="327" r:id="rId20"/>
    <p:sldId id="329" r:id="rId21"/>
    <p:sldId id="325" r:id="rId22"/>
    <p:sldId id="333" r:id="rId23"/>
    <p:sldId id="29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3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2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2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2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2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0623C383-1980-4276-BCC7-D24C5BDCB97B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36889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561E0FF-11F0-4D9C-96D2-E781035FA03F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513703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76F6203-01D2-43C7-AAD5-322AB6D46342}" type="slidenum">
              <a:t>12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prstGeom prst="rect">
            <a:avLst/>
          </a:prstGeo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60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C3825C5-98E4-4410-83C7-8A8C48DC2BEF}" type="slidenum">
              <a:t>13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prstGeom prst="rect">
            <a:avLst/>
          </a:prstGeo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26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9A0536A-978F-49D2-B25A-B625142CEF5D}" type="slidenum">
              <a:t>14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prstGeom prst="rect">
            <a:avLst/>
          </a:prstGeo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983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966178A-AF44-4FF1-A308-968A6227124F}" type="slidenum">
              <a:t>15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prstGeom prst="rect">
            <a:avLst/>
          </a:prstGeo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921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7623C17-6EC8-4137-8840-C1A19431BA59}" type="slidenum">
              <a:t>16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prstGeom prst="rect">
            <a:avLst/>
          </a:prstGeo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984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7623C17-6EC8-4137-8840-C1A19431BA59}" type="slidenum">
              <a:t>17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prstGeom prst="rect">
            <a:avLst/>
          </a:prstGeo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967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7623C17-6EC8-4137-8840-C1A19431BA59}" type="slidenum">
              <a:t>18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prstGeom prst="rect">
            <a:avLst/>
          </a:prstGeo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561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A131B72-7F51-4981-96E8-398E6A7662D3}" type="slidenum">
              <a:t>19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prstGeom prst="rect">
            <a:avLst/>
          </a:prstGeo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313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A131B72-7F51-4981-96E8-398E6A7662D3}" type="slidenum">
              <a:t>20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prstGeom prst="rect">
            <a:avLst/>
          </a:prstGeo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56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20CED5E-F99B-4B04-8BDE-C4524975671A}" type="slidenum">
              <a:t>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prstGeom prst="rect">
            <a:avLst/>
          </a:prstGeo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885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7214898-88DD-44EE-937A-7BE79BF1DEDB}" type="slidenum">
              <a:t>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prstGeom prst="rect">
            <a:avLst/>
          </a:prstGeo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46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BB85173-DD4C-4499-989C-15E91C2A7C8C}" type="slidenum">
              <a:t>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prstGeom prst="rect">
            <a:avLst/>
          </a:prstGeo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2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894D641-C9C1-40E4-8F63-B3BF67E53D30}" type="slidenum">
              <a:t>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prstGeom prst="rect">
            <a:avLst/>
          </a:prstGeo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03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1015641-C52E-4152-9382-153FF932A695}" type="slidenum">
              <a:t>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prstGeom prst="rect">
            <a:avLst/>
          </a:prstGeo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14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2108EBE-661E-466B-9474-EE4BB6A29DE8}" type="slidenum">
              <a:t>9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prstGeom prst="rect">
            <a:avLst/>
          </a:prstGeo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58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72CBC26-7F8F-48CD-9296-141E678C4584}" type="slidenum">
              <a:t>10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prstGeom prst="rect">
            <a:avLst/>
          </a:prstGeo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38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694F8AE-0685-4FB8-89B0-BC5668848BBE}" type="slidenum">
              <a:t>11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prstGeom prst="rect">
            <a:avLst/>
          </a:prstGeo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43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5560" y="-46080"/>
            <a:ext cx="9118080" cy="617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5560" y="-46080"/>
            <a:ext cx="9118080" cy="617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5560" y="-46080"/>
            <a:ext cx="9118080" cy="617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" name="Picture 3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25560" y="-46080"/>
            <a:ext cx="9118080" cy="617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25560" y="-46080"/>
            <a:ext cx="9118080" cy="617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5560" y="-46080"/>
            <a:ext cx="9118080" cy="617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25560" y="-46080"/>
            <a:ext cx="9118080" cy="617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25560" y="-46080"/>
            <a:ext cx="9118080" cy="2861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5560" y="-46080"/>
            <a:ext cx="9118080" cy="617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5560" y="-46080"/>
            <a:ext cx="9118080" cy="617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5560" y="-46080"/>
            <a:ext cx="9118080" cy="617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5560" y="-46080"/>
            <a:ext cx="9118080" cy="617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25560" y="-46080"/>
            <a:ext cx="9118080" cy="617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25560" y="-46080"/>
            <a:ext cx="9118080" cy="617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25560" y="-46080"/>
            <a:ext cx="9118080" cy="617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8" name="Picture 7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25560" y="-46080"/>
            <a:ext cx="9118080" cy="617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25560" y="-46080"/>
            <a:ext cx="9118080" cy="617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5560" y="-46080"/>
            <a:ext cx="9118080" cy="617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25560" y="-46080"/>
            <a:ext cx="9118080" cy="617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5560" y="-46080"/>
            <a:ext cx="9118080" cy="617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25560" y="-46080"/>
            <a:ext cx="9118080" cy="2861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25560" y="-46080"/>
            <a:ext cx="9118080" cy="617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25560" y="-46080"/>
            <a:ext cx="9118080" cy="617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25560" y="-46080"/>
            <a:ext cx="9118080" cy="617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25560" y="-46080"/>
            <a:ext cx="9118080" cy="617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25560" y="-46080"/>
            <a:ext cx="9118080" cy="617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25560" y="-46080"/>
            <a:ext cx="9118080" cy="617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7" name="Picture 116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8" name="Picture 11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5560" y="-46080"/>
            <a:ext cx="9118080" cy="617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5560" y="-46080"/>
            <a:ext cx="9118080" cy="617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25560" y="-46080"/>
            <a:ext cx="9118080" cy="2861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5560" y="-46080"/>
            <a:ext cx="9118080" cy="617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5560" y="-46080"/>
            <a:ext cx="9118080" cy="617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5560" y="-46080"/>
            <a:ext cx="9118080" cy="617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0" y="220680"/>
            <a:ext cx="9143640" cy="228240"/>
          </a:xfrm>
          <a:prstGeom prst="rect">
            <a:avLst/>
          </a:prstGeom>
          <a:solidFill>
            <a:srgbClr val="FFFFFF"/>
          </a:solidFill>
          <a:ln w="262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" name="Afbeelding 4"/>
          <p:cNvPicPr/>
          <p:nvPr/>
        </p:nvPicPr>
        <p:blipFill>
          <a:blip r:embed="rId14"/>
          <a:stretch/>
        </p:blipFill>
        <p:spPr>
          <a:xfrm>
            <a:off x="6912000" y="6210000"/>
            <a:ext cx="2206440" cy="559080"/>
          </a:xfrm>
          <a:prstGeom prst="rect">
            <a:avLst/>
          </a:prstGeom>
          <a:ln>
            <a:noFill/>
          </a:ln>
        </p:spPr>
      </p:pic>
      <p:sp>
        <p:nvSpPr>
          <p:cNvPr id="3" name="Line 3"/>
          <p:cNvSpPr/>
          <p:nvPr/>
        </p:nvSpPr>
        <p:spPr>
          <a:xfrm>
            <a:off x="685800" y="3398400"/>
            <a:ext cx="7848360" cy="1440"/>
          </a:xfrm>
          <a:prstGeom prst="line">
            <a:avLst/>
          </a:prstGeom>
          <a:ln w="19080">
            <a:solidFill>
              <a:srgbClr val="D2533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25560" y="-46080"/>
            <a:ext cx="9118080" cy="6170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97">
                <a:solidFill>
                  <a:srgbClr val="0082B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lang="en-US" sz="18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220680"/>
            <a:ext cx="9143640" cy="228240"/>
          </a:xfrm>
          <a:prstGeom prst="rect">
            <a:avLst/>
          </a:prstGeom>
          <a:solidFill>
            <a:srgbClr val="FFFFFF"/>
          </a:solidFill>
          <a:ln w="262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1" name="Afbeelding 4"/>
          <p:cNvPicPr/>
          <p:nvPr/>
        </p:nvPicPr>
        <p:blipFill>
          <a:blip r:embed="rId14"/>
          <a:stretch/>
        </p:blipFill>
        <p:spPr>
          <a:xfrm>
            <a:off x="6912000" y="6210000"/>
            <a:ext cx="2206440" cy="559080"/>
          </a:xfrm>
          <a:prstGeom prst="rect">
            <a:avLst/>
          </a:prstGeom>
          <a:ln>
            <a:noFill/>
          </a:ln>
        </p:spPr>
      </p:pic>
      <p:sp>
        <p:nvSpPr>
          <p:cNvPr id="42" name="CustomShape 2"/>
          <p:cNvSpPr/>
          <p:nvPr/>
        </p:nvSpPr>
        <p:spPr>
          <a:xfrm>
            <a:off x="30960" y="6477120"/>
            <a:ext cx="29016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193C6A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Introduction NGS – 2022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25560" y="-46080"/>
            <a:ext cx="9118080" cy="6170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97">
                <a:solidFill>
                  <a:srgbClr val="0082B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lang="en-US" sz="18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78"/>
          <p:cNvPicPr/>
          <p:nvPr/>
        </p:nvPicPr>
        <p:blipFill>
          <a:blip r:embed="rId14"/>
          <a:stretch/>
        </p:blipFill>
        <p:spPr>
          <a:xfrm>
            <a:off x="0" y="0"/>
            <a:ext cx="9149400" cy="6858000"/>
          </a:xfrm>
          <a:prstGeom prst="rect">
            <a:avLst/>
          </a:prstGeom>
          <a:ln>
            <a:noFill/>
          </a:ln>
        </p:spPr>
      </p:pic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469520" y="261000"/>
            <a:ext cx="7347960" cy="1132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409" b="0" strike="noStrike" spc="-1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Click to edit the title text format</a:t>
            </a: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1469520" y="1654200"/>
            <a:ext cx="734796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50505"/>
              </a:buClr>
              <a:buSzPct val="25000"/>
              <a:buFont typeface="Wingdings" charset="2"/>
              <a:buChar char=""/>
            </a:pPr>
            <a:r>
              <a:rPr lang="en-US" sz="2910" b="0" strike="noStrike" spc="-1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50505"/>
              </a:buClr>
              <a:buSzPct val="25000"/>
              <a:buFont typeface="Symbol" charset="2"/>
              <a:buChar char=""/>
            </a:pPr>
            <a:r>
              <a:rPr lang="en-US" sz="2530" b="0" strike="noStrike" spc="-1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50505"/>
              </a:buClr>
              <a:buSzPct val="25000"/>
              <a:buFont typeface="Wingdings" charset="2"/>
              <a:buChar char=""/>
            </a:pPr>
            <a:r>
              <a:rPr lang="en-US" sz="2190" b="0" strike="noStrike" spc="-1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50505"/>
              </a:buClr>
              <a:buSzPct val="25000"/>
              <a:buFont typeface="Symbol" charset="2"/>
              <a:buChar char=""/>
            </a:pPr>
            <a:r>
              <a:rPr lang="en-US" sz="1810" b="0" strike="noStrike" spc="-1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50505"/>
              </a:buClr>
              <a:buSzPct val="25000"/>
              <a:buFont typeface="Wingdings" charset="2"/>
              <a:buChar char=""/>
            </a:pPr>
            <a:r>
              <a:rPr lang="en-US" sz="1810" b="0" strike="noStrike" spc="-1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50505"/>
              </a:buClr>
              <a:buSzPct val="25000"/>
              <a:buFont typeface="Wingdings" charset="2"/>
              <a:buChar char=""/>
            </a:pPr>
            <a:r>
              <a:rPr lang="en-US" sz="1810" b="0" strike="noStrike" spc="-1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50505"/>
              </a:buClr>
              <a:buSzPct val="25000"/>
              <a:buFont typeface="Wingdings" charset="2"/>
              <a:buChar char=""/>
            </a:pPr>
            <a:r>
              <a:rPr lang="en-US" sz="1810" b="0" strike="noStrike" spc="-1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82" name="PlaceHolder 3"/>
          <p:cNvSpPr>
            <a:spLocks noGrp="1"/>
          </p:cNvSpPr>
          <p:nvPr>
            <p:ph type="dt"/>
          </p:nvPr>
        </p:nvSpPr>
        <p:spPr>
          <a:xfrm>
            <a:off x="1436760" y="6246720"/>
            <a:ext cx="2130120" cy="4723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&lt;date/time&gt;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ftr"/>
          </p:nvPr>
        </p:nvSpPr>
        <p:spPr>
          <a:xfrm>
            <a:off x="3616560" y="6246720"/>
            <a:ext cx="2898360" cy="47232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sldNum"/>
          </p:nvPr>
        </p:nvSpPr>
        <p:spPr>
          <a:xfrm>
            <a:off x="6555600" y="6246720"/>
            <a:ext cx="2130120" cy="47232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6A8CC50B-B7CD-4C7F-B56C-573F41E2091B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png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685800" y="1371600"/>
            <a:ext cx="7865280" cy="1926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spc="-97" dirty="0" err="1" smtClean="0">
                <a:solidFill>
                  <a:srgbClr val="0082B9"/>
                </a:solidFill>
                <a:uFill>
                  <a:solidFill>
                    <a:srgbClr val="FFFFFF"/>
                  </a:solidFill>
                </a:uFill>
              </a:rPr>
              <a:t>RNASeq</a:t>
            </a:r>
            <a:r>
              <a:rPr lang="en-US" sz="3200" spc="-97" dirty="0" smtClean="0">
                <a:solidFill>
                  <a:srgbClr val="0082B9"/>
                </a:solidFill>
                <a:uFill>
                  <a:solidFill>
                    <a:srgbClr val="FFFFFF"/>
                  </a:solidFill>
                </a:uFill>
              </a:rPr>
              <a:t>: Differential </a:t>
            </a:r>
            <a:r>
              <a:rPr lang="en-US" sz="3200" spc="-97" dirty="0">
                <a:solidFill>
                  <a:srgbClr val="0082B9"/>
                </a:solidFill>
                <a:uFill>
                  <a:solidFill>
                    <a:srgbClr val="FFFFFF"/>
                  </a:solidFill>
                </a:uFill>
              </a:rPr>
              <a:t>Gene Expression </a:t>
            </a:r>
            <a:r>
              <a:rPr lang="en-US" sz="3200" spc="-97" dirty="0" smtClean="0">
                <a:solidFill>
                  <a:srgbClr val="0082B9"/>
                </a:solidFill>
                <a:uFill>
                  <a:solidFill>
                    <a:srgbClr val="FFFFFF"/>
                  </a:solidFill>
                </a:uFill>
              </a:rPr>
              <a:t>Analysis</a:t>
            </a:r>
            <a:endParaRPr lang="en-US" sz="1800" b="0" strike="noStrike" spc="-1" dirty="0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685800" y="3505320"/>
            <a:ext cx="7865280" cy="1752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 smtClean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Alvaro Cortes Calabuig</a:t>
            </a:r>
          </a:p>
          <a:p>
            <a:pPr algn="ctr">
              <a:lnSpc>
                <a:spcPct val="100000"/>
              </a:lnSpc>
            </a:pPr>
            <a:r>
              <a:rPr lang="en-US" sz="2000" spc="-1" dirty="0" smtClean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November 2022</a:t>
            </a:r>
            <a:endParaRPr lang="en-US" sz="2000" b="0" strike="noStrike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/>
          <p:nvPr/>
        </p:nvSpPr>
        <p:spPr>
          <a:xfrm>
            <a:off x="548640" y="1073520"/>
            <a:ext cx="8229600" cy="587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24120" rIns="0" bIns="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graphicFrame>
        <p:nvGraphicFramePr>
          <p:cNvPr id="3" name="Object 2"/>
          <p:cNvGraphicFramePr/>
          <p:nvPr/>
        </p:nvGraphicFramePr>
        <p:xfrm>
          <a:off x="548640" y="1856160"/>
          <a:ext cx="8053560" cy="3548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r:id="rId4" imgW="14222028" imgH="6273520" progId="">
                  <p:embed/>
                </p:oleObj>
              </mc:Choice>
              <mc:Fallback>
                <p:oleObj r:id="rId4" imgW="14222028" imgH="62735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8640" y="1856160"/>
                        <a:ext cx="8053560" cy="35481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alphaModFix/>
            <a:lum/>
          </a:blip>
          <a:srcRect/>
          <a:stretch>
            <a:fillRect/>
          </a:stretch>
        </p:blipFill>
        <p:spPr>
          <a:xfrm>
            <a:off x="91440" y="1280159"/>
            <a:ext cx="9011520" cy="42976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el 1"/>
          <p:cNvSpPr txBox="1">
            <a:spLocks noGrp="1"/>
          </p:cNvSpPr>
          <p:nvPr>
            <p:ph type="title" idx="4294967295"/>
          </p:nvPr>
        </p:nvSpPr>
        <p:spPr>
          <a:xfrm>
            <a:off x="-65520" y="0"/>
            <a:ext cx="9118080" cy="617040"/>
          </a:xfrm>
          <a:noFill/>
          <a:ln>
            <a:noFill/>
          </a:ln>
        </p:spPr>
        <p:txBody>
          <a:bodyPr wrap="square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</a:pPr>
            <a:r>
              <a:rPr lang="en-US" sz="4000" spc="-96">
                <a:solidFill>
                  <a:srgbClr val="0082B9"/>
                </a:solidFill>
                <a:highlight>
                  <a:scrgbClr r="0" g="0" b="0">
                    <a:alpha val="0"/>
                  </a:scrgbClr>
                </a:highlight>
                <a:latin typeface="Arial"/>
              </a:rPr>
              <a:t>RNA-Seq BAM/SAM</a:t>
            </a:r>
          </a:p>
        </p:txBody>
      </p:sp>
    </p:spTree>
    <p:extLst>
      <p:ext uri="{BB962C8B-B14F-4D97-AF65-F5344CB8AC3E}">
        <p14:creationId xmlns:p14="http://schemas.microsoft.com/office/powerpoint/2010/main" val="614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/>
          <p:nvPr/>
        </p:nvSpPr>
        <p:spPr>
          <a:xfrm>
            <a:off x="365760" y="235440"/>
            <a:ext cx="8229600" cy="587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19800" rIns="0" bIns="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nl-BE" sz="2600" b="0" i="0" u="none" strike="noStrike" kern="1200" cap="none">
                <a:ln>
                  <a:noFill/>
                </a:ln>
                <a:solidFill>
                  <a:srgbClr val="3399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Counting Reads in HTSeq	</a:t>
            </a:r>
          </a:p>
        </p:txBody>
      </p:sp>
      <p:sp>
        <p:nvSpPr>
          <p:cNvPr id="3" name="Text Box 2"/>
          <p:cNvSpPr/>
          <p:nvPr/>
        </p:nvSpPr>
        <p:spPr>
          <a:xfrm>
            <a:off x="840959" y="2457360"/>
            <a:ext cx="3119400" cy="8585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58680" rIns="90000" bIns="45000" anchor="t" anchorCtr="0" compatLnSpc="0">
            <a:noAutofit/>
          </a:bodyPr>
          <a:lstStyle/>
          <a:p>
            <a:pPr marL="215640" marR="0" lvl="0" indent="-212760" rtl="0" hangingPunct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nl-BE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215640" marR="0" lvl="0" indent="-212760" rtl="0" hangingPunct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nl-BE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215640" marR="0" lvl="0" indent="-212760" rtl="0" hangingPunct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nl-BE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215640" marR="0" lvl="0" indent="-212760" rtl="0" hangingPunct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nl-BE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215640" marR="0" lvl="0" indent="-212760" rtl="0" hangingPunct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nl-BE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215640" marR="0" lvl="0" indent="-212760" rtl="0" hangingPunct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nl-BE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215640" marR="0" lvl="0" indent="-212760" rtl="0" hangingPunct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nl-BE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Method:</a:t>
            </a:r>
          </a:p>
          <a:p>
            <a:pPr marL="215640" marR="0" lvl="0" indent="-212760" rtl="0" hangingPunct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nl-BE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pitchFamily="2"/>
              <a:buChar char=""/>
              <a:tabLst/>
            </a:pPr>
            <a:r>
              <a:rPr lang="nl-BE" sz="12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Count each read only </a:t>
            </a:r>
            <a:r>
              <a:rPr lang="nl-BE" sz="12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once</a:t>
            </a:r>
          </a:p>
          <a:p>
            <a:pPr marL="215640" marR="0" lvl="0" indent="-212760" rtl="0" hangingPunct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nl-BE" sz="1200" b="0" i="0" u="none" strike="noStrike" kern="1200" cap="none">
              <a:ln>
                <a:noFill/>
              </a:ln>
              <a:solidFill>
                <a:srgbClr val="FF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pitchFamily="2"/>
              <a:buChar char=""/>
              <a:tabLst/>
            </a:pPr>
            <a:r>
              <a:rPr lang="nl-BE" sz="12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Multi-mapping reads and reads overlapping</a:t>
            </a:r>
          </a:p>
          <a:p>
            <a:pPr marL="215640" marR="0" lvl="0" indent="-212760" rtl="0" hangingPunct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nl-BE" sz="12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    multiple features </a:t>
            </a:r>
            <a:r>
              <a:rPr lang="nl-BE" sz="12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discarded</a:t>
            </a:r>
          </a:p>
          <a:p>
            <a:pPr marL="215640" marR="0" lvl="0" indent="-212760" rtl="0" hangingPunct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nl-BE" sz="12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215640" marR="0" lvl="0" indent="-212760" rtl="0" hangingPunct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nl-BE" sz="12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AutoShape 3"/>
          <p:cNvSpPr/>
          <p:nvPr/>
        </p:nvSpPr>
        <p:spPr>
          <a:xfrm>
            <a:off x="95040" y="2957400"/>
            <a:ext cx="3962160" cy="7596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206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AutoShape 4"/>
          <p:cNvSpPr/>
          <p:nvPr/>
        </p:nvSpPr>
        <p:spPr>
          <a:xfrm>
            <a:off x="409320" y="2503440"/>
            <a:ext cx="457200" cy="475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C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" name="AutoShape 5"/>
          <p:cNvSpPr/>
          <p:nvPr/>
        </p:nvSpPr>
        <p:spPr>
          <a:xfrm>
            <a:off x="763200" y="2395439"/>
            <a:ext cx="457200" cy="475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C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AutoShape 6"/>
          <p:cNvSpPr/>
          <p:nvPr/>
        </p:nvSpPr>
        <p:spPr>
          <a:xfrm>
            <a:off x="763200" y="2649240"/>
            <a:ext cx="457200" cy="44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C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AutoShape 7"/>
          <p:cNvSpPr/>
          <p:nvPr/>
        </p:nvSpPr>
        <p:spPr>
          <a:xfrm>
            <a:off x="491760" y="2722320"/>
            <a:ext cx="457200" cy="44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C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9" name="AutoShape 8"/>
          <p:cNvSpPr/>
          <p:nvPr/>
        </p:nvSpPr>
        <p:spPr>
          <a:xfrm>
            <a:off x="2673000" y="2379600"/>
            <a:ext cx="457200" cy="442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0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0" name="AutoShape 9"/>
          <p:cNvSpPr/>
          <p:nvPr/>
        </p:nvSpPr>
        <p:spPr>
          <a:xfrm>
            <a:off x="2976120" y="2734920"/>
            <a:ext cx="457200" cy="44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0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1" name="AutoShape 10"/>
          <p:cNvSpPr/>
          <p:nvPr/>
        </p:nvSpPr>
        <p:spPr>
          <a:xfrm>
            <a:off x="3043080" y="2496960"/>
            <a:ext cx="457200" cy="475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0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9320" y="2957400"/>
            <a:ext cx="823680" cy="75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030A0"/>
          </a:solidFill>
          <a:ln w="9360" cap="sq">
            <a:solidFill>
              <a:srgbClr val="000000"/>
            </a:solidFill>
            <a:prstDash val="solid"/>
            <a:round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53920" y="2958840"/>
            <a:ext cx="777960" cy="74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47FFD1"/>
          </a:solidFill>
          <a:ln w="9360" cap="sq">
            <a:solidFill>
              <a:srgbClr val="000000"/>
            </a:solidFill>
            <a:prstDash val="solid"/>
            <a:round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4" name="Text Box 13"/>
          <p:cNvSpPr/>
          <p:nvPr/>
        </p:nvSpPr>
        <p:spPr>
          <a:xfrm>
            <a:off x="491760" y="3201840"/>
            <a:ext cx="844559" cy="246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1,2,3,4</a:t>
            </a:r>
          </a:p>
        </p:txBody>
      </p:sp>
      <p:sp>
        <p:nvSpPr>
          <p:cNvPr id="15" name="Text Box 14"/>
          <p:cNvSpPr/>
          <p:nvPr/>
        </p:nvSpPr>
        <p:spPr>
          <a:xfrm>
            <a:off x="2782440" y="3205080"/>
            <a:ext cx="844559" cy="246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1,2,3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4809960" y="2117520"/>
            <a:ext cx="3825719" cy="3108239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Rectangle 16"/>
          <p:cNvSpPr/>
          <p:nvPr/>
        </p:nvSpPr>
        <p:spPr>
          <a:xfrm>
            <a:off x="6419520" y="2118960"/>
            <a:ext cx="838080" cy="3108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9360" cap="sq">
            <a:solidFill>
              <a:srgbClr val="FF0000"/>
            </a:solidFill>
            <a:prstDash val="solid"/>
            <a:round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8" name="Text Box 17"/>
          <p:cNvSpPr/>
          <p:nvPr/>
        </p:nvSpPr>
        <p:spPr>
          <a:xfrm>
            <a:off x="7105320" y="5225760"/>
            <a:ext cx="1828800" cy="177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968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nl-BE" sz="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                            Simon Anders</a:t>
            </a:r>
          </a:p>
        </p:txBody>
      </p:sp>
      <p:sp>
        <p:nvSpPr>
          <p:cNvPr id="19" name="Text Box 18"/>
          <p:cNvSpPr/>
          <p:nvPr/>
        </p:nvSpPr>
        <p:spPr>
          <a:xfrm>
            <a:off x="220320" y="5516280"/>
            <a:ext cx="8740800" cy="37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5256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97405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/>
          <p:nvPr/>
        </p:nvSpPr>
        <p:spPr>
          <a:xfrm>
            <a:off x="-93240" y="270720"/>
            <a:ext cx="8229600" cy="587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19800" rIns="0" bIns="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nl-BE" sz="2600" b="0" i="0" u="none" strike="noStrike" kern="1200" cap="none">
                <a:ln>
                  <a:noFill/>
                </a:ln>
                <a:solidFill>
                  <a:srgbClr val="3399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Counting Reads in HTSeq(*)</a:t>
            </a:r>
          </a:p>
        </p:txBody>
      </p:sp>
      <p:sp>
        <p:nvSpPr>
          <p:cNvPr id="3" name="Text Box 2"/>
          <p:cNvSpPr/>
          <p:nvPr/>
        </p:nvSpPr>
        <p:spPr>
          <a:xfrm>
            <a:off x="1283040" y="2228400"/>
            <a:ext cx="6855119" cy="2343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5256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nl-BE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	</a:t>
            </a:r>
            <a:r>
              <a:rPr lang="nl-BE" sz="1600" b="0" i="0" u="none" strike="noStrike" kern="1200" cap="none" dirty="0" err="1">
                <a:ln>
                  <a:noFill/>
                </a:ln>
                <a:solidFill>
                  <a:srgbClr val="0066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GeneID</a:t>
            </a:r>
            <a:r>
              <a:rPr lang="nl-BE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	   </a:t>
            </a:r>
            <a:r>
              <a:rPr lang="nl-BE" sz="1600" b="1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     </a:t>
            </a:r>
            <a:r>
              <a:rPr lang="nl-BE" sz="1600" b="1" i="0" u="none" strike="noStrike" kern="1200" cap="none" dirty="0">
                <a:ln>
                  <a:noFill/>
                </a:ln>
                <a:solidFill>
                  <a:srgbClr val="8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Sample 1	Sample 2		Sample 3	   Sample 4</a:t>
            </a:r>
          </a:p>
          <a:p>
            <a:pPr marL="0" marR="0" lvl="0" indent="0" rtl="0" hangingPunct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nl-BE" sz="1000" b="1" i="0" u="none" strike="noStrike" kern="1200" cap="none" dirty="0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nl-BE" sz="1600" b="0" i="0" u="none" strike="noStrike" kern="1200" cap="none" dirty="0">
                <a:ln>
                  <a:noFill/>
                </a:ln>
                <a:solidFill>
                  <a:srgbClr val="0066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FBgn0000003 </a:t>
            </a:r>
            <a:r>
              <a:rPr lang="nl-BE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            0    	            0	          0 		           1</a:t>
            </a:r>
          </a:p>
          <a:p>
            <a:pPr marL="0" marR="0" lvl="0" indent="0" rtl="0" hangingPunct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nl-BE" sz="1600" b="0" i="0" u="none" strike="noStrike" kern="1200" cap="none" dirty="0">
                <a:ln>
                  <a:noFill/>
                </a:ln>
                <a:solidFill>
                  <a:srgbClr val="0066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FBgn0000008</a:t>
            </a:r>
            <a:r>
              <a:rPr lang="nl-BE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           76    	          70	        88		         70</a:t>
            </a:r>
          </a:p>
          <a:p>
            <a:pPr marL="0" marR="0" lvl="0" indent="0" rtl="0" hangingPunct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nl-BE" sz="1600" b="0" i="0" u="none" strike="noStrike" kern="1200" cap="none" dirty="0">
                <a:ln>
                  <a:noFill/>
                </a:ln>
                <a:solidFill>
                  <a:srgbClr val="0066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FBgn0000014</a:t>
            </a:r>
            <a:r>
              <a:rPr lang="nl-BE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             0        	</a:t>
            </a:r>
            <a:r>
              <a:rPr lang="nl-BE" sz="1600" b="0" i="0" u="none" strike="noStrike" kern="1200" cap="none" dirty="0" smtClean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  </a:t>
            </a:r>
            <a:r>
              <a:rPr lang="nl-BE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0   </a:t>
            </a:r>
            <a:r>
              <a:rPr lang="nl-BE" sz="1600" b="0" i="0" u="none" strike="noStrike" kern="1200" cap="none" dirty="0" smtClean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          </a:t>
            </a:r>
            <a:r>
              <a:rPr lang="nl-BE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0		           0</a:t>
            </a:r>
          </a:p>
          <a:p>
            <a:pPr marL="0" marR="0" lvl="0" indent="0" rtl="0" hangingPunct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nl-BE" sz="1600" b="0" i="0" u="none" strike="noStrike" kern="1200" cap="none" dirty="0">
                <a:ln>
                  <a:noFill/>
                </a:ln>
                <a:solidFill>
                  <a:srgbClr val="0066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FBgn0000015</a:t>
            </a:r>
            <a:r>
              <a:rPr lang="nl-BE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             1     	            2 	          0 		           0</a:t>
            </a:r>
          </a:p>
          <a:p>
            <a:pPr marL="0" marR="0" lvl="0" indent="0" rtl="0" hangingPunct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nl-BE" sz="1600" b="0" i="0" u="none" strike="noStrike" kern="1200" cap="none" dirty="0">
                <a:ln>
                  <a:noFill/>
                </a:ln>
                <a:solidFill>
                  <a:srgbClr val="0066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FBgn0000017</a:t>
            </a:r>
            <a:r>
              <a:rPr lang="nl-BE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       </a:t>
            </a:r>
            <a:r>
              <a:rPr lang="nl-BE" sz="1600" b="0" i="0" u="none" strike="noStrike" kern="1200" cap="none" dirty="0" smtClean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3564	      </a:t>
            </a:r>
            <a:r>
              <a:rPr lang="nl-BE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3150	     3072		     3334</a:t>
            </a:r>
          </a:p>
          <a:p>
            <a:pPr marL="0" marR="0" lvl="0" indent="0" rtl="0" hangingPunct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nl-BE" sz="1600" b="0" i="0" u="none" strike="noStrike" kern="1200" cap="none" dirty="0">
                <a:ln>
                  <a:noFill/>
                </a:ln>
                <a:solidFill>
                  <a:srgbClr val="0066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FBgn0000018</a:t>
            </a:r>
            <a:r>
              <a:rPr lang="nl-BE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         245	</a:t>
            </a:r>
            <a:r>
              <a:rPr lang="nl-BE" sz="1600" b="0" i="0" u="none" strike="noStrike" kern="1200" cap="none" dirty="0" smtClean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       </a:t>
            </a:r>
            <a:r>
              <a:rPr lang="nl-BE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310	       299		       308</a:t>
            </a:r>
          </a:p>
          <a:p>
            <a:pPr marL="0" marR="0" lvl="0" indent="0" rtl="0" hangingPunct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nl-BE" sz="10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nl-BE" sz="10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Text Box 3"/>
          <p:cNvSpPr/>
          <p:nvPr/>
        </p:nvSpPr>
        <p:spPr>
          <a:xfrm>
            <a:off x="363959" y="990000"/>
            <a:ext cx="6858000" cy="820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5868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nl-BE" sz="18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nl-BE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Resulting</a:t>
            </a:r>
            <a:r>
              <a:rPr lang="nl-BE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nl-BE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table</a:t>
            </a:r>
            <a:r>
              <a:rPr lang="nl-BE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of </a:t>
            </a:r>
            <a:r>
              <a:rPr lang="nl-BE" b="0" i="0" u="none" strike="noStrike" kern="1200" cap="none" dirty="0">
                <a:ln>
                  <a:noFill/>
                </a:ln>
                <a:solidFill>
                  <a:srgbClr val="8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absolute </a:t>
            </a:r>
            <a:r>
              <a:rPr lang="nl-BE" b="0" i="0" u="none" strike="noStrike" kern="1200" cap="none" dirty="0" err="1">
                <a:ln>
                  <a:noFill/>
                </a:ln>
                <a:solidFill>
                  <a:srgbClr val="8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counts</a:t>
            </a:r>
            <a:r>
              <a:rPr lang="nl-BE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nl-BE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for</a:t>
            </a:r>
            <a:r>
              <a:rPr lang="nl-BE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nl-BE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each</a:t>
            </a:r>
            <a:r>
              <a:rPr lang="nl-BE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sample </a:t>
            </a:r>
            <a:r>
              <a:rPr lang="nl-BE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and</a:t>
            </a:r>
            <a:r>
              <a:rPr lang="nl-BE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feature:</a:t>
            </a:r>
          </a:p>
          <a:p>
            <a:pPr marL="0" marR="0" lvl="0" indent="0" rtl="0" hangingPunct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nl-BE" sz="18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nl-BE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	                             </a:t>
            </a:r>
          </a:p>
          <a:p>
            <a:pPr marL="0" marR="0" lvl="0" indent="0" rtl="0" hangingPunct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nl-BE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            </a:t>
            </a:r>
          </a:p>
          <a:p>
            <a:pPr marL="0" marR="0" lvl="0" indent="0" rtl="0" hangingPunct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nl-BE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	</a:t>
            </a:r>
          </a:p>
          <a:p>
            <a:pPr marL="0" marR="0" lvl="0" indent="0" rtl="0" hangingPunct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nl-BE" sz="18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" name="Oval 22"/>
          <p:cNvSpPr/>
          <p:nvPr/>
        </p:nvSpPr>
        <p:spPr>
          <a:xfrm>
            <a:off x="2842560" y="5151240"/>
            <a:ext cx="304920" cy="3045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Oval 23"/>
          <p:cNvSpPr/>
          <p:nvPr/>
        </p:nvSpPr>
        <p:spPr>
          <a:xfrm>
            <a:off x="3452040" y="5074920"/>
            <a:ext cx="366839" cy="3808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Oval 24"/>
          <p:cNvSpPr/>
          <p:nvPr/>
        </p:nvSpPr>
        <p:spPr>
          <a:xfrm>
            <a:off x="4123800" y="4998600"/>
            <a:ext cx="503280" cy="4572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9" name="Oval 25"/>
          <p:cNvSpPr/>
          <p:nvPr/>
        </p:nvSpPr>
        <p:spPr>
          <a:xfrm>
            <a:off x="4892040" y="4846320"/>
            <a:ext cx="685799" cy="609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0" name="TextBox 26"/>
          <p:cNvSpPr/>
          <p:nvPr/>
        </p:nvSpPr>
        <p:spPr>
          <a:xfrm>
            <a:off x="3666600" y="5684400"/>
            <a:ext cx="1143000" cy="246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Library sizes</a:t>
            </a:r>
          </a:p>
        </p:txBody>
      </p:sp>
      <p:sp>
        <p:nvSpPr>
          <p:cNvPr id="11" name="TextBox 27"/>
          <p:cNvSpPr/>
          <p:nvPr/>
        </p:nvSpPr>
        <p:spPr>
          <a:xfrm>
            <a:off x="2785320" y="5484600"/>
            <a:ext cx="419040" cy="246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12" name="TextBox 28"/>
          <p:cNvSpPr/>
          <p:nvPr/>
        </p:nvSpPr>
        <p:spPr>
          <a:xfrm>
            <a:off x="3431520" y="5497200"/>
            <a:ext cx="419040" cy="246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2</a:t>
            </a:r>
          </a:p>
        </p:txBody>
      </p:sp>
      <p:sp>
        <p:nvSpPr>
          <p:cNvPr id="13" name="TextBox 29"/>
          <p:cNvSpPr/>
          <p:nvPr/>
        </p:nvSpPr>
        <p:spPr>
          <a:xfrm>
            <a:off x="4161960" y="5489279"/>
            <a:ext cx="419040" cy="246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3</a:t>
            </a:r>
          </a:p>
        </p:txBody>
      </p:sp>
      <p:sp>
        <p:nvSpPr>
          <p:cNvPr id="14" name="TextBox 30"/>
          <p:cNvSpPr/>
          <p:nvPr/>
        </p:nvSpPr>
        <p:spPr>
          <a:xfrm>
            <a:off x="5025240" y="5489279"/>
            <a:ext cx="419400" cy="246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2960" y="4480560"/>
            <a:ext cx="9144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800000"/>
                </a:solidFill>
              </a:defRPr>
            </a:pPr>
            <a:r>
              <a:rPr lang="en-US" sz="1800" b="0" i="0" u="none" strike="noStrike" kern="1200" cap="none">
                <a:ln>
                  <a:noFill/>
                </a:ln>
                <a:solidFill>
                  <a:srgbClr val="8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But!</a:t>
            </a:r>
          </a:p>
        </p:txBody>
      </p:sp>
    </p:spTree>
    <p:extLst>
      <p:ext uri="{BB962C8B-B14F-4D97-AF65-F5344CB8AC3E}">
        <p14:creationId xmlns:p14="http://schemas.microsoft.com/office/powerpoint/2010/main" val="372798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/>
          <p:nvPr/>
        </p:nvSpPr>
        <p:spPr>
          <a:xfrm>
            <a:off x="517319" y="548640"/>
            <a:ext cx="8229600" cy="8571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19800" rIns="0" bIns="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nl-BE" sz="2600" b="0" i="0" u="none" strike="noStrike" kern="1200" cap="none">
                <a:ln>
                  <a:noFill/>
                </a:ln>
                <a:solidFill>
                  <a:srgbClr val="3399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Normalization of Counts: Impact Library Size</a:t>
            </a:r>
            <a:r>
              <a:rPr lang="nl-BE" sz="2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/>
            </a:r>
            <a:br>
              <a:rPr lang="nl-BE" sz="2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</a:br>
            <a:endParaRPr lang="nl-BE" sz="26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Text Box 2"/>
          <p:cNvSpPr/>
          <p:nvPr/>
        </p:nvSpPr>
        <p:spPr>
          <a:xfrm>
            <a:off x="415800" y="2593080"/>
            <a:ext cx="5303880" cy="347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5868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Text Box 4"/>
          <p:cNvSpPr/>
          <p:nvPr/>
        </p:nvSpPr>
        <p:spPr>
          <a:xfrm>
            <a:off x="274320" y="2477160"/>
            <a:ext cx="8321760" cy="3362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5868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nl-BE" sz="26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nl-BE" sz="2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A bigger library produces more reads...But in slide 3:</a:t>
            </a:r>
          </a:p>
          <a:p>
            <a:pPr marL="0" marR="0" lvl="0" indent="0" rtl="0" hangingPunct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nl-BE" sz="26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nl-BE" sz="2000" b="1" i="0" u="none" strike="noStrike" kern="1200" cap="none">
                <a:ln>
                  <a:noFill/>
                </a:ln>
                <a:solidFill>
                  <a:srgbClr val="FF3333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“Read Counts is linearly related to the abundance of the target transcript”</a:t>
            </a:r>
          </a:p>
        </p:txBody>
      </p:sp>
      <p:sp>
        <p:nvSpPr>
          <p:cNvPr id="5" name="AutoShape 5"/>
          <p:cNvSpPr/>
          <p:nvPr/>
        </p:nvSpPr>
        <p:spPr>
          <a:xfrm>
            <a:off x="2976479" y="1770840"/>
            <a:ext cx="457200" cy="442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0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" name="AutoShape 6"/>
          <p:cNvSpPr/>
          <p:nvPr/>
        </p:nvSpPr>
        <p:spPr>
          <a:xfrm>
            <a:off x="3279600" y="1878840"/>
            <a:ext cx="457200" cy="46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0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AutoShape 7"/>
          <p:cNvSpPr/>
          <p:nvPr/>
        </p:nvSpPr>
        <p:spPr>
          <a:xfrm>
            <a:off x="3038400" y="1991520"/>
            <a:ext cx="457200" cy="46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0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AutoShape 8"/>
          <p:cNvSpPr/>
          <p:nvPr/>
        </p:nvSpPr>
        <p:spPr>
          <a:xfrm>
            <a:off x="3124079" y="2255039"/>
            <a:ext cx="457200" cy="46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C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9" name="AutoShape 9"/>
          <p:cNvSpPr/>
          <p:nvPr/>
        </p:nvSpPr>
        <p:spPr>
          <a:xfrm>
            <a:off x="3438360" y="2127960"/>
            <a:ext cx="457200" cy="46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C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0" name="AutoShape 10"/>
          <p:cNvSpPr/>
          <p:nvPr/>
        </p:nvSpPr>
        <p:spPr>
          <a:xfrm>
            <a:off x="2792160" y="2089800"/>
            <a:ext cx="457200" cy="46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C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1" name="AutoShape 11"/>
          <p:cNvSpPr/>
          <p:nvPr/>
        </p:nvSpPr>
        <p:spPr>
          <a:xfrm>
            <a:off x="3406680" y="2351880"/>
            <a:ext cx="457200" cy="46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C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2" name="AutoShape 12"/>
          <p:cNvSpPr/>
          <p:nvPr/>
        </p:nvSpPr>
        <p:spPr>
          <a:xfrm>
            <a:off x="3105000" y="1613520"/>
            <a:ext cx="457200" cy="46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0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3" name="AutoShape 13"/>
          <p:cNvSpPr/>
          <p:nvPr/>
        </p:nvSpPr>
        <p:spPr>
          <a:xfrm>
            <a:off x="4620960" y="1470960"/>
            <a:ext cx="457200" cy="442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0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4" name="AutoShape 14"/>
          <p:cNvSpPr/>
          <p:nvPr/>
        </p:nvSpPr>
        <p:spPr>
          <a:xfrm>
            <a:off x="4925880" y="1578600"/>
            <a:ext cx="457200" cy="46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0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5" name="AutoShape 15"/>
          <p:cNvSpPr/>
          <p:nvPr/>
        </p:nvSpPr>
        <p:spPr>
          <a:xfrm>
            <a:off x="4682880" y="1689839"/>
            <a:ext cx="457200" cy="46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0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6" name="AutoShape 16"/>
          <p:cNvSpPr/>
          <p:nvPr/>
        </p:nvSpPr>
        <p:spPr>
          <a:xfrm>
            <a:off x="4770360" y="1953360"/>
            <a:ext cx="457200" cy="46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C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7" name="AutoShape 17"/>
          <p:cNvSpPr/>
          <p:nvPr/>
        </p:nvSpPr>
        <p:spPr>
          <a:xfrm>
            <a:off x="5082840" y="1826280"/>
            <a:ext cx="457200" cy="46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C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8" name="AutoShape 18"/>
          <p:cNvSpPr/>
          <p:nvPr/>
        </p:nvSpPr>
        <p:spPr>
          <a:xfrm>
            <a:off x="4503600" y="2043719"/>
            <a:ext cx="457200" cy="46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C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9" name="AutoShape 19"/>
          <p:cNvSpPr/>
          <p:nvPr/>
        </p:nvSpPr>
        <p:spPr>
          <a:xfrm>
            <a:off x="5052960" y="2052000"/>
            <a:ext cx="457200" cy="457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C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0" name="AutoShape 20"/>
          <p:cNvSpPr/>
          <p:nvPr/>
        </p:nvSpPr>
        <p:spPr>
          <a:xfrm>
            <a:off x="4749480" y="1313640"/>
            <a:ext cx="457200" cy="46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0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1" name="AutoShape 21"/>
          <p:cNvSpPr/>
          <p:nvPr/>
        </p:nvSpPr>
        <p:spPr>
          <a:xfrm>
            <a:off x="4771800" y="1953360"/>
            <a:ext cx="457200" cy="46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C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2" name="AutoShape 22"/>
          <p:cNvSpPr/>
          <p:nvPr/>
        </p:nvSpPr>
        <p:spPr>
          <a:xfrm>
            <a:off x="5349600" y="1934280"/>
            <a:ext cx="457200" cy="46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C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3" name="AutoShape 23"/>
          <p:cNvSpPr/>
          <p:nvPr/>
        </p:nvSpPr>
        <p:spPr>
          <a:xfrm>
            <a:off x="4344840" y="1797840"/>
            <a:ext cx="457200" cy="46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C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4" name="AutoShape 24"/>
          <p:cNvSpPr/>
          <p:nvPr/>
        </p:nvSpPr>
        <p:spPr>
          <a:xfrm>
            <a:off x="4435200" y="1567799"/>
            <a:ext cx="457200" cy="457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0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5" name="AutoShape 25"/>
          <p:cNvSpPr/>
          <p:nvPr/>
        </p:nvSpPr>
        <p:spPr>
          <a:xfrm>
            <a:off x="5167080" y="1384920"/>
            <a:ext cx="457200" cy="46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0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6" name="AutoShape 26"/>
          <p:cNvSpPr/>
          <p:nvPr/>
        </p:nvSpPr>
        <p:spPr>
          <a:xfrm>
            <a:off x="5259240" y="1705680"/>
            <a:ext cx="457200" cy="46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0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7" name="AutoShape 27"/>
          <p:cNvSpPr/>
          <p:nvPr/>
        </p:nvSpPr>
        <p:spPr>
          <a:xfrm>
            <a:off x="5349600" y="2162880"/>
            <a:ext cx="457200" cy="46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C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8" name="AutoShape 28"/>
          <p:cNvSpPr/>
          <p:nvPr/>
        </p:nvSpPr>
        <p:spPr>
          <a:xfrm>
            <a:off x="4709880" y="2162880"/>
            <a:ext cx="457200" cy="46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C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9" name="TextBox 1"/>
          <p:cNvSpPr/>
          <p:nvPr/>
        </p:nvSpPr>
        <p:spPr>
          <a:xfrm>
            <a:off x="2609640" y="2455200"/>
            <a:ext cx="1447919" cy="276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2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Library 1</a:t>
            </a:r>
          </a:p>
        </p:txBody>
      </p:sp>
      <p:sp>
        <p:nvSpPr>
          <p:cNvPr id="30" name="TextBox 30"/>
          <p:cNvSpPr/>
          <p:nvPr/>
        </p:nvSpPr>
        <p:spPr>
          <a:xfrm>
            <a:off x="4587839" y="2455200"/>
            <a:ext cx="1447560" cy="276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2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Library 2</a:t>
            </a:r>
          </a:p>
        </p:txBody>
      </p:sp>
    </p:spTree>
    <p:extLst>
      <p:ext uri="{BB962C8B-B14F-4D97-AF65-F5344CB8AC3E}">
        <p14:creationId xmlns:p14="http://schemas.microsoft.com/office/powerpoint/2010/main" val="406408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/>
          <p:nvPr/>
        </p:nvSpPr>
        <p:spPr>
          <a:xfrm>
            <a:off x="160200" y="731519"/>
            <a:ext cx="8229600" cy="587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19800" rIns="0" bIns="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nl-BE" sz="2600" b="0" i="0" u="none" strike="noStrike" kern="1200" cap="none">
                <a:ln>
                  <a:noFill/>
                </a:ln>
                <a:solidFill>
                  <a:srgbClr val="0066CC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Normalization of Counts: Size Factors</a:t>
            </a:r>
          </a:p>
        </p:txBody>
      </p:sp>
      <p:sp>
        <p:nvSpPr>
          <p:cNvPr id="3" name="Text Box 2"/>
          <p:cNvSpPr/>
          <p:nvPr/>
        </p:nvSpPr>
        <p:spPr>
          <a:xfrm>
            <a:off x="541080" y="1614240"/>
            <a:ext cx="7680600" cy="35798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5868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nl-BE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Adjust</a:t>
            </a:r>
            <a:r>
              <a:rPr lang="nl-BE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nl-BE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for</a:t>
            </a:r>
            <a:r>
              <a:rPr lang="nl-BE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nl-BE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library</a:t>
            </a:r>
            <a:r>
              <a:rPr lang="nl-BE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nl-BE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sizes</a:t>
            </a:r>
            <a:r>
              <a:rPr lang="nl-BE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nl-BE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to</a:t>
            </a:r>
            <a:r>
              <a:rPr lang="nl-BE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produce </a:t>
            </a:r>
            <a:r>
              <a:rPr lang="nl-BE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count</a:t>
            </a:r>
            <a:r>
              <a:rPr lang="nl-BE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nl-BE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values</a:t>
            </a:r>
            <a:r>
              <a:rPr lang="nl-BE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in a </a:t>
            </a:r>
            <a:r>
              <a:rPr lang="nl-BE" sz="1800" b="0" i="0" u="none" strike="noStrike" kern="1200" cap="none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common </a:t>
            </a:r>
            <a:r>
              <a:rPr lang="nl-BE" sz="1800" b="0" i="0" u="none" strike="noStrike" kern="1200" cap="none" dirty="0" err="1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scale</a:t>
            </a:r>
            <a:r>
              <a:rPr lang="nl-BE" sz="1800" b="0" i="0" u="none" strike="noStrike" kern="1200" cap="none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:</a:t>
            </a:r>
          </a:p>
          <a:p>
            <a:pPr marL="0" marR="0" lvl="0" indent="0" rtl="0" hangingPunct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nl-BE" sz="10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	</a:t>
            </a:r>
          </a:p>
          <a:p>
            <a:pPr marL="0" marR="0" lvl="0" indent="0" algn="ctr" rtl="0" hangingPunct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nl-BE" sz="10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	</a:t>
            </a:r>
            <a:r>
              <a:rPr lang="nl-BE" sz="1000" b="0" i="0" u="none" strike="noStrike" kern="1200" cap="none" dirty="0">
                <a:ln>
                  <a:noFill/>
                </a:ln>
                <a:solidFill>
                  <a:srgbClr val="FF3333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Sample 1	Sample 2	Sample 3	Sample4</a:t>
            </a:r>
          </a:p>
          <a:p>
            <a:pPr marL="0" marR="0" lvl="0" indent="0" algn="ctr" rtl="0" hangingPunct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nl-BE" sz="1000" b="0" i="0" u="none" strike="noStrike" kern="1200" cap="none" dirty="0">
                <a:ln>
                  <a:noFill/>
                </a:ln>
                <a:solidFill>
                  <a:srgbClr val="FF3333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      0.873	     1.011	      1.022		     1.115</a:t>
            </a:r>
          </a:p>
          <a:p>
            <a:pPr marL="0" marR="0" lvl="0" indent="0" rtl="0" hangingPunct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nl-BE" sz="10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nl-BE" sz="10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</a:p>
          <a:p>
            <a:pPr marL="0" marR="0" lvl="1" indent="0" rtl="0" hangingPunct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nl-BE" sz="1000" b="0" i="0" u="none" strike="noStrike" kern="1200" cap="none" dirty="0" smtClean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			S</a:t>
            </a:r>
            <a:r>
              <a:rPr lang="nl-BE" sz="1000" b="1" i="0" u="none" strike="noStrike" kern="1200" cap="none" dirty="0" smtClean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ample </a:t>
            </a:r>
            <a:r>
              <a:rPr lang="nl-BE" sz="1000" b="1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1             Sample 2	   Sample 3	   Sample4</a:t>
            </a:r>
          </a:p>
          <a:p>
            <a:pPr marL="0" marR="0" lvl="0" indent="0" rtl="0" hangingPunct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nl-BE" sz="1000" b="1" i="0" u="none" strike="noStrike" kern="1200" cap="none" dirty="0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nl-BE" sz="10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FBgn0000003             0    </a:t>
            </a:r>
            <a:r>
              <a:rPr lang="nl-BE" sz="1000" b="0" i="0" u="none" strike="noStrike" kern="1200" cap="none" dirty="0" smtClean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	</a:t>
            </a:r>
            <a:r>
              <a:rPr lang="nl-BE" sz="10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	            0	        </a:t>
            </a:r>
            <a:r>
              <a:rPr lang="nl-BE" sz="1000" b="0" i="0" u="none" strike="noStrike" kern="1200" cap="none" dirty="0" smtClean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		  </a:t>
            </a:r>
            <a:r>
              <a:rPr lang="nl-BE" sz="10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0 		           1</a:t>
            </a:r>
          </a:p>
          <a:p>
            <a:pPr marL="0" marR="0" lvl="0" indent="0" rtl="0" hangingPunct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nl-BE" sz="10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FBgn0000008            76    	   </a:t>
            </a:r>
            <a:r>
              <a:rPr lang="nl-BE" sz="1000" b="0" i="0" u="none" strike="noStrike" kern="1200" cap="none" dirty="0" smtClean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	          70</a:t>
            </a:r>
            <a:r>
              <a:rPr lang="nl-BE" sz="10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	         </a:t>
            </a:r>
            <a:r>
              <a:rPr lang="nl-BE" sz="1000" b="0" i="0" u="none" strike="noStrike" kern="1200" cap="none" dirty="0" smtClean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		88</a:t>
            </a:r>
            <a:r>
              <a:rPr lang="nl-BE" sz="10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		         70</a:t>
            </a:r>
          </a:p>
          <a:p>
            <a:pPr marL="0" marR="0" lvl="0" indent="0" rtl="0" hangingPunct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nl-BE" sz="10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FBgn0000014             0    </a:t>
            </a:r>
            <a:r>
              <a:rPr lang="nl-BE" sz="1000" b="0" i="0" u="none" strike="noStrike" kern="1200" cap="none" dirty="0" smtClean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		            </a:t>
            </a:r>
            <a:r>
              <a:rPr lang="nl-BE" sz="10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0                     </a:t>
            </a:r>
            <a:r>
              <a:rPr lang="nl-BE" sz="1000" b="0" i="0" u="none" strike="noStrike" kern="1200" cap="none" dirty="0" smtClean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	 </a:t>
            </a:r>
            <a:r>
              <a:rPr lang="nl-BE" sz="10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0		           0</a:t>
            </a:r>
          </a:p>
          <a:p>
            <a:pPr marL="0" marR="0" lvl="0" indent="0" rtl="0" hangingPunct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nl-BE" sz="10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FBgn0000015             1    </a:t>
            </a:r>
            <a:r>
              <a:rPr lang="nl-BE" sz="1000" b="0" i="0" u="none" strike="noStrike" kern="1200" cap="none" dirty="0" smtClean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	 </a:t>
            </a:r>
            <a:r>
              <a:rPr lang="nl-BE" sz="10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	            2 	          </a:t>
            </a:r>
            <a:r>
              <a:rPr lang="nl-BE" sz="1000" b="0" i="0" u="none" strike="noStrike" kern="1200" cap="none" dirty="0" smtClean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	 0	</a:t>
            </a:r>
            <a:r>
              <a:rPr lang="nl-BE" sz="10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	           0</a:t>
            </a:r>
          </a:p>
          <a:p>
            <a:pPr marL="0" marR="0" lvl="0" indent="0" rtl="0" hangingPunct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nl-BE" sz="10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FBgn0000017        3564	</a:t>
            </a:r>
            <a:r>
              <a:rPr lang="nl-BE" sz="1000" b="0" i="0" u="none" strike="noStrike" kern="1200" cap="none" dirty="0" smtClean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	      3150</a:t>
            </a:r>
            <a:r>
              <a:rPr lang="nl-BE" sz="10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	  </a:t>
            </a:r>
            <a:r>
              <a:rPr lang="nl-BE" sz="1000" b="0" i="0" u="none" strike="noStrike" kern="1200" cap="none" dirty="0" smtClean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	   	3072</a:t>
            </a:r>
            <a:r>
              <a:rPr lang="nl-BE" sz="10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		     3334</a:t>
            </a:r>
          </a:p>
          <a:p>
            <a:pPr marL="0" marR="0" lvl="0" indent="0" rtl="0" hangingPunct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nl-BE" sz="10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FBgn0000018          245		        310	      </a:t>
            </a:r>
            <a:r>
              <a:rPr lang="nl-BE" sz="1000" b="0" i="0" u="none" strike="noStrike" kern="1200" cap="none" dirty="0" smtClean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	 	299</a:t>
            </a:r>
            <a:r>
              <a:rPr lang="nl-BE" sz="10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		       308</a:t>
            </a:r>
          </a:p>
          <a:p>
            <a:pPr marL="0" marR="0" lvl="0" indent="0" rtl="0" hangingPunct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nl-BE" sz="10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nl-BE" sz="10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Normalized</a:t>
            </a:r>
            <a:r>
              <a:rPr lang="nl-BE" sz="10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nl-BE" sz="10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counts</a:t>
            </a:r>
            <a:endParaRPr lang="nl-BE" sz="10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endParaRPr lang="nl-BE" sz="1000" b="1" i="0" u="none" strike="noStrike" kern="1200" cap="none" dirty="0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endParaRPr lang="nl-BE" sz="1000" b="1" i="0" u="none" strike="noStrike" kern="1200" cap="none" dirty="0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1" indent="0" rtl="0" hangingPunct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itchFamily="18"/>
              <a:buChar char="•"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nl-BE" sz="1000" b="1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		Sample 1	Sample 2	Sample 3	Sample4</a:t>
            </a:r>
          </a:p>
          <a:p>
            <a:pPr marL="0" marR="0" lvl="0" indent="0" rtl="0" hangingPunct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nl-BE" sz="1000" b="1" i="0" u="none" strike="noStrike" kern="1200" cap="none" dirty="0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nl-BE" sz="10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FBgn0000003		      0.00		      0.00		      0.0		   	   0.897	    </a:t>
            </a:r>
          </a:p>
          <a:p>
            <a:pPr marL="0" marR="0" lvl="0" indent="0" rtl="0" hangingPunct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nl-BE" sz="10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FBgn0000008		    87.05		    69.27		    86.1		   	 62.803</a:t>
            </a:r>
          </a:p>
          <a:p>
            <a:pPr marL="0" marR="0" lvl="0" indent="0" rtl="0" hangingPunct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nl-BE" sz="10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FBgn0000014		      0.00		      0.00		      0.0		      	   0.000</a:t>
            </a:r>
          </a:p>
          <a:p>
            <a:pPr marL="0" marR="0" lvl="0" indent="0" rtl="0" hangingPunct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nl-BE" sz="10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FBgn0000015		      1.15		      1.98		      0.0		      	   0.000</a:t>
            </a:r>
          </a:p>
          <a:p>
            <a:pPr marL="0" marR="0" lvl="0" indent="0" rtl="0" hangingPunct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nl-BE" sz="10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FBgn0000017		4082.02		3116.93		3004.5		</a:t>
            </a:r>
            <a:r>
              <a:rPr lang="nl-BE" sz="1000" b="0" i="0" u="none" strike="noStrike" kern="1200" cap="none" dirty="0" smtClean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           </a:t>
            </a:r>
            <a:r>
              <a:rPr lang="nl-BE" sz="10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2991.238</a:t>
            </a:r>
          </a:p>
          <a:p>
            <a:pPr marL="0" marR="0" lvl="0" indent="0" rtl="0" hangingPunct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nl-BE" sz="10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FBgn0000018		  280.61		  306.75		  292.4			276.335</a:t>
            </a:r>
          </a:p>
          <a:p>
            <a:pPr marL="0" marR="0" lvl="0" indent="0" rtl="0" hangingPunct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nl-BE" sz="10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nl-BE" sz="10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nl-BE" sz="10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nl-BE" sz="18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nl-BE" sz="18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Rounded Rectangle 1"/>
          <p:cNvSpPr/>
          <p:nvPr/>
        </p:nvSpPr>
        <p:spPr>
          <a:xfrm>
            <a:off x="2804040" y="2011680"/>
            <a:ext cx="3505319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B8FF">
              <a:alpha val="13000"/>
            </a:srgbClr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V="1">
            <a:off x="6309360" y="2200319"/>
            <a:ext cx="328320" cy="39961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prstDash val="solid"/>
            <a:miter/>
            <a:tailEnd type="arrow"/>
          </a:ln>
        </p:spPr>
      </p:cxnSp>
      <p:sp>
        <p:nvSpPr>
          <p:cNvPr id="6" name="TextBox 6"/>
          <p:cNvSpPr/>
          <p:nvPr/>
        </p:nvSpPr>
        <p:spPr>
          <a:xfrm>
            <a:off x="6626160" y="2047680"/>
            <a:ext cx="1165320" cy="307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Size factors</a:t>
            </a:r>
          </a:p>
        </p:txBody>
      </p:sp>
      <p:sp>
        <p:nvSpPr>
          <p:cNvPr id="7" name="Oval 8"/>
          <p:cNvSpPr/>
          <p:nvPr/>
        </p:nvSpPr>
        <p:spPr>
          <a:xfrm>
            <a:off x="1630017" y="3001430"/>
            <a:ext cx="304920" cy="1522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9360" cap="sq">
            <a:solidFill>
              <a:srgbClr val="FF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Oval 12"/>
          <p:cNvSpPr/>
          <p:nvPr/>
        </p:nvSpPr>
        <p:spPr>
          <a:xfrm>
            <a:off x="1934937" y="4647538"/>
            <a:ext cx="609480" cy="1522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9360" cap="sq">
            <a:solidFill>
              <a:srgbClr val="FF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9" name="TextBox 9"/>
          <p:cNvSpPr/>
          <p:nvPr/>
        </p:nvSpPr>
        <p:spPr>
          <a:xfrm>
            <a:off x="6733346" y="5385246"/>
            <a:ext cx="1981080" cy="3682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76/0.873 = 87.05</a:t>
            </a:r>
          </a:p>
        </p:txBody>
      </p:sp>
      <p:sp>
        <p:nvSpPr>
          <p:cNvPr id="10" name="Oval 10"/>
          <p:cNvSpPr/>
          <p:nvPr/>
        </p:nvSpPr>
        <p:spPr>
          <a:xfrm>
            <a:off x="5951520" y="3071520"/>
            <a:ext cx="304560" cy="304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1" name="Oval 15"/>
          <p:cNvSpPr/>
          <p:nvPr/>
        </p:nvSpPr>
        <p:spPr>
          <a:xfrm>
            <a:off x="6560999" y="2995560"/>
            <a:ext cx="366839" cy="3808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2" name="Oval 16"/>
          <p:cNvSpPr/>
          <p:nvPr/>
        </p:nvSpPr>
        <p:spPr>
          <a:xfrm>
            <a:off x="7234200" y="2917800"/>
            <a:ext cx="501480" cy="4586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3" name="Oval 17"/>
          <p:cNvSpPr/>
          <p:nvPr/>
        </p:nvSpPr>
        <p:spPr>
          <a:xfrm>
            <a:off x="8000999" y="2765160"/>
            <a:ext cx="685799" cy="6112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4" name="TextBox 11"/>
          <p:cNvSpPr/>
          <p:nvPr/>
        </p:nvSpPr>
        <p:spPr>
          <a:xfrm>
            <a:off x="6775200" y="3605039"/>
            <a:ext cx="1143000" cy="246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Library sizes</a:t>
            </a:r>
          </a:p>
        </p:txBody>
      </p:sp>
      <p:sp>
        <p:nvSpPr>
          <p:cNvPr id="15" name="TextBox 20"/>
          <p:cNvSpPr/>
          <p:nvPr/>
        </p:nvSpPr>
        <p:spPr>
          <a:xfrm>
            <a:off x="5894280" y="3404880"/>
            <a:ext cx="419040" cy="246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16" name="TextBox 21"/>
          <p:cNvSpPr/>
          <p:nvPr/>
        </p:nvSpPr>
        <p:spPr>
          <a:xfrm>
            <a:off x="6540480" y="3416040"/>
            <a:ext cx="419040" cy="246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2</a:t>
            </a:r>
          </a:p>
        </p:txBody>
      </p:sp>
      <p:sp>
        <p:nvSpPr>
          <p:cNvPr id="17" name="TextBox 22"/>
          <p:cNvSpPr/>
          <p:nvPr/>
        </p:nvSpPr>
        <p:spPr>
          <a:xfrm>
            <a:off x="7270560" y="3408120"/>
            <a:ext cx="419040" cy="246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3</a:t>
            </a:r>
          </a:p>
        </p:txBody>
      </p:sp>
      <p:sp>
        <p:nvSpPr>
          <p:cNvPr id="18" name="TextBox 23"/>
          <p:cNvSpPr/>
          <p:nvPr/>
        </p:nvSpPr>
        <p:spPr>
          <a:xfrm>
            <a:off x="8134200" y="3408120"/>
            <a:ext cx="419040" cy="246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9975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195120"/>
            <a:ext cx="8226360" cy="584280"/>
          </a:xfrm>
          <a:noFill/>
          <a:ln>
            <a:noFill/>
          </a:ln>
        </p:spPr>
        <p:txBody>
          <a:bodyPr wrap="square" lIns="0" tIns="0" rIns="0" bIns="0" anchorCtr="0">
            <a:noAutofit/>
          </a:bodyPr>
          <a:lstStyle/>
          <a:p>
            <a:pPr lvl="0" algn="ctr">
              <a:lnSpc>
                <a:spcPct val="100000"/>
              </a:lnSpc>
            </a:pPr>
            <a:r>
              <a:rPr lang="nl-BE" sz="2400"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Arial"/>
              </a:rPr>
              <a:t>Differential Expression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2039759"/>
            <a:ext cx="8226360" cy="30560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961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961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961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Statistical test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: Decide whether for a given gene, an observed difference in reads counts is significant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961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961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Comparison between different 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rgbClr val="FF3333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biological conditions</a:t>
            </a:r>
          </a:p>
          <a:p>
            <a:pPr marL="0" marR="0" lvl="2" indent="0" algn="l" rtl="0" hangingPunct="0">
              <a:lnSpc>
                <a:spcPct val="94000"/>
              </a:lnSpc>
              <a:spcBef>
                <a:spcPts val="0"/>
              </a:spcBef>
              <a:spcAft>
                <a:spcPts val="961"/>
              </a:spcAft>
              <a:buNone/>
              <a:tabLst/>
            </a:pPr>
            <a:endParaRPr lang="en-US" sz="1800" b="0" i="0" u="none" strike="noStrike" kern="1200" cap="non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2" indent="0" algn="l" rtl="0" hangingPunct="0">
              <a:lnSpc>
                <a:spcPct val="94000"/>
              </a:lnSpc>
              <a:spcBef>
                <a:spcPts val="0"/>
              </a:spcBef>
              <a:spcAft>
                <a:spcPts val="961"/>
              </a:spcAft>
              <a:buNone/>
              <a:tabLst/>
            </a:pPr>
            <a:endParaRPr lang="en-US" sz="1800" b="0" i="0" u="none" strike="noStrike" kern="1200" cap="non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2" indent="0" algn="l" rtl="0" hangingPunct="0">
              <a:lnSpc>
                <a:spcPct val="94000"/>
              </a:lnSpc>
              <a:spcBef>
                <a:spcPts val="0"/>
              </a:spcBef>
              <a:spcAft>
                <a:spcPts val="961"/>
              </a:spcAft>
              <a:buNone/>
              <a:tabLst/>
            </a:pPr>
            <a:endParaRPr lang="en-US" sz="1800" b="0" i="0" u="none" strike="noStrike" kern="1200" cap="non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1" indent="0" algn="l" rtl="0" hangingPunct="0">
              <a:lnSpc>
                <a:spcPct val="94000"/>
              </a:lnSpc>
              <a:spcBef>
                <a:spcPts val="0"/>
              </a:spcBef>
              <a:spcAft>
                <a:spcPts val="961"/>
              </a:spcAft>
              <a:buNone/>
              <a:tabLst/>
            </a:pPr>
            <a:endParaRPr lang="en-US" sz="2100" b="0" i="0" u="none" strike="noStrike" kern="1200" cap="non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1" indent="0" algn="l" rtl="0" hangingPunct="0">
              <a:lnSpc>
                <a:spcPct val="94000"/>
              </a:lnSpc>
              <a:spcBef>
                <a:spcPts val="0"/>
              </a:spcBef>
              <a:spcAft>
                <a:spcPts val="961"/>
              </a:spcAft>
              <a:buNone/>
              <a:tabLst/>
            </a:pPr>
            <a:endParaRPr lang="en-US" sz="2100" b="0" i="0" u="none" strike="noStrike" kern="1200" cap="non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1" indent="0" algn="l" rtl="0" hangingPunct="0">
              <a:lnSpc>
                <a:spcPct val="94000"/>
              </a:lnSpc>
              <a:spcBef>
                <a:spcPts val="0"/>
              </a:spcBef>
              <a:spcAft>
                <a:spcPts val="961"/>
              </a:spcAft>
              <a:buClr>
                <a:srgbClr val="000000"/>
              </a:buClr>
              <a:buSzPct val="45000"/>
              <a:tabLst/>
            </a:pPr>
            <a:r>
              <a:rPr lang="en-US" sz="2100" b="0" i="0" u="none" strike="noStrike" kern="1200" cap="non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Read counts per gene are modeled by a </a:t>
            </a:r>
            <a:r>
              <a:rPr lang="en-US" sz="2100" b="0" i="0" u="none" strike="noStrike" kern="1200" cap="none" baseline="0" dirty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probability distribution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961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961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961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961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961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3124440" y="2573640"/>
            <a:ext cx="2210040" cy="1668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423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 txBox="1">
            <a:spLocks noGrp="1"/>
          </p:cNvSpPr>
          <p:nvPr>
            <p:ph type="title" idx="4294967295"/>
          </p:nvPr>
        </p:nvSpPr>
        <p:spPr>
          <a:xfrm>
            <a:off x="460439" y="91440"/>
            <a:ext cx="8226360" cy="584280"/>
          </a:xfrm>
          <a:noFill/>
          <a:ln>
            <a:noFill/>
          </a:ln>
        </p:spPr>
        <p:txBody>
          <a:bodyPr wrap="square" lIns="0" tIns="0" rIns="0" bIns="0" anchorCtr="0">
            <a:noAutofit/>
          </a:bodyPr>
          <a:lstStyle/>
          <a:p>
            <a:pPr lvl="0" algn="ctr">
              <a:lnSpc>
                <a:spcPct val="100000"/>
              </a:lnSpc>
            </a:pPr>
            <a:r>
              <a:rPr lang="en-US" sz="2600" dirty="0" smtClean="0"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Arial"/>
              </a:rPr>
              <a:t>DE Report: Used Reads</a:t>
            </a:r>
            <a:endParaRPr lang="en-US" sz="2600" dirty="0">
              <a:solidFill>
                <a:srgbClr val="0066CC"/>
              </a:solidFill>
              <a:highlight>
                <a:scrgbClr r="0" g="0" b="0">
                  <a:alpha val="0"/>
                </a:scrgbClr>
              </a:highlight>
              <a:latin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30739" t="3" r="31077" b="37006"/>
          <a:stretch/>
        </p:blipFill>
        <p:spPr>
          <a:xfrm>
            <a:off x="2079715" y="693972"/>
            <a:ext cx="5300221" cy="491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46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 txBox="1">
            <a:spLocks noGrp="1"/>
          </p:cNvSpPr>
          <p:nvPr>
            <p:ph type="title" idx="4294967295"/>
          </p:nvPr>
        </p:nvSpPr>
        <p:spPr>
          <a:xfrm>
            <a:off x="-81727" y="-50910"/>
            <a:ext cx="8226360" cy="584280"/>
          </a:xfrm>
          <a:noFill/>
          <a:ln>
            <a:noFill/>
          </a:ln>
        </p:spPr>
        <p:txBody>
          <a:bodyPr wrap="square" lIns="0" tIns="0" rIns="0" bIns="0" anchorCtr="0">
            <a:noAutofit/>
          </a:bodyPr>
          <a:lstStyle/>
          <a:p>
            <a:pPr lvl="0" algn="ctr">
              <a:lnSpc>
                <a:spcPct val="100000"/>
              </a:lnSpc>
            </a:pPr>
            <a:r>
              <a:rPr lang="en-US" sz="2600" dirty="0" smtClean="0"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Arial"/>
              </a:rPr>
              <a:t>DE Report: Used Reads</a:t>
            </a:r>
            <a:endParaRPr lang="en-US" sz="2600" dirty="0">
              <a:solidFill>
                <a:srgbClr val="0066CC"/>
              </a:solidFill>
              <a:highlight>
                <a:scrgbClr r="0" g="0" b="0">
                  <a:alpha val="0"/>
                </a:scrgbClr>
              </a:highlight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2611" t="18331" r="22034" b="2582"/>
          <a:stretch/>
        </p:blipFill>
        <p:spPr>
          <a:xfrm>
            <a:off x="453154" y="633308"/>
            <a:ext cx="7998975" cy="544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79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 txBox="1">
            <a:spLocks noGrp="1"/>
          </p:cNvSpPr>
          <p:nvPr>
            <p:ph type="title" idx="4294967295"/>
          </p:nvPr>
        </p:nvSpPr>
        <p:spPr>
          <a:xfrm>
            <a:off x="-81727" y="-50910"/>
            <a:ext cx="8226360" cy="584280"/>
          </a:xfrm>
          <a:noFill/>
          <a:ln>
            <a:noFill/>
          </a:ln>
        </p:spPr>
        <p:txBody>
          <a:bodyPr wrap="square" lIns="0" tIns="0" rIns="0" bIns="0" anchorCtr="0">
            <a:noAutofit/>
          </a:bodyPr>
          <a:lstStyle/>
          <a:p>
            <a:pPr lvl="0" algn="ctr">
              <a:lnSpc>
                <a:spcPct val="100000"/>
              </a:lnSpc>
            </a:pPr>
            <a:r>
              <a:rPr lang="en-US" sz="2600" dirty="0" smtClean="0"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Arial"/>
              </a:rPr>
              <a:t>DE Report: Used Reads</a:t>
            </a:r>
            <a:endParaRPr lang="en-US" sz="2600" dirty="0">
              <a:solidFill>
                <a:srgbClr val="0066CC"/>
              </a:solidFill>
              <a:highlight>
                <a:scrgbClr r="0" g="0" b="0">
                  <a:alpha val="0"/>
                </a:scrgbClr>
              </a:highlight>
              <a:latin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30337" t="8534" r="31084" b="17277"/>
          <a:stretch/>
        </p:blipFill>
        <p:spPr>
          <a:xfrm>
            <a:off x="1715514" y="623087"/>
            <a:ext cx="5270887" cy="57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19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6839" y="194760"/>
            <a:ext cx="8226360" cy="584280"/>
          </a:xfrm>
          <a:noFill/>
          <a:ln>
            <a:noFill/>
          </a:ln>
        </p:spPr>
        <p:txBody>
          <a:bodyPr wrap="square" lIns="0" tIns="0" rIns="0" bIns="0" anchorCtr="0">
            <a:noAutofit/>
          </a:bodyPr>
          <a:lstStyle/>
          <a:p>
            <a:pPr lvl="0" algn="ctr">
              <a:lnSpc>
                <a:spcPct val="100000"/>
              </a:lnSpc>
            </a:pPr>
            <a:r>
              <a:rPr lang="en-US" sz="2600"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Arial"/>
              </a:rPr>
              <a:t>Differential Expression Table (DeSeq)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2000160" y="2541600"/>
            <a:ext cx="5140440" cy="379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5"/>
          <p:cNvPicPr>
            <a:picLocks noChangeAspect="1"/>
          </p:cNvPicPr>
          <p:nvPr/>
        </p:nvPicPr>
        <p:blipFill>
          <a:blip r:embed="rId4">
            <a:alphaModFix/>
            <a:lum/>
          </a:blip>
          <a:srcRect/>
          <a:stretch>
            <a:fillRect/>
          </a:stretch>
        </p:blipFill>
        <p:spPr>
          <a:xfrm>
            <a:off x="123840" y="2003399"/>
            <a:ext cx="8893080" cy="18352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204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5"/>
          <p:cNvPicPr>
            <a:picLocks noChangeAspect="1"/>
          </p:cNvPicPr>
          <p:nvPr/>
        </p:nvPicPr>
        <p:blipFill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2651399" y="2377439"/>
            <a:ext cx="3200760" cy="32590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773280" y="1371599"/>
            <a:ext cx="7913519" cy="430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41200" algn="l"/>
                <a:tab pos="698400" algn="l"/>
                <a:tab pos="1155600" algn="l"/>
                <a:tab pos="1612800" algn="l"/>
                <a:tab pos="2070000" algn="l"/>
                <a:tab pos="2527200" algn="l"/>
                <a:tab pos="2984399" algn="l"/>
                <a:tab pos="3441600" algn="l"/>
                <a:tab pos="3898800" algn="l"/>
                <a:tab pos="4356000" algn="l"/>
                <a:tab pos="4813200" algn="l"/>
                <a:tab pos="5270400" algn="l"/>
                <a:tab pos="5727600" algn="l"/>
                <a:tab pos="6184800" algn="l"/>
                <a:tab pos="6642000" algn="l"/>
                <a:tab pos="7099200" algn="l"/>
                <a:tab pos="7556399" algn="l"/>
                <a:tab pos="8013599" algn="l"/>
                <a:tab pos="8470800" algn="l"/>
                <a:tab pos="8928000" algn="l"/>
                <a:tab pos="9172440" algn="l"/>
                <a:tab pos="9629640" algn="l"/>
                <a:tab pos="10086840" algn="l"/>
              </a:tabLst>
            </a:pPr>
            <a:r>
              <a:rPr lang="nl-BE" sz="2400" b="0" i="0" u="none" strike="noStrike" kern="1200" cap="none" baseline="0">
                <a:ln>
                  <a:noFill/>
                </a:ln>
                <a:solidFill>
                  <a:srgbClr val="8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Discover changes in RNA abundance between conditions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19" y="0"/>
            <a:ext cx="7863840" cy="10058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/>
          <a:p>
            <a:pPr lvl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 spc="-96" baseline="0">
                <a:ln>
                  <a:noFill/>
                </a:ln>
                <a:solidFill>
                  <a:srgbClr val="0082B9"/>
                </a:solidFill>
                <a:highlight>
                  <a:scrgbClr r="0" g="0" b="0">
                    <a:alpha val="0"/>
                  </a:scrgbClr>
                </a:highlight>
                <a:latin typeface="Arial"/>
                <a:ea typeface="Noto Sans CJK SC Regular" pitchFamily="2"/>
                <a:cs typeface="FreeSans" pitchFamily="2"/>
              </a:rPr>
              <a:t>RNA-Seq: Differential Gene Expression</a:t>
            </a:r>
          </a:p>
        </p:txBody>
      </p:sp>
    </p:spTree>
    <p:extLst>
      <p:ext uri="{BB962C8B-B14F-4D97-AF65-F5344CB8AC3E}">
        <p14:creationId xmlns:p14="http://schemas.microsoft.com/office/powerpoint/2010/main" val="36183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6839" y="194760"/>
            <a:ext cx="8226360" cy="584280"/>
          </a:xfrm>
          <a:noFill/>
          <a:ln>
            <a:noFill/>
          </a:ln>
        </p:spPr>
        <p:txBody>
          <a:bodyPr wrap="square" lIns="0" tIns="0" rIns="0" bIns="0" anchorCtr="0">
            <a:noAutofit/>
          </a:bodyPr>
          <a:lstStyle/>
          <a:p>
            <a:pPr lvl="0" algn="ctr">
              <a:lnSpc>
                <a:spcPct val="100000"/>
              </a:lnSpc>
            </a:pPr>
            <a:r>
              <a:rPr lang="en-US" sz="4000" dirty="0" err="1" smtClean="0"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Arial"/>
              </a:rPr>
              <a:t>RNASeq</a:t>
            </a:r>
            <a:r>
              <a:rPr lang="en-US" sz="4000" dirty="0" smtClean="0"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Arial"/>
              </a:rPr>
              <a:t> is more than DE only</a:t>
            </a:r>
            <a:endParaRPr lang="en-US" sz="4000" dirty="0">
              <a:solidFill>
                <a:srgbClr val="0066CC"/>
              </a:solidFill>
              <a:highlight>
                <a:scrgbClr r="0" g="0" b="0">
                  <a:alpha val="0"/>
                </a:scrgbClr>
              </a:highlight>
              <a:latin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2000160" y="2541600"/>
            <a:ext cx="5140440" cy="3794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901146" y="1205948"/>
            <a:ext cx="768626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2"/>
                </a:solidFill>
              </a:rPr>
              <a:t>Analysis of fusion genes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2"/>
                </a:solidFill>
              </a:rPr>
              <a:t>Alternative splicing (</a:t>
            </a:r>
            <a:r>
              <a:rPr lang="en-US" sz="3600" dirty="0" err="1" smtClean="0">
                <a:solidFill>
                  <a:schemeClr val="tx2"/>
                </a:solidFill>
              </a:rPr>
              <a:t>Pacbio</a:t>
            </a:r>
            <a:r>
              <a:rPr lang="en-US" sz="3600" dirty="0" smtClean="0">
                <a:solidFill>
                  <a:schemeClr val="tx2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2"/>
                </a:solidFill>
              </a:rPr>
              <a:t>Expression miRNA and </a:t>
            </a:r>
            <a:r>
              <a:rPr lang="en-US" sz="3600" dirty="0" err="1" smtClean="0">
                <a:solidFill>
                  <a:schemeClr val="tx2"/>
                </a:solidFill>
              </a:rPr>
              <a:t>lncRNA</a:t>
            </a:r>
            <a:endParaRPr lang="en-US" sz="36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2"/>
                </a:solidFill>
              </a:rPr>
              <a:t>Cell velocity (single cell)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2"/>
                </a:solidFill>
              </a:rPr>
              <a:t>De novo Assembly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0029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TextShape 1"/>
          <p:cNvSpPr txBox="1"/>
          <p:nvPr/>
        </p:nvSpPr>
        <p:spPr>
          <a:xfrm>
            <a:off x="-91440" y="2651760"/>
            <a:ext cx="9118080" cy="617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97">
                <a:solidFill>
                  <a:srgbClr val="0082B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Thanks!</a:t>
            </a:r>
            <a:endParaRPr lang="en-US" sz="18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359642" y="-225082"/>
            <a:ext cx="10600921" cy="50080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41200" algn="l"/>
                <a:tab pos="698400" algn="l"/>
                <a:tab pos="1155600" algn="l"/>
                <a:tab pos="1612800" algn="l"/>
                <a:tab pos="2070000" algn="l"/>
                <a:tab pos="2527200" algn="l"/>
                <a:tab pos="2984399" algn="l"/>
                <a:tab pos="3441600" algn="l"/>
                <a:tab pos="3898800" algn="l"/>
                <a:tab pos="4356000" algn="l"/>
                <a:tab pos="4813200" algn="l"/>
                <a:tab pos="5270400" algn="l"/>
                <a:tab pos="5727600" algn="l"/>
                <a:tab pos="6184800" algn="l"/>
                <a:tab pos="6642000" algn="l"/>
                <a:tab pos="7099200" algn="l"/>
                <a:tab pos="7556399" algn="l"/>
                <a:tab pos="8013599" algn="l"/>
                <a:tab pos="8470800" algn="l"/>
                <a:tab pos="8928000" algn="l"/>
                <a:tab pos="9172440" algn="l"/>
                <a:tab pos="9629640" algn="l"/>
                <a:tab pos="10086840" algn="l"/>
              </a:tabLst>
            </a:pPr>
            <a:endParaRPr lang="nl-BE" sz="3600" b="0" i="0" u="none" strike="noStrike" kern="1200" cap="none" baseline="0" dirty="0">
              <a:ln>
                <a:noFill/>
              </a:ln>
              <a:solidFill>
                <a:schemeClr val="tx2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41200" algn="l"/>
                <a:tab pos="698400" algn="l"/>
                <a:tab pos="1155600" algn="l"/>
                <a:tab pos="1612800" algn="l"/>
                <a:tab pos="2070000" algn="l"/>
                <a:tab pos="2527200" algn="l"/>
                <a:tab pos="2984399" algn="l"/>
                <a:tab pos="3441600" algn="l"/>
                <a:tab pos="3898800" algn="l"/>
                <a:tab pos="4356000" algn="l"/>
                <a:tab pos="4813200" algn="l"/>
                <a:tab pos="5270400" algn="l"/>
                <a:tab pos="5727600" algn="l"/>
                <a:tab pos="6184800" algn="l"/>
                <a:tab pos="6642000" algn="l"/>
                <a:tab pos="7099200" algn="l"/>
                <a:tab pos="7556399" algn="l"/>
                <a:tab pos="8013599" algn="l"/>
                <a:tab pos="8470800" algn="l"/>
                <a:tab pos="8928000" algn="l"/>
                <a:tab pos="9172440" algn="l"/>
                <a:tab pos="9629640" algn="l"/>
                <a:tab pos="10086840" algn="l"/>
              </a:tabLst>
            </a:pPr>
            <a:endParaRPr lang="nl-BE" sz="2400" b="0" i="0" u="none" strike="noStrike" kern="1200" cap="none" baseline="0" dirty="0">
              <a:ln>
                <a:noFill/>
              </a:ln>
              <a:solidFill>
                <a:schemeClr val="tx2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nl-BE" sz="3200" b="0" i="0" u="none" strike="noStrike" kern="1200" cap="none" dirty="0" err="1">
                <a:ln>
                  <a:noFill/>
                </a:ln>
                <a:solidFill>
                  <a:schemeClr val="tx2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Sequencer</a:t>
            </a:r>
            <a:r>
              <a:rPr lang="nl-BE" sz="3200" b="0" i="0" u="none" strike="noStrike" kern="1200" cap="none" dirty="0">
                <a:ln>
                  <a:noFill/>
                </a:ln>
                <a:solidFill>
                  <a:schemeClr val="tx2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nl-BE" sz="3200" b="0" i="0" u="none" strike="noStrike" kern="1200" cap="none" dirty="0" err="1">
                <a:ln>
                  <a:noFill/>
                </a:ln>
                <a:solidFill>
                  <a:schemeClr val="tx2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produces</a:t>
            </a:r>
            <a:r>
              <a:rPr lang="nl-BE" sz="3200" b="0" i="0" u="none" strike="noStrike" kern="1200" cap="none" dirty="0">
                <a:ln>
                  <a:noFill/>
                </a:ln>
                <a:solidFill>
                  <a:schemeClr val="tx2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nl-BE" sz="3200" b="0" i="0" u="none" strike="noStrike" kern="1200" cap="none" dirty="0" err="1">
                <a:ln>
                  <a:noFill/>
                </a:ln>
                <a:solidFill>
                  <a:schemeClr val="tx2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millions</a:t>
            </a:r>
            <a:r>
              <a:rPr lang="nl-BE" sz="3200" b="0" i="0" u="none" strike="noStrike" kern="1200" cap="none" dirty="0">
                <a:ln>
                  <a:noFill/>
                </a:ln>
                <a:solidFill>
                  <a:schemeClr val="tx2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of </a:t>
            </a:r>
            <a:r>
              <a:rPr lang="nl-BE" sz="3200" b="0" i="0" u="none" strike="noStrike" kern="1200" cap="none" dirty="0" err="1" smtClean="0">
                <a:ln>
                  <a:noFill/>
                </a:ln>
                <a:solidFill>
                  <a:schemeClr val="tx2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reads</a:t>
            </a:r>
            <a:endParaRPr lang="nl-BE" sz="3200" b="0" i="0" u="none" strike="noStrike" kern="1200" cap="none" dirty="0" smtClean="0">
              <a:ln>
                <a:noFill/>
              </a:ln>
              <a:solidFill>
                <a:schemeClr val="tx2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nl-BE" sz="3200" b="0" i="0" u="none" strike="noStrike" kern="1200" cap="none" dirty="0" smtClean="0">
                <a:ln>
                  <a:noFill/>
                </a:ln>
                <a:solidFill>
                  <a:schemeClr val="tx2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nl-BE" sz="3200" b="0" i="0" u="none" strike="noStrike" kern="1200" cap="none" dirty="0" err="1">
                <a:ln>
                  <a:noFill/>
                </a:ln>
                <a:solidFill>
                  <a:schemeClr val="tx2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and</a:t>
            </a:r>
            <a:r>
              <a:rPr lang="nl-BE" sz="3200" b="0" i="0" u="none" strike="noStrike" kern="1200" cap="none" dirty="0">
                <a:ln>
                  <a:noFill/>
                </a:ln>
                <a:solidFill>
                  <a:schemeClr val="tx2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a </a:t>
            </a:r>
            <a:r>
              <a:rPr lang="nl-BE" sz="3200" b="0" i="0" u="none" strike="noStrike" kern="1200" cap="none" dirty="0" err="1">
                <a:ln>
                  <a:noFill/>
                </a:ln>
                <a:solidFill>
                  <a:schemeClr val="tx2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qualification</a:t>
            </a:r>
            <a:r>
              <a:rPr lang="nl-BE" sz="3200" b="0" i="0" u="none" strike="noStrike" kern="1200" cap="none" dirty="0">
                <a:ln>
                  <a:noFill/>
                </a:ln>
                <a:solidFill>
                  <a:schemeClr val="tx2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nl-BE" sz="3200" b="0" i="0" u="none" strike="noStrike" kern="1200" cap="none" dirty="0" err="1">
                <a:ln>
                  <a:noFill/>
                </a:ln>
                <a:solidFill>
                  <a:schemeClr val="tx2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for</a:t>
            </a:r>
            <a:r>
              <a:rPr lang="nl-BE" sz="3200" b="0" i="0" u="none" strike="noStrike" kern="1200" cap="none" dirty="0">
                <a:ln>
                  <a:noFill/>
                </a:ln>
                <a:solidFill>
                  <a:schemeClr val="tx2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nl-BE" sz="3200" b="0" i="0" u="none" strike="noStrike" kern="1200" cap="none" dirty="0" err="1">
                <a:ln>
                  <a:noFill/>
                </a:ln>
                <a:solidFill>
                  <a:schemeClr val="tx2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each</a:t>
            </a:r>
            <a:r>
              <a:rPr lang="nl-BE" sz="3200" b="0" i="0" u="none" strike="noStrike" kern="1200" cap="none" dirty="0">
                <a:ln>
                  <a:noFill/>
                </a:ln>
                <a:solidFill>
                  <a:schemeClr val="tx2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base </a:t>
            </a:r>
            <a:r>
              <a:rPr lang="nl-BE" sz="3200" b="0" i="0" u="none" strike="noStrike" kern="1200" cap="none" dirty="0" smtClean="0">
                <a:ln>
                  <a:noFill/>
                </a:ln>
                <a:solidFill>
                  <a:schemeClr val="tx2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call</a:t>
            </a:r>
            <a:r>
              <a:rPr lang="nl-BE" sz="2400" b="0" i="0" u="none" strike="noStrike" kern="1200" cap="none" dirty="0">
                <a:ln>
                  <a:noFill/>
                </a:ln>
                <a:solidFill>
                  <a:schemeClr val="tx2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	</a:t>
            </a:r>
          </a:p>
          <a:p>
            <a:pPr marL="212400" marR="0" lvl="0" indent="-21240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nl-BE" sz="2400" b="0" i="0" u="none" strike="noStrike" kern="1200" cap="none" dirty="0">
              <a:ln>
                <a:noFill/>
              </a:ln>
              <a:solidFill>
                <a:schemeClr val="tx2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212400" marR="0" lvl="0" indent="-21240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nl-BE" sz="2400" b="0" i="0" u="none" strike="noStrike" kern="1200" cap="none" dirty="0">
              <a:ln>
                <a:noFill/>
              </a:ln>
              <a:solidFill>
                <a:schemeClr val="tx2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212400" marR="0" lvl="0" indent="-21240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nl-BE" sz="2400" b="0" i="0" u="none" strike="noStrike" kern="1200" cap="none" dirty="0">
              <a:ln>
                <a:noFill/>
              </a:ln>
              <a:solidFill>
                <a:schemeClr val="tx2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212400" marR="0" lvl="0" indent="-21240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nl-BE" sz="2400" b="0" i="0" u="none" strike="noStrike" kern="1200" cap="none" dirty="0">
              <a:ln>
                <a:noFill/>
              </a:ln>
              <a:solidFill>
                <a:schemeClr val="tx2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212400" marR="0" lvl="0" indent="-21240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nl-BE" sz="2400" b="0" i="0" u="none" strike="noStrike" kern="1200" cap="none" dirty="0">
              <a:ln>
                <a:noFill/>
              </a:ln>
              <a:solidFill>
                <a:schemeClr val="tx2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nl-BE" sz="2400" b="0" i="0" u="none" strike="noStrike" kern="1200" cap="none" dirty="0">
              <a:ln>
                <a:noFill/>
              </a:ln>
              <a:solidFill>
                <a:schemeClr val="tx2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nl-BE" sz="2400" b="0" i="0" u="none" strike="noStrike" kern="1200" cap="none" dirty="0">
              <a:ln>
                <a:noFill/>
              </a:ln>
              <a:solidFill>
                <a:schemeClr val="tx2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nl-BE" sz="2400" b="0" i="0" u="none" strike="noStrike" kern="1200" cap="none" dirty="0">
              <a:ln>
                <a:noFill/>
              </a:ln>
              <a:solidFill>
                <a:schemeClr val="tx2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nl-BE" sz="2400" b="0" i="0" u="none" strike="noStrike" kern="1200" cap="none" dirty="0">
              <a:ln>
                <a:noFill/>
              </a:ln>
              <a:solidFill>
                <a:schemeClr val="tx2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nl-BE" sz="2400" b="0" i="0" u="none" strike="noStrike" kern="1200" cap="none" dirty="0" err="1">
                <a:ln>
                  <a:noFill/>
                </a:ln>
                <a:solidFill>
                  <a:schemeClr val="tx2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What</a:t>
            </a:r>
            <a:r>
              <a:rPr lang="nl-BE" sz="2400" b="0" i="0" u="none" strike="noStrike" kern="1200" cap="none" dirty="0">
                <a:ln>
                  <a:noFill/>
                </a:ln>
                <a:solidFill>
                  <a:schemeClr val="tx2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nl-BE" sz="2400" b="0" i="0" u="none" strike="noStrike" kern="1200" cap="none" dirty="0" err="1">
                <a:ln>
                  <a:noFill/>
                </a:ln>
                <a:solidFill>
                  <a:schemeClr val="tx2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reads</a:t>
            </a:r>
            <a:r>
              <a:rPr lang="nl-BE" sz="2400" b="0" i="0" u="none" strike="noStrike" kern="1200" cap="none" dirty="0">
                <a:ln>
                  <a:noFill/>
                </a:ln>
                <a:solidFill>
                  <a:schemeClr val="tx2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have </a:t>
            </a:r>
            <a:r>
              <a:rPr lang="nl-BE" sz="2400" b="0" i="0" u="none" strike="noStrike" kern="1200" cap="none" dirty="0" err="1">
                <a:ln>
                  <a:noFill/>
                </a:ln>
                <a:solidFill>
                  <a:schemeClr val="tx2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to</a:t>
            </a:r>
            <a:r>
              <a:rPr lang="nl-BE" sz="2400" b="0" i="0" u="none" strike="noStrike" kern="1200" cap="none" dirty="0">
                <a:ln>
                  <a:noFill/>
                </a:ln>
                <a:solidFill>
                  <a:schemeClr val="tx2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do </a:t>
            </a:r>
            <a:r>
              <a:rPr lang="nl-BE" sz="2400" b="0" i="0" u="none" strike="noStrike" kern="1200" cap="none" dirty="0" err="1">
                <a:ln>
                  <a:noFill/>
                </a:ln>
                <a:solidFill>
                  <a:schemeClr val="tx2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with</a:t>
            </a:r>
            <a:r>
              <a:rPr lang="nl-BE" sz="2400" b="0" i="0" u="none" strike="noStrike" kern="1200" cap="none" dirty="0">
                <a:ln>
                  <a:noFill/>
                </a:ln>
                <a:solidFill>
                  <a:schemeClr val="tx2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nl-BE" sz="2400" b="0" i="0" u="none" strike="noStrike" kern="1200" cap="none" dirty="0" err="1">
                <a:ln>
                  <a:noFill/>
                </a:ln>
                <a:solidFill>
                  <a:schemeClr val="tx2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differential</a:t>
            </a:r>
            <a:r>
              <a:rPr lang="nl-BE" sz="2400" b="0" i="0" u="none" strike="noStrike" kern="1200" cap="none" dirty="0">
                <a:ln>
                  <a:noFill/>
                </a:ln>
                <a:solidFill>
                  <a:schemeClr val="tx2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nl-BE" sz="2400" b="0" i="0" u="none" strike="noStrike" kern="1200" cap="none" dirty="0" err="1">
                <a:ln>
                  <a:noFill/>
                </a:ln>
                <a:solidFill>
                  <a:schemeClr val="tx2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expression</a:t>
            </a:r>
            <a:r>
              <a:rPr lang="nl-BE" sz="2400" b="0" i="0" u="none" strike="noStrike" kern="1200" cap="none" dirty="0">
                <a:ln>
                  <a:noFill/>
                </a:ln>
                <a:solidFill>
                  <a:schemeClr val="tx2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of </a:t>
            </a:r>
            <a:r>
              <a:rPr lang="nl-BE" sz="2400" b="0" i="0" u="none" strike="noStrike" kern="1200" cap="none" dirty="0" err="1">
                <a:ln>
                  <a:noFill/>
                </a:ln>
                <a:solidFill>
                  <a:schemeClr val="tx2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genes</a:t>
            </a:r>
            <a:r>
              <a:rPr lang="nl-BE" sz="2400" b="0" i="0" u="none" strike="noStrike" kern="1200" cap="none" dirty="0">
                <a:ln>
                  <a:noFill/>
                </a:ln>
                <a:solidFill>
                  <a:schemeClr val="tx2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?</a:t>
            </a:r>
            <a:r>
              <a:rPr lang="nl-BE" sz="2400" b="1" i="0" u="none" strike="noStrike" kern="1200" cap="none" baseline="0" dirty="0">
                <a:ln>
                  <a:noFill/>
                </a:ln>
                <a:solidFill>
                  <a:schemeClr val="tx2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	</a:t>
            </a:r>
            <a:r>
              <a:rPr lang="nl-BE" sz="1600" b="1" i="0" u="none" strike="noStrike" kern="1200" cap="none" baseline="0" dirty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	</a:t>
            </a:r>
          </a:p>
          <a:p>
            <a:pPr marL="212400" marR="0" lvl="0" indent="-2124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12400" algn="l"/>
                <a:tab pos="669600" algn="l"/>
                <a:tab pos="1126800" algn="l"/>
                <a:tab pos="1583999" algn="l"/>
                <a:tab pos="2041200" algn="l"/>
                <a:tab pos="2498400" algn="l"/>
                <a:tab pos="2955599" algn="l"/>
                <a:tab pos="3412800" algn="l"/>
                <a:tab pos="3870000" algn="l"/>
                <a:tab pos="4327200" algn="l"/>
                <a:tab pos="4784400" algn="l"/>
                <a:tab pos="5241600" algn="l"/>
                <a:tab pos="5698799" algn="l"/>
                <a:tab pos="6156000" algn="l"/>
                <a:tab pos="6613199" algn="l"/>
                <a:tab pos="7070400" algn="l"/>
                <a:tab pos="7527600" algn="l"/>
                <a:tab pos="7984800" algn="l"/>
                <a:tab pos="8442000" algn="l"/>
                <a:tab pos="8899200" algn="l"/>
                <a:tab pos="9356400" algn="l"/>
                <a:tab pos="9600840" algn="l"/>
                <a:tab pos="10058040" algn="l"/>
                <a:tab pos="10515240" algn="l"/>
              </a:tabLst>
            </a:pPr>
            <a:r>
              <a:rPr lang="nl-BE" sz="1600" b="1" i="0" u="none" strike="noStrike" kern="1200" cap="none" dirty="0">
                <a:ln>
                  <a:noFill/>
                </a:ln>
                <a:solidFill>
                  <a:srgbClr val="FF3333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			</a:t>
            </a:r>
          </a:p>
          <a:p>
            <a:pPr marL="212400" marR="0" lvl="0" indent="-2124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12400" algn="l"/>
                <a:tab pos="669600" algn="l"/>
                <a:tab pos="1126800" algn="l"/>
                <a:tab pos="1583999" algn="l"/>
                <a:tab pos="2041200" algn="l"/>
                <a:tab pos="2498400" algn="l"/>
                <a:tab pos="2955599" algn="l"/>
                <a:tab pos="3412800" algn="l"/>
                <a:tab pos="3870000" algn="l"/>
                <a:tab pos="4327200" algn="l"/>
                <a:tab pos="4784400" algn="l"/>
                <a:tab pos="5241600" algn="l"/>
                <a:tab pos="5698799" algn="l"/>
                <a:tab pos="6156000" algn="l"/>
                <a:tab pos="6613199" algn="l"/>
                <a:tab pos="7070400" algn="l"/>
                <a:tab pos="7527600" algn="l"/>
                <a:tab pos="7984800" algn="l"/>
                <a:tab pos="8442000" algn="l"/>
                <a:tab pos="8899200" algn="l"/>
                <a:tab pos="9356400" algn="l"/>
                <a:tab pos="9600840" algn="l"/>
                <a:tab pos="10058040" algn="l"/>
                <a:tab pos="10515240" algn="l"/>
              </a:tabLst>
            </a:pPr>
            <a:r>
              <a:rPr lang="nl-BE" sz="1600" b="1" i="0" u="none" strike="noStrike" kern="1200" cap="none" dirty="0">
                <a:ln>
                  <a:noFill/>
                </a:ln>
                <a:solidFill>
                  <a:srgbClr val="FF3333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		</a:t>
            </a:r>
          </a:p>
          <a:p>
            <a:pPr marL="212400" marR="0" lvl="0" indent="-21240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12400" algn="l"/>
                <a:tab pos="669600" algn="l"/>
                <a:tab pos="1126800" algn="l"/>
                <a:tab pos="1583999" algn="l"/>
                <a:tab pos="2041200" algn="l"/>
                <a:tab pos="2498400" algn="l"/>
                <a:tab pos="2955599" algn="l"/>
                <a:tab pos="3412800" algn="l"/>
                <a:tab pos="3870000" algn="l"/>
                <a:tab pos="4327200" algn="l"/>
                <a:tab pos="4784400" algn="l"/>
                <a:tab pos="5241600" algn="l"/>
                <a:tab pos="5698799" algn="l"/>
                <a:tab pos="6156000" algn="l"/>
                <a:tab pos="6613199" algn="l"/>
                <a:tab pos="7070400" algn="l"/>
                <a:tab pos="7527600" algn="l"/>
                <a:tab pos="7984800" algn="l"/>
                <a:tab pos="8442000" algn="l"/>
                <a:tab pos="8899200" algn="l"/>
                <a:tab pos="9356400" algn="l"/>
                <a:tab pos="9600840" algn="l"/>
                <a:tab pos="10058040" algn="l"/>
                <a:tab pos="10515240" algn="l"/>
              </a:tabLst>
            </a:pPr>
            <a:r>
              <a:rPr lang="nl-BE" sz="1600" b="1" i="0" u="none" strike="noStrike" kern="1200" cap="none" dirty="0">
                <a:ln>
                  <a:noFill/>
                </a:ln>
                <a:solidFill>
                  <a:srgbClr val="FF3333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Read </a:t>
            </a:r>
            <a:r>
              <a:rPr lang="nl-BE" sz="1600" b="1" i="0" u="none" strike="noStrike" kern="1200" cap="none" dirty="0" err="1">
                <a:ln>
                  <a:noFill/>
                </a:ln>
                <a:solidFill>
                  <a:srgbClr val="FF3333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count</a:t>
            </a:r>
            <a:r>
              <a:rPr lang="nl-BE" sz="1600" b="1" i="0" u="none" strike="noStrike" kern="1200" cap="none" dirty="0">
                <a:ln>
                  <a:noFill/>
                </a:ln>
                <a:solidFill>
                  <a:srgbClr val="FF3333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is </a:t>
            </a:r>
            <a:r>
              <a:rPr lang="nl-BE" sz="1600" b="1" i="0" u="none" strike="noStrike" kern="1200" cap="none" dirty="0" err="1">
                <a:ln>
                  <a:noFill/>
                </a:ln>
                <a:solidFill>
                  <a:srgbClr val="FF3333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linearly</a:t>
            </a:r>
            <a:r>
              <a:rPr lang="nl-BE" sz="1600" b="1" i="0" u="none" strike="noStrike" kern="1200" cap="none" dirty="0">
                <a:ln>
                  <a:noFill/>
                </a:ln>
                <a:solidFill>
                  <a:srgbClr val="FF3333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nl-BE" sz="1600" b="1" i="0" u="none" strike="noStrike" kern="1200" cap="none" dirty="0" err="1">
                <a:ln>
                  <a:noFill/>
                </a:ln>
                <a:solidFill>
                  <a:srgbClr val="FF3333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related</a:t>
            </a:r>
            <a:r>
              <a:rPr lang="nl-BE" sz="1600" b="1" i="0" u="none" strike="noStrike" kern="1200" cap="none" dirty="0">
                <a:ln>
                  <a:noFill/>
                </a:ln>
                <a:solidFill>
                  <a:srgbClr val="FF3333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nl-BE" sz="1600" b="1" i="0" u="none" strike="noStrike" kern="1200" cap="none" dirty="0" err="1">
                <a:ln>
                  <a:noFill/>
                </a:ln>
                <a:solidFill>
                  <a:srgbClr val="FF3333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to</a:t>
            </a:r>
            <a:r>
              <a:rPr lang="nl-BE" sz="1600" b="1" i="0" u="none" strike="noStrike" kern="1200" cap="none" dirty="0">
                <a:ln>
                  <a:noFill/>
                </a:ln>
                <a:solidFill>
                  <a:srgbClr val="FF3333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nl-BE" sz="1600" b="1" i="0" u="none" strike="noStrike" kern="1200" cap="none" dirty="0" err="1">
                <a:ln>
                  <a:noFill/>
                </a:ln>
                <a:solidFill>
                  <a:srgbClr val="FF3333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the</a:t>
            </a:r>
            <a:r>
              <a:rPr lang="nl-BE" sz="1600" b="1" i="0" u="none" strike="noStrike" kern="1200" cap="none" dirty="0">
                <a:ln>
                  <a:noFill/>
                </a:ln>
                <a:solidFill>
                  <a:srgbClr val="FF3333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nl-BE" sz="1600" b="1" i="0" u="none" strike="noStrike" kern="1200" cap="none" dirty="0" err="1">
                <a:ln>
                  <a:noFill/>
                </a:ln>
                <a:solidFill>
                  <a:srgbClr val="FF3333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abundance</a:t>
            </a:r>
            <a:r>
              <a:rPr lang="nl-BE" sz="1600" b="1" i="0" u="none" strike="noStrike" kern="1200" cap="none" dirty="0">
                <a:ln>
                  <a:noFill/>
                </a:ln>
                <a:solidFill>
                  <a:srgbClr val="FF3333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of </a:t>
            </a:r>
            <a:r>
              <a:rPr lang="nl-BE" sz="1600" b="1" i="0" u="none" strike="noStrike" kern="1200" cap="none" dirty="0" err="1">
                <a:ln>
                  <a:noFill/>
                </a:ln>
                <a:solidFill>
                  <a:srgbClr val="FF3333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the</a:t>
            </a:r>
            <a:r>
              <a:rPr lang="nl-BE" sz="1600" b="1" i="0" u="none" strike="noStrike" kern="1200" cap="none" dirty="0">
                <a:ln>
                  <a:noFill/>
                </a:ln>
                <a:solidFill>
                  <a:srgbClr val="FF3333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target transcript</a:t>
            </a:r>
          </a:p>
          <a:p>
            <a:pPr marL="212400" marR="0" lvl="0" indent="-21240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12400" algn="l"/>
                <a:tab pos="669600" algn="l"/>
                <a:tab pos="1126800" algn="l"/>
                <a:tab pos="1583999" algn="l"/>
                <a:tab pos="2041200" algn="l"/>
                <a:tab pos="2498400" algn="l"/>
                <a:tab pos="2955599" algn="l"/>
                <a:tab pos="3412800" algn="l"/>
                <a:tab pos="3870000" algn="l"/>
                <a:tab pos="4327200" algn="l"/>
                <a:tab pos="4784400" algn="l"/>
                <a:tab pos="5241600" algn="l"/>
                <a:tab pos="5698799" algn="l"/>
                <a:tab pos="6156000" algn="l"/>
                <a:tab pos="6613199" algn="l"/>
                <a:tab pos="7070400" algn="l"/>
                <a:tab pos="7527600" algn="l"/>
                <a:tab pos="7984800" algn="l"/>
                <a:tab pos="8442000" algn="l"/>
                <a:tab pos="8899200" algn="l"/>
                <a:tab pos="9356400" algn="l"/>
                <a:tab pos="9600840" algn="l"/>
                <a:tab pos="10058040" algn="l"/>
                <a:tab pos="10515240" algn="l"/>
              </a:tabLst>
            </a:pPr>
            <a:r>
              <a:rPr lang="nl-BE" sz="1600" b="1" i="0" u="none" strike="noStrike" kern="1200" cap="none" dirty="0">
                <a:ln>
                  <a:noFill/>
                </a:ln>
                <a:solidFill>
                  <a:srgbClr val="FF3333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	</a:t>
            </a:r>
          </a:p>
        </p:txBody>
      </p:sp>
      <p:pic>
        <p:nvPicPr>
          <p:cNvPr id="3" name="Picture 4"/>
          <p:cNvPicPr>
            <a:picLocks noChangeAspect="1"/>
          </p:cNvPicPr>
          <p:nvPr/>
        </p:nvPicPr>
        <p:blipFill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1814400" y="2781360"/>
            <a:ext cx="1385999" cy="151632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utoShape 5"/>
          <p:cNvSpPr/>
          <p:nvPr/>
        </p:nvSpPr>
        <p:spPr>
          <a:xfrm>
            <a:off x="6363720" y="3202200"/>
            <a:ext cx="457200" cy="46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C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AutoShape 6"/>
          <p:cNvSpPr/>
          <p:nvPr/>
        </p:nvSpPr>
        <p:spPr>
          <a:xfrm>
            <a:off x="6455880" y="3754800"/>
            <a:ext cx="457200" cy="46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0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" name="AutoShape 7"/>
          <p:cNvSpPr/>
          <p:nvPr/>
        </p:nvSpPr>
        <p:spPr>
          <a:xfrm>
            <a:off x="4572000" y="3428639"/>
            <a:ext cx="457200" cy="46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C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AutoShape 8"/>
          <p:cNvSpPr/>
          <p:nvPr/>
        </p:nvSpPr>
        <p:spPr>
          <a:xfrm>
            <a:off x="5029200" y="3697559"/>
            <a:ext cx="457200" cy="46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C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AutoShape 9"/>
          <p:cNvSpPr/>
          <p:nvPr/>
        </p:nvSpPr>
        <p:spPr>
          <a:xfrm>
            <a:off x="5987520" y="3370680"/>
            <a:ext cx="457200" cy="457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C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9" name="AutoShape 10"/>
          <p:cNvSpPr/>
          <p:nvPr/>
        </p:nvSpPr>
        <p:spPr>
          <a:xfrm>
            <a:off x="6139800" y="3522960"/>
            <a:ext cx="457200" cy="46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C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0" name="AutoShape 11"/>
          <p:cNvSpPr/>
          <p:nvPr/>
        </p:nvSpPr>
        <p:spPr>
          <a:xfrm>
            <a:off x="6444719" y="3827879"/>
            <a:ext cx="457200" cy="457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C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1" name="AutoShape 12"/>
          <p:cNvSpPr/>
          <p:nvPr/>
        </p:nvSpPr>
        <p:spPr>
          <a:xfrm>
            <a:off x="5834879" y="3218040"/>
            <a:ext cx="457200" cy="46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C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2" name="AutoShape 13"/>
          <p:cNvSpPr/>
          <p:nvPr/>
        </p:nvSpPr>
        <p:spPr>
          <a:xfrm>
            <a:off x="5987520" y="3370680"/>
            <a:ext cx="457200" cy="457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C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3" name="AutoShape 14"/>
          <p:cNvSpPr/>
          <p:nvPr/>
        </p:nvSpPr>
        <p:spPr>
          <a:xfrm>
            <a:off x="6139800" y="3522960"/>
            <a:ext cx="457200" cy="46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C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4" name="AutoShape 15"/>
          <p:cNvSpPr/>
          <p:nvPr/>
        </p:nvSpPr>
        <p:spPr>
          <a:xfrm>
            <a:off x="6292079" y="3675240"/>
            <a:ext cx="457200" cy="46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C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5" name="AutoShape 16"/>
          <p:cNvSpPr/>
          <p:nvPr/>
        </p:nvSpPr>
        <p:spPr>
          <a:xfrm>
            <a:off x="6260400" y="3930840"/>
            <a:ext cx="457200" cy="44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C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6" name="AutoShape 17"/>
          <p:cNvSpPr/>
          <p:nvPr/>
        </p:nvSpPr>
        <p:spPr>
          <a:xfrm>
            <a:off x="5574600" y="2953080"/>
            <a:ext cx="457200" cy="46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C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7" name="AutoShape 18"/>
          <p:cNvSpPr/>
          <p:nvPr/>
        </p:nvSpPr>
        <p:spPr>
          <a:xfrm>
            <a:off x="5342760" y="3157920"/>
            <a:ext cx="457200" cy="46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0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8" name="AutoShape 20"/>
          <p:cNvSpPr/>
          <p:nvPr/>
        </p:nvSpPr>
        <p:spPr>
          <a:xfrm>
            <a:off x="6508080" y="3299040"/>
            <a:ext cx="457200" cy="46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0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9" name="AutoShape 21"/>
          <p:cNvSpPr/>
          <p:nvPr/>
        </p:nvSpPr>
        <p:spPr>
          <a:xfrm>
            <a:off x="5150880" y="3392640"/>
            <a:ext cx="457200" cy="46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C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0" name="AutoShape 22"/>
          <p:cNvSpPr/>
          <p:nvPr/>
        </p:nvSpPr>
        <p:spPr>
          <a:xfrm>
            <a:off x="5303159" y="3545279"/>
            <a:ext cx="457200" cy="457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C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1" name="AutoShape 23"/>
          <p:cNvSpPr/>
          <p:nvPr/>
        </p:nvSpPr>
        <p:spPr>
          <a:xfrm>
            <a:off x="5455440" y="3697559"/>
            <a:ext cx="457200" cy="46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C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2" name="AutoShape 24"/>
          <p:cNvSpPr/>
          <p:nvPr/>
        </p:nvSpPr>
        <p:spPr>
          <a:xfrm>
            <a:off x="5608080" y="3849839"/>
            <a:ext cx="457200" cy="46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C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3" name="AutoShape 27"/>
          <p:cNvSpPr/>
          <p:nvPr/>
        </p:nvSpPr>
        <p:spPr>
          <a:xfrm>
            <a:off x="6135119" y="3008520"/>
            <a:ext cx="457200" cy="46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0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4" name="AutoShape 31"/>
          <p:cNvSpPr/>
          <p:nvPr/>
        </p:nvSpPr>
        <p:spPr>
          <a:xfrm>
            <a:off x="5120639" y="3062520"/>
            <a:ext cx="457200" cy="46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0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5" name="AutoShape 32"/>
          <p:cNvSpPr/>
          <p:nvPr/>
        </p:nvSpPr>
        <p:spPr>
          <a:xfrm>
            <a:off x="5803200" y="3623040"/>
            <a:ext cx="457200" cy="46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0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6" name="AutoShape 33"/>
          <p:cNvSpPr/>
          <p:nvPr/>
        </p:nvSpPr>
        <p:spPr>
          <a:xfrm>
            <a:off x="5377680" y="3264120"/>
            <a:ext cx="457200" cy="475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0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7" name="AutoShape 34"/>
          <p:cNvSpPr/>
          <p:nvPr/>
        </p:nvSpPr>
        <p:spPr>
          <a:xfrm>
            <a:off x="5936760" y="2851200"/>
            <a:ext cx="457200" cy="46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0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8" name="Right Arrow 1"/>
          <p:cNvSpPr/>
          <p:nvPr/>
        </p:nvSpPr>
        <p:spPr>
          <a:xfrm>
            <a:off x="3761279" y="3342600"/>
            <a:ext cx="262080" cy="223560"/>
          </a:xfrm>
          <a:custGeom>
            <a:avLst>
              <a:gd name="f0" fmla="val 12338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FF0000"/>
          </a:solidFill>
          <a:ln w="9360" cap="sq">
            <a:solidFill>
              <a:srgbClr val="FF0000"/>
            </a:solidFill>
            <a:prstDash val="solid"/>
            <a:round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9" name="Titel 1"/>
          <p:cNvSpPr txBox="1">
            <a:spLocks noGrp="1"/>
          </p:cNvSpPr>
          <p:nvPr>
            <p:ph type="title" idx="4294967295"/>
          </p:nvPr>
        </p:nvSpPr>
        <p:spPr>
          <a:xfrm>
            <a:off x="146832" y="-7199"/>
            <a:ext cx="9118080" cy="617040"/>
          </a:xfrm>
          <a:noFill/>
          <a:ln>
            <a:noFill/>
          </a:ln>
        </p:spPr>
        <p:txBody>
          <a:bodyPr wrap="square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</a:pPr>
            <a:r>
              <a:rPr lang="en-US" sz="4000" spc="-96">
                <a:solidFill>
                  <a:srgbClr val="0082B9"/>
                </a:solidFill>
                <a:highlight>
                  <a:scrgbClr r="0" g="0" b="0">
                    <a:alpha val="0"/>
                  </a:scrgbClr>
                </a:highlight>
                <a:latin typeface="Arial"/>
              </a:rPr>
              <a:t>RNA-Seq</a:t>
            </a:r>
          </a:p>
        </p:txBody>
      </p:sp>
    </p:spTree>
    <p:extLst>
      <p:ext uri="{BB962C8B-B14F-4D97-AF65-F5344CB8AC3E}">
        <p14:creationId xmlns:p14="http://schemas.microsoft.com/office/powerpoint/2010/main" val="337508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3267" t="-9003" r="13100" b="9003"/>
          <a:stretch/>
        </p:blipFill>
        <p:spPr>
          <a:xfrm>
            <a:off x="381663" y="-141759"/>
            <a:ext cx="7983109" cy="639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02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50400" y="2423880"/>
            <a:ext cx="457200" cy="46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C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5303520" y="2587680"/>
            <a:ext cx="457200" cy="457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C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1783800" y="2712960"/>
            <a:ext cx="457200" cy="46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C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AutoShape 5"/>
          <p:cNvSpPr/>
          <p:nvPr/>
        </p:nvSpPr>
        <p:spPr>
          <a:xfrm>
            <a:off x="6962400" y="3146399"/>
            <a:ext cx="457200" cy="46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0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" name="AutoShape 6"/>
          <p:cNvSpPr/>
          <p:nvPr/>
        </p:nvSpPr>
        <p:spPr>
          <a:xfrm>
            <a:off x="5519160" y="2787480"/>
            <a:ext cx="457200" cy="44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C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AutoShape 7"/>
          <p:cNvSpPr/>
          <p:nvPr/>
        </p:nvSpPr>
        <p:spPr>
          <a:xfrm>
            <a:off x="5392440" y="2492280"/>
            <a:ext cx="457200" cy="46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C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AutoShape 8"/>
          <p:cNvSpPr/>
          <p:nvPr/>
        </p:nvSpPr>
        <p:spPr>
          <a:xfrm>
            <a:off x="5747760" y="2286000"/>
            <a:ext cx="457200" cy="46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C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9" name="AutoShape 9"/>
          <p:cNvSpPr/>
          <p:nvPr/>
        </p:nvSpPr>
        <p:spPr>
          <a:xfrm>
            <a:off x="7179840" y="2711520"/>
            <a:ext cx="457200" cy="457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0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0" name="AutoShape 10"/>
          <p:cNvSpPr/>
          <p:nvPr/>
        </p:nvSpPr>
        <p:spPr>
          <a:xfrm>
            <a:off x="7295759" y="2787480"/>
            <a:ext cx="457200" cy="46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0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1" name="AutoShape 11"/>
          <p:cNvSpPr/>
          <p:nvPr/>
        </p:nvSpPr>
        <p:spPr>
          <a:xfrm>
            <a:off x="7541639" y="2625480"/>
            <a:ext cx="457200" cy="46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0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2" name="AutoShape 12"/>
          <p:cNvSpPr/>
          <p:nvPr/>
        </p:nvSpPr>
        <p:spPr>
          <a:xfrm>
            <a:off x="7497360" y="2878200"/>
            <a:ext cx="457200" cy="457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0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3" name="AutoShape 13"/>
          <p:cNvSpPr/>
          <p:nvPr/>
        </p:nvSpPr>
        <p:spPr>
          <a:xfrm>
            <a:off x="2545920" y="2743199"/>
            <a:ext cx="457200" cy="46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0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4" name="AutoShape 14"/>
          <p:cNvSpPr/>
          <p:nvPr/>
        </p:nvSpPr>
        <p:spPr>
          <a:xfrm>
            <a:off x="418680" y="2751120"/>
            <a:ext cx="457200" cy="46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C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5" name="AutoShape 15"/>
          <p:cNvSpPr/>
          <p:nvPr/>
        </p:nvSpPr>
        <p:spPr>
          <a:xfrm>
            <a:off x="5622479" y="2693880"/>
            <a:ext cx="457200" cy="46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C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6" name="AutoShape 16"/>
          <p:cNvSpPr/>
          <p:nvPr/>
        </p:nvSpPr>
        <p:spPr>
          <a:xfrm>
            <a:off x="2091960" y="2452680"/>
            <a:ext cx="457200" cy="46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C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7" name="AutoShape 17"/>
          <p:cNvSpPr/>
          <p:nvPr/>
        </p:nvSpPr>
        <p:spPr>
          <a:xfrm>
            <a:off x="7679880" y="3311279"/>
            <a:ext cx="457200" cy="44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0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8" name="AutoShape 18"/>
          <p:cNvSpPr/>
          <p:nvPr/>
        </p:nvSpPr>
        <p:spPr>
          <a:xfrm>
            <a:off x="7176600" y="3047760"/>
            <a:ext cx="457200" cy="46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0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9" name="AutoShape 19"/>
          <p:cNvSpPr/>
          <p:nvPr/>
        </p:nvSpPr>
        <p:spPr>
          <a:xfrm>
            <a:off x="6994079" y="2627280"/>
            <a:ext cx="457200" cy="46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0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0" name="AutoShape 20"/>
          <p:cNvSpPr/>
          <p:nvPr/>
        </p:nvSpPr>
        <p:spPr>
          <a:xfrm>
            <a:off x="7286040" y="2352600"/>
            <a:ext cx="457200" cy="442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0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1" name="AutoShape 21"/>
          <p:cNvSpPr/>
          <p:nvPr/>
        </p:nvSpPr>
        <p:spPr>
          <a:xfrm>
            <a:off x="7179840" y="2452680"/>
            <a:ext cx="457200" cy="442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0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2" name="AutoShape 22"/>
          <p:cNvSpPr/>
          <p:nvPr/>
        </p:nvSpPr>
        <p:spPr>
          <a:xfrm>
            <a:off x="7067160" y="2957400"/>
            <a:ext cx="457200" cy="44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0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3" name="AutoShape 23"/>
          <p:cNvSpPr/>
          <p:nvPr/>
        </p:nvSpPr>
        <p:spPr>
          <a:xfrm>
            <a:off x="4998600" y="3452759"/>
            <a:ext cx="3962520" cy="7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206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4" name="AutoShape 24"/>
          <p:cNvSpPr/>
          <p:nvPr/>
        </p:nvSpPr>
        <p:spPr>
          <a:xfrm>
            <a:off x="5303520" y="2977920"/>
            <a:ext cx="457200" cy="46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C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5" name="AutoShape 25"/>
          <p:cNvSpPr/>
          <p:nvPr/>
        </p:nvSpPr>
        <p:spPr>
          <a:xfrm>
            <a:off x="5622479" y="3068639"/>
            <a:ext cx="457200" cy="46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C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6" name="AutoShape 26"/>
          <p:cNvSpPr/>
          <p:nvPr/>
        </p:nvSpPr>
        <p:spPr>
          <a:xfrm>
            <a:off x="5747760" y="3146399"/>
            <a:ext cx="457200" cy="46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C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7" name="AutoShape 27"/>
          <p:cNvSpPr/>
          <p:nvPr/>
        </p:nvSpPr>
        <p:spPr>
          <a:xfrm>
            <a:off x="5532120" y="3213000"/>
            <a:ext cx="457200" cy="46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C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8" name="AutoShape 28"/>
          <p:cNvSpPr/>
          <p:nvPr/>
        </p:nvSpPr>
        <p:spPr>
          <a:xfrm>
            <a:off x="5379480" y="3300479"/>
            <a:ext cx="457200" cy="442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C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9" name="AutoShape 29"/>
          <p:cNvSpPr/>
          <p:nvPr/>
        </p:nvSpPr>
        <p:spPr>
          <a:xfrm>
            <a:off x="1407600" y="2881080"/>
            <a:ext cx="457200" cy="46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C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0" name="AutoShape 30"/>
          <p:cNvSpPr/>
          <p:nvPr/>
        </p:nvSpPr>
        <p:spPr>
          <a:xfrm>
            <a:off x="5519160" y="2400119"/>
            <a:ext cx="457200" cy="46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C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1" name="AutoShape 31"/>
          <p:cNvSpPr/>
          <p:nvPr/>
        </p:nvSpPr>
        <p:spPr>
          <a:xfrm>
            <a:off x="1329840" y="3454200"/>
            <a:ext cx="457200" cy="46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C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2" name="AutoShape 32"/>
          <p:cNvSpPr/>
          <p:nvPr/>
        </p:nvSpPr>
        <p:spPr>
          <a:xfrm>
            <a:off x="1560239" y="3033720"/>
            <a:ext cx="457200" cy="46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C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3" name="AutoShape 33"/>
          <p:cNvSpPr/>
          <p:nvPr/>
        </p:nvSpPr>
        <p:spPr>
          <a:xfrm>
            <a:off x="5379480" y="2862000"/>
            <a:ext cx="457200" cy="46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C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4" name="AutoShape 34"/>
          <p:cNvSpPr/>
          <p:nvPr/>
        </p:nvSpPr>
        <p:spPr>
          <a:xfrm>
            <a:off x="1864800" y="3338280"/>
            <a:ext cx="457200" cy="46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C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5" name="AutoShape 35"/>
          <p:cNvSpPr/>
          <p:nvPr/>
        </p:nvSpPr>
        <p:spPr>
          <a:xfrm>
            <a:off x="2017439" y="3490919"/>
            <a:ext cx="457200" cy="46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C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6" name="AutoShape 36"/>
          <p:cNvSpPr/>
          <p:nvPr/>
        </p:nvSpPr>
        <p:spPr>
          <a:xfrm>
            <a:off x="1255320" y="2728800"/>
            <a:ext cx="457200" cy="46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C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7" name="AutoShape 37"/>
          <p:cNvSpPr/>
          <p:nvPr/>
        </p:nvSpPr>
        <p:spPr>
          <a:xfrm>
            <a:off x="1407600" y="2881080"/>
            <a:ext cx="457200" cy="46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C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8" name="AutoShape 38"/>
          <p:cNvSpPr/>
          <p:nvPr/>
        </p:nvSpPr>
        <p:spPr>
          <a:xfrm>
            <a:off x="1560239" y="3033720"/>
            <a:ext cx="457200" cy="46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C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9" name="AutoShape 39"/>
          <p:cNvSpPr/>
          <p:nvPr/>
        </p:nvSpPr>
        <p:spPr>
          <a:xfrm>
            <a:off x="1712519" y="3186000"/>
            <a:ext cx="457200" cy="46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C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0" name="AutoShape 40"/>
          <p:cNvSpPr/>
          <p:nvPr/>
        </p:nvSpPr>
        <p:spPr>
          <a:xfrm>
            <a:off x="1864800" y="3338280"/>
            <a:ext cx="457200" cy="46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C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1" name="AutoShape 41"/>
          <p:cNvSpPr/>
          <p:nvPr/>
        </p:nvSpPr>
        <p:spPr>
          <a:xfrm>
            <a:off x="2017439" y="3490919"/>
            <a:ext cx="457200" cy="46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C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2" name="AutoShape 42"/>
          <p:cNvSpPr/>
          <p:nvPr/>
        </p:nvSpPr>
        <p:spPr>
          <a:xfrm>
            <a:off x="7641720" y="2975039"/>
            <a:ext cx="457200" cy="457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0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3" name="AutoShape 43"/>
          <p:cNvSpPr/>
          <p:nvPr/>
        </p:nvSpPr>
        <p:spPr>
          <a:xfrm>
            <a:off x="7637040" y="3062160"/>
            <a:ext cx="457200" cy="46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0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4" name="AutoShape 44"/>
          <p:cNvSpPr/>
          <p:nvPr/>
        </p:nvSpPr>
        <p:spPr>
          <a:xfrm>
            <a:off x="7203600" y="3259080"/>
            <a:ext cx="457200" cy="46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0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5" name="AutoShape 45"/>
          <p:cNvSpPr/>
          <p:nvPr/>
        </p:nvSpPr>
        <p:spPr>
          <a:xfrm>
            <a:off x="7459200" y="3176640"/>
            <a:ext cx="457200" cy="457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0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6" name="AutoShape 46"/>
          <p:cNvSpPr/>
          <p:nvPr/>
        </p:nvSpPr>
        <p:spPr>
          <a:xfrm>
            <a:off x="6975000" y="3341520"/>
            <a:ext cx="457200" cy="46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0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7" name="AutoShape 47"/>
          <p:cNvSpPr/>
          <p:nvPr/>
        </p:nvSpPr>
        <p:spPr>
          <a:xfrm>
            <a:off x="872640" y="2668320"/>
            <a:ext cx="457200" cy="46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0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8" name="AutoShape 48"/>
          <p:cNvSpPr/>
          <p:nvPr/>
        </p:nvSpPr>
        <p:spPr>
          <a:xfrm>
            <a:off x="7092360" y="2536560"/>
            <a:ext cx="457200" cy="46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0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9" name="AutoShape 49"/>
          <p:cNvSpPr/>
          <p:nvPr/>
        </p:nvSpPr>
        <p:spPr>
          <a:xfrm>
            <a:off x="7589519" y="2541600"/>
            <a:ext cx="457200" cy="46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0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0" name="AutoShape 50"/>
          <p:cNvSpPr/>
          <p:nvPr/>
        </p:nvSpPr>
        <p:spPr>
          <a:xfrm>
            <a:off x="2545920" y="3305159"/>
            <a:ext cx="457200" cy="46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0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1" name="AutoShape 51"/>
          <p:cNvSpPr/>
          <p:nvPr/>
        </p:nvSpPr>
        <p:spPr>
          <a:xfrm>
            <a:off x="3296880" y="2936880"/>
            <a:ext cx="457200" cy="46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0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2" name="AutoShape 52"/>
          <p:cNvSpPr/>
          <p:nvPr/>
        </p:nvSpPr>
        <p:spPr>
          <a:xfrm>
            <a:off x="1928519" y="2809800"/>
            <a:ext cx="457200" cy="46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0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3" name="AutoShape 53"/>
          <p:cNvSpPr/>
          <p:nvPr/>
        </p:nvSpPr>
        <p:spPr>
          <a:xfrm>
            <a:off x="570960" y="2903400"/>
            <a:ext cx="457200" cy="46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C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4" name="AutoShape 54"/>
          <p:cNvSpPr/>
          <p:nvPr/>
        </p:nvSpPr>
        <p:spPr>
          <a:xfrm>
            <a:off x="723599" y="3055680"/>
            <a:ext cx="457200" cy="46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C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5" name="AutoShape 55"/>
          <p:cNvSpPr/>
          <p:nvPr/>
        </p:nvSpPr>
        <p:spPr>
          <a:xfrm>
            <a:off x="875879" y="3208320"/>
            <a:ext cx="457200" cy="46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C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6" name="AutoShape 56"/>
          <p:cNvSpPr/>
          <p:nvPr/>
        </p:nvSpPr>
        <p:spPr>
          <a:xfrm>
            <a:off x="1028159" y="3360600"/>
            <a:ext cx="457200" cy="46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C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7" name="AutoShape 57"/>
          <p:cNvSpPr/>
          <p:nvPr/>
        </p:nvSpPr>
        <p:spPr>
          <a:xfrm>
            <a:off x="2450520" y="2860560"/>
            <a:ext cx="457200" cy="46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0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8" name="AutoShape 58"/>
          <p:cNvSpPr/>
          <p:nvPr/>
        </p:nvSpPr>
        <p:spPr>
          <a:xfrm>
            <a:off x="2603160" y="3128759"/>
            <a:ext cx="457200" cy="46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0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9" name="AutoShape 59"/>
          <p:cNvSpPr/>
          <p:nvPr/>
        </p:nvSpPr>
        <p:spPr>
          <a:xfrm>
            <a:off x="3003120" y="2857320"/>
            <a:ext cx="457200" cy="46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0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0" name="AutoShape 60"/>
          <p:cNvSpPr/>
          <p:nvPr/>
        </p:nvSpPr>
        <p:spPr>
          <a:xfrm>
            <a:off x="1555199" y="2519280"/>
            <a:ext cx="457200" cy="46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0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1" name="AutoShape 61"/>
          <p:cNvSpPr/>
          <p:nvPr/>
        </p:nvSpPr>
        <p:spPr>
          <a:xfrm>
            <a:off x="2603160" y="3128759"/>
            <a:ext cx="457200" cy="46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0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2" name="AutoShape 62"/>
          <p:cNvSpPr/>
          <p:nvPr/>
        </p:nvSpPr>
        <p:spPr>
          <a:xfrm>
            <a:off x="2244240" y="2604960"/>
            <a:ext cx="457200" cy="46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C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3" name="AutoShape 63"/>
          <p:cNvSpPr/>
          <p:nvPr/>
        </p:nvSpPr>
        <p:spPr>
          <a:xfrm>
            <a:off x="3060360" y="2382840"/>
            <a:ext cx="457200" cy="442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C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4" name="AutoShape 64"/>
          <p:cNvSpPr/>
          <p:nvPr/>
        </p:nvSpPr>
        <p:spPr>
          <a:xfrm>
            <a:off x="2907720" y="2622600"/>
            <a:ext cx="457200" cy="457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C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5" name="AutoShape 65"/>
          <p:cNvSpPr/>
          <p:nvPr/>
        </p:nvSpPr>
        <p:spPr>
          <a:xfrm>
            <a:off x="2450520" y="3043080"/>
            <a:ext cx="457200" cy="46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C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6" name="AutoShape 66"/>
          <p:cNvSpPr/>
          <p:nvPr/>
        </p:nvSpPr>
        <p:spPr>
          <a:xfrm>
            <a:off x="3169800" y="3043080"/>
            <a:ext cx="457200" cy="46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C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7" name="AutoShape 67"/>
          <p:cNvSpPr/>
          <p:nvPr/>
        </p:nvSpPr>
        <p:spPr>
          <a:xfrm>
            <a:off x="3247559" y="2516040"/>
            <a:ext cx="457200" cy="46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C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8" name="AutoShape 68"/>
          <p:cNvSpPr/>
          <p:nvPr/>
        </p:nvSpPr>
        <p:spPr>
          <a:xfrm>
            <a:off x="3136320" y="3241440"/>
            <a:ext cx="457200" cy="46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C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9" name="AutoShape 69"/>
          <p:cNvSpPr/>
          <p:nvPr/>
        </p:nvSpPr>
        <p:spPr>
          <a:xfrm>
            <a:off x="1631520" y="2374920"/>
            <a:ext cx="457200" cy="46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0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0" name="AutoShape 70"/>
          <p:cNvSpPr/>
          <p:nvPr/>
        </p:nvSpPr>
        <p:spPr>
          <a:xfrm>
            <a:off x="583920" y="2325600"/>
            <a:ext cx="457200" cy="46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0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1" name="AutoShape 71"/>
          <p:cNvSpPr/>
          <p:nvPr/>
        </p:nvSpPr>
        <p:spPr>
          <a:xfrm>
            <a:off x="540720" y="2573280"/>
            <a:ext cx="457200" cy="46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0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2" name="AutoShape 72"/>
          <p:cNvSpPr/>
          <p:nvPr/>
        </p:nvSpPr>
        <p:spPr>
          <a:xfrm>
            <a:off x="2476080" y="2333520"/>
            <a:ext cx="457200" cy="46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0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3" name="AutoShape 73"/>
          <p:cNvSpPr/>
          <p:nvPr/>
        </p:nvSpPr>
        <p:spPr>
          <a:xfrm>
            <a:off x="1223639" y="3133800"/>
            <a:ext cx="457200" cy="457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0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4" name="AutoShape 74"/>
          <p:cNvSpPr/>
          <p:nvPr/>
        </p:nvSpPr>
        <p:spPr>
          <a:xfrm>
            <a:off x="453600" y="3147839"/>
            <a:ext cx="457200" cy="46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0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5" name="AutoShape 75"/>
          <p:cNvSpPr/>
          <p:nvPr/>
        </p:nvSpPr>
        <p:spPr>
          <a:xfrm>
            <a:off x="2817360" y="3490919"/>
            <a:ext cx="457200" cy="46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0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6" name="AutoShape 76"/>
          <p:cNvSpPr/>
          <p:nvPr/>
        </p:nvSpPr>
        <p:spPr>
          <a:xfrm>
            <a:off x="1993320" y="2954160"/>
            <a:ext cx="457200" cy="46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0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7" name="Text Box 77"/>
          <p:cNvSpPr/>
          <p:nvPr/>
        </p:nvSpPr>
        <p:spPr>
          <a:xfrm>
            <a:off x="4939920" y="3543120"/>
            <a:ext cx="2273400" cy="276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nl-BE" sz="12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Reference genome</a:t>
            </a:r>
          </a:p>
        </p:txBody>
      </p:sp>
      <p:sp>
        <p:nvSpPr>
          <p:cNvPr id="78" name="Text Box 78"/>
          <p:cNvSpPr/>
          <p:nvPr/>
        </p:nvSpPr>
        <p:spPr>
          <a:xfrm>
            <a:off x="1333080" y="3717720"/>
            <a:ext cx="1511279" cy="458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nl-BE" sz="12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RNA-Seq reads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nl-BE" sz="12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9" name="Text Box 79"/>
          <p:cNvSpPr/>
          <p:nvPr/>
        </p:nvSpPr>
        <p:spPr>
          <a:xfrm>
            <a:off x="5984280" y="3840120"/>
            <a:ext cx="1538280" cy="3682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nl-BE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Alignment</a:t>
            </a:r>
          </a:p>
        </p:txBody>
      </p:sp>
      <p:sp>
        <p:nvSpPr>
          <p:cNvPr id="80" name="AutoShape 80"/>
          <p:cNvSpPr/>
          <p:nvPr/>
        </p:nvSpPr>
        <p:spPr>
          <a:xfrm>
            <a:off x="4195440" y="2809800"/>
            <a:ext cx="533160" cy="318960"/>
          </a:xfrm>
          <a:custGeom>
            <a:avLst>
              <a:gd name="f0" fmla="val 15139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FF0000"/>
          </a:solidFill>
          <a:ln w="9360" cap="sq">
            <a:solidFill>
              <a:srgbClr val="000000"/>
            </a:solidFill>
            <a:prstDash val="solid"/>
            <a:round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1" name="Titel 1"/>
          <p:cNvSpPr txBox="1">
            <a:spLocks noGrp="1"/>
          </p:cNvSpPr>
          <p:nvPr>
            <p:ph type="title" idx="4294967295"/>
          </p:nvPr>
        </p:nvSpPr>
        <p:spPr>
          <a:xfrm>
            <a:off x="25920" y="23040"/>
            <a:ext cx="9118080" cy="617040"/>
          </a:xfrm>
          <a:noFill/>
          <a:ln>
            <a:noFill/>
          </a:ln>
        </p:spPr>
        <p:txBody>
          <a:bodyPr wrap="square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</a:pPr>
            <a:r>
              <a:rPr lang="en-US" sz="4000" spc="-96">
                <a:solidFill>
                  <a:srgbClr val="0082B9"/>
                </a:solidFill>
                <a:highlight>
                  <a:scrgbClr r="0" g="0" b="0">
                    <a:alpha val="0"/>
                  </a:scrgbClr>
                </a:highlight>
                <a:latin typeface="Arial"/>
              </a:rPr>
              <a:t>From Raw Reads to Alignment</a:t>
            </a:r>
          </a:p>
        </p:txBody>
      </p:sp>
    </p:spTree>
    <p:extLst>
      <p:ext uri="{BB962C8B-B14F-4D97-AF65-F5344CB8AC3E}">
        <p14:creationId xmlns:p14="http://schemas.microsoft.com/office/powerpoint/2010/main" val="155281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2972" r="12985" b="9710"/>
          <a:stretch/>
        </p:blipFill>
        <p:spPr>
          <a:xfrm>
            <a:off x="403051" y="318052"/>
            <a:ext cx="8273198" cy="550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24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/>
          <p:nvPr/>
        </p:nvSpPr>
        <p:spPr>
          <a:xfrm>
            <a:off x="438119" y="240840"/>
            <a:ext cx="8229600" cy="8575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19800" rIns="0" bIns="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Text Box 2"/>
          <p:cNvSpPr/>
          <p:nvPr/>
        </p:nvSpPr>
        <p:spPr>
          <a:xfrm>
            <a:off x="163440" y="1041119"/>
            <a:ext cx="8961480" cy="2511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5868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nl-BE" sz="2000" b="0" i="0" u="none" strike="noStrike" kern="1200" cap="none" dirty="0">
              <a:ln>
                <a:noFill/>
              </a:ln>
              <a:solidFill>
                <a:schemeClr val="tx2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itchFamily="18"/>
              <a:buChar char="•"/>
              <a:tabLst/>
            </a:pPr>
            <a:r>
              <a:rPr lang="nl-BE" sz="2000" b="0" i="0" u="none" strike="noStrike" kern="1200" cap="none" dirty="0" err="1">
                <a:ln>
                  <a:noFill/>
                </a:ln>
                <a:solidFill>
                  <a:schemeClr val="tx2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Individual</a:t>
            </a:r>
            <a:r>
              <a:rPr lang="nl-BE" sz="2000" b="0" i="0" u="none" strike="noStrike" kern="1200" cap="none" dirty="0">
                <a:ln>
                  <a:noFill/>
                </a:ln>
                <a:solidFill>
                  <a:schemeClr val="tx2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nl-BE" sz="2000" b="0" i="0" u="none" strike="noStrike" kern="1200" cap="none" dirty="0" err="1">
                <a:ln>
                  <a:noFill/>
                </a:ln>
                <a:solidFill>
                  <a:schemeClr val="tx2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reads</a:t>
            </a:r>
            <a:r>
              <a:rPr lang="nl-BE" sz="2000" b="0" i="0" u="none" strike="noStrike" kern="1200" cap="none" dirty="0">
                <a:ln>
                  <a:noFill/>
                </a:ln>
                <a:solidFill>
                  <a:schemeClr val="tx2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are </a:t>
            </a:r>
            <a:r>
              <a:rPr lang="nl-BE" sz="2000" b="0" i="0" u="none" strike="noStrike" kern="1200" cap="none" dirty="0" err="1">
                <a:ln>
                  <a:noFill/>
                </a:ln>
                <a:solidFill>
                  <a:schemeClr val="tx2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aligned</a:t>
            </a:r>
            <a:r>
              <a:rPr lang="nl-BE" sz="2000" b="0" i="0" u="none" strike="noStrike" kern="1200" cap="none" dirty="0">
                <a:ln>
                  <a:noFill/>
                </a:ln>
                <a:solidFill>
                  <a:schemeClr val="tx2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nl-BE" sz="2000" b="0" i="0" u="none" strike="noStrike" kern="1200" cap="none" dirty="0" err="1">
                <a:ln>
                  <a:noFill/>
                </a:ln>
                <a:solidFill>
                  <a:schemeClr val="tx2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to</a:t>
            </a:r>
            <a:r>
              <a:rPr lang="nl-BE" sz="2000" b="0" i="0" u="none" strike="noStrike" kern="1200" cap="none" dirty="0">
                <a:ln>
                  <a:noFill/>
                </a:ln>
                <a:solidFill>
                  <a:schemeClr val="tx2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a </a:t>
            </a:r>
            <a:r>
              <a:rPr lang="nl-BE" sz="2000" b="0" i="0" u="none" strike="noStrike" kern="1200" cap="none" dirty="0" err="1">
                <a:ln>
                  <a:noFill/>
                </a:ln>
                <a:solidFill>
                  <a:schemeClr val="tx2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reference</a:t>
            </a:r>
            <a:r>
              <a:rPr lang="nl-BE" sz="2000" b="0" i="0" u="none" strike="noStrike" kern="1200" cap="none" dirty="0">
                <a:ln>
                  <a:noFill/>
                </a:ln>
                <a:solidFill>
                  <a:schemeClr val="tx2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nl-BE" sz="2000" b="0" i="0" u="none" strike="noStrike" kern="1200" cap="none" dirty="0" err="1">
                <a:ln>
                  <a:noFill/>
                </a:ln>
                <a:solidFill>
                  <a:schemeClr val="tx2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genome</a:t>
            </a:r>
            <a:endParaRPr lang="nl-BE" sz="2000" b="0" i="0" u="none" strike="noStrike" kern="1200" cap="none" dirty="0">
              <a:ln>
                <a:noFill/>
              </a:ln>
              <a:solidFill>
                <a:schemeClr val="tx2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nl-BE" sz="2000" b="0" i="0" u="none" strike="noStrike" kern="1200" cap="none" dirty="0">
              <a:ln>
                <a:noFill/>
              </a:ln>
              <a:solidFill>
                <a:schemeClr val="tx2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itchFamily="18"/>
              <a:buChar char="•"/>
              <a:tabLst/>
            </a:pPr>
            <a:r>
              <a:rPr lang="nl-BE" sz="2000" b="0" i="0" u="none" strike="noStrike" kern="1200" cap="none" dirty="0">
                <a:ln>
                  <a:noFill/>
                </a:ln>
                <a:solidFill>
                  <a:schemeClr val="tx2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RNA-</a:t>
            </a:r>
            <a:r>
              <a:rPr lang="nl-BE" sz="2000" b="0" i="0" u="none" strike="noStrike" kern="1200" cap="none" dirty="0" err="1">
                <a:ln>
                  <a:noFill/>
                </a:ln>
                <a:solidFill>
                  <a:schemeClr val="tx2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seq</a:t>
            </a:r>
            <a:r>
              <a:rPr lang="nl-BE" sz="2000" b="0" i="0" u="none" strike="noStrike" kern="1200" cap="none" dirty="0">
                <a:ln>
                  <a:noFill/>
                </a:ln>
                <a:solidFill>
                  <a:schemeClr val="tx2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nl-BE" sz="2000" b="0" i="0" u="none" strike="noStrike" kern="1200" cap="none" dirty="0" err="1">
                <a:ln>
                  <a:noFill/>
                </a:ln>
                <a:solidFill>
                  <a:schemeClr val="tx2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read</a:t>
            </a:r>
            <a:r>
              <a:rPr lang="nl-BE" sz="2000" b="0" i="0" u="none" strike="noStrike" kern="1200" cap="none" dirty="0">
                <a:ln>
                  <a:noFill/>
                </a:ln>
                <a:solidFill>
                  <a:schemeClr val="tx2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nl-BE" sz="2000" b="0" i="0" u="none" strike="noStrike" kern="1200" cap="none" dirty="0" err="1">
                <a:ln>
                  <a:noFill/>
                </a:ln>
                <a:solidFill>
                  <a:schemeClr val="tx2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alignment</a:t>
            </a:r>
            <a:r>
              <a:rPr lang="nl-BE" sz="2000" b="0" i="0" u="none" strike="noStrike" kern="1200" cap="none" dirty="0">
                <a:ln>
                  <a:noFill/>
                </a:ln>
                <a:solidFill>
                  <a:schemeClr val="tx2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nl-BE" sz="2000" b="0" i="0" u="none" strike="noStrike" kern="1200" cap="none" dirty="0" err="1">
                <a:ln>
                  <a:noFill/>
                </a:ln>
                <a:solidFill>
                  <a:schemeClr val="tx2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differs</a:t>
            </a:r>
            <a:r>
              <a:rPr lang="nl-BE" sz="2000" b="0" i="0" u="none" strike="noStrike" kern="1200" cap="none" dirty="0">
                <a:ln>
                  <a:noFill/>
                </a:ln>
                <a:solidFill>
                  <a:schemeClr val="tx2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nl-BE" sz="2000" b="0" i="0" u="none" strike="noStrike" kern="1200" cap="none" dirty="0" err="1">
                <a:ln>
                  <a:noFill/>
                </a:ln>
                <a:solidFill>
                  <a:schemeClr val="tx2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from</a:t>
            </a:r>
            <a:r>
              <a:rPr lang="nl-BE" sz="2000" b="0" i="0" u="none" strike="noStrike" kern="1200" cap="none" dirty="0">
                <a:ln>
                  <a:noFill/>
                </a:ln>
                <a:solidFill>
                  <a:schemeClr val="tx2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standard </a:t>
            </a:r>
            <a:r>
              <a:rPr lang="nl-BE" sz="2000" b="0" i="0" u="none" strike="noStrike" kern="1200" cap="none" dirty="0" err="1">
                <a:ln>
                  <a:noFill/>
                </a:ln>
                <a:solidFill>
                  <a:schemeClr val="tx2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aligment</a:t>
            </a:r>
            <a:r>
              <a:rPr lang="nl-BE" sz="2000" b="0" i="0" u="none" strike="noStrike" kern="1200" cap="none" dirty="0">
                <a:ln>
                  <a:noFill/>
                </a:ln>
                <a:solidFill>
                  <a:schemeClr val="tx2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:</a:t>
            </a:r>
          </a:p>
          <a:p>
            <a:pPr marL="0" marR="0" lvl="0" indent="0" rtl="0" hangingPunct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itchFamily="18"/>
              <a:buChar char="•"/>
              <a:tabLst/>
            </a:pPr>
            <a:endParaRPr lang="nl-BE" sz="2000" b="0" i="0" u="none" strike="noStrike" kern="1200" cap="none" dirty="0">
              <a:ln>
                <a:noFill/>
              </a:ln>
              <a:solidFill>
                <a:schemeClr val="tx2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1" indent="0" rtl="0" hangingPunct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itchFamily="18"/>
              <a:buChar char="•"/>
              <a:tabLst/>
            </a:pPr>
            <a:r>
              <a:rPr lang="nl-BE" sz="2000" b="0" i="0" u="none" strike="noStrike" kern="1200" cap="none" dirty="0" err="1">
                <a:ln>
                  <a:noFill/>
                </a:ln>
                <a:solidFill>
                  <a:schemeClr val="tx2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If</a:t>
            </a:r>
            <a:r>
              <a:rPr lang="nl-BE" sz="2000" b="0" i="0" u="none" strike="noStrike" kern="1200" cap="none" dirty="0">
                <a:ln>
                  <a:noFill/>
                </a:ln>
                <a:solidFill>
                  <a:schemeClr val="tx2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nl-BE" sz="2000" b="0" i="0" u="none" strike="noStrike" kern="1200" cap="none" dirty="0" err="1">
                <a:ln>
                  <a:noFill/>
                </a:ln>
                <a:solidFill>
                  <a:schemeClr val="tx2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an</a:t>
            </a:r>
            <a:r>
              <a:rPr lang="nl-BE" sz="2000" b="0" i="0" u="none" strike="noStrike" kern="1200" cap="none" dirty="0">
                <a:ln>
                  <a:noFill/>
                </a:ln>
                <a:solidFill>
                  <a:schemeClr val="tx2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RNA-</a:t>
            </a:r>
            <a:r>
              <a:rPr lang="nl-BE" sz="2000" b="0" i="0" u="none" strike="noStrike" kern="1200" cap="none" dirty="0" err="1">
                <a:ln>
                  <a:noFill/>
                </a:ln>
                <a:solidFill>
                  <a:schemeClr val="tx2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Seq</a:t>
            </a:r>
            <a:r>
              <a:rPr lang="nl-BE" sz="2000" b="0" i="0" u="none" strike="noStrike" kern="1200" cap="none" dirty="0">
                <a:ln>
                  <a:noFill/>
                </a:ln>
                <a:solidFill>
                  <a:schemeClr val="tx2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nl-BE" sz="2000" b="0" i="0" u="none" strike="noStrike" kern="1200" cap="none" dirty="0" err="1">
                <a:ln>
                  <a:noFill/>
                </a:ln>
                <a:solidFill>
                  <a:schemeClr val="tx2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read</a:t>
            </a:r>
            <a:r>
              <a:rPr lang="nl-BE" sz="2000" b="0" i="0" u="none" strike="noStrike" kern="1200" cap="none" dirty="0">
                <a:ln>
                  <a:noFill/>
                </a:ln>
                <a:solidFill>
                  <a:schemeClr val="tx2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nl-BE" sz="2000" b="0" i="0" u="none" strike="noStrike" kern="1200" cap="none" dirty="0" err="1">
                <a:ln>
                  <a:noFill/>
                </a:ln>
                <a:solidFill>
                  <a:schemeClr val="tx2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spans</a:t>
            </a:r>
            <a:r>
              <a:rPr lang="nl-BE" sz="2000" b="0" i="0" u="none" strike="noStrike" kern="1200" cap="none" dirty="0">
                <a:ln>
                  <a:noFill/>
                </a:ln>
                <a:solidFill>
                  <a:schemeClr val="tx2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nl-BE" sz="2000" b="0" i="0" u="none" strike="noStrike" kern="1200" cap="none" dirty="0" err="1">
                <a:ln>
                  <a:noFill/>
                </a:ln>
                <a:solidFill>
                  <a:schemeClr val="tx2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an</a:t>
            </a:r>
            <a:r>
              <a:rPr lang="nl-BE" sz="2000" b="0" i="0" u="none" strike="noStrike" kern="1200" cap="none" dirty="0">
                <a:ln>
                  <a:noFill/>
                </a:ln>
                <a:solidFill>
                  <a:schemeClr val="tx2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nl-BE" sz="2000" b="0" i="0" u="none" strike="noStrike" kern="1200" cap="none" dirty="0" err="1">
                <a:ln>
                  <a:noFill/>
                </a:ln>
                <a:solidFill>
                  <a:schemeClr val="tx2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exon</a:t>
            </a:r>
            <a:r>
              <a:rPr lang="nl-BE" sz="2000" b="0" i="0" u="none" strike="noStrike" kern="1200" cap="none" dirty="0">
                <a:ln>
                  <a:noFill/>
                </a:ln>
                <a:solidFill>
                  <a:schemeClr val="tx2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nl-BE" sz="2000" b="0" i="0" u="none" strike="noStrike" kern="1200" cap="none" dirty="0" err="1">
                <a:ln>
                  <a:noFill/>
                </a:ln>
                <a:solidFill>
                  <a:schemeClr val="tx2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boundary</a:t>
            </a:r>
            <a:r>
              <a:rPr lang="nl-BE" sz="2000" b="0" i="0" u="none" strike="noStrike" kern="1200" cap="none" dirty="0">
                <a:ln>
                  <a:noFill/>
                </a:ln>
                <a:solidFill>
                  <a:schemeClr val="tx2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, part of </a:t>
            </a:r>
            <a:r>
              <a:rPr lang="nl-BE" sz="2000" b="0" i="0" u="none" strike="noStrike" kern="1200" cap="none" dirty="0" err="1">
                <a:ln>
                  <a:noFill/>
                </a:ln>
                <a:solidFill>
                  <a:schemeClr val="tx2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the</a:t>
            </a:r>
            <a:r>
              <a:rPr lang="nl-BE" sz="2000" b="0" i="0" u="none" strike="noStrike" kern="1200" cap="none" dirty="0">
                <a:ln>
                  <a:noFill/>
                </a:ln>
                <a:solidFill>
                  <a:schemeClr val="tx2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map </a:t>
            </a:r>
            <a:r>
              <a:rPr lang="nl-BE" sz="2000" b="0" i="0" u="none" strike="noStrike" kern="1200" cap="none" dirty="0" err="1">
                <a:ln>
                  <a:noFill/>
                </a:ln>
                <a:solidFill>
                  <a:schemeClr val="tx2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will</a:t>
            </a:r>
            <a:r>
              <a:rPr lang="nl-BE" sz="2000" b="0" i="0" u="none" strike="noStrike" kern="1200" cap="none" dirty="0">
                <a:ln>
                  <a:noFill/>
                </a:ln>
                <a:solidFill>
                  <a:schemeClr val="tx2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nl-BE" sz="2000" b="0" i="0" u="none" strike="noStrike" kern="1200" cap="none" dirty="0" err="1">
                <a:ln>
                  <a:noFill/>
                </a:ln>
                <a:solidFill>
                  <a:schemeClr val="tx2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not</a:t>
            </a:r>
            <a:r>
              <a:rPr lang="nl-BE" sz="2000" b="0" i="0" u="none" strike="noStrike" kern="1200" cap="none" dirty="0">
                <a:ln>
                  <a:noFill/>
                </a:ln>
                <a:solidFill>
                  <a:schemeClr val="tx2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map </a:t>
            </a:r>
            <a:r>
              <a:rPr lang="nl-BE" sz="2000" b="0" i="0" u="none" strike="noStrike" kern="1200" cap="none" dirty="0" err="1">
                <a:ln>
                  <a:noFill/>
                </a:ln>
                <a:solidFill>
                  <a:schemeClr val="tx2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contiguosly</a:t>
            </a:r>
            <a:r>
              <a:rPr lang="nl-BE" sz="2000" b="0" i="0" u="none" strike="noStrike" kern="1200" cap="none" dirty="0">
                <a:ln>
                  <a:noFill/>
                </a:ln>
                <a:solidFill>
                  <a:schemeClr val="tx2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nl-BE" sz="2000" b="0" i="0" u="none" strike="noStrike" kern="1200" cap="none" dirty="0" err="1">
                <a:ln>
                  <a:noFill/>
                </a:ln>
                <a:solidFill>
                  <a:schemeClr val="tx2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to</a:t>
            </a:r>
            <a:r>
              <a:rPr lang="nl-BE" sz="2000" b="0" i="0" u="none" strike="noStrike" kern="1200" cap="none" dirty="0">
                <a:ln>
                  <a:noFill/>
                </a:ln>
                <a:solidFill>
                  <a:schemeClr val="tx2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nl-BE" sz="2000" b="0" i="0" u="none" strike="noStrike" kern="1200" cap="none" dirty="0" err="1">
                <a:ln>
                  <a:noFill/>
                </a:ln>
                <a:solidFill>
                  <a:schemeClr val="tx2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the</a:t>
            </a:r>
            <a:r>
              <a:rPr lang="nl-BE" sz="2000" b="0" i="0" u="none" strike="noStrike" kern="1200" cap="none" dirty="0">
                <a:ln>
                  <a:noFill/>
                </a:ln>
                <a:solidFill>
                  <a:schemeClr val="tx2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nl-BE" sz="2000" b="0" i="0" u="none" strike="noStrike" kern="1200" cap="none" dirty="0" err="1">
                <a:ln>
                  <a:noFill/>
                </a:ln>
                <a:solidFill>
                  <a:schemeClr val="tx2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reference</a:t>
            </a:r>
            <a:endParaRPr lang="nl-BE" sz="2000" b="0" i="0" u="none" strike="noStrike" kern="1200" cap="none" dirty="0">
              <a:ln>
                <a:noFill/>
              </a:ln>
              <a:solidFill>
                <a:schemeClr val="tx2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1" indent="0" rtl="0" hangingPunct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itchFamily="18"/>
              <a:buChar char="•"/>
              <a:tabLst/>
            </a:pPr>
            <a:endParaRPr lang="nl-BE" sz="2000" b="0" i="0" u="none" strike="noStrike" kern="1200" cap="none" dirty="0">
              <a:ln>
                <a:noFill/>
              </a:ln>
              <a:solidFill>
                <a:schemeClr val="tx2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1" indent="0" rtl="0" hangingPunct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itchFamily="18"/>
              <a:buChar char="•"/>
              <a:tabLst/>
            </a:pPr>
            <a:r>
              <a:rPr lang="nl-BE" sz="2000" b="0" i="0" u="none" strike="noStrike" kern="1200" cap="none" dirty="0" err="1">
                <a:ln>
                  <a:noFill/>
                </a:ln>
                <a:solidFill>
                  <a:schemeClr val="tx2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This</a:t>
            </a:r>
            <a:r>
              <a:rPr lang="nl-BE" sz="2000" b="0" i="0" u="none" strike="noStrike" kern="1200" cap="none" dirty="0">
                <a:ln>
                  <a:noFill/>
                </a:ln>
                <a:solidFill>
                  <a:schemeClr val="tx2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nl-BE" sz="2000" b="0" i="0" u="none" strike="noStrike" kern="1200" cap="none" dirty="0" err="1">
                <a:ln>
                  <a:noFill/>
                </a:ln>
                <a:solidFill>
                  <a:schemeClr val="tx2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causes</a:t>
            </a:r>
            <a:r>
              <a:rPr lang="nl-BE" sz="2000" b="0" i="0" u="none" strike="noStrike" kern="1200" cap="none" dirty="0">
                <a:ln>
                  <a:noFill/>
                </a:ln>
                <a:solidFill>
                  <a:schemeClr val="tx2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nl-BE" sz="2000" b="0" i="0" u="none" strike="noStrike" kern="1200" cap="none" dirty="0" err="1">
                <a:ln>
                  <a:noFill/>
                </a:ln>
                <a:solidFill>
                  <a:schemeClr val="tx2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the</a:t>
            </a:r>
            <a:r>
              <a:rPr lang="nl-BE" sz="2000" b="0" i="0" u="none" strike="noStrike" kern="1200" cap="none" dirty="0">
                <a:ln>
                  <a:noFill/>
                </a:ln>
                <a:solidFill>
                  <a:schemeClr val="tx2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standard </a:t>
            </a:r>
            <a:r>
              <a:rPr lang="nl-BE" sz="2000" b="0" i="0" u="none" strike="noStrike" kern="1200" cap="none" dirty="0" err="1">
                <a:ln>
                  <a:noFill/>
                </a:ln>
                <a:solidFill>
                  <a:schemeClr val="tx2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mapping</a:t>
            </a:r>
            <a:r>
              <a:rPr lang="nl-BE" sz="2000" b="0" i="0" u="none" strike="noStrike" kern="1200" cap="none" dirty="0">
                <a:ln>
                  <a:noFill/>
                </a:ln>
                <a:solidFill>
                  <a:schemeClr val="tx2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procedure </a:t>
            </a:r>
            <a:r>
              <a:rPr lang="nl-BE" sz="2000" b="0" i="0" u="none" strike="noStrike" kern="1200" cap="none" dirty="0" err="1">
                <a:ln>
                  <a:noFill/>
                </a:ln>
                <a:solidFill>
                  <a:schemeClr val="tx2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to</a:t>
            </a:r>
            <a:r>
              <a:rPr lang="nl-BE" sz="2000" b="0" i="0" u="none" strike="noStrike" kern="1200" cap="none" dirty="0">
                <a:ln>
                  <a:noFill/>
                </a:ln>
                <a:solidFill>
                  <a:schemeClr val="tx2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nl-BE" sz="2000" b="0" i="0" u="none" strike="noStrike" kern="1200" cap="none" dirty="0" err="1">
                <a:ln>
                  <a:noFill/>
                </a:ln>
                <a:solidFill>
                  <a:schemeClr val="tx2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fail</a:t>
            </a:r>
            <a:endParaRPr lang="nl-BE" sz="2000" b="0" i="0" u="none" strike="noStrike" kern="1200" cap="none" dirty="0">
              <a:ln>
                <a:noFill/>
              </a:ln>
              <a:solidFill>
                <a:schemeClr val="tx2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nl-BE" sz="18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nl-BE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	</a:t>
            </a:r>
          </a:p>
          <a:p>
            <a:pPr marL="0" marR="0" lvl="0" indent="0" rtl="0" hangingPunct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nl-BE" sz="18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438119" y="4520880"/>
            <a:ext cx="8000999" cy="131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B8FF"/>
          </a:solidFill>
          <a:ln w="9360" cap="sq">
            <a:solidFill>
              <a:srgbClr val="000000"/>
            </a:solidFill>
            <a:prstDash val="solid"/>
            <a:round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Rectangle 2"/>
          <p:cNvSpPr/>
          <p:nvPr/>
        </p:nvSpPr>
        <p:spPr>
          <a:xfrm>
            <a:off x="438119" y="4520880"/>
            <a:ext cx="685799" cy="131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00000"/>
          </a:solidFill>
          <a:ln w="9360" cap="sq">
            <a:solidFill>
              <a:srgbClr val="C00000"/>
            </a:solidFill>
            <a:prstDash val="solid"/>
            <a:round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53320" y="4520880"/>
            <a:ext cx="685799" cy="131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00000"/>
          </a:solidFill>
          <a:ln w="9360" cap="sq">
            <a:solidFill>
              <a:srgbClr val="C00000"/>
            </a:solidFill>
            <a:prstDash val="solid"/>
            <a:round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57439" y="4520880"/>
            <a:ext cx="1066680" cy="131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00000"/>
          </a:solidFill>
          <a:ln w="9360" cap="sq">
            <a:solidFill>
              <a:srgbClr val="C00000"/>
            </a:solidFill>
            <a:prstDash val="solid"/>
            <a:round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10200" y="4530240"/>
            <a:ext cx="685799" cy="114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00000"/>
          </a:solidFill>
          <a:ln w="9360" cap="sq">
            <a:solidFill>
              <a:srgbClr val="C00000"/>
            </a:solidFill>
            <a:prstDash val="solid"/>
            <a:round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24479" y="4517640"/>
            <a:ext cx="685799" cy="131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00000"/>
          </a:solidFill>
          <a:ln w="9360" cap="sq">
            <a:solidFill>
              <a:srgbClr val="C00000"/>
            </a:solidFill>
            <a:prstDash val="solid"/>
            <a:round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0" name="TextBox 3"/>
          <p:cNvSpPr/>
          <p:nvPr/>
        </p:nvSpPr>
        <p:spPr>
          <a:xfrm flipH="1">
            <a:off x="4241880" y="4858920"/>
            <a:ext cx="800280" cy="276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2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Gene</a:t>
            </a:r>
          </a:p>
        </p:txBody>
      </p:sp>
      <p:sp>
        <p:nvSpPr>
          <p:cNvPr id="11" name="Rectangle 4"/>
          <p:cNvSpPr/>
          <p:nvPr/>
        </p:nvSpPr>
        <p:spPr>
          <a:xfrm>
            <a:off x="2408040" y="4371480"/>
            <a:ext cx="609840" cy="46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C000"/>
          </a:solidFill>
          <a:ln w="9360" cap="sq">
            <a:solidFill>
              <a:srgbClr val="000000"/>
            </a:solidFill>
            <a:prstDash val="solid"/>
            <a:round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08040" y="4115880"/>
            <a:ext cx="316080" cy="46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C000"/>
          </a:solidFill>
          <a:ln w="9360" cap="sq">
            <a:solidFill>
              <a:srgbClr val="000000"/>
            </a:solidFill>
            <a:prstDash val="solid"/>
            <a:round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03720" y="4117679"/>
            <a:ext cx="315720" cy="46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C000"/>
          </a:solidFill>
          <a:ln w="9360" cap="sq">
            <a:solidFill>
              <a:srgbClr val="000000"/>
            </a:solidFill>
            <a:prstDash val="solid"/>
            <a:round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4" name="Straight Connector 10"/>
          <p:cNvSpPr/>
          <p:nvPr/>
        </p:nvSpPr>
        <p:spPr>
          <a:xfrm>
            <a:off x="2724119" y="4140000"/>
            <a:ext cx="1479601" cy="1440"/>
          </a:xfrm>
          <a:prstGeom prst="line">
            <a:avLst/>
          </a:prstGeom>
          <a:noFill/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5" name="TextBox 13"/>
          <p:cNvSpPr/>
          <p:nvPr/>
        </p:nvSpPr>
        <p:spPr>
          <a:xfrm>
            <a:off x="590400" y="4674960"/>
            <a:ext cx="381240" cy="246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E1</a:t>
            </a:r>
          </a:p>
        </p:txBody>
      </p:sp>
      <p:sp>
        <p:nvSpPr>
          <p:cNvPr id="16" name="TextBox 16"/>
          <p:cNvSpPr/>
          <p:nvPr/>
        </p:nvSpPr>
        <p:spPr>
          <a:xfrm>
            <a:off x="2043000" y="4674960"/>
            <a:ext cx="381240" cy="246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E2</a:t>
            </a:r>
          </a:p>
        </p:txBody>
      </p:sp>
      <p:sp>
        <p:nvSpPr>
          <p:cNvPr id="17" name="TextBox 17"/>
          <p:cNvSpPr/>
          <p:nvPr/>
        </p:nvSpPr>
        <p:spPr>
          <a:xfrm>
            <a:off x="4362479" y="4674960"/>
            <a:ext cx="380880" cy="246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E3</a:t>
            </a:r>
          </a:p>
        </p:txBody>
      </p:sp>
      <p:sp>
        <p:nvSpPr>
          <p:cNvPr id="18" name="TextBox 18"/>
          <p:cNvSpPr/>
          <p:nvPr/>
        </p:nvSpPr>
        <p:spPr>
          <a:xfrm>
            <a:off x="6477119" y="4712760"/>
            <a:ext cx="380880" cy="246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E4</a:t>
            </a:r>
          </a:p>
        </p:txBody>
      </p:sp>
      <p:sp>
        <p:nvSpPr>
          <p:cNvPr id="19" name="TextBox 19"/>
          <p:cNvSpPr/>
          <p:nvPr/>
        </p:nvSpPr>
        <p:spPr>
          <a:xfrm>
            <a:off x="7962840" y="4674960"/>
            <a:ext cx="380880" cy="246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E5</a:t>
            </a:r>
          </a:p>
        </p:txBody>
      </p:sp>
      <p:pic>
        <p:nvPicPr>
          <p:cNvPr id="20" name="Picture 20"/>
          <p:cNvPicPr>
            <a:picLocks noChangeAspect="1"/>
          </p:cNvPicPr>
          <p:nvPr/>
        </p:nvPicPr>
        <p:blipFill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2147760" y="4319280"/>
            <a:ext cx="171720" cy="195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6"/>
          <p:cNvPicPr>
            <a:picLocks noChangeAspect="1"/>
          </p:cNvPicPr>
          <p:nvPr/>
        </p:nvPicPr>
        <p:blipFill>
          <a:blip r:embed="rId4">
            <a:alphaModFix/>
            <a:lum/>
          </a:blip>
          <a:srcRect/>
          <a:stretch>
            <a:fillRect/>
          </a:stretch>
        </p:blipFill>
        <p:spPr>
          <a:xfrm>
            <a:off x="2050919" y="4036679"/>
            <a:ext cx="279360" cy="23184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Rectangle 22"/>
          <p:cNvSpPr/>
          <p:nvPr/>
        </p:nvSpPr>
        <p:spPr>
          <a:xfrm>
            <a:off x="3714840" y="3681000"/>
            <a:ext cx="1066680" cy="130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00000"/>
          </a:solidFill>
          <a:ln w="9360" cap="sq">
            <a:solidFill>
              <a:srgbClr val="000000"/>
            </a:solidFill>
            <a:prstDash val="solid"/>
            <a:round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3" name="Straight Connector 29"/>
          <p:cNvSpPr/>
          <p:nvPr/>
        </p:nvSpPr>
        <p:spPr>
          <a:xfrm>
            <a:off x="4781520" y="3746160"/>
            <a:ext cx="0" cy="58680"/>
          </a:xfrm>
          <a:prstGeom prst="line">
            <a:avLst/>
          </a:prstGeom>
          <a:noFill/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4" name="Rectangle 32"/>
          <p:cNvSpPr/>
          <p:nvPr/>
        </p:nvSpPr>
        <p:spPr>
          <a:xfrm>
            <a:off x="4781520" y="3681000"/>
            <a:ext cx="679320" cy="130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00000"/>
          </a:solidFill>
          <a:ln w="9360" cap="sq">
            <a:solidFill>
              <a:srgbClr val="000000"/>
            </a:solidFill>
            <a:prstDash val="solid"/>
            <a:round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5" name="Straight Connector 36"/>
          <p:cNvSpPr/>
          <p:nvPr/>
        </p:nvSpPr>
        <p:spPr>
          <a:xfrm>
            <a:off x="4781520" y="3746160"/>
            <a:ext cx="0" cy="58680"/>
          </a:xfrm>
          <a:prstGeom prst="line">
            <a:avLst/>
          </a:prstGeom>
          <a:noFill/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6" name="TextBox 39"/>
          <p:cNvSpPr/>
          <p:nvPr/>
        </p:nvSpPr>
        <p:spPr>
          <a:xfrm>
            <a:off x="4013279" y="3785760"/>
            <a:ext cx="380880" cy="246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E2</a:t>
            </a:r>
          </a:p>
        </p:txBody>
      </p:sp>
      <p:sp>
        <p:nvSpPr>
          <p:cNvPr id="27" name="TextBox 40"/>
          <p:cNvSpPr/>
          <p:nvPr/>
        </p:nvSpPr>
        <p:spPr>
          <a:xfrm>
            <a:off x="4978440" y="3793679"/>
            <a:ext cx="380880" cy="246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E3</a:t>
            </a:r>
          </a:p>
        </p:txBody>
      </p:sp>
      <p:sp>
        <p:nvSpPr>
          <p:cNvPr id="28" name="Rectangle 41"/>
          <p:cNvSpPr/>
          <p:nvPr/>
        </p:nvSpPr>
        <p:spPr>
          <a:xfrm>
            <a:off x="4433760" y="3566880"/>
            <a:ext cx="609840" cy="46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C000"/>
          </a:solidFill>
          <a:ln w="9360" cap="sq">
            <a:solidFill>
              <a:srgbClr val="000000"/>
            </a:solidFill>
            <a:prstDash val="solid"/>
            <a:round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9" name="Titel 1"/>
          <p:cNvSpPr txBox="1">
            <a:spLocks noGrp="1"/>
          </p:cNvSpPr>
          <p:nvPr>
            <p:ph type="title" idx="4294967295"/>
          </p:nvPr>
        </p:nvSpPr>
        <p:spPr>
          <a:xfrm>
            <a:off x="-65520" y="0"/>
            <a:ext cx="9118080" cy="617040"/>
          </a:xfrm>
          <a:noFill/>
          <a:ln>
            <a:noFill/>
          </a:ln>
        </p:spPr>
        <p:txBody>
          <a:bodyPr wrap="square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</a:pPr>
            <a:r>
              <a:rPr lang="en-US" sz="4000" spc="-96">
                <a:solidFill>
                  <a:srgbClr val="0082B9"/>
                </a:solidFill>
                <a:highlight>
                  <a:scrgbClr r="0" g="0" b="0">
                    <a:alpha val="0"/>
                  </a:scrgbClr>
                </a:highlight>
                <a:latin typeface="Arial"/>
              </a:rPr>
              <a:t>Splice-Aware Alignment</a:t>
            </a:r>
          </a:p>
        </p:txBody>
      </p:sp>
    </p:spTree>
    <p:extLst>
      <p:ext uri="{BB962C8B-B14F-4D97-AF65-F5344CB8AC3E}">
        <p14:creationId xmlns:p14="http://schemas.microsoft.com/office/powerpoint/2010/main" val="316491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/>
          <p:nvPr/>
        </p:nvSpPr>
        <p:spPr>
          <a:xfrm>
            <a:off x="411840" y="1005840"/>
            <a:ext cx="8229600" cy="587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19800" rIns="0" bIns="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Text Box 2"/>
          <p:cNvSpPr/>
          <p:nvPr/>
        </p:nvSpPr>
        <p:spPr>
          <a:xfrm>
            <a:off x="365760" y="2639520"/>
            <a:ext cx="8275679" cy="281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2880" y="1556639"/>
            <a:ext cx="8686800" cy="227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191966"/>
          </a:solidFill>
          <a:ln w="9360" cap="sq">
            <a:solidFill>
              <a:srgbClr val="000000"/>
            </a:solidFill>
            <a:prstDash val="solid"/>
            <a:round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7440" y="1556639"/>
            <a:ext cx="1580040" cy="227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B8FF"/>
          </a:solidFill>
          <a:ln w="9360" cap="sq">
            <a:solidFill>
              <a:srgbClr val="000000"/>
            </a:solidFill>
            <a:prstDash val="solid"/>
            <a:round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20240" y="1556639"/>
            <a:ext cx="2590919" cy="227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B8FF"/>
          </a:solidFill>
          <a:ln w="9360" cap="sq">
            <a:solidFill>
              <a:srgbClr val="000000"/>
            </a:solidFill>
            <a:prstDash val="solid"/>
            <a:round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7440" y="1556639"/>
            <a:ext cx="158400" cy="227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00000"/>
          </a:solidFill>
          <a:ln w="9360" cap="sq">
            <a:solidFill>
              <a:srgbClr val="000000"/>
            </a:solidFill>
            <a:prstDash val="solid"/>
            <a:round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28960" y="1560600"/>
            <a:ext cx="204120" cy="217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00000"/>
          </a:solidFill>
          <a:ln w="9360" cap="sq">
            <a:solidFill>
              <a:srgbClr val="000000"/>
            </a:solidFill>
            <a:prstDash val="solid"/>
            <a:round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3919" y="1560600"/>
            <a:ext cx="275040" cy="217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00000"/>
          </a:solidFill>
          <a:ln w="9360" cap="sq">
            <a:solidFill>
              <a:srgbClr val="000000"/>
            </a:solidFill>
            <a:prstDash val="solid"/>
            <a:round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53399" y="1560600"/>
            <a:ext cx="159480" cy="217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00000"/>
          </a:solidFill>
          <a:ln w="9360" cap="sq">
            <a:solidFill>
              <a:srgbClr val="000000"/>
            </a:solidFill>
            <a:prstDash val="solid"/>
            <a:round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20240" y="1560600"/>
            <a:ext cx="365040" cy="217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00000"/>
          </a:solidFill>
          <a:ln w="9360" cap="sq">
            <a:solidFill>
              <a:srgbClr val="000000"/>
            </a:solidFill>
            <a:prstDash val="solid"/>
            <a:round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31800" y="1560600"/>
            <a:ext cx="279360" cy="217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00000"/>
          </a:solidFill>
          <a:ln w="9360" cap="sq">
            <a:solidFill>
              <a:srgbClr val="000000"/>
            </a:solidFill>
            <a:prstDash val="solid"/>
            <a:round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283000" y="1560600"/>
            <a:ext cx="79200" cy="217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00000"/>
          </a:solidFill>
          <a:ln w="9360" cap="sq">
            <a:solidFill>
              <a:srgbClr val="000000"/>
            </a:solidFill>
            <a:prstDash val="solid"/>
            <a:round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964479" y="1560600"/>
            <a:ext cx="159480" cy="217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00000"/>
          </a:solidFill>
          <a:ln w="9360" cap="sq">
            <a:solidFill>
              <a:srgbClr val="000000"/>
            </a:solidFill>
            <a:prstDash val="solid"/>
            <a:round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643799" y="1560600"/>
            <a:ext cx="140040" cy="217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00000"/>
          </a:solidFill>
          <a:ln w="9360" cap="sq">
            <a:solidFill>
              <a:srgbClr val="000000"/>
            </a:solidFill>
            <a:prstDash val="solid"/>
            <a:round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467640" y="3459600"/>
            <a:ext cx="7554599" cy="1843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alphaModFix/>
            <a:lum/>
          </a:blip>
          <a:srcRect/>
          <a:stretch>
            <a:fillRect/>
          </a:stretch>
        </p:blipFill>
        <p:spPr>
          <a:xfrm>
            <a:off x="278280" y="2467800"/>
            <a:ext cx="8055360" cy="55152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Line 17"/>
          <p:cNvSpPr/>
          <p:nvPr/>
        </p:nvSpPr>
        <p:spPr>
          <a:xfrm flipH="1" flipV="1">
            <a:off x="576000" y="1782000"/>
            <a:ext cx="745560" cy="687240"/>
          </a:xfrm>
          <a:prstGeom prst="line">
            <a:avLst/>
          </a:prstGeom>
          <a:noFill/>
          <a:ln w="9360" cap="sq">
            <a:solidFill>
              <a:srgbClr val="FF3333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9" name="Line 18"/>
          <p:cNvSpPr/>
          <p:nvPr/>
        </p:nvSpPr>
        <p:spPr>
          <a:xfrm flipV="1">
            <a:off x="2027160" y="1780200"/>
            <a:ext cx="174600" cy="687239"/>
          </a:xfrm>
          <a:prstGeom prst="line">
            <a:avLst/>
          </a:prstGeom>
          <a:noFill/>
          <a:ln w="9360" cap="sq">
            <a:solidFill>
              <a:srgbClr val="FF3333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0" name="Line 19"/>
          <p:cNvSpPr/>
          <p:nvPr/>
        </p:nvSpPr>
        <p:spPr>
          <a:xfrm flipV="1">
            <a:off x="1319760" y="1785960"/>
            <a:ext cx="3300480" cy="903600"/>
          </a:xfrm>
          <a:prstGeom prst="line">
            <a:avLst/>
          </a:prstGeom>
          <a:noFill/>
          <a:ln w="9360" cap="sq">
            <a:solidFill>
              <a:srgbClr val="0000FF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1" name="Line 20"/>
          <p:cNvSpPr/>
          <p:nvPr/>
        </p:nvSpPr>
        <p:spPr>
          <a:xfrm flipV="1">
            <a:off x="1982519" y="1785960"/>
            <a:ext cx="5228641" cy="903600"/>
          </a:xfrm>
          <a:prstGeom prst="line">
            <a:avLst/>
          </a:prstGeom>
          <a:noFill/>
          <a:ln w="9360" cap="sq">
            <a:solidFill>
              <a:srgbClr val="0000FF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2" name="Titel 1"/>
          <p:cNvSpPr txBox="1">
            <a:spLocks noGrp="1"/>
          </p:cNvSpPr>
          <p:nvPr>
            <p:ph type="title" idx="4294967295"/>
          </p:nvPr>
        </p:nvSpPr>
        <p:spPr>
          <a:xfrm>
            <a:off x="-65520" y="0"/>
            <a:ext cx="9118080" cy="617040"/>
          </a:xfrm>
          <a:noFill/>
          <a:ln>
            <a:noFill/>
          </a:ln>
        </p:spPr>
        <p:txBody>
          <a:bodyPr wrap="square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</a:pPr>
            <a:r>
              <a:rPr lang="en-US" sz="4000" spc="-96">
                <a:solidFill>
                  <a:srgbClr val="0082B9"/>
                </a:solidFill>
                <a:highlight>
                  <a:scrgbClr r="0" g="0" b="0">
                    <a:alpha val="0"/>
                  </a:scrgbClr>
                </a:highlight>
                <a:latin typeface="Arial"/>
              </a:rPr>
              <a:t>GTF Files: Gene Transfer Format</a:t>
            </a:r>
          </a:p>
        </p:txBody>
      </p:sp>
    </p:spTree>
    <p:extLst>
      <p:ext uri="{BB962C8B-B14F-4D97-AF65-F5344CB8AC3E}">
        <p14:creationId xmlns:p14="http://schemas.microsoft.com/office/powerpoint/2010/main" val="427611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5064120" y="3242160"/>
            <a:ext cx="3962520" cy="7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206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5378400" y="2790000"/>
            <a:ext cx="457200" cy="46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C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5732640" y="2682000"/>
            <a:ext cx="457200" cy="46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C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AutoShape 5"/>
          <p:cNvSpPr/>
          <p:nvPr/>
        </p:nvSpPr>
        <p:spPr>
          <a:xfrm>
            <a:off x="5732640" y="2934360"/>
            <a:ext cx="457200" cy="46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C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" name="AutoShape 6"/>
          <p:cNvSpPr/>
          <p:nvPr/>
        </p:nvSpPr>
        <p:spPr>
          <a:xfrm>
            <a:off x="5461200" y="3007440"/>
            <a:ext cx="457200" cy="46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C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AutoShape 7"/>
          <p:cNvSpPr/>
          <p:nvPr/>
        </p:nvSpPr>
        <p:spPr>
          <a:xfrm>
            <a:off x="7642440" y="2664360"/>
            <a:ext cx="457200" cy="46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0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AutoShape 8"/>
          <p:cNvSpPr/>
          <p:nvPr/>
        </p:nvSpPr>
        <p:spPr>
          <a:xfrm>
            <a:off x="7945560" y="3020040"/>
            <a:ext cx="457200" cy="46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0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9" name="AutoShape 9"/>
          <p:cNvSpPr/>
          <p:nvPr/>
        </p:nvSpPr>
        <p:spPr>
          <a:xfrm>
            <a:off x="7642440" y="2885039"/>
            <a:ext cx="457200" cy="46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0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0" name="AutoShape 10"/>
          <p:cNvSpPr/>
          <p:nvPr/>
        </p:nvSpPr>
        <p:spPr>
          <a:xfrm>
            <a:off x="8012160" y="2783520"/>
            <a:ext cx="457200" cy="46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0000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1" name="Rectangle 11"/>
          <p:cNvSpPr/>
          <p:nvPr/>
        </p:nvSpPr>
        <p:spPr>
          <a:xfrm>
            <a:off x="5378400" y="3242160"/>
            <a:ext cx="824040" cy="76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030A0"/>
          </a:solidFill>
          <a:ln w="9360" cap="sq">
            <a:solidFill>
              <a:srgbClr val="000000"/>
            </a:solidFill>
            <a:prstDash val="solid"/>
            <a:round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2" name="Rectangle 12"/>
          <p:cNvSpPr/>
          <p:nvPr/>
        </p:nvSpPr>
        <p:spPr>
          <a:xfrm>
            <a:off x="7620120" y="3242160"/>
            <a:ext cx="823680" cy="76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030A0"/>
          </a:solidFill>
          <a:ln w="9360" cap="sq">
            <a:solidFill>
              <a:srgbClr val="000000"/>
            </a:solidFill>
            <a:prstDash val="solid"/>
            <a:round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3" name="Text Box 13"/>
          <p:cNvSpPr/>
          <p:nvPr/>
        </p:nvSpPr>
        <p:spPr>
          <a:xfrm>
            <a:off x="6330959" y="3334320"/>
            <a:ext cx="1573200" cy="261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nl-BE" sz="11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Reference Genome</a:t>
            </a:r>
          </a:p>
        </p:txBody>
      </p:sp>
      <p:cxnSp>
        <p:nvCxnSpPr>
          <p:cNvPr id="14" name="AutoShape 14"/>
          <p:cNvCxnSpPr>
            <a:stCxn id="16" idx="1"/>
            <a:endCxn id="3" idx="3"/>
          </p:cNvCxnSpPr>
          <p:nvPr/>
        </p:nvCxnSpPr>
        <p:spPr>
          <a:xfrm flipV="1">
            <a:off x="4524480" y="2813040"/>
            <a:ext cx="853920" cy="264240"/>
          </a:xfrm>
          <a:prstGeom prst="straightConnector1">
            <a:avLst/>
          </a:prstGeom>
          <a:noFill/>
          <a:ln w="9360" cap="sq">
            <a:solidFill>
              <a:srgbClr val="FF0000"/>
            </a:solidFill>
            <a:prstDash val="solid"/>
            <a:miter/>
            <a:tailEnd type="arrow"/>
          </a:ln>
        </p:spPr>
      </p:cxnSp>
      <p:pic>
        <p:nvPicPr>
          <p:cNvPr id="15" name="Picture 15"/>
          <p:cNvPicPr>
            <a:picLocks noChangeAspect="1"/>
          </p:cNvPicPr>
          <p:nvPr/>
        </p:nvPicPr>
        <p:blipFill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223920" y="1430999"/>
            <a:ext cx="4300560" cy="283536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AutoShape 16"/>
          <p:cNvSpPr/>
          <p:nvPr/>
        </p:nvSpPr>
        <p:spPr>
          <a:xfrm>
            <a:off x="223920" y="2802600"/>
            <a:ext cx="4300560" cy="549360"/>
          </a:xfrm>
          <a:custGeom>
            <a:avLst>
              <a:gd name="f0" fmla="val 6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9080" cap="sq">
            <a:solidFill>
              <a:srgbClr val="FF3333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7" name="TextBox 1"/>
          <p:cNvSpPr/>
          <p:nvPr/>
        </p:nvSpPr>
        <p:spPr>
          <a:xfrm>
            <a:off x="2341440" y="4591800"/>
            <a:ext cx="6782040" cy="3682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BAM</a:t>
            </a:r>
            <a:r>
              <a:rPr lang="en-US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files are machine-readable versions of  </a:t>
            </a:r>
            <a:r>
              <a:rPr lang="en-US" sz="18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SAM</a:t>
            </a:r>
            <a:r>
              <a:rPr lang="en-US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files</a:t>
            </a:r>
          </a:p>
        </p:txBody>
      </p:sp>
      <p:sp>
        <p:nvSpPr>
          <p:cNvPr id="18" name="TextBox 2"/>
          <p:cNvSpPr/>
          <p:nvPr/>
        </p:nvSpPr>
        <p:spPr>
          <a:xfrm>
            <a:off x="1092240" y="1086480"/>
            <a:ext cx="5334120" cy="3682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Extract </a:t>
            </a:r>
            <a:r>
              <a:rPr lang="en-US" sz="18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SAM (Sequence Alignment Map)</a:t>
            </a:r>
            <a:r>
              <a:rPr lang="en-US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file</a:t>
            </a:r>
          </a:p>
        </p:txBody>
      </p:sp>
      <p:sp>
        <p:nvSpPr>
          <p:cNvPr id="19" name="Titel 1"/>
          <p:cNvSpPr txBox="1">
            <a:spLocks noGrp="1"/>
          </p:cNvSpPr>
          <p:nvPr>
            <p:ph type="title" idx="4294967295"/>
          </p:nvPr>
        </p:nvSpPr>
        <p:spPr>
          <a:xfrm>
            <a:off x="-65520" y="0"/>
            <a:ext cx="9118080" cy="617040"/>
          </a:xfrm>
          <a:noFill/>
          <a:ln>
            <a:noFill/>
          </a:ln>
        </p:spPr>
        <p:txBody>
          <a:bodyPr wrap="square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</a:pPr>
            <a:r>
              <a:rPr lang="en-US" sz="4000" spc="-96">
                <a:solidFill>
                  <a:srgbClr val="0082B9"/>
                </a:solidFill>
                <a:highlight>
                  <a:scrgbClr r="0" g="0" b="0">
                    <a:alpha val="0"/>
                  </a:scrgbClr>
                </a:highlight>
                <a:latin typeface="Arial"/>
              </a:rPr>
              <a:t>RNA-Seq BAM/SAM</a:t>
            </a:r>
          </a:p>
        </p:txBody>
      </p:sp>
    </p:spTree>
    <p:extLst>
      <p:ext uri="{BB962C8B-B14F-4D97-AF65-F5344CB8AC3E}">
        <p14:creationId xmlns:p14="http://schemas.microsoft.com/office/powerpoint/2010/main" val="130019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17215</TotalTime>
  <Words>349</Words>
  <Application>Microsoft Office PowerPoint</Application>
  <PresentationFormat>On-screen Show (4:3)</PresentationFormat>
  <Paragraphs>182</Paragraphs>
  <Slides>21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Arial</vt:lpstr>
      <vt:lpstr>DejaVu Sans</vt:lpstr>
      <vt:lpstr>Droid Sans Fallback</vt:lpstr>
      <vt:lpstr>FreeSans</vt:lpstr>
      <vt:lpstr>Liberation Sans</vt:lpstr>
      <vt:lpstr>Noto Sans CJK SC Regular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RNA-Seq</vt:lpstr>
      <vt:lpstr>PowerPoint Presentation</vt:lpstr>
      <vt:lpstr>From Raw Reads to Alignment</vt:lpstr>
      <vt:lpstr>PowerPoint Presentation</vt:lpstr>
      <vt:lpstr>Splice-Aware Alignment</vt:lpstr>
      <vt:lpstr>GTF Files: Gene Transfer Format</vt:lpstr>
      <vt:lpstr>RNA-Seq BAM/SAM</vt:lpstr>
      <vt:lpstr>RNA-Seq BAM/SAM</vt:lpstr>
      <vt:lpstr>PowerPoint Presentation</vt:lpstr>
      <vt:lpstr>PowerPoint Presentation</vt:lpstr>
      <vt:lpstr>PowerPoint Presentation</vt:lpstr>
      <vt:lpstr>PowerPoint Presentation</vt:lpstr>
      <vt:lpstr>Differential Expression</vt:lpstr>
      <vt:lpstr>DE Report: Used Reads</vt:lpstr>
      <vt:lpstr>DE Report: Used Reads</vt:lpstr>
      <vt:lpstr>DE Report: Used Reads</vt:lpstr>
      <vt:lpstr>Differential Expression Table (DeSeq)</vt:lpstr>
      <vt:lpstr>RNASeq is more than DE only</vt:lpstr>
      <vt:lpstr>PowerPoint Presentation</vt:lpstr>
    </vt:vector>
  </TitlesOfParts>
  <Company>UZL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RNASEQ Bionformatics</dc:title>
  <dc:subject/>
  <dc:creator>Alvaro Cortes</dc:creator>
  <dc:description/>
  <cp:lastModifiedBy>Alvaro Cortes Calabuig</cp:lastModifiedBy>
  <cp:revision>266</cp:revision>
  <dcterms:created xsi:type="dcterms:W3CDTF">2013-09-11T14:58:58Z</dcterms:created>
  <dcterms:modified xsi:type="dcterms:W3CDTF">2022-12-02T08:03:20Z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UZL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Diavoorstelling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9</vt:i4>
  </property>
</Properties>
</file>