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7"/>
  </p:notesMasterIdLst>
  <p:sldIdLst>
    <p:sldId id="256" r:id="rId2"/>
    <p:sldId id="731" r:id="rId3"/>
    <p:sldId id="732" r:id="rId4"/>
    <p:sldId id="257" r:id="rId5"/>
    <p:sldId id="258" r:id="rId6"/>
    <p:sldId id="259" r:id="rId7"/>
    <p:sldId id="260" r:id="rId8"/>
    <p:sldId id="261" r:id="rId9"/>
    <p:sldId id="262" r:id="rId10"/>
    <p:sldId id="263" r:id="rId11"/>
    <p:sldId id="264" r:id="rId12"/>
    <p:sldId id="281" r:id="rId13"/>
    <p:sldId id="267" r:id="rId14"/>
    <p:sldId id="268" r:id="rId15"/>
    <p:sldId id="275" r:id="rId16"/>
    <p:sldId id="269" r:id="rId17"/>
    <p:sldId id="270" r:id="rId18"/>
    <p:sldId id="271" r:id="rId19"/>
    <p:sldId id="272" r:id="rId20"/>
    <p:sldId id="273" r:id="rId21"/>
    <p:sldId id="274" r:id="rId22"/>
    <p:sldId id="276"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Pacifico" panose="00000500000000000000" pitchFamily="2" charset="0"/>
      <p:regular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4D4161-35F7-4042-B557-21A7FB6B5660}">
  <a:tblStyle styleId="{BF4D4161-35F7-4042-B557-21A7FB6B56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sorterViewPr>
    <p:cViewPr>
      <p:scale>
        <a:sx n="100" d="100"/>
        <a:sy n="100" d="100"/>
      </p:scale>
      <p:origin x="0" y="-193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NA_digital_data_storag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6441591690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644159169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8d0b56eb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8d0b56eb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642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66aea1174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66aea1174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8bc8727c9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8bc8727c9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66aea1174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66aea1174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8d0b56ebb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8d0b56eb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c2d329c51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c2d329c51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6cf467e9e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6cf467e9e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6cf467e9e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6cf467e9e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6cf467e9e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6cf467e9e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6c7df24c7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6c7df24c7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644159169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64415916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6a19b41f1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6a19b41f1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66aea1174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66aea1174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6a19b41f1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6a19b41f1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6a19b41f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6a19b41f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3f3af1af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3f3af1af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441591690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644159169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Sequencing can be seen as data conversion, from the superior biological storage system to inferior digital storage system. Hence, requesting an NGS experiments means generating data, and depending on different parameters, it can be quite a lot.</a:t>
            </a:r>
            <a:endParaRPr/>
          </a:p>
          <a:p>
            <a:pPr marL="0" lvl="0" indent="0" algn="l" rtl="0">
              <a:spcBef>
                <a:spcPts val="0"/>
              </a:spcBef>
              <a:spcAft>
                <a:spcPts val="0"/>
              </a:spcAft>
              <a:buNone/>
            </a:pPr>
            <a:endParaRPr/>
          </a:p>
          <a:p>
            <a:pPr marL="0" lvl="0" indent="0" algn="l" rtl="0">
              <a:spcBef>
                <a:spcPts val="0"/>
              </a:spcBef>
              <a:spcAft>
                <a:spcPts val="0"/>
              </a:spcAft>
              <a:buNone/>
            </a:pPr>
            <a:r>
              <a:rPr lang="en"/>
              <a:t>Fun note </a:t>
            </a:r>
            <a:r>
              <a:rPr lang="en" u="sng">
                <a:solidFill>
                  <a:schemeClr val="hlink"/>
                </a:solidFill>
                <a:hlinkClick r:id="rId3"/>
              </a:rPr>
              <a:t>https://en.wikipedia.org/wiki/DNA_digital_data_storage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66aea1174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66aea1174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6441591690_2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6441591690_2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6b8125d4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6b8125d4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d0b56ebb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d0b56ebb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644159169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644159169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3993400"/>
            <a:ext cx="9144000" cy="1150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2205900"/>
          </a:xfrm>
          <a:prstGeom prst="rect">
            <a:avLst/>
          </a:prstGeom>
        </p:spPr>
        <p:txBody>
          <a:bodyPr spcFirstLastPara="1" wrap="square" lIns="91425" tIns="91425" rIns="91425" bIns="91425" anchor="t" anchorCtr="0">
            <a:normAutofit/>
          </a:bodyPr>
          <a:lstStyle>
            <a:lvl1pPr lvl="0" algn="ctr">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729627" y="2987150"/>
            <a:ext cx="7688100" cy="541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pic>
        <p:nvPicPr>
          <p:cNvPr id="13" name="Google Shape;13;p2"/>
          <p:cNvPicPr preferRelativeResize="0"/>
          <p:nvPr/>
        </p:nvPicPr>
        <p:blipFill>
          <a:blip r:embed="rId2">
            <a:alphaModFix/>
          </a:blip>
          <a:stretch>
            <a:fillRect/>
          </a:stretch>
        </p:blipFill>
        <p:spPr>
          <a:xfrm>
            <a:off x="2079949" y="4120713"/>
            <a:ext cx="4984100" cy="895575"/>
          </a:xfrm>
          <a:prstGeom prst="rect">
            <a:avLst/>
          </a:prstGeom>
          <a:noFill/>
          <a:ln>
            <a:noFill/>
          </a:ln>
        </p:spPr>
      </p:pic>
      <p:sp>
        <p:nvSpPr>
          <p:cNvPr id="14" name="Google Shape;14;p2"/>
          <p:cNvSpPr txBox="1">
            <a:spLocks noGrp="1"/>
          </p:cNvSpPr>
          <p:nvPr>
            <p:ph type="subTitle" idx="2"/>
          </p:nvPr>
        </p:nvSpPr>
        <p:spPr>
          <a:xfrm>
            <a:off x="729627" y="2352400"/>
            <a:ext cx="7688100" cy="541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88" name="Google Shape;88;p11"/>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89" name="Google Shape;89;p11"/>
          <p:cNvSpPr txBox="1">
            <a:spLocks noGrp="1"/>
          </p:cNvSpPr>
          <p:nvPr>
            <p:ph type="subTitle" idx="2"/>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98CE"/>
        </a:solidFill>
        <a:effectLst/>
      </p:bgPr>
    </p:bg>
    <p:spTree>
      <p:nvGrpSpPr>
        <p:cNvPr id="1" name="Shape 90"/>
        <p:cNvGrpSpPr/>
        <p:nvPr/>
      </p:nvGrpSpPr>
      <p:grpSpPr>
        <a:xfrm>
          <a:off x="0" y="0"/>
          <a:ext cx="0" cy="0"/>
          <a:chOff x="0" y="0"/>
          <a:chExt cx="0" cy="0"/>
        </a:xfrm>
      </p:grpSpPr>
      <p:grpSp>
        <p:nvGrpSpPr>
          <p:cNvPr id="91" name="Google Shape;91;p12"/>
          <p:cNvGrpSpPr/>
          <p:nvPr/>
        </p:nvGrpSpPr>
        <p:grpSpPr>
          <a:xfrm>
            <a:off x="830392" y="4169130"/>
            <a:ext cx="745763" cy="45826"/>
            <a:chOff x="4580561" y="2589004"/>
            <a:chExt cx="1064464" cy="25200"/>
          </a:xfrm>
        </p:grpSpPr>
        <p:sp>
          <p:nvSpPr>
            <p:cNvPr id="92" name="Google Shape;92;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2"/>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5" name="Google Shape;95;p12"/>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96" name="Google Shape;96;p12"/>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97" name="Google Shape;97;p12"/>
          <p:cNvSpPr txBox="1">
            <a:spLocks noGrp="1"/>
          </p:cNvSpPr>
          <p:nvPr>
            <p:ph type="subTitle" idx="2"/>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000"/>
              <a:buNone/>
              <a:defRPr sz="1000">
                <a:solidFill>
                  <a:schemeClr val="lt1"/>
                </a:solidFill>
              </a:defRPr>
            </a:lvl1pPr>
            <a:lvl2pPr lvl="1" rtl="0">
              <a:spcBef>
                <a:spcPts val="0"/>
              </a:spcBef>
              <a:spcAft>
                <a:spcPts val="0"/>
              </a:spcAft>
              <a:buClr>
                <a:schemeClr val="lt1"/>
              </a:buClr>
              <a:buSzPts val="1100"/>
              <a:buNone/>
              <a:defRPr>
                <a:solidFill>
                  <a:schemeClr val="lt1"/>
                </a:solidFill>
              </a:defRPr>
            </a:lvl2pPr>
            <a:lvl3pPr lvl="2" rtl="0">
              <a:spcBef>
                <a:spcPts val="0"/>
              </a:spcBef>
              <a:spcAft>
                <a:spcPts val="0"/>
              </a:spcAft>
              <a:buClr>
                <a:schemeClr val="lt1"/>
              </a:buClr>
              <a:buSzPts val="1100"/>
              <a:buNone/>
              <a:defRPr>
                <a:solidFill>
                  <a:schemeClr val="lt1"/>
                </a:solidFill>
              </a:defRPr>
            </a:lvl3pPr>
            <a:lvl4pPr lvl="3" rtl="0">
              <a:spcBef>
                <a:spcPts val="0"/>
              </a:spcBef>
              <a:spcAft>
                <a:spcPts val="0"/>
              </a:spcAft>
              <a:buClr>
                <a:schemeClr val="lt1"/>
              </a:buClr>
              <a:buSzPts val="1100"/>
              <a:buNone/>
              <a:defRPr>
                <a:solidFill>
                  <a:schemeClr val="lt1"/>
                </a:solidFill>
              </a:defRPr>
            </a:lvl4pPr>
            <a:lvl5pPr lvl="4" rtl="0">
              <a:spcBef>
                <a:spcPts val="0"/>
              </a:spcBef>
              <a:spcAft>
                <a:spcPts val="0"/>
              </a:spcAft>
              <a:buClr>
                <a:schemeClr val="lt1"/>
              </a:buClr>
              <a:buSzPts val="1100"/>
              <a:buNone/>
              <a:defRPr>
                <a:solidFill>
                  <a:schemeClr val="lt1"/>
                </a:solidFill>
              </a:defRPr>
            </a:lvl5pPr>
            <a:lvl6pPr lvl="5" rtl="0">
              <a:spcBef>
                <a:spcPts val="0"/>
              </a:spcBef>
              <a:spcAft>
                <a:spcPts val="0"/>
              </a:spcAft>
              <a:buClr>
                <a:schemeClr val="lt1"/>
              </a:buClr>
              <a:buSzPts val="1100"/>
              <a:buNone/>
              <a:defRPr>
                <a:solidFill>
                  <a:schemeClr val="lt1"/>
                </a:solidFill>
              </a:defRPr>
            </a:lvl6pPr>
            <a:lvl7pPr lvl="6" rtl="0">
              <a:spcBef>
                <a:spcPts val="0"/>
              </a:spcBef>
              <a:spcAft>
                <a:spcPts val="0"/>
              </a:spcAft>
              <a:buClr>
                <a:schemeClr val="lt1"/>
              </a:buClr>
              <a:buSzPts val="1100"/>
              <a:buNone/>
              <a:defRPr>
                <a:solidFill>
                  <a:schemeClr val="lt1"/>
                </a:solidFill>
              </a:defRPr>
            </a:lvl7pPr>
            <a:lvl8pPr lvl="7" rtl="0">
              <a:spcBef>
                <a:spcPts val="0"/>
              </a:spcBef>
              <a:spcAft>
                <a:spcPts val="0"/>
              </a:spcAft>
              <a:buClr>
                <a:schemeClr val="lt1"/>
              </a:buClr>
              <a:buSzPts val="1100"/>
              <a:buNone/>
              <a:defRPr>
                <a:solidFill>
                  <a:schemeClr val="lt1"/>
                </a:solidFill>
              </a:defRPr>
            </a:lvl8pPr>
            <a:lvl9pPr lvl="8" rtl="0">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Gray">
  <p:cSld name="TITLE_ONLY_1">
    <p:spTree>
      <p:nvGrpSpPr>
        <p:cNvPr id="1" name="Shape 98"/>
        <p:cNvGrpSpPr/>
        <p:nvPr/>
      </p:nvGrpSpPr>
      <p:grpSpPr>
        <a:xfrm>
          <a:off x="0" y="0"/>
          <a:ext cx="0" cy="0"/>
          <a:chOff x="0" y="0"/>
          <a:chExt cx="0" cy="0"/>
        </a:xfrm>
      </p:grpSpPr>
      <p:sp>
        <p:nvSpPr>
          <p:cNvPr id="99" name="Google Shape;99;p1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101" name="Google Shape;101;p13"/>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14"/>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104" name="Google Shape;104;p14"/>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9" name="Rectangle 8"/>
          <p:cNvSpPr/>
          <p:nvPr/>
        </p:nvSpPr>
        <p:spPr>
          <a:xfrm>
            <a:off x="0" y="4700790"/>
            <a:ext cx="9144000" cy="442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lvl1pPr algn="r">
              <a:defRPr>
                <a:solidFill>
                  <a:schemeClr val="bg1"/>
                </a:solidFill>
              </a:defRPr>
            </a:lvl1pPr>
          </a:lstStyle>
          <a:p>
            <a:fld id="{DF8E9BA1-25C4-9742-86CF-BE49030C02C1}"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4700789"/>
            <a:ext cx="1390650" cy="442711"/>
          </a:xfrm>
          <a:prstGeom prst="rect">
            <a:avLst/>
          </a:prstGeom>
        </p:spPr>
      </p:pic>
    </p:spTree>
    <p:extLst>
      <p:ext uri="{BB962C8B-B14F-4D97-AF65-F5344CB8AC3E}">
        <p14:creationId xmlns:p14="http://schemas.microsoft.com/office/powerpoint/2010/main" val="167754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98CE"/>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830392" y="734056"/>
            <a:ext cx="745763" cy="45826"/>
            <a:chOff x="4580561" y="2589004"/>
            <a:chExt cx="1064464" cy="25200"/>
          </a:xfrm>
        </p:grpSpPr>
        <p:sp>
          <p:nvSpPr>
            <p:cNvPr id="17" name="Google Shape;17;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txBox="1">
            <a:spLocks noGrp="1"/>
          </p:cNvSpPr>
          <p:nvPr>
            <p:ph type="title"/>
          </p:nvPr>
        </p:nvSpPr>
        <p:spPr>
          <a:xfrm>
            <a:off x="729450" y="7890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0" name="Google Shape;20;p3"/>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21" name="Google Shape;21;p3"/>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000"/>
              <a:buNone/>
              <a:defRPr sz="1000">
                <a:solidFill>
                  <a:schemeClr val="lt1"/>
                </a:solidFill>
              </a:defRPr>
            </a:lvl1pPr>
            <a:lvl2pPr lvl="1" rtl="0">
              <a:spcBef>
                <a:spcPts val="0"/>
              </a:spcBef>
              <a:spcAft>
                <a:spcPts val="0"/>
              </a:spcAft>
              <a:buClr>
                <a:schemeClr val="lt1"/>
              </a:buClr>
              <a:buSzPts val="1100"/>
              <a:buNone/>
              <a:defRPr>
                <a:solidFill>
                  <a:schemeClr val="lt1"/>
                </a:solidFill>
              </a:defRPr>
            </a:lvl2pPr>
            <a:lvl3pPr lvl="2" rtl="0">
              <a:spcBef>
                <a:spcPts val="0"/>
              </a:spcBef>
              <a:spcAft>
                <a:spcPts val="0"/>
              </a:spcAft>
              <a:buClr>
                <a:schemeClr val="lt1"/>
              </a:buClr>
              <a:buSzPts val="1100"/>
              <a:buNone/>
              <a:defRPr>
                <a:solidFill>
                  <a:schemeClr val="lt1"/>
                </a:solidFill>
              </a:defRPr>
            </a:lvl3pPr>
            <a:lvl4pPr lvl="3" rtl="0">
              <a:spcBef>
                <a:spcPts val="0"/>
              </a:spcBef>
              <a:spcAft>
                <a:spcPts val="0"/>
              </a:spcAft>
              <a:buClr>
                <a:schemeClr val="lt1"/>
              </a:buClr>
              <a:buSzPts val="1100"/>
              <a:buNone/>
              <a:defRPr>
                <a:solidFill>
                  <a:schemeClr val="lt1"/>
                </a:solidFill>
              </a:defRPr>
            </a:lvl4pPr>
            <a:lvl5pPr lvl="4" rtl="0">
              <a:spcBef>
                <a:spcPts val="0"/>
              </a:spcBef>
              <a:spcAft>
                <a:spcPts val="0"/>
              </a:spcAft>
              <a:buClr>
                <a:schemeClr val="lt1"/>
              </a:buClr>
              <a:buSzPts val="1100"/>
              <a:buNone/>
              <a:defRPr>
                <a:solidFill>
                  <a:schemeClr val="lt1"/>
                </a:solidFill>
              </a:defRPr>
            </a:lvl5pPr>
            <a:lvl6pPr lvl="5" rtl="0">
              <a:spcBef>
                <a:spcPts val="0"/>
              </a:spcBef>
              <a:spcAft>
                <a:spcPts val="0"/>
              </a:spcAft>
              <a:buClr>
                <a:schemeClr val="lt1"/>
              </a:buClr>
              <a:buSzPts val="1100"/>
              <a:buNone/>
              <a:defRPr>
                <a:solidFill>
                  <a:schemeClr val="lt1"/>
                </a:solidFill>
              </a:defRPr>
            </a:lvl6pPr>
            <a:lvl7pPr lvl="6" rtl="0">
              <a:spcBef>
                <a:spcPts val="0"/>
              </a:spcBef>
              <a:spcAft>
                <a:spcPts val="0"/>
              </a:spcAft>
              <a:buClr>
                <a:schemeClr val="lt1"/>
              </a:buClr>
              <a:buSzPts val="1100"/>
              <a:buNone/>
              <a:defRPr>
                <a:solidFill>
                  <a:schemeClr val="lt1"/>
                </a:solidFill>
              </a:defRPr>
            </a:lvl7pPr>
            <a:lvl8pPr lvl="7" rtl="0">
              <a:spcBef>
                <a:spcPts val="0"/>
              </a:spcBef>
              <a:spcAft>
                <a:spcPts val="0"/>
              </a:spcAft>
              <a:buClr>
                <a:schemeClr val="lt1"/>
              </a:buClr>
              <a:buSzPts val="1100"/>
              <a:buNone/>
              <a:defRPr>
                <a:solidFill>
                  <a:schemeClr val="lt1"/>
                </a:solidFill>
              </a:defRPr>
            </a:lvl8pPr>
            <a:lvl9pPr lvl="8" rtl="0">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4"/>
          <p:cNvGrpSpPr/>
          <p:nvPr/>
        </p:nvGrpSpPr>
        <p:grpSpPr>
          <a:xfrm>
            <a:off x="830392" y="7340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rgbClr val="193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5400000">
              <a:off x="4836311" y="2333254"/>
              <a:ext cx="25200" cy="536700"/>
            </a:xfrm>
            <a:prstGeom prst="rect">
              <a:avLst/>
            </a:prstGeom>
            <a:solidFill>
              <a:srgbClr val="009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8" name="Google Shape;28;p4"/>
          <p:cNvSpPr txBox="1">
            <a:spLocks noGrp="1"/>
          </p:cNvSpPr>
          <p:nvPr>
            <p:ph type="body" idx="1"/>
          </p:nvPr>
        </p:nvSpPr>
        <p:spPr>
          <a:xfrm>
            <a:off x="729450" y="1617900"/>
            <a:ext cx="7688700" cy="2722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9" name="Google Shape;29;p4"/>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30" name="Google Shape;30;p4"/>
          <p:cNvSpPr txBox="1">
            <a:spLocks noGrp="1"/>
          </p:cNvSpPr>
          <p:nvPr>
            <p:ph type="subTitle" idx="2"/>
          </p:nvPr>
        </p:nvSpPr>
        <p:spPr>
          <a:xfrm>
            <a:off x="34025" y="4749850"/>
            <a:ext cx="3267300" cy="393600"/>
          </a:xfrm>
          <a:prstGeom prst="rect">
            <a:avLst/>
          </a:prstGeom>
        </p:spPr>
        <p:txBody>
          <a:bodyPr spcFirstLastPara="1" wrap="square" lIns="91425" tIns="91425" rIns="91425" bIns="91425" anchor="ctr" anchorCtr="0">
            <a:normAutofit/>
          </a:bodyPr>
          <a:lstStyle>
            <a:lvl1pPr lvl="0">
              <a:spcBef>
                <a:spcPts val="0"/>
              </a:spcBef>
              <a:spcAft>
                <a:spcPts val="0"/>
              </a:spcAft>
              <a:buSzPts val="1000"/>
              <a:buNone/>
              <a:defRPr sz="1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7340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rgbClr val="193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rgbClr val="009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1612250"/>
            <a:ext cx="3774300" cy="227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550" y="1608600"/>
            <a:ext cx="3774300" cy="227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40" name="Google Shape;40;p5"/>
          <p:cNvSpPr txBox="1">
            <a:spLocks noGrp="1"/>
          </p:cNvSpPr>
          <p:nvPr>
            <p:ph type="subTitle" idx="3"/>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titles">
  <p:cSld name="TITLE_AND_TWO_COLUMNS_1">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830392" y="7340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rgbClr val="193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5400000">
              <a:off x="4836311" y="2333254"/>
              <a:ext cx="25200" cy="536700"/>
            </a:xfrm>
            <a:prstGeom prst="rect">
              <a:avLst/>
            </a:prstGeom>
            <a:solidFill>
              <a:srgbClr val="009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body" idx="1"/>
          </p:nvPr>
        </p:nvSpPr>
        <p:spPr>
          <a:xfrm>
            <a:off x="729325" y="19621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6"/>
          <p:cNvSpPr txBox="1">
            <a:spLocks noGrp="1"/>
          </p:cNvSpPr>
          <p:nvPr>
            <p:ph type="body" idx="2"/>
          </p:nvPr>
        </p:nvSpPr>
        <p:spPr>
          <a:xfrm>
            <a:off x="4643754" y="19621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8" name="Google Shape;48;p6"/>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49" name="Google Shape;49;p6"/>
          <p:cNvSpPr txBox="1">
            <a:spLocks noGrp="1"/>
          </p:cNvSpPr>
          <p:nvPr>
            <p:ph type="subTitle" idx="3"/>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0" name="Google Shape;50;p6"/>
          <p:cNvSpPr txBox="1">
            <a:spLocks noGrp="1"/>
          </p:cNvSpPr>
          <p:nvPr>
            <p:ph type="subTitle" idx="4"/>
          </p:nvPr>
        </p:nvSpPr>
        <p:spPr>
          <a:xfrm>
            <a:off x="729325" y="1537075"/>
            <a:ext cx="3774300" cy="4251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 name="Google Shape;51;p6"/>
          <p:cNvSpPr txBox="1">
            <a:spLocks noGrp="1"/>
          </p:cNvSpPr>
          <p:nvPr>
            <p:ph type="subTitle" idx="5"/>
          </p:nvPr>
        </p:nvSpPr>
        <p:spPr>
          <a:xfrm>
            <a:off x="4643750" y="1537075"/>
            <a:ext cx="3774300" cy="4251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2" name="Google Shape;52;p6"/>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7"/>
          <p:cNvGrpSpPr/>
          <p:nvPr/>
        </p:nvGrpSpPr>
        <p:grpSpPr>
          <a:xfrm>
            <a:off x="830392" y="734056"/>
            <a:ext cx="745763" cy="45826"/>
            <a:chOff x="4580561" y="2589004"/>
            <a:chExt cx="1064464" cy="25200"/>
          </a:xfrm>
        </p:grpSpPr>
        <p:sp>
          <p:nvSpPr>
            <p:cNvPr id="56" name="Google Shape;56;p7"/>
            <p:cNvSpPr/>
            <p:nvPr/>
          </p:nvSpPr>
          <p:spPr>
            <a:xfrm rot="-5400000">
              <a:off x="5366325" y="2335504"/>
              <a:ext cx="25200" cy="532200"/>
            </a:xfrm>
            <a:prstGeom prst="rect">
              <a:avLst/>
            </a:prstGeom>
            <a:solidFill>
              <a:srgbClr val="193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5400000">
              <a:off x="4836311" y="2333254"/>
              <a:ext cx="25200" cy="536700"/>
            </a:xfrm>
            <a:prstGeom prst="rect">
              <a:avLst/>
            </a:prstGeom>
            <a:solidFill>
              <a:srgbClr val="009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7"/>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9" name="Google Shape;59;p7"/>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60" name="Google Shape;60;p7"/>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830392" y="734056"/>
            <a:ext cx="745763" cy="45826"/>
            <a:chOff x="4580561" y="2589004"/>
            <a:chExt cx="1064464" cy="25200"/>
          </a:xfrm>
        </p:grpSpPr>
        <p:sp>
          <p:nvSpPr>
            <p:cNvPr id="64" name="Google Shape;64;p8"/>
            <p:cNvSpPr/>
            <p:nvPr/>
          </p:nvSpPr>
          <p:spPr>
            <a:xfrm rot="-5400000">
              <a:off x="5366325" y="2335504"/>
              <a:ext cx="25200" cy="532200"/>
            </a:xfrm>
            <a:prstGeom prst="rect">
              <a:avLst/>
            </a:prstGeom>
            <a:solidFill>
              <a:srgbClr val="193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5400000">
              <a:off x="4836311" y="2333254"/>
              <a:ext cx="25200" cy="536700"/>
            </a:xfrm>
            <a:prstGeom prst="rect">
              <a:avLst/>
            </a:prstGeom>
            <a:solidFill>
              <a:srgbClr val="009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8"/>
          <p:cNvSpPr txBox="1">
            <a:spLocks noGrp="1"/>
          </p:cNvSpPr>
          <p:nvPr>
            <p:ph type="title"/>
          </p:nvPr>
        </p:nvSpPr>
        <p:spPr>
          <a:xfrm>
            <a:off x="730000" y="7852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8"/>
          <p:cNvSpPr txBox="1">
            <a:spLocks noGrp="1"/>
          </p:cNvSpPr>
          <p:nvPr>
            <p:ph type="body" idx="1"/>
          </p:nvPr>
        </p:nvSpPr>
        <p:spPr>
          <a:xfrm>
            <a:off x="721225" y="17911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8"/>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69" name="Google Shape;69;p8"/>
          <p:cNvSpPr txBox="1">
            <a:spLocks noGrp="1"/>
          </p:cNvSpPr>
          <p:nvPr>
            <p:ph type="subTitle" idx="2"/>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SzPts val="1000"/>
              <a:buNone/>
              <a:defRPr sz="1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193C6A"/>
        </a:solidFill>
        <a:effectLst/>
      </p:bgPr>
    </p:bg>
    <p:spTree>
      <p:nvGrpSpPr>
        <p:cNvPr id="1" name="Shape 70"/>
        <p:cNvGrpSpPr/>
        <p:nvPr/>
      </p:nvGrpSpPr>
      <p:grpSpPr>
        <a:xfrm>
          <a:off x="0" y="0"/>
          <a:ext cx="0" cy="0"/>
          <a:chOff x="0" y="0"/>
          <a:chExt cx="0" cy="0"/>
        </a:xfrm>
      </p:grpSpPr>
      <p:grpSp>
        <p:nvGrpSpPr>
          <p:cNvPr id="71" name="Google Shape;71;p9"/>
          <p:cNvGrpSpPr/>
          <p:nvPr/>
        </p:nvGrpSpPr>
        <p:grpSpPr>
          <a:xfrm>
            <a:off x="830392" y="4169130"/>
            <a:ext cx="745763" cy="45826"/>
            <a:chOff x="4580561" y="2589004"/>
            <a:chExt cx="1064464" cy="25200"/>
          </a:xfrm>
        </p:grpSpPr>
        <p:sp>
          <p:nvSpPr>
            <p:cNvPr id="72" name="Google Shape;72;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9"/>
          <p:cNvSpPr txBox="1">
            <a:spLocks noGrp="1"/>
          </p:cNvSpPr>
          <p:nvPr>
            <p:ph type="title"/>
          </p:nvPr>
        </p:nvSpPr>
        <p:spPr>
          <a:xfrm>
            <a:off x="694200" y="1286600"/>
            <a:ext cx="7755600" cy="2808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75" name="Google Shape;75;p9"/>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
        <p:nvSpPr>
          <p:cNvPr id="76" name="Google Shape;76;p9"/>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000"/>
              <a:buNone/>
              <a:defRPr sz="1000">
                <a:solidFill>
                  <a:schemeClr val="lt1"/>
                </a:solidFill>
              </a:defRPr>
            </a:lvl1pPr>
            <a:lvl2pPr lvl="1" rtl="0">
              <a:spcBef>
                <a:spcPts val="0"/>
              </a:spcBef>
              <a:spcAft>
                <a:spcPts val="0"/>
              </a:spcAft>
              <a:buClr>
                <a:schemeClr val="lt1"/>
              </a:buClr>
              <a:buSzPts val="1100"/>
              <a:buNone/>
              <a:defRPr>
                <a:solidFill>
                  <a:schemeClr val="lt1"/>
                </a:solidFill>
              </a:defRPr>
            </a:lvl2pPr>
            <a:lvl3pPr lvl="2" rtl="0">
              <a:spcBef>
                <a:spcPts val="0"/>
              </a:spcBef>
              <a:spcAft>
                <a:spcPts val="0"/>
              </a:spcAft>
              <a:buClr>
                <a:schemeClr val="lt1"/>
              </a:buClr>
              <a:buSzPts val="1100"/>
              <a:buNone/>
              <a:defRPr>
                <a:solidFill>
                  <a:schemeClr val="lt1"/>
                </a:solidFill>
              </a:defRPr>
            </a:lvl3pPr>
            <a:lvl4pPr lvl="3" rtl="0">
              <a:spcBef>
                <a:spcPts val="0"/>
              </a:spcBef>
              <a:spcAft>
                <a:spcPts val="0"/>
              </a:spcAft>
              <a:buClr>
                <a:schemeClr val="lt1"/>
              </a:buClr>
              <a:buSzPts val="1100"/>
              <a:buNone/>
              <a:defRPr>
                <a:solidFill>
                  <a:schemeClr val="lt1"/>
                </a:solidFill>
              </a:defRPr>
            </a:lvl4pPr>
            <a:lvl5pPr lvl="4" rtl="0">
              <a:spcBef>
                <a:spcPts val="0"/>
              </a:spcBef>
              <a:spcAft>
                <a:spcPts val="0"/>
              </a:spcAft>
              <a:buClr>
                <a:schemeClr val="lt1"/>
              </a:buClr>
              <a:buSzPts val="1100"/>
              <a:buNone/>
              <a:defRPr>
                <a:solidFill>
                  <a:schemeClr val="lt1"/>
                </a:solidFill>
              </a:defRPr>
            </a:lvl5pPr>
            <a:lvl6pPr lvl="5" rtl="0">
              <a:spcBef>
                <a:spcPts val="0"/>
              </a:spcBef>
              <a:spcAft>
                <a:spcPts val="0"/>
              </a:spcAft>
              <a:buClr>
                <a:schemeClr val="lt1"/>
              </a:buClr>
              <a:buSzPts val="1100"/>
              <a:buNone/>
              <a:defRPr>
                <a:solidFill>
                  <a:schemeClr val="lt1"/>
                </a:solidFill>
              </a:defRPr>
            </a:lvl6pPr>
            <a:lvl7pPr lvl="6" rtl="0">
              <a:spcBef>
                <a:spcPts val="0"/>
              </a:spcBef>
              <a:spcAft>
                <a:spcPts val="0"/>
              </a:spcAft>
              <a:buClr>
                <a:schemeClr val="lt1"/>
              </a:buClr>
              <a:buSzPts val="1100"/>
              <a:buNone/>
              <a:defRPr>
                <a:solidFill>
                  <a:schemeClr val="lt1"/>
                </a:solidFill>
              </a:defRPr>
            </a:lvl7pPr>
            <a:lvl8pPr lvl="7" rtl="0">
              <a:spcBef>
                <a:spcPts val="0"/>
              </a:spcBef>
              <a:spcAft>
                <a:spcPts val="0"/>
              </a:spcAft>
              <a:buClr>
                <a:schemeClr val="lt1"/>
              </a:buClr>
              <a:buSzPts val="1100"/>
              <a:buNone/>
              <a:defRPr>
                <a:solidFill>
                  <a:schemeClr val="lt1"/>
                </a:solidFill>
              </a:defRPr>
            </a:lvl8pPr>
            <a:lvl9pPr lvl="8" rtl="0">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10"/>
          <p:cNvGrpSpPr/>
          <p:nvPr/>
        </p:nvGrpSpPr>
        <p:grpSpPr>
          <a:xfrm>
            <a:off x="830392" y="1191256"/>
            <a:ext cx="745763" cy="45826"/>
            <a:chOff x="4580561" y="2589004"/>
            <a:chExt cx="1064464" cy="25200"/>
          </a:xfrm>
        </p:grpSpPr>
        <p:sp>
          <p:nvSpPr>
            <p:cNvPr id="80" name="Google Shape;80;p10"/>
            <p:cNvSpPr/>
            <p:nvPr/>
          </p:nvSpPr>
          <p:spPr>
            <a:xfrm rot="-5400000">
              <a:off x="5366325" y="2335504"/>
              <a:ext cx="25200" cy="532200"/>
            </a:xfrm>
            <a:prstGeom prst="rect">
              <a:avLst/>
            </a:prstGeom>
            <a:solidFill>
              <a:srgbClr val="193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rot="-5400000">
              <a:off x="4836311" y="2333254"/>
              <a:ext cx="25200" cy="536700"/>
            </a:xfrm>
            <a:prstGeom prst="rect">
              <a:avLst/>
            </a:prstGeom>
            <a:solidFill>
              <a:srgbClr val="009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83" name="Google Shape;83;p10"/>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84" name="Google Shape;84;p10"/>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5" name="Google Shape;85;p10"/>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7386645" y="4749850"/>
            <a:ext cx="1698300" cy="393600"/>
          </a:xfrm>
          <a:prstGeom prst="rect">
            <a:avLst/>
          </a:prstGeom>
          <a:noFill/>
          <a:ln>
            <a:noFill/>
          </a:ln>
        </p:spPr>
        <p:txBody>
          <a:bodyPr spcFirstLastPara="1" wrap="square" lIns="91425" tIns="91425" rIns="91425" bIns="91425" anchor="ctr" anchorCtr="0">
            <a:normAutofit/>
          </a:bodyPr>
          <a:lstStyle>
            <a:lvl1pPr lvl="0" algn="ctr">
              <a:buNone/>
              <a:defRPr sz="1000">
                <a:solidFill>
                  <a:schemeClr val="accent1"/>
                </a:solidFill>
                <a:latin typeface="Lato"/>
                <a:ea typeface="Lato"/>
                <a:cs typeface="Lato"/>
                <a:sym typeface="Lato"/>
              </a:defRPr>
            </a:lvl1pPr>
            <a:lvl2pPr lvl="1" algn="ctr">
              <a:buNone/>
              <a:defRPr sz="1000">
                <a:solidFill>
                  <a:schemeClr val="accent1"/>
                </a:solidFill>
                <a:latin typeface="Lato"/>
                <a:ea typeface="Lato"/>
                <a:cs typeface="Lato"/>
                <a:sym typeface="Lato"/>
              </a:defRPr>
            </a:lvl2pPr>
            <a:lvl3pPr lvl="2" algn="ctr">
              <a:buNone/>
              <a:defRPr sz="1000">
                <a:solidFill>
                  <a:schemeClr val="accent1"/>
                </a:solidFill>
                <a:latin typeface="Lato"/>
                <a:ea typeface="Lato"/>
                <a:cs typeface="Lato"/>
                <a:sym typeface="Lato"/>
              </a:defRPr>
            </a:lvl3pPr>
            <a:lvl4pPr lvl="3" algn="ctr">
              <a:buNone/>
              <a:defRPr sz="1000">
                <a:solidFill>
                  <a:schemeClr val="accent1"/>
                </a:solidFill>
                <a:latin typeface="Lato"/>
                <a:ea typeface="Lato"/>
                <a:cs typeface="Lato"/>
                <a:sym typeface="Lato"/>
              </a:defRPr>
            </a:lvl4pPr>
            <a:lvl5pPr lvl="4" algn="ctr">
              <a:buNone/>
              <a:defRPr sz="1000">
                <a:solidFill>
                  <a:schemeClr val="accent1"/>
                </a:solidFill>
                <a:latin typeface="Lato"/>
                <a:ea typeface="Lato"/>
                <a:cs typeface="Lato"/>
                <a:sym typeface="Lato"/>
              </a:defRPr>
            </a:lvl5pPr>
            <a:lvl6pPr lvl="5" algn="ctr">
              <a:buNone/>
              <a:defRPr sz="1000">
                <a:solidFill>
                  <a:schemeClr val="accent1"/>
                </a:solidFill>
                <a:latin typeface="Lato"/>
                <a:ea typeface="Lato"/>
                <a:cs typeface="Lato"/>
                <a:sym typeface="Lato"/>
              </a:defRPr>
            </a:lvl6pPr>
            <a:lvl7pPr lvl="6" algn="ctr">
              <a:buNone/>
              <a:defRPr sz="1000">
                <a:solidFill>
                  <a:schemeClr val="accent1"/>
                </a:solidFill>
                <a:latin typeface="Lato"/>
                <a:ea typeface="Lato"/>
                <a:cs typeface="Lato"/>
                <a:sym typeface="Lato"/>
              </a:defRPr>
            </a:lvl7pPr>
            <a:lvl8pPr lvl="7" algn="ctr">
              <a:buNone/>
              <a:defRPr sz="1000">
                <a:solidFill>
                  <a:schemeClr val="accent1"/>
                </a:solidFill>
                <a:latin typeface="Lato"/>
                <a:ea typeface="Lato"/>
                <a:cs typeface="Lato"/>
                <a:sym typeface="Lato"/>
              </a:defRPr>
            </a:lvl8pPr>
            <a:lvl9pPr lvl="8" algn="ctr">
              <a:buNone/>
              <a:defRPr sz="1000">
                <a:solidFill>
                  <a:schemeClr val="accent1"/>
                </a:solidFill>
                <a:latin typeface="Lato"/>
                <a:ea typeface="Lato"/>
                <a:cs typeface="Lato"/>
                <a:sym typeface="Lato"/>
              </a:defRPr>
            </a:lvl9pPr>
          </a:lstStyle>
          <a:p>
            <a:pPr marL="0" lvl="0" indent="0" algn="ctr" rtl="0">
              <a:spcBef>
                <a:spcPts val="0"/>
              </a:spcBef>
              <a:spcAft>
                <a:spcPts val="0"/>
              </a:spcAft>
              <a:buNone/>
            </a:pPr>
            <a:r>
              <a:rPr lang="en"/>
              <a:t>Genomics Core Leuven | </a:t>
            </a: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mailto:info@genomicscore.b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www.genomicscore.be/reques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elp.genomicscore.b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help.genomicscore.b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genomicscore.be/request"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www.genomicscore.be/request"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www.genomicscore.be/request"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hyperlink" Target="http://www.genomicscore.be/request"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www.genomicscore.be/reques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hyperlink" Target="https://help.genomicscore.be/"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hyperlink" Target="https://osm.org/go/0EozWMdOk-?relation=7691228" TargetMode="External"/><Relationship Id="rId3" Type="http://schemas.openxmlformats.org/officeDocument/2006/relationships/hyperlink" Target="https://help.genomicscore.be" TargetMode="External"/><Relationship Id="rId7" Type="http://schemas.openxmlformats.org/officeDocument/2006/relationships/hyperlink" Target="https://twitter.com/gc_leuven"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hyperlink" Target="http://www.genomicscore.be" TargetMode="External"/><Relationship Id="rId5" Type="http://schemas.openxmlformats.org/officeDocument/2006/relationships/hyperlink" Target="mailto:info@genomicscore.be" TargetMode="Externa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NA_digital_data_storag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illumina.com/systems/sequencing-platforms/novaseq/specifications.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729450" y="1322450"/>
            <a:ext cx="7688100" cy="22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NGS Data Management</a:t>
            </a:r>
            <a:endParaRPr/>
          </a:p>
        </p:txBody>
      </p:sp>
      <p:sp>
        <p:nvSpPr>
          <p:cNvPr id="110" name="Google Shape;110;p15"/>
          <p:cNvSpPr txBox="1">
            <a:spLocks noGrp="1"/>
          </p:cNvSpPr>
          <p:nvPr>
            <p:ph type="subTitle" idx="1"/>
          </p:nvPr>
        </p:nvSpPr>
        <p:spPr>
          <a:xfrm>
            <a:off x="729627" y="2987150"/>
            <a:ext cx="7688100" cy="541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Wouter Bossuyt</a:t>
            </a:r>
            <a:endParaRPr dirty="0"/>
          </a:p>
        </p:txBody>
      </p:sp>
      <p:sp>
        <p:nvSpPr>
          <p:cNvPr id="111" name="Google Shape;111;p15"/>
          <p:cNvSpPr txBox="1">
            <a:spLocks noGrp="1"/>
          </p:cNvSpPr>
          <p:nvPr>
            <p:ph type="subTitle" idx="2"/>
          </p:nvPr>
        </p:nvSpPr>
        <p:spPr>
          <a:xfrm>
            <a:off x="729627" y="2352400"/>
            <a:ext cx="7688100" cy="5412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935"/>
              <a:buNone/>
            </a:pPr>
            <a:r>
              <a:rPr lang="en" sz="2060" dirty="0"/>
              <a:t>Introduction to Next Generation Sequencing </a:t>
            </a:r>
            <a:endParaRPr sz="2060" dirty="0"/>
          </a:p>
          <a:p>
            <a:pPr marL="0" lvl="0" indent="0" algn="ctr" rtl="0">
              <a:lnSpc>
                <a:spcPct val="80000"/>
              </a:lnSpc>
              <a:spcBef>
                <a:spcPts val="0"/>
              </a:spcBef>
              <a:spcAft>
                <a:spcPts val="0"/>
              </a:spcAft>
              <a:buSzPts val="935"/>
              <a:buNone/>
            </a:pPr>
            <a:endParaRPr sz="2060" dirty="0"/>
          </a:p>
          <a:p>
            <a:pPr marL="0" lvl="0" indent="0" algn="ctr" rtl="0">
              <a:lnSpc>
                <a:spcPct val="80000"/>
              </a:lnSpc>
              <a:spcBef>
                <a:spcPts val="0"/>
              </a:spcBef>
              <a:spcAft>
                <a:spcPts val="0"/>
              </a:spcAft>
              <a:buSzPts val="935"/>
              <a:buNone/>
            </a:pPr>
            <a:r>
              <a:rPr lang="en" sz="2060" dirty="0"/>
              <a:t>2023 Workshop</a:t>
            </a:r>
            <a:endParaRPr sz="20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body" idx="4294967295"/>
          </p:nvPr>
        </p:nvSpPr>
        <p:spPr>
          <a:xfrm>
            <a:off x="729450" y="1709050"/>
            <a:ext cx="7688400" cy="18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700">
                <a:solidFill>
                  <a:schemeClr val="lt1"/>
                </a:solidFill>
              </a:rPr>
              <a:t>You Request DATA </a:t>
            </a:r>
            <a:endParaRPr sz="2700">
              <a:solidFill>
                <a:schemeClr val="lt1"/>
              </a:solidFill>
            </a:endParaRPr>
          </a:p>
          <a:p>
            <a:pPr marL="0" lvl="0" indent="0" algn="ctr" rtl="0">
              <a:spcBef>
                <a:spcPts val="1200"/>
              </a:spcBef>
              <a:spcAft>
                <a:spcPts val="1200"/>
              </a:spcAft>
              <a:buNone/>
            </a:pPr>
            <a:r>
              <a:rPr lang="en" sz="2700">
                <a:solidFill>
                  <a:schemeClr val="lt1"/>
                </a:solidFill>
              </a:rPr>
              <a:t>We Generate &amp; Deliver DATA</a:t>
            </a:r>
            <a:endParaRPr sz="2700"/>
          </a:p>
        </p:txBody>
      </p:sp>
      <p:sp>
        <p:nvSpPr>
          <p:cNvPr id="339" name="Google Shape;339;p22"/>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10</a:t>
            </a:fld>
            <a:endParaRPr/>
          </a:p>
        </p:txBody>
      </p:sp>
      <p:sp>
        <p:nvSpPr>
          <p:cNvPr id="340" name="Google Shape;340;p22"/>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sp>
        <p:nvSpPr>
          <p:cNvPr id="341" name="Google Shape;341;p22"/>
          <p:cNvSpPr txBox="1"/>
          <p:nvPr/>
        </p:nvSpPr>
        <p:spPr>
          <a:xfrm>
            <a:off x="4213350" y="603800"/>
            <a:ext cx="717300" cy="6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t>🔑</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347" name="Google Shape;347;p2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NGS Data Management</a:t>
            </a:r>
            <a:endParaRPr/>
          </a:p>
        </p:txBody>
      </p:sp>
      <p:sp>
        <p:nvSpPr>
          <p:cNvPr id="348" name="Google Shape;348;p2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Generating Data</a:t>
            </a:r>
            <a:endParaRPr/>
          </a:p>
          <a:p>
            <a:pPr marL="914400" lvl="1" indent="-298450" algn="l" rtl="0">
              <a:spcBef>
                <a:spcPts val="0"/>
              </a:spcBef>
              <a:spcAft>
                <a:spcPts val="0"/>
              </a:spcAft>
              <a:buSzPts val="1100"/>
              <a:buAutoNum type="alphaLcPeriod"/>
            </a:pPr>
            <a:r>
              <a:rPr lang="en" sz="1100"/>
              <a:t>Data Flow</a:t>
            </a:r>
            <a:endParaRPr sz="1100"/>
          </a:p>
          <a:p>
            <a:pPr marL="914400" lvl="1" indent="-298450" algn="l" rtl="0">
              <a:spcBef>
                <a:spcPts val="0"/>
              </a:spcBef>
              <a:spcAft>
                <a:spcPts val="0"/>
              </a:spcAft>
              <a:buSzPts val="1100"/>
              <a:buAutoNum type="alphaLcPeriod"/>
            </a:pPr>
            <a:r>
              <a:rPr lang="en" sz="1100"/>
              <a:t>Typical Datasets</a:t>
            </a:r>
            <a:endParaRPr sz="1100"/>
          </a:p>
          <a:p>
            <a:pPr marL="914400" lvl="1" indent="-298450" algn="l" rtl="0">
              <a:spcBef>
                <a:spcPts val="0"/>
              </a:spcBef>
              <a:spcAft>
                <a:spcPts val="0"/>
              </a:spcAft>
              <a:buSzPts val="1100"/>
              <a:buAutoNum type="alphaLcPeriod"/>
            </a:pPr>
            <a:r>
              <a:rPr lang="en"/>
              <a:t>Some Numbers</a:t>
            </a:r>
            <a:br>
              <a:rPr lang="en"/>
            </a:br>
            <a:endParaRPr/>
          </a:p>
          <a:p>
            <a:pPr marL="457200" lvl="0" indent="-311150" algn="l" rtl="0">
              <a:spcBef>
                <a:spcPts val="0"/>
              </a:spcBef>
              <a:spcAft>
                <a:spcPts val="0"/>
              </a:spcAft>
              <a:buClr>
                <a:srgbClr val="FF7F7F"/>
              </a:buClr>
              <a:buSzPts val="1300"/>
              <a:buAutoNum type="arabicPeriod"/>
            </a:pPr>
            <a:r>
              <a:rPr lang="en" b="1">
                <a:solidFill>
                  <a:srgbClr val="FF7F7F"/>
                </a:solidFill>
              </a:rPr>
              <a:t>Delivering Data - Tier Based</a:t>
            </a:r>
            <a:endParaRPr b="1">
              <a:solidFill>
                <a:srgbClr val="FF7F7F"/>
              </a:solidFill>
            </a:endParaRPr>
          </a:p>
          <a:p>
            <a:pPr marL="914400" lvl="1" indent="-298450" algn="l" rtl="0">
              <a:spcBef>
                <a:spcPts val="0"/>
              </a:spcBef>
              <a:spcAft>
                <a:spcPts val="0"/>
              </a:spcAft>
              <a:buClr>
                <a:srgbClr val="FF7F7F"/>
              </a:buClr>
              <a:buSzPts val="1100"/>
              <a:buAutoNum type="alphaLcPeriod"/>
            </a:pPr>
            <a:r>
              <a:rPr lang="en" b="1">
                <a:solidFill>
                  <a:srgbClr val="FF7F7F"/>
                </a:solidFill>
              </a:rPr>
              <a:t>Silver Tier</a:t>
            </a:r>
            <a:endParaRPr b="1">
              <a:solidFill>
                <a:srgbClr val="FF7F7F"/>
              </a:solidFill>
            </a:endParaRPr>
          </a:p>
          <a:p>
            <a:pPr marL="914400" lvl="1" indent="-298450" algn="l" rtl="0">
              <a:spcBef>
                <a:spcPts val="0"/>
              </a:spcBef>
              <a:spcAft>
                <a:spcPts val="0"/>
              </a:spcAft>
              <a:buClr>
                <a:srgbClr val="FF7F7F"/>
              </a:buClr>
              <a:buSzPts val="1100"/>
              <a:buAutoNum type="alphaLcPeriod"/>
            </a:pPr>
            <a:r>
              <a:rPr lang="en" b="1">
                <a:solidFill>
                  <a:srgbClr val="FF7F7F"/>
                </a:solidFill>
              </a:rPr>
              <a:t>Gold Tier</a:t>
            </a:r>
            <a:br>
              <a:rPr lang="en" b="1">
                <a:solidFill>
                  <a:srgbClr val="FF7F7F"/>
                </a:solidFill>
              </a:rPr>
            </a:br>
            <a:endParaRPr b="1">
              <a:solidFill>
                <a:srgbClr val="FF7F7F"/>
              </a:solidFill>
            </a:endParaRPr>
          </a:p>
          <a:p>
            <a:pPr marL="457200" lvl="0" indent="-311150" algn="l" rtl="0">
              <a:spcBef>
                <a:spcPts val="0"/>
              </a:spcBef>
              <a:spcAft>
                <a:spcPts val="0"/>
              </a:spcAft>
              <a:buSzPts val="1300"/>
              <a:buAutoNum type="arabicPeriod"/>
            </a:pPr>
            <a:r>
              <a:rPr lang="en"/>
              <a:t>Dos and Don'ts with Data</a:t>
            </a:r>
            <a:endParaRPr/>
          </a:p>
        </p:txBody>
      </p:sp>
      <p:sp>
        <p:nvSpPr>
          <p:cNvPr id="349" name="Google Shape;349;p23"/>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Delivery: A Tier Based Service</a:t>
            </a:r>
            <a:endParaRPr/>
          </a:p>
        </p:txBody>
      </p:sp>
      <p:sp>
        <p:nvSpPr>
          <p:cNvPr id="499" name="Google Shape;499;p36"/>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12</a:t>
            </a:fld>
            <a:endParaRPr/>
          </a:p>
        </p:txBody>
      </p:sp>
      <p:sp>
        <p:nvSpPr>
          <p:cNvPr id="500" name="Google Shape;500;p36"/>
          <p:cNvSpPr txBox="1">
            <a:spLocks noGrp="1"/>
          </p:cNvSpPr>
          <p:nvPr>
            <p:ph type="subTitle" idx="2"/>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graphicFrame>
        <p:nvGraphicFramePr>
          <p:cNvPr id="501" name="Google Shape;501;p36"/>
          <p:cNvGraphicFramePr/>
          <p:nvPr/>
        </p:nvGraphicFramePr>
        <p:xfrm>
          <a:off x="827675" y="1598188"/>
          <a:ext cx="7492225" cy="2194415"/>
        </p:xfrm>
        <a:graphic>
          <a:graphicData uri="http://schemas.openxmlformats.org/drawingml/2006/table">
            <a:tbl>
              <a:tblPr>
                <a:noFill/>
                <a:tableStyleId>{BF4D4161-35F7-4042-B557-21A7FB6B5660}</a:tableStyleId>
              </a:tblPr>
              <a:tblGrid>
                <a:gridCol w="1329275">
                  <a:extLst>
                    <a:ext uri="{9D8B030D-6E8A-4147-A177-3AD203B41FA5}">
                      <a16:colId xmlns:a16="http://schemas.microsoft.com/office/drawing/2014/main" val="20000"/>
                    </a:ext>
                  </a:extLst>
                </a:gridCol>
                <a:gridCol w="3081475">
                  <a:extLst>
                    <a:ext uri="{9D8B030D-6E8A-4147-A177-3AD203B41FA5}">
                      <a16:colId xmlns:a16="http://schemas.microsoft.com/office/drawing/2014/main" val="20001"/>
                    </a:ext>
                  </a:extLst>
                </a:gridCol>
                <a:gridCol w="3081475">
                  <a:extLst>
                    <a:ext uri="{9D8B030D-6E8A-4147-A177-3AD203B41FA5}">
                      <a16:colId xmlns:a16="http://schemas.microsoft.com/office/drawing/2014/main" val="20002"/>
                    </a:ext>
                  </a:extLst>
                </a:gridCol>
              </a:tblGrid>
              <a:tr h="396200">
                <a:tc>
                  <a:txBody>
                    <a:bodyPr/>
                    <a:lstStyle/>
                    <a:p>
                      <a:pPr marL="0" lvl="0" indent="0" algn="r" rtl="0">
                        <a:spcBef>
                          <a:spcPts val="0"/>
                        </a:spcBef>
                        <a:spcAft>
                          <a:spcPts val="0"/>
                        </a:spcAft>
                        <a:buNone/>
                      </a:pPr>
                      <a:r>
                        <a:rPr lang="en" b="1"/>
                        <a:t>TIER</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b="1"/>
                        <a:t>Silver (default)</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gradFill>
                      <a:gsLst>
                        <a:gs pos="0">
                          <a:srgbClr val="FFFFFF"/>
                        </a:gs>
                        <a:gs pos="100000">
                          <a:schemeClr val="lt2"/>
                        </a:gs>
                      </a:gsLst>
                      <a:path path="circle">
                        <a:fillToRect l="50000" t="50000" r="50000" b="50000"/>
                      </a:path>
                      <a:tileRect/>
                    </a:gradFill>
                  </a:tcPr>
                </a:tc>
                <a:tc>
                  <a:txBody>
                    <a:bodyPr/>
                    <a:lstStyle/>
                    <a:p>
                      <a:pPr marL="0" lvl="0" indent="0" algn="ctr" rtl="0">
                        <a:spcBef>
                          <a:spcPts val="0"/>
                        </a:spcBef>
                        <a:spcAft>
                          <a:spcPts val="0"/>
                        </a:spcAft>
                        <a:buNone/>
                      </a:pPr>
                      <a:r>
                        <a:rPr lang="en" b="1"/>
                        <a:t>Gold</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gradFill>
                      <a:gsLst>
                        <a:gs pos="0">
                          <a:srgbClr val="FFFFFF"/>
                        </a:gs>
                        <a:gs pos="100000">
                          <a:srgbClr val="FFD966"/>
                        </a:gs>
                      </a:gsLst>
                      <a:path path="circle">
                        <a:fillToRect l="50000" t="50000" r="50000" b="50000"/>
                      </a:path>
                      <a:tileRect/>
                    </a:gradFill>
                  </a:tcP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 b="1"/>
                        <a:t>DELIVERY</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t>Download link</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9FAFA"/>
                    </a:solidFill>
                  </a:tcPr>
                </a:tc>
                <a:tc>
                  <a:txBody>
                    <a:bodyPr/>
                    <a:lstStyle/>
                    <a:p>
                      <a:pPr marL="0" lvl="0" indent="0" algn="ctr" rtl="0">
                        <a:spcBef>
                          <a:spcPts val="0"/>
                        </a:spcBef>
                        <a:spcAft>
                          <a:spcPts val="0"/>
                        </a:spcAft>
                        <a:buNone/>
                      </a:pPr>
                      <a:r>
                        <a:rPr lang="en"/>
                        <a:t>Google Cloud Bucket</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FFBED"/>
                    </a:solidFill>
                  </a:tcPr>
                </a:tc>
                <a:extLst>
                  <a:ext uri="{0D108BD9-81ED-4DB2-BD59-A6C34878D82A}">
                    <a16:rowId xmlns:a16="http://schemas.microsoft.com/office/drawing/2014/main" val="10001"/>
                  </a:ext>
                </a:extLst>
              </a:tr>
              <a:tr h="609575">
                <a:tc>
                  <a:txBody>
                    <a:bodyPr/>
                    <a:lstStyle/>
                    <a:p>
                      <a:pPr marL="0" lvl="0" indent="0" algn="r" rtl="0">
                        <a:spcBef>
                          <a:spcPts val="0"/>
                        </a:spcBef>
                        <a:spcAft>
                          <a:spcPts val="0"/>
                        </a:spcAft>
                        <a:buNone/>
                      </a:pPr>
                      <a:r>
                        <a:rPr lang="en" b="1"/>
                        <a:t>ACCESS</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t>Through PRM</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9FAFA"/>
                    </a:solidFill>
                  </a:tcPr>
                </a:tc>
                <a:tc>
                  <a:txBody>
                    <a:bodyPr/>
                    <a:lstStyle/>
                    <a:p>
                      <a:pPr marL="0" lvl="0" indent="0" algn="ctr" rtl="0">
                        <a:spcBef>
                          <a:spcPts val="0"/>
                        </a:spcBef>
                        <a:spcAft>
                          <a:spcPts val="0"/>
                        </a:spcAft>
                        <a:buNone/>
                      </a:pPr>
                      <a:r>
                        <a:rPr lang="en"/>
                        <a:t>Through </a:t>
                      </a:r>
                      <a:r>
                        <a:rPr lang="en" b="1" i="1"/>
                        <a:t>share accounts</a:t>
                      </a:r>
                      <a:r>
                        <a:rPr lang="en"/>
                        <a:t> (@share.uzleuven.be)</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FFBED"/>
                    </a:solidFill>
                  </a:tcP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 b="1"/>
                        <a:t>POLICY</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t>Valid for 90 days</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9FAFA"/>
                    </a:solidFill>
                  </a:tcPr>
                </a:tc>
                <a:tc>
                  <a:txBody>
                    <a:bodyPr/>
                    <a:lstStyle/>
                    <a:p>
                      <a:pPr marL="0" lvl="0" indent="0" algn="ctr" rtl="0">
                        <a:spcBef>
                          <a:spcPts val="0"/>
                        </a:spcBef>
                        <a:spcAft>
                          <a:spcPts val="0"/>
                        </a:spcAft>
                        <a:buNone/>
                      </a:pPr>
                      <a:r>
                        <a:rPr lang="en"/>
                        <a:t>Custom - Customer Controlled</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FFBED"/>
                    </a:solidFill>
                  </a:tcP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 b="1"/>
                        <a:t>PRICING</a:t>
                      </a:r>
                      <a:endParaRPr b="1"/>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a:t>Included in Project</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9FAFA"/>
                    </a:solidFill>
                  </a:tcPr>
                </a:tc>
                <a:tc>
                  <a:txBody>
                    <a:bodyPr/>
                    <a:lstStyle/>
                    <a:p>
                      <a:pPr marL="0" lvl="0" indent="0" algn="ctr" rtl="0">
                        <a:spcBef>
                          <a:spcPts val="0"/>
                        </a:spcBef>
                        <a:spcAft>
                          <a:spcPts val="0"/>
                        </a:spcAft>
                        <a:buNone/>
                      </a:pPr>
                      <a:r>
                        <a:rPr lang="en"/>
                        <a:t>Billed Quarterly</a:t>
                      </a:r>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FFFBED"/>
                    </a:solidFill>
                  </a:tcPr>
                </a:tc>
                <a:extLst>
                  <a:ext uri="{0D108BD9-81ED-4DB2-BD59-A6C34878D82A}">
                    <a16:rowId xmlns:a16="http://schemas.microsoft.com/office/drawing/2014/main" val="10004"/>
                  </a:ext>
                </a:extLst>
              </a:tr>
            </a:tbl>
          </a:graphicData>
        </a:graphic>
      </p:graphicFrame>
      <p:sp>
        <p:nvSpPr>
          <p:cNvPr id="502" name="Google Shape;502;p36"/>
          <p:cNvSpPr txBox="1"/>
          <p:nvPr/>
        </p:nvSpPr>
        <p:spPr>
          <a:xfrm>
            <a:off x="729450" y="4228050"/>
            <a:ext cx="7688700" cy="67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Modify Tier → </a:t>
            </a:r>
            <a:r>
              <a:rPr lang="en" u="sng">
                <a:solidFill>
                  <a:schemeClr val="dk2"/>
                </a:solidFill>
                <a:latin typeface="Lato"/>
                <a:ea typeface="Lato"/>
                <a:cs typeface="Lato"/>
                <a:sym typeface="Lato"/>
                <a:hlinkClick r:id="rId3">
                  <a:extLst>
                    <a:ext uri="{A12FA001-AC4F-418D-AE19-62706E023703}">
                      <ahyp:hlinkClr xmlns:ahyp="http://schemas.microsoft.com/office/drawing/2018/hyperlinkcolor" val="tx"/>
                    </a:ext>
                  </a:extLst>
                </a:hlinkClick>
              </a:rPr>
              <a:t>info@genomicscore.be</a:t>
            </a:r>
            <a:br>
              <a:rPr lang="en">
                <a:latin typeface="Lato"/>
                <a:ea typeface="Lato"/>
                <a:cs typeface="Lato"/>
                <a:sym typeface="Lato"/>
              </a:rPr>
            </a:br>
            <a:r>
              <a:rPr lang="en">
                <a:latin typeface="Lato"/>
                <a:ea typeface="Lato"/>
                <a:cs typeface="Lato"/>
                <a:sym typeface="Lato"/>
              </a:rPr>
              <a:t>Set / Modify Storage Policy → </a:t>
            </a:r>
            <a:r>
              <a:rPr lang="en" u="sng">
                <a:solidFill>
                  <a:schemeClr val="dk2"/>
                </a:solidFill>
                <a:latin typeface="Lato"/>
                <a:ea typeface="Lato"/>
                <a:cs typeface="Lato"/>
                <a:sym typeface="Lato"/>
                <a:hlinkClick r:id="rId4">
                  <a:extLst>
                    <a:ext uri="{A12FA001-AC4F-418D-AE19-62706E023703}">
                      <ahyp:hlinkClr xmlns:ahyp="http://schemas.microsoft.com/office/drawing/2018/hyperlinkcolor" val="tx"/>
                    </a:ext>
                  </a:extLst>
                </a:hlinkClick>
              </a:rPr>
              <a:t>www.genomicscore.be/request</a:t>
            </a:r>
            <a:r>
              <a:rPr lang="en">
                <a:solidFill>
                  <a:schemeClr val="dk2"/>
                </a:solidFill>
                <a:latin typeface="Lato"/>
                <a:ea typeface="Lato"/>
                <a:cs typeface="Lato"/>
                <a:sym typeface="Lato"/>
              </a:rPr>
              <a:t>» &gt; Login &gt; My Data &gt; Bucket Info</a:t>
            </a:r>
            <a:endParaRPr>
              <a:solidFill>
                <a:schemeClr val="dk2"/>
              </a:solidFill>
              <a:latin typeface="Lato"/>
              <a:ea typeface="Lato"/>
              <a:cs typeface="Lato"/>
              <a:sym typeface="Lato"/>
            </a:endParaRPr>
          </a:p>
        </p:txBody>
      </p:sp>
    </p:spTree>
    <p:extLst>
      <p:ext uri="{BB962C8B-B14F-4D97-AF65-F5344CB8AC3E}">
        <p14:creationId xmlns:p14="http://schemas.microsoft.com/office/powerpoint/2010/main" val="424982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6"/>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Silver Tier: Where?</a:t>
            </a:r>
            <a:endParaRPr/>
          </a:p>
        </p:txBody>
      </p:sp>
      <p:sp>
        <p:nvSpPr>
          <p:cNvPr id="371" name="Google Shape;371;p26"/>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13</a:t>
            </a:fld>
            <a:endParaRPr/>
          </a:p>
        </p:txBody>
      </p:sp>
      <p:sp>
        <p:nvSpPr>
          <p:cNvPr id="372" name="Google Shape;372;p26"/>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sp>
        <p:nvSpPr>
          <p:cNvPr id="373" name="Google Shape;373;p26"/>
          <p:cNvSpPr txBox="1">
            <a:spLocks noGrp="1"/>
          </p:cNvSpPr>
          <p:nvPr>
            <p:ph type="subTitle" idx="1"/>
          </p:nvPr>
        </p:nvSpPr>
        <p:spPr>
          <a:xfrm>
            <a:off x="285317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ctr" rtl="0">
              <a:spcBef>
                <a:spcPts val="0"/>
              </a:spcBef>
              <a:spcAft>
                <a:spcPts val="1200"/>
              </a:spcAft>
              <a:buNone/>
            </a:pPr>
            <a:r>
              <a:rPr lang="en" u="sng">
                <a:hlinkClick r:id="rId3"/>
              </a:rPr>
              <a:t>help.genomicscore.be</a:t>
            </a:r>
            <a:r>
              <a:rPr lang="en" b="1"/>
              <a:t> »</a:t>
            </a:r>
            <a:endParaRPr/>
          </a:p>
        </p:txBody>
      </p:sp>
      <p:pic>
        <p:nvPicPr>
          <p:cNvPr id="374" name="Google Shape;374;p26"/>
          <p:cNvPicPr preferRelativeResize="0"/>
          <p:nvPr/>
        </p:nvPicPr>
        <p:blipFill>
          <a:blip r:embed="rId4">
            <a:alphaModFix/>
          </a:blip>
          <a:stretch>
            <a:fillRect/>
          </a:stretch>
        </p:blipFill>
        <p:spPr>
          <a:xfrm>
            <a:off x="29525" y="1472850"/>
            <a:ext cx="9084949" cy="26090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7"/>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Gold Tier: What?</a:t>
            </a:r>
            <a:endParaRPr/>
          </a:p>
        </p:txBody>
      </p:sp>
      <p:sp>
        <p:nvSpPr>
          <p:cNvPr id="380" name="Google Shape;380;p27"/>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14</a:t>
            </a:fld>
            <a:endParaRPr/>
          </a:p>
        </p:txBody>
      </p:sp>
      <p:sp>
        <p:nvSpPr>
          <p:cNvPr id="381" name="Google Shape;381;p27"/>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sp>
        <p:nvSpPr>
          <p:cNvPr id="382" name="Google Shape;382;p27"/>
          <p:cNvSpPr/>
          <p:nvPr/>
        </p:nvSpPr>
        <p:spPr>
          <a:xfrm>
            <a:off x="1062875" y="3070100"/>
            <a:ext cx="2049900" cy="1412100"/>
          </a:xfrm>
          <a:prstGeom prst="can">
            <a:avLst>
              <a:gd name="adj" fmla="val 2500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BUCKET</a:t>
            </a:r>
            <a:endParaRPr b="1">
              <a:solidFill>
                <a:schemeClr val="lt1"/>
              </a:solidFill>
            </a:endParaRPr>
          </a:p>
        </p:txBody>
      </p:sp>
      <p:sp>
        <p:nvSpPr>
          <p:cNvPr id="383" name="Google Shape;383;p27"/>
          <p:cNvSpPr/>
          <p:nvPr/>
        </p:nvSpPr>
        <p:spPr>
          <a:xfrm>
            <a:off x="1945888" y="1599623"/>
            <a:ext cx="710478" cy="535194"/>
          </a:xfrm>
          <a:prstGeom prst="flowChartMultidocument">
            <a:avLst/>
          </a:prstGeom>
          <a:solidFill>
            <a:srgbClr val="FF7F7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29450" y="2086950"/>
            <a:ext cx="652158" cy="535194"/>
          </a:xfrm>
          <a:prstGeom prst="flowChartMultidocument">
            <a:avLst/>
          </a:prstGeom>
          <a:solidFill>
            <a:srgbClr val="5E98C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3220663" y="2055199"/>
            <a:ext cx="710478" cy="574722"/>
          </a:xfrm>
          <a:prstGeom prst="flowChartMultidocument">
            <a:avLst/>
          </a:prstGeom>
          <a:solidFill>
            <a:srgbClr val="F9A3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rot="-2702028">
            <a:off x="2794190" y="2688552"/>
            <a:ext cx="359564" cy="245225"/>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rot="5791188">
            <a:off x="1986486" y="2383475"/>
            <a:ext cx="359324" cy="244929"/>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rot="4174030">
            <a:off x="1170113" y="2688545"/>
            <a:ext cx="359200" cy="245190"/>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rot="-316082">
            <a:off x="3201576" y="3529403"/>
            <a:ext cx="359418" cy="245262"/>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3697650" y="3364662"/>
            <a:ext cx="710478" cy="574722"/>
          </a:xfrm>
          <a:prstGeom prst="flowChartMultidocument">
            <a:avLst/>
          </a:prstGeom>
          <a:solidFill>
            <a:srgbClr val="8E7CC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txBox="1"/>
          <p:nvPr/>
        </p:nvSpPr>
        <p:spPr>
          <a:xfrm>
            <a:off x="4769950" y="890775"/>
            <a:ext cx="4137600" cy="3632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Google </a:t>
            </a:r>
            <a:r>
              <a:rPr lang="en" b="1">
                <a:latin typeface="Lato"/>
                <a:ea typeface="Lato"/>
                <a:cs typeface="Lato"/>
                <a:sym typeface="Lato"/>
              </a:rPr>
              <a:t>Cloud</a:t>
            </a:r>
            <a:endParaRPr b="1">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Virtual data "container"</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A dedicated bucket per pi</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Under GC's administration</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Access through share accounts (@share.uzleuven.be + 2FA enforced)</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Archiving capabilities - Set through PRM</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STANDARD 	(HOT)</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NEARLINE</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COLDLINE</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ARCHIVE 		(COLD)</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Gold Tier: Where?</a:t>
            </a:r>
            <a:endParaRPr/>
          </a:p>
        </p:txBody>
      </p:sp>
      <p:sp>
        <p:nvSpPr>
          <p:cNvPr id="477" name="Google Shape;477;p34"/>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15</a:t>
            </a:fld>
            <a:endParaRPr/>
          </a:p>
        </p:txBody>
      </p:sp>
      <p:sp>
        <p:nvSpPr>
          <p:cNvPr id="478" name="Google Shape;478;p34"/>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sp>
        <p:nvSpPr>
          <p:cNvPr id="479" name="Google Shape;479;p34"/>
          <p:cNvSpPr txBox="1">
            <a:spLocks noGrp="1"/>
          </p:cNvSpPr>
          <p:nvPr>
            <p:ph type="subTitle" idx="1"/>
          </p:nvPr>
        </p:nvSpPr>
        <p:spPr>
          <a:xfrm>
            <a:off x="285317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ctr" rtl="0">
              <a:spcBef>
                <a:spcPts val="0"/>
              </a:spcBef>
              <a:spcAft>
                <a:spcPts val="1200"/>
              </a:spcAft>
              <a:buNone/>
            </a:pPr>
            <a:r>
              <a:rPr lang="en" u="sng">
                <a:hlinkClick r:id="rId3"/>
              </a:rPr>
              <a:t>help.genomicscore.be</a:t>
            </a:r>
            <a:r>
              <a:rPr lang="en"/>
              <a:t> » </a:t>
            </a:r>
            <a:endParaRPr/>
          </a:p>
        </p:txBody>
      </p:sp>
      <p:pic>
        <p:nvPicPr>
          <p:cNvPr id="480" name="Google Shape;480;p34"/>
          <p:cNvPicPr preferRelativeResize="0"/>
          <p:nvPr/>
        </p:nvPicPr>
        <p:blipFill>
          <a:blip r:embed="rId4">
            <a:alphaModFix/>
          </a:blip>
          <a:stretch>
            <a:fillRect/>
          </a:stretch>
        </p:blipFill>
        <p:spPr>
          <a:xfrm>
            <a:off x="665075" y="1472850"/>
            <a:ext cx="7813849" cy="331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8"/>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Gold Tier: Why?</a:t>
            </a:r>
            <a:endParaRPr/>
          </a:p>
        </p:txBody>
      </p:sp>
      <p:sp>
        <p:nvSpPr>
          <p:cNvPr id="397" name="Google Shape;397;p28"/>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16</a:t>
            </a:fld>
            <a:endParaRPr/>
          </a:p>
        </p:txBody>
      </p:sp>
      <p:sp>
        <p:nvSpPr>
          <p:cNvPr id="398" name="Google Shape;398;p28"/>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sp>
        <p:nvSpPr>
          <p:cNvPr id="399" name="Google Shape;399;p28"/>
          <p:cNvSpPr/>
          <p:nvPr/>
        </p:nvSpPr>
        <p:spPr>
          <a:xfrm>
            <a:off x="1062875" y="3070100"/>
            <a:ext cx="2049900" cy="1412100"/>
          </a:xfrm>
          <a:prstGeom prst="can">
            <a:avLst>
              <a:gd name="adj" fmla="val 2500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BUCKET</a:t>
            </a:r>
            <a:endParaRPr b="1">
              <a:solidFill>
                <a:schemeClr val="lt1"/>
              </a:solidFill>
            </a:endParaRPr>
          </a:p>
        </p:txBody>
      </p:sp>
      <p:sp>
        <p:nvSpPr>
          <p:cNvPr id="400" name="Google Shape;400;p28"/>
          <p:cNvSpPr/>
          <p:nvPr/>
        </p:nvSpPr>
        <p:spPr>
          <a:xfrm>
            <a:off x="1945888" y="1599623"/>
            <a:ext cx="710478" cy="535194"/>
          </a:xfrm>
          <a:prstGeom prst="flowChartMultidocument">
            <a:avLst/>
          </a:prstGeom>
          <a:solidFill>
            <a:srgbClr val="FF7F7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729450" y="2086950"/>
            <a:ext cx="652158" cy="535194"/>
          </a:xfrm>
          <a:prstGeom prst="flowChartMultidocument">
            <a:avLst/>
          </a:prstGeom>
          <a:solidFill>
            <a:srgbClr val="5E98C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3220663" y="2055199"/>
            <a:ext cx="710478" cy="574722"/>
          </a:xfrm>
          <a:prstGeom prst="flowChartMultidocument">
            <a:avLst/>
          </a:prstGeom>
          <a:solidFill>
            <a:srgbClr val="F9A3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2702028">
            <a:off x="2794190" y="2688552"/>
            <a:ext cx="359564" cy="245225"/>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rot="5791188">
            <a:off x="1986486" y="2383475"/>
            <a:ext cx="359324" cy="244929"/>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rot="4174030">
            <a:off x="1170113" y="2688545"/>
            <a:ext cx="359200" cy="245190"/>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rot="-316082">
            <a:off x="3201576" y="3529403"/>
            <a:ext cx="359418" cy="245262"/>
          </a:xfrm>
          <a:prstGeom prst="striped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3697650" y="3364662"/>
            <a:ext cx="710478" cy="574722"/>
          </a:xfrm>
          <a:prstGeom prst="flowChartMultidocument">
            <a:avLst/>
          </a:prstGeom>
          <a:solidFill>
            <a:srgbClr val="8E7CC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txBox="1"/>
          <p:nvPr/>
        </p:nvSpPr>
        <p:spPr>
          <a:xfrm>
            <a:off x="4769950" y="1188750"/>
            <a:ext cx="3975000" cy="3309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Virtually unlimited in size</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Cost is the limiting factor!</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Reduction in storage admin</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Avoids local infrastructure admin</a:t>
            </a:r>
            <a:br>
              <a:rPr lang="en">
                <a:latin typeface="Lato"/>
                <a:ea typeface="Lato"/>
                <a:cs typeface="Lato"/>
                <a:sym typeface="Lato"/>
              </a:rPr>
            </a:b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Increased flexibility </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Partial downloads</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Uploads</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Cloud based analyses</a:t>
            </a:r>
            <a:endParaRPr>
              <a:latin typeface="Lato"/>
              <a:ea typeface="Lato"/>
              <a:cs typeface="Lato"/>
              <a:sym typeface="Lato"/>
            </a:endParaRPr>
          </a:p>
          <a:p>
            <a:pPr marL="914400" lvl="1" indent="-317500" algn="l" rtl="0">
              <a:lnSpc>
                <a:spcPct val="150000"/>
              </a:lnSpc>
              <a:spcBef>
                <a:spcPts val="0"/>
              </a:spcBef>
              <a:spcAft>
                <a:spcPts val="0"/>
              </a:spcAft>
              <a:buSzPts val="1400"/>
              <a:buFont typeface="Lato"/>
              <a:buChar char="○"/>
            </a:pPr>
            <a:r>
              <a:rPr lang="en">
                <a:latin typeface="Lato"/>
                <a:ea typeface="Lato"/>
                <a:cs typeface="Lato"/>
                <a:sym typeface="Lato"/>
              </a:rPr>
              <a:t>Faster transfers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9"/>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Gold Tier: Pricing &amp; Policy</a:t>
            </a:r>
            <a:endParaRPr/>
          </a:p>
        </p:txBody>
      </p:sp>
      <p:sp>
        <p:nvSpPr>
          <p:cNvPr id="414" name="Google Shape;414;p29"/>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17</a:t>
            </a:fld>
            <a:endParaRPr/>
          </a:p>
        </p:txBody>
      </p:sp>
      <p:sp>
        <p:nvSpPr>
          <p:cNvPr id="415" name="Google Shape;415;p29"/>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graphicFrame>
        <p:nvGraphicFramePr>
          <p:cNvPr id="416" name="Google Shape;416;p29"/>
          <p:cNvGraphicFramePr/>
          <p:nvPr/>
        </p:nvGraphicFramePr>
        <p:xfrm>
          <a:off x="69625" y="1977675"/>
          <a:ext cx="9004750" cy="2621030"/>
        </p:xfrm>
        <a:graphic>
          <a:graphicData uri="http://schemas.openxmlformats.org/drawingml/2006/table">
            <a:tbl>
              <a:tblPr>
                <a:noFill/>
                <a:tableStyleId>{BF4D4161-35F7-4042-B557-21A7FB6B5660}</a:tableStyleId>
              </a:tblPr>
              <a:tblGrid>
                <a:gridCol w="1800950">
                  <a:extLst>
                    <a:ext uri="{9D8B030D-6E8A-4147-A177-3AD203B41FA5}">
                      <a16:colId xmlns:a16="http://schemas.microsoft.com/office/drawing/2014/main" val="20000"/>
                    </a:ext>
                  </a:extLst>
                </a:gridCol>
                <a:gridCol w="1800950">
                  <a:extLst>
                    <a:ext uri="{9D8B030D-6E8A-4147-A177-3AD203B41FA5}">
                      <a16:colId xmlns:a16="http://schemas.microsoft.com/office/drawing/2014/main" val="20001"/>
                    </a:ext>
                  </a:extLst>
                </a:gridCol>
                <a:gridCol w="1800950">
                  <a:extLst>
                    <a:ext uri="{9D8B030D-6E8A-4147-A177-3AD203B41FA5}">
                      <a16:colId xmlns:a16="http://schemas.microsoft.com/office/drawing/2014/main" val="20002"/>
                    </a:ext>
                  </a:extLst>
                </a:gridCol>
                <a:gridCol w="1800950">
                  <a:extLst>
                    <a:ext uri="{9D8B030D-6E8A-4147-A177-3AD203B41FA5}">
                      <a16:colId xmlns:a16="http://schemas.microsoft.com/office/drawing/2014/main" val="20003"/>
                    </a:ext>
                  </a:extLst>
                </a:gridCol>
                <a:gridCol w="1800950">
                  <a:extLst>
                    <a:ext uri="{9D8B030D-6E8A-4147-A177-3AD203B41FA5}">
                      <a16:colId xmlns:a16="http://schemas.microsoft.com/office/drawing/2014/main" val="20004"/>
                    </a:ext>
                  </a:extLst>
                </a:gridCol>
              </a:tblGrid>
              <a:tr h="822925">
                <a:tc>
                  <a:txBody>
                    <a:bodyPr/>
                    <a:lstStyle/>
                    <a:p>
                      <a:pPr marL="0" lvl="0" indent="0" algn="ctr" rtl="0">
                        <a:spcBef>
                          <a:spcPts val="0"/>
                        </a:spcBef>
                        <a:spcAft>
                          <a:spcPts val="0"/>
                        </a:spcAft>
                        <a:buNone/>
                      </a:pPr>
                      <a:r>
                        <a:rPr lang="en" b="1"/>
                        <a:t>STORAGE CLASS</a:t>
                      </a:r>
                      <a:endParaRPr b="1"/>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t>STORAGE COST </a:t>
                      </a:r>
                      <a:r>
                        <a:rPr lang="en"/>
                        <a:t>EUR/GB.month</a:t>
                      </a:r>
                      <a:endParaRPr b="1"/>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t>RETRIEVAL COST</a:t>
                      </a:r>
                      <a:endParaRPr b="1"/>
                    </a:p>
                    <a:p>
                      <a:pPr marL="0" lvl="0" indent="0" algn="ctr" rtl="0">
                        <a:spcBef>
                          <a:spcPts val="0"/>
                        </a:spcBef>
                        <a:spcAft>
                          <a:spcPts val="0"/>
                        </a:spcAft>
                        <a:buNone/>
                      </a:pPr>
                      <a:r>
                        <a:rPr lang="en"/>
                        <a:t>EUR/GB</a:t>
                      </a:r>
                      <a:endParaRPr b="1"/>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t>DOWNLOAD COST</a:t>
                      </a:r>
                      <a:br>
                        <a:rPr lang="en" b="1"/>
                      </a:br>
                      <a:r>
                        <a:rPr lang="en"/>
                        <a:t>EUR/GB</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t>MINIMUM RETENTION</a:t>
                      </a:r>
                      <a:br>
                        <a:rPr lang="en" b="1"/>
                      </a:br>
                      <a:r>
                        <a:rPr lang="en"/>
                        <a:t>DAYS</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49525">
                <a:tc>
                  <a:txBody>
                    <a:bodyPr/>
                    <a:lstStyle/>
                    <a:p>
                      <a:pPr marL="0" lvl="0" indent="0" algn="ctr" rtl="0">
                        <a:spcBef>
                          <a:spcPts val="0"/>
                        </a:spcBef>
                        <a:spcAft>
                          <a:spcPts val="0"/>
                        </a:spcAft>
                        <a:buNone/>
                      </a:pPr>
                      <a:r>
                        <a:rPr lang="en" b="1">
                          <a:solidFill>
                            <a:schemeClr val="lt1"/>
                          </a:solidFill>
                        </a:rPr>
                        <a:t>STANDARD (STD)</a:t>
                      </a:r>
                      <a:endParaRPr b="1">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a:txBody>
                    <a:bodyPr/>
                    <a:lstStyle/>
                    <a:p>
                      <a:pPr marL="0" lvl="0" indent="0" algn="r" rtl="0">
                        <a:spcBef>
                          <a:spcPts val="0"/>
                        </a:spcBef>
                        <a:spcAft>
                          <a:spcPts val="0"/>
                        </a:spcAft>
                        <a:buNone/>
                      </a:pPr>
                      <a:r>
                        <a:rPr lang="en"/>
                        <a:t>0.02</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C4A1"/>
                    </a:solidFill>
                  </a:tcPr>
                </a:tc>
                <a:tc>
                  <a:txBody>
                    <a:bodyPr/>
                    <a:lstStyle/>
                    <a:p>
                      <a:pPr marL="0" lvl="0" indent="0" algn="r" rtl="0">
                        <a:spcBef>
                          <a:spcPts val="0"/>
                        </a:spcBef>
                        <a:spcAft>
                          <a:spcPts val="0"/>
                        </a:spcAft>
                        <a:buNone/>
                      </a:pPr>
                      <a:r>
                        <a:rPr lang="en"/>
                        <a:t>0</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C4A1"/>
                    </a:solidFill>
                  </a:tcPr>
                </a:tc>
                <a:tc>
                  <a:txBody>
                    <a:bodyPr/>
                    <a:lstStyle/>
                    <a:p>
                      <a:pPr marL="0" lvl="0" indent="0" algn="r" rtl="0">
                        <a:spcBef>
                          <a:spcPts val="0"/>
                        </a:spcBef>
                        <a:spcAft>
                          <a:spcPts val="0"/>
                        </a:spcAft>
                        <a:buNone/>
                      </a:pPr>
                      <a:r>
                        <a:rPr lang="en"/>
                        <a:t>0.13</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C4A1"/>
                    </a:solidFill>
                  </a:tcPr>
                </a:tc>
                <a:tc>
                  <a:txBody>
                    <a:bodyPr/>
                    <a:lstStyle/>
                    <a:p>
                      <a:pPr marL="0" lvl="0" indent="0" algn="r" rtl="0">
                        <a:spcBef>
                          <a:spcPts val="0"/>
                        </a:spcBef>
                        <a:spcAft>
                          <a:spcPts val="0"/>
                        </a:spcAft>
                        <a:buNone/>
                      </a:pPr>
                      <a:r>
                        <a:rPr lang="en"/>
                        <a:t>0</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C4A1"/>
                    </a:solidFill>
                  </a:tcPr>
                </a:tc>
                <a:extLst>
                  <a:ext uri="{0D108BD9-81ED-4DB2-BD59-A6C34878D82A}">
                    <a16:rowId xmlns:a16="http://schemas.microsoft.com/office/drawing/2014/main" val="10001"/>
                  </a:ext>
                </a:extLst>
              </a:tr>
              <a:tr h="449525">
                <a:tc>
                  <a:txBody>
                    <a:bodyPr/>
                    <a:lstStyle/>
                    <a:p>
                      <a:pPr marL="0" lvl="0" indent="0" algn="ctr" rtl="0">
                        <a:spcBef>
                          <a:spcPts val="0"/>
                        </a:spcBef>
                        <a:spcAft>
                          <a:spcPts val="0"/>
                        </a:spcAft>
                        <a:buNone/>
                      </a:pPr>
                      <a:r>
                        <a:rPr lang="en" b="1">
                          <a:solidFill>
                            <a:schemeClr val="lt1"/>
                          </a:solidFill>
                        </a:rPr>
                        <a:t>NEARLINE (NL)</a:t>
                      </a:r>
                      <a:endParaRPr b="1">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9A31E"/>
                    </a:solidFill>
                  </a:tcPr>
                </a:tc>
                <a:tc>
                  <a:txBody>
                    <a:bodyPr/>
                    <a:lstStyle/>
                    <a:p>
                      <a:pPr marL="0" lvl="0" indent="0" algn="r" rtl="0">
                        <a:spcBef>
                          <a:spcPts val="0"/>
                        </a:spcBef>
                        <a:spcAft>
                          <a:spcPts val="0"/>
                        </a:spcAft>
                        <a:buNone/>
                      </a:pPr>
                      <a:r>
                        <a:rPr lang="en"/>
                        <a:t>0.01</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D696"/>
                    </a:solidFill>
                  </a:tcPr>
                </a:tc>
                <a:tc>
                  <a:txBody>
                    <a:bodyPr/>
                    <a:lstStyle/>
                    <a:p>
                      <a:pPr marL="0" lvl="0" indent="0" algn="r" rtl="0">
                        <a:spcBef>
                          <a:spcPts val="0"/>
                        </a:spcBef>
                        <a:spcAft>
                          <a:spcPts val="0"/>
                        </a:spcAft>
                        <a:buNone/>
                      </a:pPr>
                      <a:r>
                        <a:rPr lang="en"/>
                        <a:t>0.01</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D696"/>
                    </a:solidFill>
                  </a:tcPr>
                </a:tc>
                <a:tc>
                  <a:txBody>
                    <a:bodyPr/>
                    <a:lstStyle/>
                    <a:p>
                      <a:pPr marL="0" lvl="0" indent="0" algn="r" rtl="0">
                        <a:spcBef>
                          <a:spcPts val="0"/>
                        </a:spcBef>
                        <a:spcAft>
                          <a:spcPts val="0"/>
                        </a:spcAft>
                        <a:buNone/>
                      </a:pPr>
                      <a:r>
                        <a:rPr lang="en"/>
                        <a:t>0.13</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D696"/>
                    </a:solidFill>
                  </a:tcPr>
                </a:tc>
                <a:tc>
                  <a:txBody>
                    <a:bodyPr/>
                    <a:lstStyle/>
                    <a:p>
                      <a:pPr marL="0" lvl="0" indent="0" algn="r" rtl="0">
                        <a:spcBef>
                          <a:spcPts val="0"/>
                        </a:spcBef>
                        <a:spcAft>
                          <a:spcPts val="0"/>
                        </a:spcAft>
                        <a:buNone/>
                      </a:pPr>
                      <a:r>
                        <a:rPr lang="en"/>
                        <a:t>30</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D696"/>
                    </a:solidFill>
                  </a:tcPr>
                </a:tc>
                <a:extLst>
                  <a:ext uri="{0D108BD9-81ED-4DB2-BD59-A6C34878D82A}">
                    <a16:rowId xmlns:a16="http://schemas.microsoft.com/office/drawing/2014/main" val="10002"/>
                  </a:ext>
                </a:extLst>
              </a:tr>
              <a:tr h="449525">
                <a:tc>
                  <a:txBody>
                    <a:bodyPr/>
                    <a:lstStyle/>
                    <a:p>
                      <a:pPr marL="0" lvl="0" indent="0" algn="ctr" rtl="0">
                        <a:spcBef>
                          <a:spcPts val="0"/>
                        </a:spcBef>
                        <a:spcAft>
                          <a:spcPts val="0"/>
                        </a:spcAft>
                        <a:buNone/>
                      </a:pPr>
                      <a:r>
                        <a:rPr lang="en" b="1">
                          <a:solidFill>
                            <a:schemeClr val="lt1"/>
                          </a:solidFill>
                        </a:rPr>
                        <a:t>COLDLINE (CL)</a:t>
                      </a:r>
                      <a:endParaRPr b="1">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0098CE"/>
                    </a:solidFill>
                  </a:tcPr>
                </a:tc>
                <a:tc>
                  <a:txBody>
                    <a:bodyPr/>
                    <a:lstStyle/>
                    <a:p>
                      <a:pPr marL="0" lvl="0" indent="0" algn="r" rtl="0">
                        <a:spcBef>
                          <a:spcPts val="0"/>
                        </a:spcBef>
                        <a:spcAft>
                          <a:spcPts val="0"/>
                        </a:spcAft>
                        <a:buNone/>
                      </a:pPr>
                      <a:r>
                        <a:rPr lang="en"/>
                        <a:t>0.0034</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58BBDD"/>
                    </a:solidFill>
                  </a:tcPr>
                </a:tc>
                <a:tc>
                  <a:txBody>
                    <a:bodyPr/>
                    <a:lstStyle/>
                    <a:p>
                      <a:pPr marL="0" lvl="0" indent="0" algn="r" rtl="0">
                        <a:spcBef>
                          <a:spcPts val="0"/>
                        </a:spcBef>
                        <a:spcAft>
                          <a:spcPts val="0"/>
                        </a:spcAft>
                        <a:buNone/>
                      </a:pPr>
                      <a:r>
                        <a:rPr lang="en"/>
                        <a:t>0.03</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58BBDD"/>
                    </a:solidFill>
                  </a:tcPr>
                </a:tc>
                <a:tc>
                  <a:txBody>
                    <a:bodyPr/>
                    <a:lstStyle/>
                    <a:p>
                      <a:pPr marL="0" lvl="0" indent="0" algn="r" rtl="0">
                        <a:spcBef>
                          <a:spcPts val="0"/>
                        </a:spcBef>
                        <a:spcAft>
                          <a:spcPts val="0"/>
                        </a:spcAft>
                        <a:buNone/>
                      </a:pPr>
                      <a:r>
                        <a:rPr lang="en"/>
                        <a:t>0.13</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58BBDD"/>
                    </a:solidFill>
                  </a:tcPr>
                </a:tc>
                <a:tc>
                  <a:txBody>
                    <a:bodyPr/>
                    <a:lstStyle/>
                    <a:p>
                      <a:pPr marL="0" lvl="0" indent="0" algn="r" rtl="0">
                        <a:spcBef>
                          <a:spcPts val="0"/>
                        </a:spcBef>
                        <a:spcAft>
                          <a:spcPts val="0"/>
                        </a:spcAft>
                        <a:buNone/>
                      </a:pPr>
                      <a:r>
                        <a:rPr lang="en"/>
                        <a:t>90</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58BBDD"/>
                    </a:solidFill>
                  </a:tcPr>
                </a:tc>
                <a:extLst>
                  <a:ext uri="{0D108BD9-81ED-4DB2-BD59-A6C34878D82A}">
                    <a16:rowId xmlns:a16="http://schemas.microsoft.com/office/drawing/2014/main" val="10003"/>
                  </a:ext>
                </a:extLst>
              </a:tr>
              <a:tr h="449525">
                <a:tc>
                  <a:txBody>
                    <a:bodyPr/>
                    <a:lstStyle/>
                    <a:p>
                      <a:pPr marL="0" lvl="0" indent="0" algn="ctr" rtl="0">
                        <a:spcBef>
                          <a:spcPts val="0"/>
                        </a:spcBef>
                        <a:spcAft>
                          <a:spcPts val="0"/>
                        </a:spcAft>
                        <a:buNone/>
                      </a:pPr>
                      <a:r>
                        <a:rPr lang="en" b="1">
                          <a:solidFill>
                            <a:schemeClr val="lt1"/>
                          </a:solidFill>
                        </a:rPr>
                        <a:t>ARCHIVE (ARC)</a:t>
                      </a:r>
                      <a:endParaRPr b="1">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93C6A"/>
                    </a:solidFill>
                  </a:tcPr>
                </a:tc>
                <a:tc>
                  <a:txBody>
                    <a:bodyPr/>
                    <a:lstStyle/>
                    <a:p>
                      <a:pPr marL="0" lvl="0" indent="0" algn="r" rtl="0">
                        <a:spcBef>
                          <a:spcPts val="0"/>
                        </a:spcBef>
                        <a:spcAft>
                          <a:spcPts val="0"/>
                        </a:spcAft>
                        <a:buNone/>
                      </a:pPr>
                      <a:r>
                        <a:rPr lang="en"/>
                        <a:t>0.0017</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6A97D3"/>
                    </a:solidFill>
                  </a:tcPr>
                </a:tc>
                <a:tc>
                  <a:txBody>
                    <a:bodyPr/>
                    <a:lstStyle/>
                    <a:p>
                      <a:pPr marL="0" lvl="0" indent="0" algn="r" rtl="0">
                        <a:spcBef>
                          <a:spcPts val="0"/>
                        </a:spcBef>
                        <a:spcAft>
                          <a:spcPts val="0"/>
                        </a:spcAft>
                        <a:buNone/>
                      </a:pPr>
                      <a:r>
                        <a:rPr lang="en"/>
                        <a:t>0.07</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6A97D3"/>
                    </a:solidFill>
                  </a:tcPr>
                </a:tc>
                <a:tc>
                  <a:txBody>
                    <a:bodyPr/>
                    <a:lstStyle/>
                    <a:p>
                      <a:pPr marL="0" lvl="0" indent="0" algn="r" rtl="0">
                        <a:spcBef>
                          <a:spcPts val="0"/>
                        </a:spcBef>
                        <a:spcAft>
                          <a:spcPts val="0"/>
                        </a:spcAft>
                        <a:buNone/>
                      </a:pPr>
                      <a:r>
                        <a:rPr lang="en"/>
                        <a:t>0.13</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6A97D3"/>
                    </a:solidFill>
                  </a:tcPr>
                </a:tc>
                <a:tc>
                  <a:txBody>
                    <a:bodyPr/>
                    <a:lstStyle/>
                    <a:p>
                      <a:pPr marL="0" lvl="0" indent="0" algn="r" rtl="0">
                        <a:spcBef>
                          <a:spcPts val="0"/>
                        </a:spcBef>
                        <a:spcAft>
                          <a:spcPts val="0"/>
                        </a:spcAft>
                        <a:buNone/>
                      </a:pPr>
                      <a:r>
                        <a:rPr lang="en"/>
                        <a:t>365</a:t>
                      </a: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6A97D3"/>
                    </a:solidFill>
                  </a:tcPr>
                </a:tc>
                <a:extLst>
                  <a:ext uri="{0D108BD9-81ED-4DB2-BD59-A6C34878D82A}">
                    <a16:rowId xmlns:a16="http://schemas.microsoft.com/office/drawing/2014/main" val="10004"/>
                  </a:ext>
                </a:extLst>
              </a:tr>
            </a:tbl>
          </a:graphicData>
        </a:graphic>
      </p:graphicFrame>
      <p:sp>
        <p:nvSpPr>
          <p:cNvPr id="417" name="Google Shape;417;p29"/>
          <p:cNvSpPr/>
          <p:nvPr/>
        </p:nvSpPr>
        <p:spPr>
          <a:xfrm>
            <a:off x="5569000" y="562525"/>
            <a:ext cx="3116700" cy="1127100"/>
          </a:xfrm>
          <a:prstGeom prst="roundRect">
            <a:avLst>
              <a:gd name="adj" fmla="val 16667"/>
            </a:avLst>
          </a:prstGeom>
          <a:solidFill>
            <a:schemeClr val="lt1"/>
          </a:solidFill>
          <a:ln w="19050"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t>Prices may differ slightly due to precision,</a:t>
            </a:r>
            <a:endParaRPr i="1"/>
          </a:p>
          <a:p>
            <a:pPr marL="0" lvl="0" indent="0" algn="l" rtl="0">
              <a:spcBef>
                <a:spcPts val="0"/>
              </a:spcBef>
              <a:spcAft>
                <a:spcPts val="0"/>
              </a:spcAft>
              <a:buNone/>
            </a:pPr>
            <a:r>
              <a:rPr lang="en" i="1"/>
              <a:t>, GB &lt;&gt; GiB (base 10 vs base 2)</a:t>
            </a:r>
            <a:endParaRPr i="1"/>
          </a:p>
          <a:p>
            <a:pPr marL="0" lvl="0" indent="0" algn="l" rtl="0">
              <a:spcBef>
                <a:spcPts val="0"/>
              </a:spcBef>
              <a:spcAft>
                <a:spcPts val="0"/>
              </a:spcAft>
              <a:buNone/>
            </a:pPr>
            <a:r>
              <a:rPr lang="en" i="1"/>
              <a:t>and excludes VAT</a:t>
            </a:r>
            <a:endParaRPr i="1"/>
          </a:p>
        </p:txBody>
      </p:sp>
      <p:sp>
        <p:nvSpPr>
          <p:cNvPr id="418" name="Google Shape;418;p29"/>
          <p:cNvSpPr txBox="1"/>
          <p:nvPr/>
        </p:nvSpPr>
        <p:spPr>
          <a:xfrm>
            <a:off x="2002350" y="4777300"/>
            <a:ext cx="5139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accent1"/>
                </a:solidFill>
                <a:latin typeface="Lato"/>
                <a:ea typeface="Lato"/>
                <a:cs typeface="Lato"/>
                <a:sym typeface="Lato"/>
                <a:hlinkClick r:id="rId3">
                  <a:extLst>
                    <a:ext uri="{A12FA001-AC4F-418D-AE19-62706E023703}">
                      <ahyp:hlinkClr xmlns:ahyp="http://schemas.microsoft.com/office/drawing/2018/hyperlinkcolor" val="tx"/>
                    </a:ext>
                  </a:extLst>
                </a:hlinkClick>
              </a:rPr>
              <a:t>www.genomicscore.be/request</a:t>
            </a:r>
            <a:r>
              <a:rPr lang="en" sz="1000">
                <a:solidFill>
                  <a:schemeClr val="accent1"/>
                </a:solidFill>
                <a:latin typeface="Lato"/>
                <a:ea typeface="Lato"/>
                <a:cs typeface="Lato"/>
                <a:sym typeface="Lato"/>
              </a:rPr>
              <a:t>» &gt; Login &gt; My Data &gt; Cost Simulator</a:t>
            </a:r>
            <a:endParaRPr sz="10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0"/>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18</a:t>
            </a:fld>
            <a:endParaRPr/>
          </a:p>
        </p:txBody>
      </p:sp>
      <p:sp>
        <p:nvSpPr>
          <p:cNvPr id="424" name="Google Shape;424;p30"/>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 Gold Tier Policy</a:t>
            </a:r>
            <a:endParaRPr/>
          </a:p>
        </p:txBody>
      </p:sp>
      <p:graphicFrame>
        <p:nvGraphicFramePr>
          <p:cNvPr id="425" name="Google Shape;425;p30"/>
          <p:cNvGraphicFramePr/>
          <p:nvPr/>
        </p:nvGraphicFramePr>
        <p:xfrm>
          <a:off x="249950" y="3067450"/>
          <a:ext cx="8644100" cy="1569630"/>
        </p:xfrm>
        <a:graphic>
          <a:graphicData uri="http://schemas.openxmlformats.org/drawingml/2006/table">
            <a:tbl>
              <a:tblPr>
                <a:noFill/>
                <a:tableStyleId>{BF4D4161-35F7-4042-B557-21A7FB6B5660}</a:tableStyleId>
              </a:tblPr>
              <a:tblGrid>
                <a:gridCol w="1551275">
                  <a:extLst>
                    <a:ext uri="{9D8B030D-6E8A-4147-A177-3AD203B41FA5}">
                      <a16:colId xmlns:a16="http://schemas.microsoft.com/office/drawing/2014/main" val="20000"/>
                    </a:ext>
                  </a:extLst>
                </a:gridCol>
                <a:gridCol w="1922525">
                  <a:extLst>
                    <a:ext uri="{9D8B030D-6E8A-4147-A177-3AD203B41FA5}">
                      <a16:colId xmlns:a16="http://schemas.microsoft.com/office/drawing/2014/main" val="20001"/>
                    </a:ext>
                  </a:extLst>
                </a:gridCol>
                <a:gridCol w="1292575">
                  <a:extLst>
                    <a:ext uri="{9D8B030D-6E8A-4147-A177-3AD203B41FA5}">
                      <a16:colId xmlns:a16="http://schemas.microsoft.com/office/drawing/2014/main" val="20002"/>
                    </a:ext>
                  </a:extLst>
                </a:gridCol>
                <a:gridCol w="1292575">
                  <a:extLst>
                    <a:ext uri="{9D8B030D-6E8A-4147-A177-3AD203B41FA5}">
                      <a16:colId xmlns:a16="http://schemas.microsoft.com/office/drawing/2014/main" val="20003"/>
                    </a:ext>
                  </a:extLst>
                </a:gridCol>
                <a:gridCol w="1292575">
                  <a:extLst>
                    <a:ext uri="{9D8B030D-6E8A-4147-A177-3AD203B41FA5}">
                      <a16:colId xmlns:a16="http://schemas.microsoft.com/office/drawing/2014/main" val="20004"/>
                    </a:ext>
                  </a:extLst>
                </a:gridCol>
                <a:gridCol w="1292575">
                  <a:extLst>
                    <a:ext uri="{9D8B030D-6E8A-4147-A177-3AD203B41FA5}">
                      <a16:colId xmlns:a16="http://schemas.microsoft.com/office/drawing/2014/main" val="20005"/>
                    </a:ext>
                  </a:extLst>
                </a:gridCol>
              </a:tblGrid>
              <a:tr h="337750">
                <a:tc>
                  <a:txBody>
                    <a:bodyPr/>
                    <a:lstStyle/>
                    <a:p>
                      <a:pPr marL="0" lvl="0" indent="0" algn="l" rtl="0">
                        <a:spcBef>
                          <a:spcPts val="0"/>
                        </a:spcBef>
                        <a:spcAft>
                          <a:spcPts val="0"/>
                        </a:spcAft>
                        <a:buNone/>
                      </a:pPr>
                      <a:endParaRPr/>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STORAGE</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RETRIEVAL</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DOWNLOAD</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TOTAL</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337750">
                <a:tc>
                  <a:txBody>
                    <a:bodyPr/>
                    <a:lstStyle/>
                    <a:p>
                      <a:pPr marL="0" lvl="0" indent="0" algn="l" rtl="0">
                        <a:spcBef>
                          <a:spcPts val="0"/>
                        </a:spcBef>
                        <a:spcAft>
                          <a:spcPts val="0"/>
                        </a:spcAft>
                        <a:buNone/>
                      </a:pPr>
                      <a:r>
                        <a:rPr lang="en"/>
                        <a:t>NO POLICY</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ECF0F3"/>
                    </a:solidFill>
                  </a:tcPr>
                </a:tc>
                <a:tc>
                  <a:txBody>
                    <a:bodyPr/>
                    <a:lstStyle/>
                    <a:p>
                      <a:pPr marL="0" lvl="0" indent="0" algn="l" rtl="0">
                        <a:spcBef>
                          <a:spcPts val="0"/>
                        </a:spcBef>
                        <a:spcAft>
                          <a:spcPts val="0"/>
                        </a:spcAft>
                        <a:buNone/>
                      </a:pPr>
                      <a:r>
                        <a:rPr lang="en" sz="1300"/>
                        <a:t>24 months of standard</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€ 480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440375">
                <a:tc>
                  <a:txBody>
                    <a:bodyPr/>
                    <a:lstStyle/>
                    <a:p>
                      <a:pPr marL="0" lvl="0" indent="0" algn="l" rtl="0">
                        <a:spcBef>
                          <a:spcPts val="0"/>
                        </a:spcBef>
                        <a:spcAft>
                          <a:spcPts val="0"/>
                        </a:spcAft>
                        <a:buNone/>
                      </a:pPr>
                      <a:r>
                        <a:rPr lang="en"/>
                        <a:t>USER POLICY</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5E98CE"/>
                    </a:solidFill>
                  </a:tcPr>
                </a:tc>
                <a:tc>
                  <a:txBody>
                    <a:bodyPr/>
                    <a:lstStyle/>
                    <a:p>
                      <a:pPr marL="0" lvl="0" indent="0" algn="l" rtl="0">
                        <a:spcBef>
                          <a:spcPts val="0"/>
                        </a:spcBef>
                        <a:spcAft>
                          <a:spcPts val="0"/>
                        </a:spcAft>
                        <a:buNone/>
                      </a:pPr>
                      <a:r>
                        <a:rPr lang="en" sz="1300"/>
                        <a:t>3 months of standard &gt; 9 months of coldline &gt;</a:t>
                      </a:r>
                      <a:endParaRPr sz="1300"/>
                    </a:p>
                    <a:p>
                      <a:pPr marL="0" lvl="0" indent="0" algn="l" rtl="0">
                        <a:spcBef>
                          <a:spcPts val="0"/>
                        </a:spcBef>
                        <a:spcAft>
                          <a:spcPts val="0"/>
                        </a:spcAft>
                        <a:buNone/>
                      </a:pPr>
                      <a:r>
                        <a:rPr lang="en" sz="1300"/>
                        <a:t>12 months of archive</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€ 110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26" name="Google Shape;426;p30"/>
          <p:cNvSpPr txBox="1"/>
          <p:nvPr/>
        </p:nvSpPr>
        <p:spPr>
          <a:xfrm>
            <a:off x="5438975" y="838350"/>
            <a:ext cx="3455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b="1">
                <a:latin typeface="Lato"/>
                <a:ea typeface="Lato"/>
                <a:cs typeface="Lato"/>
                <a:sym typeface="Lato"/>
              </a:rPr>
              <a:t>Size</a:t>
            </a:r>
            <a:r>
              <a:rPr lang="en">
                <a:latin typeface="Lato"/>
                <a:ea typeface="Lato"/>
                <a:cs typeface="Lato"/>
                <a:sym typeface="Lato"/>
              </a:rPr>
              <a:t>: 			1 TB</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Time</a:t>
            </a:r>
            <a:r>
              <a:rPr lang="en">
                <a:latin typeface="Lato"/>
                <a:ea typeface="Lato"/>
                <a:cs typeface="Lato"/>
                <a:sym typeface="Lato"/>
              </a:rPr>
              <a:t>: 		2 years </a:t>
            </a:r>
            <a:endParaRPr>
              <a:latin typeface="Lato"/>
              <a:ea typeface="Lato"/>
              <a:cs typeface="Lato"/>
              <a:sym typeface="Lato"/>
            </a:endParaRPr>
          </a:p>
        </p:txBody>
      </p:sp>
      <p:grpSp>
        <p:nvGrpSpPr>
          <p:cNvPr id="427" name="Google Shape;427;p30"/>
          <p:cNvGrpSpPr/>
          <p:nvPr/>
        </p:nvGrpSpPr>
        <p:grpSpPr>
          <a:xfrm>
            <a:off x="249925" y="681250"/>
            <a:ext cx="4940000" cy="2273426"/>
            <a:chOff x="113900" y="2161050"/>
            <a:chExt cx="4940000" cy="2273426"/>
          </a:xfrm>
        </p:grpSpPr>
        <p:pic>
          <p:nvPicPr>
            <p:cNvPr id="428" name="Google Shape;428;p30"/>
            <p:cNvPicPr preferRelativeResize="0"/>
            <p:nvPr/>
          </p:nvPicPr>
          <p:blipFill>
            <a:blip r:embed="rId3">
              <a:alphaModFix/>
            </a:blip>
            <a:stretch>
              <a:fillRect/>
            </a:stretch>
          </p:blipFill>
          <p:spPr>
            <a:xfrm>
              <a:off x="113900" y="4080626"/>
              <a:ext cx="812150" cy="353850"/>
            </a:xfrm>
            <a:prstGeom prst="rect">
              <a:avLst/>
            </a:prstGeom>
            <a:noFill/>
            <a:ln>
              <a:noFill/>
            </a:ln>
          </p:spPr>
        </p:pic>
        <p:pic>
          <p:nvPicPr>
            <p:cNvPr id="429" name="Google Shape;429;p30"/>
            <p:cNvPicPr preferRelativeResize="0"/>
            <p:nvPr/>
          </p:nvPicPr>
          <p:blipFill rotWithShape="1">
            <a:blip r:embed="rId4">
              <a:alphaModFix/>
            </a:blip>
            <a:srcRect l="1557" t="2150" r="2316" b="2683"/>
            <a:stretch/>
          </p:blipFill>
          <p:spPr>
            <a:xfrm>
              <a:off x="113900" y="2161050"/>
              <a:ext cx="4940000" cy="1950750"/>
            </a:xfrm>
            <a:prstGeom prst="rect">
              <a:avLst/>
            </a:prstGeom>
            <a:noFill/>
            <a:ln>
              <a:noFill/>
            </a:ln>
          </p:spPr>
        </p:pic>
        <p:grpSp>
          <p:nvGrpSpPr>
            <p:cNvPr id="430" name="Google Shape;430;p30"/>
            <p:cNvGrpSpPr/>
            <p:nvPr/>
          </p:nvGrpSpPr>
          <p:grpSpPr>
            <a:xfrm>
              <a:off x="926050" y="4166800"/>
              <a:ext cx="4127750" cy="181500"/>
              <a:chOff x="926050" y="4166800"/>
              <a:chExt cx="4127750" cy="181500"/>
            </a:xfrm>
          </p:grpSpPr>
          <p:sp>
            <p:nvSpPr>
              <p:cNvPr id="431" name="Google Shape;431;p30"/>
              <p:cNvSpPr/>
              <p:nvPr/>
            </p:nvSpPr>
            <p:spPr>
              <a:xfrm>
                <a:off x="926050" y="4166800"/>
                <a:ext cx="610800" cy="1815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STD</a:t>
                </a:r>
                <a:endParaRPr sz="1100" b="1">
                  <a:solidFill>
                    <a:schemeClr val="lt1"/>
                  </a:solidFill>
                </a:endParaRPr>
              </a:p>
            </p:txBody>
          </p:sp>
          <p:sp>
            <p:nvSpPr>
              <p:cNvPr id="432" name="Google Shape;432;p30"/>
              <p:cNvSpPr/>
              <p:nvPr/>
            </p:nvSpPr>
            <p:spPr>
              <a:xfrm>
                <a:off x="1536900" y="4166800"/>
                <a:ext cx="1500900" cy="181500"/>
              </a:xfrm>
              <a:prstGeom prst="rect">
                <a:avLst/>
              </a:prstGeom>
              <a:solidFill>
                <a:srgbClr val="0098CE"/>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COLDLINE</a:t>
                </a:r>
                <a:endParaRPr sz="1100" b="1">
                  <a:solidFill>
                    <a:schemeClr val="lt1"/>
                  </a:solidFill>
                </a:endParaRPr>
              </a:p>
            </p:txBody>
          </p:sp>
          <p:sp>
            <p:nvSpPr>
              <p:cNvPr id="433" name="Google Shape;433;p30"/>
              <p:cNvSpPr/>
              <p:nvPr/>
            </p:nvSpPr>
            <p:spPr>
              <a:xfrm>
                <a:off x="3037800" y="4166800"/>
                <a:ext cx="2016000" cy="181500"/>
              </a:xfrm>
              <a:prstGeom prst="rect">
                <a:avLst/>
              </a:prstGeom>
              <a:solidFill>
                <a:srgbClr val="193C6A"/>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ARCHIVE</a:t>
                </a:r>
                <a:endParaRPr sz="1100" b="1">
                  <a:solidFill>
                    <a:schemeClr val="lt1"/>
                  </a:solidFill>
                </a:endParaRPr>
              </a:p>
            </p:txBody>
          </p:sp>
        </p:grpSp>
      </p:grpSp>
      <p:sp>
        <p:nvSpPr>
          <p:cNvPr id="434" name="Google Shape;434;p30"/>
          <p:cNvSpPr txBox="1"/>
          <p:nvPr/>
        </p:nvSpPr>
        <p:spPr>
          <a:xfrm>
            <a:off x="2002350" y="4777300"/>
            <a:ext cx="5139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accent1"/>
                </a:solidFill>
                <a:latin typeface="Lato"/>
                <a:ea typeface="Lato"/>
                <a:cs typeface="Lato"/>
                <a:sym typeface="Lato"/>
                <a:hlinkClick r:id="rId5">
                  <a:extLst>
                    <a:ext uri="{A12FA001-AC4F-418D-AE19-62706E023703}">
                      <ahyp:hlinkClr xmlns:ahyp="http://schemas.microsoft.com/office/drawing/2018/hyperlinkcolor" val="tx"/>
                    </a:ext>
                  </a:extLst>
                </a:hlinkClick>
              </a:rPr>
              <a:t>www.genomicscore.be/request</a:t>
            </a:r>
            <a:r>
              <a:rPr lang="en" sz="1000">
                <a:solidFill>
                  <a:schemeClr val="accent1"/>
                </a:solidFill>
                <a:latin typeface="Lato"/>
                <a:ea typeface="Lato"/>
                <a:cs typeface="Lato"/>
                <a:sym typeface="Lato"/>
              </a:rPr>
              <a:t>» &gt; Login &gt; My Data &gt; Cost Simulator</a:t>
            </a:r>
            <a:endParaRPr sz="10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1"/>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19</a:t>
            </a:fld>
            <a:endParaRPr/>
          </a:p>
        </p:txBody>
      </p:sp>
      <p:sp>
        <p:nvSpPr>
          <p:cNvPr id="440" name="Google Shape;440;p31"/>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 Gold Tier Policy</a:t>
            </a:r>
            <a:endParaRPr/>
          </a:p>
        </p:txBody>
      </p:sp>
      <p:graphicFrame>
        <p:nvGraphicFramePr>
          <p:cNvPr id="441" name="Google Shape;441;p31"/>
          <p:cNvGraphicFramePr/>
          <p:nvPr/>
        </p:nvGraphicFramePr>
        <p:xfrm>
          <a:off x="249950" y="3067438"/>
          <a:ext cx="8644100" cy="1569660"/>
        </p:xfrm>
        <a:graphic>
          <a:graphicData uri="http://schemas.openxmlformats.org/drawingml/2006/table">
            <a:tbl>
              <a:tblPr>
                <a:noFill/>
                <a:tableStyleId>{BF4D4161-35F7-4042-B557-21A7FB6B5660}</a:tableStyleId>
              </a:tblPr>
              <a:tblGrid>
                <a:gridCol w="1551275">
                  <a:extLst>
                    <a:ext uri="{9D8B030D-6E8A-4147-A177-3AD203B41FA5}">
                      <a16:colId xmlns:a16="http://schemas.microsoft.com/office/drawing/2014/main" val="20000"/>
                    </a:ext>
                  </a:extLst>
                </a:gridCol>
                <a:gridCol w="1922525">
                  <a:extLst>
                    <a:ext uri="{9D8B030D-6E8A-4147-A177-3AD203B41FA5}">
                      <a16:colId xmlns:a16="http://schemas.microsoft.com/office/drawing/2014/main" val="20001"/>
                    </a:ext>
                  </a:extLst>
                </a:gridCol>
                <a:gridCol w="1292575">
                  <a:extLst>
                    <a:ext uri="{9D8B030D-6E8A-4147-A177-3AD203B41FA5}">
                      <a16:colId xmlns:a16="http://schemas.microsoft.com/office/drawing/2014/main" val="20002"/>
                    </a:ext>
                  </a:extLst>
                </a:gridCol>
                <a:gridCol w="1292575">
                  <a:extLst>
                    <a:ext uri="{9D8B030D-6E8A-4147-A177-3AD203B41FA5}">
                      <a16:colId xmlns:a16="http://schemas.microsoft.com/office/drawing/2014/main" val="20003"/>
                    </a:ext>
                  </a:extLst>
                </a:gridCol>
                <a:gridCol w="1292575">
                  <a:extLst>
                    <a:ext uri="{9D8B030D-6E8A-4147-A177-3AD203B41FA5}">
                      <a16:colId xmlns:a16="http://schemas.microsoft.com/office/drawing/2014/main" val="20004"/>
                    </a:ext>
                  </a:extLst>
                </a:gridCol>
                <a:gridCol w="1292575">
                  <a:extLst>
                    <a:ext uri="{9D8B030D-6E8A-4147-A177-3AD203B41FA5}">
                      <a16:colId xmlns:a16="http://schemas.microsoft.com/office/drawing/2014/main" val="20005"/>
                    </a:ext>
                  </a:extLst>
                </a:gridCol>
              </a:tblGrid>
              <a:tr h="396225">
                <a:tc>
                  <a:txBody>
                    <a:bodyPr/>
                    <a:lstStyle/>
                    <a:p>
                      <a:pPr marL="0" lvl="0" indent="0" algn="l" rtl="0">
                        <a:spcBef>
                          <a:spcPts val="0"/>
                        </a:spcBef>
                        <a:spcAft>
                          <a:spcPts val="0"/>
                        </a:spcAft>
                        <a:buNone/>
                      </a:pPr>
                      <a:endParaRPr/>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STORAGE</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RETRIEVAL</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DOWNLOAD</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TOTAL</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r>
                        <a:rPr lang="en"/>
                        <a:t>NO POLICY</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ECF0F3"/>
                    </a:solidFill>
                  </a:tcPr>
                </a:tc>
                <a:tc>
                  <a:txBody>
                    <a:bodyPr/>
                    <a:lstStyle/>
                    <a:p>
                      <a:pPr marL="0" lvl="0" indent="0" algn="l" rtl="0">
                        <a:spcBef>
                          <a:spcPts val="0"/>
                        </a:spcBef>
                        <a:spcAft>
                          <a:spcPts val="0"/>
                        </a:spcAft>
                        <a:buNone/>
                      </a:pPr>
                      <a:r>
                        <a:rPr lang="en" sz="1300"/>
                        <a:t>24 months of standard</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€ 480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NA</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5 x € 130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€ 1130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5000">
                <a:tc>
                  <a:txBody>
                    <a:bodyPr/>
                    <a:lstStyle/>
                    <a:p>
                      <a:pPr marL="0" lvl="0" indent="0" algn="l" rtl="0">
                        <a:spcBef>
                          <a:spcPts val="0"/>
                        </a:spcBef>
                        <a:spcAft>
                          <a:spcPts val="0"/>
                        </a:spcAft>
                        <a:buNone/>
                      </a:pPr>
                      <a:r>
                        <a:rPr lang="en"/>
                        <a:t>USER POLICY</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5E98CE"/>
                    </a:solidFill>
                  </a:tcPr>
                </a:tc>
                <a:tc>
                  <a:txBody>
                    <a:bodyPr/>
                    <a:lstStyle/>
                    <a:p>
                      <a:pPr marL="0" lvl="0" indent="0" algn="l" rtl="0">
                        <a:spcBef>
                          <a:spcPts val="0"/>
                        </a:spcBef>
                        <a:spcAft>
                          <a:spcPts val="0"/>
                        </a:spcAft>
                        <a:buNone/>
                      </a:pPr>
                      <a:r>
                        <a:rPr lang="en" sz="1300"/>
                        <a:t>3 months of standard &gt; 9 months of coldline &gt;</a:t>
                      </a:r>
                      <a:endParaRPr sz="1300"/>
                    </a:p>
                    <a:p>
                      <a:pPr marL="0" lvl="0" indent="0" algn="l" rtl="0">
                        <a:spcBef>
                          <a:spcPts val="0"/>
                        </a:spcBef>
                        <a:spcAft>
                          <a:spcPts val="0"/>
                        </a:spcAft>
                        <a:buNone/>
                      </a:pPr>
                      <a:r>
                        <a:rPr lang="en" sz="1300"/>
                        <a:t>12 months of archive</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€ 110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CL 2 x € 30 +</a:t>
                      </a:r>
                      <a:br>
                        <a:rPr lang="en"/>
                      </a:br>
                      <a:r>
                        <a:rPr lang="en"/>
                        <a:t>ARC 2 x € 70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5 x € 130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€ 960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42" name="Google Shape;442;p31"/>
          <p:cNvSpPr txBox="1"/>
          <p:nvPr/>
        </p:nvSpPr>
        <p:spPr>
          <a:xfrm>
            <a:off x="5438975" y="838350"/>
            <a:ext cx="3455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b="1">
                <a:latin typeface="Lato"/>
                <a:ea typeface="Lato"/>
                <a:cs typeface="Lato"/>
                <a:sym typeface="Lato"/>
              </a:rPr>
              <a:t>Size</a:t>
            </a:r>
            <a:r>
              <a:rPr lang="en">
                <a:latin typeface="Lato"/>
                <a:ea typeface="Lato"/>
                <a:cs typeface="Lato"/>
                <a:sym typeface="Lato"/>
              </a:rPr>
              <a:t>: 			1 TB</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Time</a:t>
            </a:r>
            <a:r>
              <a:rPr lang="en">
                <a:latin typeface="Lato"/>
                <a:ea typeface="Lato"/>
                <a:cs typeface="Lato"/>
                <a:sym typeface="Lato"/>
              </a:rPr>
              <a:t>: 		2 years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Full Downloads</a:t>
            </a:r>
            <a:r>
              <a:rPr lang="en">
                <a:latin typeface="Lato"/>
                <a:ea typeface="Lato"/>
                <a:cs typeface="Lato"/>
                <a:sym typeface="Lato"/>
              </a:rPr>
              <a:t>: 	5 </a:t>
            </a:r>
            <a:br>
              <a:rPr lang="en">
                <a:latin typeface="Lato"/>
                <a:ea typeface="Lato"/>
                <a:cs typeface="Lato"/>
                <a:sym typeface="Lato"/>
              </a:rPr>
            </a:br>
            <a:r>
              <a:rPr lang="en">
                <a:latin typeface="Lato"/>
                <a:ea typeface="Lato"/>
                <a:cs typeface="Lato"/>
                <a:sym typeface="Lato"/>
              </a:rPr>
              <a:t>(1 STD, 2 in CL, 2 in ARC) </a:t>
            </a:r>
            <a:endParaRPr>
              <a:latin typeface="Lato"/>
              <a:ea typeface="Lato"/>
              <a:cs typeface="Lato"/>
              <a:sym typeface="Lato"/>
            </a:endParaRPr>
          </a:p>
        </p:txBody>
      </p:sp>
      <p:pic>
        <p:nvPicPr>
          <p:cNvPr id="443" name="Google Shape;443;p31"/>
          <p:cNvPicPr preferRelativeResize="0"/>
          <p:nvPr/>
        </p:nvPicPr>
        <p:blipFill rotWithShape="1">
          <a:blip r:embed="rId3">
            <a:alphaModFix/>
          </a:blip>
          <a:srcRect l="1298" t="3407" r="1054" b="2208"/>
          <a:stretch/>
        </p:blipFill>
        <p:spPr>
          <a:xfrm>
            <a:off x="249925" y="687675"/>
            <a:ext cx="4934675" cy="1957750"/>
          </a:xfrm>
          <a:prstGeom prst="rect">
            <a:avLst/>
          </a:prstGeom>
          <a:noFill/>
          <a:ln>
            <a:noFill/>
          </a:ln>
        </p:spPr>
      </p:pic>
      <p:sp>
        <p:nvSpPr>
          <p:cNvPr id="444" name="Google Shape;444;p31"/>
          <p:cNvSpPr/>
          <p:nvPr/>
        </p:nvSpPr>
        <p:spPr>
          <a:xfrm>
            <a:off x="1062075" y="2687000"/>
            <a:ext cx="594000" cy="1815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STD</a:t>
            </a:r>
            <a:endParaRPr sz="1100" b="1">
              <a:solidFill>
                <a:schemeClr val="lt1"/>
              </a:solidFill>
            </a:endParaRPr>
          </a:p>
        </p:txBody>
      </p:sp>
      <p:sp>
        <p:nvSpPr>
          <p:cNvPr id="445" name="Google Shape;445;p31"/>
          <p:cNvSpPr/>
          <p:nvPr/>
        </p:nvSpPr>
        <p:spPr>
          <a:xfrm>
            <a:off x="1656075" y="2687000"/>
            <a:ext cx="1515300" cy="181500"/>
          </a:xfrm>
          <a:prstGeom prst="rect">
            <a:avLst/>
          </a:prstGeom>
          <a:solidFill>
            <a:srgbClr val="0098CE"/>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COLDLINE</a:t>
            </a:r>
            <a:endParaRPr sz="1100" b="1">
              <a:solidFill>
                <a:schemeClr val="lt1"/>
              </a:solidFill>
            </a:endParaRPr>
          </a:p>
        </p:txBody>
      </p:sp>
      <p:sp>
        <p:nvSpPr>
          <p:cNvPr id="446" name="Google Shape;446;p31"/>
          <p:cNvSpPr/>
          <p:nvPr/>
        </p:nvSpPr>
        <p:spPr>
          <a:xfrm>
            <a:off x="3171700" y="2687000"/>
            <a:ext cx="2013000" cy="181500"/>
          </a:xfrm>
          <a:prstGeom prst="rect">
            <a:avLst/>
          </a:prstGeom>
          <a:solidFill>
            <a:srgbClr val="193C6A"/>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ARCHIVE</a:t>
            </a:r>
            <a:endParaRPr sz="1100" b="1">
              <a:solidFill>
                <a:schemeClr val="lt1"/>
              </a:solidFill>
            </a:endParaRPr>
          </a:p>
        </p:txBody>
      </p:sp>
      <p:pic>
        <p:nvPicPr>
          <p:cNvPr id="447" name="Google Shape;447;p31"/>
          <p:cNvPicPr preferRelativeResize="0"/>
          <p:nvPr/>
        </p:nvPicPr>
        <p:blipFill>
          <a:blip r:embed="rId4">
            <a:alphaModFix/>
          </a:blip>
          <a:stretch>
            <a:fillRect/>
          </a:stretch>
        </p:blipFill>
        <p:spPr>
          <a:xfrm>
            <a:off x="249925" y="2600826"/>
            <a:ext cx="812150" cy="353850"/>
          </a:xfrm>
          <a:prstGeom prst="rect">
            <a:avLst/>
          </a:prstGeom>
          <a:noFill/>
          <a:ln>
            <a:noFill/>
          </a:ln>
        </p:spPr>
      </p:pic>
      <p:sp>
        <p:nvSpPr>
          <p:cNvPr id="448" name="Google Shape;448;p31"/>
          <p:cNvSpPr txBox="1"/>
          <p:nvPr/>
        </p:nvSpPr>
        <p:spPr>
          <a:xfrm>
            <a:off x="2002350" y="4777300"/>
            <a:ext cx="5139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accent1"/>
                </a:solidFill>
                <a:latin typeface="Lato"/>
                <a:ea typeface="Lato"/>
                <a:cs typeface="Lato"/>
                <a:sym typeface="Lato"/>
                <a:hlinkClick r:id="rId5">
                  <a:extLst>
                    <a:ext uri="{A12FA001-AC4F-418D-AE19-62706E023703}">
                      <ahyp:hlinkClr xmlns:ahyp="http://schemas.microsoft.com/office/drawing/2018/hyperlinkcolor" val="tx"/>
                    </a:ext>
                  </a:extLst>
                </a:hlinkClick>
              </a:rPr>
              <a:t>www.genomicscore.be/request</a:t>
            </a:r>
            <a:r>
              <a:rPr lang="en" sz="1000">
                <a:solidFill>
                  <a:schemeClr val="accent1"/>
                </a:solidFill>
                <a:latin typeface="Lato"/>
                <a:ea typeface="Lato"/>
                <a:cs typeface="Lato"/>
                <a:sym typeface="Lato"/>
              </a:rPr>
              <a:t>» &gt; Login &gt; My Data &gt; Cost Simulator</a:t>
            </a:r>
            <a:endParaRPr sz="10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fontScale="70000" lnSpcReduction="20000"/>
          </a:bodyPr>
          <a:lstStyle/>
          <a:p>
            <a:fld id="{DF8E9BA1-25C4-9742-86CF-BE49030C02C1}" type="slidenum">
              <a:rPr lang="en-US" smtClean="0"/>
              <a:t>2</a:t>
            </a:fld>
            <a:endParaRPr lang="en-US"/>
          </a:p>
        </p:txBody>
      </p:sp>
      <p:pic>
        <p:nvPicPr>
          <p:cNvPr id="8" name="Content Placeholder 7">
            <a:extLst>
              <a:ext uri="{FF2B5EF4-FFF2-40B4-BE49-F238E27FC236}">
                <a16:creationId xmlns:a16="http://schemas.microsoft.com/office/drawing/2014/main" id="{2E7A9721-8E6C-2010-677E-D0EE2FB6912A}"/>
              </a:ext>
            </a:extLst>
          </p:cNvPr>
          <p:cNvPicPr>
            <a:picLocks noGrp="1" noChangeAspect="1"/>
          </p:cNvPicPr>
          <p:nvPr>
            <p:ph idx="1"/>
          </p:nvPr>
        </p:nvPicPr>
        <p:blipFill>
          <a:blip r:embed="rId2"/>
          <a:stretch>
            <a:fillRect/>
          </a:stretch>
        </p:blipFill>
        <p:spPr>
          <a:xfrm>
            <a:off x="628650" y="454974"/>
            <a:ext cx="7763809" cy="3869813"/>
          </a:xfrm>
        </p:spPr>
      </p:pic>
    </p:spTree>
    <p:extLst>
      <p:ext uri="{BB962C8B-B14F-4D97-AF65-F5344CB8AC3E}">
        <p14:creationId xmlns:p14="http://schemas.microsoft.com/office/powerpoint/2010/main" val="1487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2"/>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20</a:t>
            </a:fld>
            <a:endParaRPr/>
          </a:p>
        </p:txBody>
      </p:sp>
      <p:sp>
        <p:nvSpPr>
          <p:cNvPr id="454" name="Google Shape;454;p32"/>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 Gold Tier Policy</a:t>
            </a:r>
            <a:endParaRPr/>
          </a:p>
        </p:txBody>
      </p:sp>
      <p:graphicFrame>
        <p:nvGraphicFramePr>
          <p:cNvPr id="455" name="Google Shape;455;p32"/>
          <p:cNvGraphicFramePr/>
          <p:nvPr/>
        </p:nvGraphicFramePr>
        <p:xfrm>
          <a:off x="249950" y="3067450"/>
          <a:ext cx="8644100" cy="1569630"/>
        </p:xfrm>
        <a:graphic>
          <a:graphicData uri="http://schemas.openxmlformats.org/drawingml/2006/table">
            <a:tbl>
              <a:tblPr>
                <a:noFill/>
                <a:tableStyleId>{BF4D4161-35F7-4042-B557-21A7FB6B5660}</a:tableStyleId>
              </a:tblPr>
              <a:tblGrid>
                <a:gridCol w="1551275">
                  <a:extLst>
                    <a:ext uri="{9D8B030D-6E8A-4147-A177-3AD203B41FA5}">
                      <a16:colId xmlns:a16="http://schemas.microsoft.com/office/drawing/2014/main" val="20000"/>
                    </a:ext>
                  </a:extLst>
                </a:gridCol>
                <a:gridCol w="1922525">
                  <a:extLst>
                    <a:ext uri="{9D8B030D-6E8A-4147-A177-3AD203B41FA5}">
                      <a16:colId xmlns:a16="http://schemas.microsoft.com/office/drawing/2014/main" val="20001"/>
                    </a:ext>
                  </a:extLst>
                </a:gridCol>
                <a:gridCol w="1292575">
                  <a:extLst>
                    <a:ext uri="{9D8B030D-6E8A-4147-A177-3AD203B41FA5}">
                      <a16:colId xmlns:a16="http://schemas.microsoft.com/office/drawing/2014/main" val="20002"/>
                    </a:ext>
                  </a:extLst>
                </a:gridCol>
                <a:gridCol w="1292575">
                  <a:extLst>
                    <a:ext uri="{9D8B030D-6E8A-4147-A177-3AD203B41FA5}">
                      <a16:colId xmlns:a16="http://schemas.microsoft.com/office/drawing/2014/main" val="20003"/>
                    </a:ext>
                  </a:extLst>
                </a:gridCol>
                <a:gridCol w="1292575">
                  <a:extLst>
                    <a:ext uri="{9D8B030D-6E8A-4147-A177-3AD203B41FA5}">
                      <a16:colId xmlns:a16="http://schemas.microsoft.com/office/drawing/2014/main" val="20004"/>
                    </a:ext>
                  </a:extLst>
                </a:gridCol>
                <a:gridCol w="1292575">
                  <a:extLst>
                    <a:ext uri="{9D8B030D-6E8A-4147-A177-3AD203B41FA5}">
                      <a16:colId xmlns:a16="http://schemas.microsoft.com/office/drawing/2014/main" val="20005"/>
                    </a:ext>
                  </a:extLst>
                </a:gridCol>
              </a:tblGrid>
              <a:tr h="359575">
                <a:tc>
                  <a:txBody>
                    <a:bodyPr/>
                    <a:lstStyle/>
                    <a:p>
                      <a:pPr marL="0" lvl="0" indent="0" algn="l" rtl="0">
                        <a:spcBef>
                          <a:spcPts val="0"/>
                        </a:spcBef>
                        <a:spcAft>
                          <a:spcPts val="0"/>
                        </a:spcAft>
                        <a:buNone/>
                      </a:pPr>
                      <a:endParaRPr/>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STORAGE</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RETRIEVAL</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DOWNLOAD</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TOTAL</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359575">
                <a:tc>
                  <a:txBody>
                    <a:bodyPr/>
                    <a:lstStyle/>
                    <a:p>
                      <a:pPr marL="0" lvl="0" indent="0" algn="l" rtl="0">
                        <a:spcBef>
                          <a:spcPts val="0"/>
                        </a:spcBef>
                        <a:spcAft>
                          <a:spcPts val="0"/>
                        </a:spcAft>
                        <a:buNone/>
                      </a:pPr>
                      <a:r>
                        <a:rPr lang="en"/>
                        <a:t>NO POLICY</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ECF0F3"/>
                    </a:solidFill>
                  </a:tcPr>
                </a:tc>
                <a:tc>
                  <a:txBody>
                    <a:bodyPr/>
                    <a:lstStyle/>
                    <a:p>
                      <a:pPr marL="0" lvl="0" indent="0" algn="l" rtl="0">
                        <a:spcBef>
                          <a:spcPts val="0"/>
                        </a:spcBef>
                        <a:spcAft>
                          <a:spcPts val="0"/>
                        </a:spcAft>
                        <a:buNone/>
                      </a:pPr>
                      <a:r>
                        <a:rPr lang="en" sz="1300"/>
                        <a:t>24 months of standard</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€ 480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NA</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8 x € 130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€ 1520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USER POLICY</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5E98CE"/>
                    </a:solidFill>
                  </a:tcPr>
                </a:tc>
                <a:tc>
                  <a:txBody>
                    <a:bodyPr/>
                    <a:lstStyle/>
                    <a:p>
                      <a:pPr marL="0" lvl="0" indent="0" algn="l" rtl="0">
                        <a:spcBef>
                          <a:spcPts val="0"/>
                        </a:spcBef>
                        <a:spcAft>
                          <a:spcPts val="0"/>
                        </a:spcAft>
                        <a:buNone/>
                      </a:pPr>
                      <a:r>
                        <a:rPr lang="en" sz="1300"/>
                        <a:t>3 months of standard &gt; 9 months of coldline &gt;</a:t>
                      </a:r>
                      <a:endParaRPr sz="1300"/>
                    </a:p>
                    <a:p>
                      <a:pPr marL="0" lvl="0" indent="0" algn="l" rtl="0">
                        <a:spcBef>
                          <a:spcPts val="0"/>
                        </a:spcBef>
                        <a:spcAft>
                          <a:spcPts val="0"/>
                        </a:spcAft>
                        <a:buNone/>
                      </a:pPr>
                      <a:r>
                        <a:rPr lang="en" sz="1300"/>
                        <a:t>12 months of archive</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€ 110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CL 3 x € 30 + ARC 4 x € 70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8 x € 130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spcBef>
                          <a:spcPts val="0"/>
                        </a:spcBef>
                        <a:spcAft>
                          <a:spcPts val="0"/>
                        </a:spcAft>
                        <a:buNone/>
                      </a:pPr>
                      <a:r>
                        <a:rPr lang="en"/>
                        <a:t>€ 1520</a:t>
                      </a:r>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56" name="Google Shape;456;p32"/>
          <p:cNvSpPr txBox="1"/>
          <p:nvPr/>
        </p:nvSpPr>
        <p:spPr>
          <a:xfrm>
            <a:off x="5438975" y="838350"/>
            <a:ext cx="3455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b="1">
                <a:latin typeface="Lato"/>
                <a:ea typeface="Lato"/>
                <a:cs typeface="Lato"/>
                <a:sym typeface="Lato"/>
              </a:rPr>
              <a:t>Size</a:t>
            </a:r>
            <a:r>
              <a:rPr lang="en">
                <a:latin typeface="Lato"/>
                <a:ea typeface="Lato"/>
                <a:cs typeface="Lato"/>
                <a:sym typeface="Lato"/>
              </a:rPr>
              <a:t>: 			1 TB</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Time</a:t>
            </a:r>
            <a:r>
              <a:rPr lang="en">
                <a:latin typeface="Lato"/>
                <a:ea typeface="Lato"/>
                <a:cs typeface="Lato"/>
                <a:sym typeface="Lato"/>
              </a:rPr>
              <a:t>: 		2 years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b="1">
                <a:latin typeface="Lato"/>
                <a:ea typeface="Lato"/>
                <a:cs typeface="Lato"/>
                <a:sym typeface="Lato"/>
              </a:rPr>
              <a:t>Full Downloads</a:t>
            </a:r>
            <a:r>
              <a:rPr lang="en">
                <a:latin typeface="Lato"/>
                <a:ea typeface="Lato"/>
                <a:cs typeface="Lato"/>
                <a:sym typeface="Lato"/>
              </a:rPr>
              <a:t>: 	</a:t>
            </a:r>
            <a:r>
              <a:rPr lang="en" b="1">
                <a:solidFill>
                  <a:schemeClr val="accent3"/>
                </a:solidFill>
                <a:latin typeface="Lato"/>
                <a:ea typeface="Lato"/>
                <a:cs typeface="Lato"/>
                <a:sym typeface="Lato"/>
              </a:rPr>
              <a:t>8</a:t>
            </a:r>
            <a:r>
              <a:rPr lang="en">
                <a:latin typeface="Lato"/>
                <a:ea typeface="Lato"/>
                <a:cs typeface="Lato"/>
                <a:sym typeface="Lato"/>
              </a:rPr>
              <a:t> </a:t>
            </a:r>
            <a:br>
              <a:rPr lang="en">
                <a:latin typeface="Lato"/>
                <a:ea typeface="Lato"/>
                <a:cs typeface="Lato"/>
                <a:sym typeface="Lato"/>
              </a:rPr>
            </a:br>
            <a:r>
              <a:rPr lang="en">
                <a:latin typeface="Lato"/>
                <a:ea typeface="Lato"/>
                <a:cs typeface="Lato"/>
                <a:sym typeface="Lato"/>
              </a:rPr>
              <a:t>(1 STD, 3 in CL, 4 in ARC) </a:t>
            </a:r>
            <a:endParaRPr>
              <a:latin typeface="Lato"/>
              <a:ea typeface="Lato"/>
              <a:cs typeface="Lato"/>
              <a:sym typeface="Lato"/>
            </a:endParaRPr>
          </a:p>
        </p:txBody>
      </p:sp>
      <p:grpSp>
        <p:nvGrpSpPr>
          <p:cNvPr id="457" name="Google Shape;457;p32"/>
          <p:cNvGrpSpPr/>
          <p:nvPr/>
        </p:nvGrpSpPr>
        <p:grpSpPr>
          <a:xfrm>
            <a:off x="249825" y="687150"/>
            <a:ext cx="4922650" cy="2267526"/>
            <a:chOff x="249825" y="687150"/>
            <a:chExt cx="4922650" cy="2267526"/>
          </a:xfrm>
        </p:grpSpPr>
        <p:pic>
          <p:nvPicPr>
            <p:cNvPr id="458" name="Google Shape;458;p32"/>
            <p:cNvPicPr preferRelativeResize="0"/>
            <p:nvPr/>
          </p:nvPicPr>
          <p:blipFill rotWithShape="1">
            <a:blip r:embed="rId3">
              <a:alphaModFix/>
            </a:blip>
            <a:srcRect l="1696" t="3993" r="1918"/>
            <a:stretch/>
          </p:blipFill>
          <p:spPr>
            <a:xfrm>
              <a:off x="249925" y="687150"/>
              <a:ext cx="4888650" cy="1966800"/>
            </a:xfrm>
            <a:prstGeom prst="rect">
              <a:avLst/>
            </a:prstGeom>
            <a:noFill/>
            <a:ln>
              <a:noFill/>
            </a:ln>
          </p:spPr>
        </p:pic>
        <p:sp>
          <p:nvSpPr>
            <p:cNvPr id="459" name="Google Shape;459;p32"/>
            <p:cNvSpPr/>
            <p:nvPr/>
          </p:nvSpPr>
          <p:spPr>
            <a:xfrm>
              <a:off x="1061975" y="2687000"/>
              <a:ext cx="564300" cy="1815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STD</a:t>
              </a:r>
              <a:endParaRPr sz="1100" b="1">
                <a:solidFill>
                  <a:schemeClr val="lt1"/>
                </a:solidFill>
              </a:endParaRPr>
            </a:p>
          </p:txBody>
        </p:sp>
        <p:sp>
          <p:nvSpPr>
            <p:cNvPr id="460" name="Google Shape;460;p32"/>
            <p:cNvSpPr/>
            <p:nvPr/>
          </p:nvSpPr>
          <p:spPr>
            <a:xfrm>
              <a:off x="1626475" y="2687000"/>
              <a:ext cx="1500900" cy="181500"/>
            </a:xfrm>
            <a:prstGeom prst="rect">
              <a:avLst/>
            </a:prstGeom>
            <a:solidFill>
              <a:srgbClr val="0098CE"/>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COLDLINE</a:t>
              </a:r>
              <a:endParaRPr sz="1100" b="1">
                <a:solidFill>
                  <a:schemeClr val="lt1"/>
                </a:solidFill>
              </a:endParaRPr>
            </a:p>
          </p:txBody>
        </p:sp>
        <p:sp>
          <p:nvSpPr>
            <p:cNvPr id="461" name="Google Shape;461;p32"/>
            <p:cNvSpPr/>
            <p:nvPr/>
          </p:nvSpPr>
          <p:spPr>
            <a:xfrm>
              <a:off x="3127375" y="2687000"/>
              <a:ext cx="2045100" cy="181500"/>
            </a:xfrm>
            <a:prstGeom prst="rect">
              <a:avLst/>
            </a:prstGeom>
            <a:solidFill>
              <a:srgbClr val="193C6A"/>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1"/>
                  </a:solidFill>
                </a:rPr>
                <a:t>ARCHIVE</a:t>
              </a:r>
              <a:endParaRPr sz="1100" b="1">
                <a:solidFill>
                  <a:schemeClr val="lt1"/>
                </a:solidFill>
              </a:endParaRPr>
            </a:p>
          </p:txBody>
        </p:sp>
        <p:pic>
          <p:nvPicPr>
            <p:cNvPr id="462" name="Google Shape;462;p32"/>
            <p:cNvPicPr preferRelativeResize="0"/>
            <p:nvPr/>
          </p:nvPicPr>
          <p:blipFill>
            <a:blip r:embed="rId4">
              <a:alphaModFix/>
            </a:blip>
            <a:stretch>
              <a:fillRect/>
            </a:stretch>
          </p:blipFill>
          <p:spPr>
            <a:xfrm>
              <a:off x="249825" y="2600826"/>
              <a:ext cx="812150" cy="353850"/>
            </a:xfrm>
            <a:prstGeom prst="rect">
              <a:avLst/>
            </a:prstGeom>
            <a:noFill/>
            <a:ln>
              <a:noFill/>
            </a:ln>
          </p:spPr>
        </p:pic>
      </p:grpSp>
      <p:sp>
        <p:nvSpPr>
          <p:cNvPr id="463" name="Google Shape;463;p32"/>
          <p:cNvSpPr txBox="1"/>
          <p:nvPr/>
        </p:nvSpPr>
        <p:spPr>
          <a:xfrm>
            <a:off x="2002350" y="4777300"/>
            <a:ext cx="5139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accent1"/>
                </a:solidFill>
                <a:latin typeface="Lato"/>
                <a:ea typeface="Lato"/>
                <a:cs typeface="Lato"/>
                <a:sym typeface="Lato"/>
                <a:hlinkClick r:id="rId5">
                  <a:extLst>
                    <a:ext uri="{A12FA001-AC4F-418D-AE19-62706E023703}">
                      <ahyp:hlinkClr xmlns:ahyp="http://schemas.microsoft.com/office/drawing/2018/hyperlinkcolor" val="tx"/>
                    </a:ext>
                  </a:extLst>
                </a:hlinkClick>
              </a:rPr>
              <a:t>www.genomicscore.be/request</a:t>
            </a:r>
            <a:r>
              <a:rPr lang="en" sz="1000">
                <a:solidFill>
                  <a:schemeClr val="accent1"/>
                </a:solidFill>
                <a:latin typeface="Lato"/>
                <a:ea typeface="Lato"/>
                <a:cs typeface="Lato"/>
                <a:sym typeface="Lato"/>
              </a:rPr>
              <a:t>» &gt; Login &gt; My Data &gt; Cost Simulator</a:t>
            </a:r>
            <a:endParaRPr sz="10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3"/>
          <p:cNvSpPr txBox="1">
            <a:spLocks noGrp="1"/>
          </p:cNvSpPr>
          <p:nvPr>
            <p:ph type="body" idx="4294967295"/>
          </p:nvPr>
        </p:nvSpPr>
        <p:spPr>
          <a:xfrm>
            <a:off x="814375" y="1642150"/>
            <a:ext cx="7688400" cy="2552700"/>
          </a:xfrm>
          <a:prstGeom prst="rect">
            <a:avLst/>
          </a:prstGeom>
        </p:spPr>
        <p:txBody>
          <a:bodyPr spcFirstLastPara="1" wrap="square" lIns="91425" tIns="91425" rIns="91425" bIns="91425" anchor="t" anchorCtr="0">
            <a:normAutofit/>
          </a:bodyPr>
          <a:lstStyle/>
          <a:p>
            <a:pPr marL="457200" lvl="0" indent="-333851" algn="l" rtl="0">
              <a:lnSpc>
                <a:spcPct val="130000"/>
              </a:lnSpc>
              <a:spcBef>
                <a:spcPts val="0"/>
              </a:spcBef>
              <a:spcAft>
                <a:spcPts val="0"/>
              </a:spcAft>
              <a:buClr>
                <a:schemeClr val="lt1"/>
              </a:buClr>
              <a:buSzPts val="1658"/>
              <a:buChar char="●"/>
            </a:pPr>
            <a:r>
              <a:rPr lang="en" sz="1657">
                <a:solidFill>
                  <a:schemeClr val="lt1"/>
                </a:solidFill>
              </a:rPr>
              <a:t>If Gold Tier → </a:t>
            </a:r>
            <a:r>
              <a:rPr lang="en" sz="1657" b="1">
                <a:solidFill>
                  <a:schemeClr val="lt1"/>
                </a:solidFill>
              </a:rPr>
              <a:t>setup bucket policy</a:t>
            </a:r>
            <a:r>
              <a:rPr lang="en" sz="1657">
                <a:solidFill>
                  <a:schemeClr val="lt1"/>
                </a:solidFill>
              </a:rPr>
              <a:t>!</a:t>
            </a:r>
            <a:endParaRPr sz="1657">
              <a:solidFill>
                <a:schemeClr val="lt1"/>
              </a:solidFill>
            </a:endParaRPr>
          </a:p>
          <a:p>
            <a:pPr marL="914400" lvl="1" indent="-333851" algn="l" rtl="0">
              <a:lnSpc>
                <a:spcPct val="130000"/>
              </a:lnSpc>
              <a:spcBef>
                <a:spcPts val="0"/>
              </a:spcBef>
              <a:spcAft>
                <a:spcPts val="0"/>
              </a:spcAft>
              <a:buClr>
                <a:schemeClr val="lt1"/>
              </a:buClr>
              <a:buSzPts val="1658"/>
              <a:buChar char="○"/>
            </a:pPr>
            <a:r>
              <a:rPr lang="en" sz="1657">
                <a:solidFill>
                  <a:schemeClr val="lt1"/>
                </a:solidFill>
              </a:rPr>
              <a:t>Cost </a:t>
            </a:r>
            <a:r>
              <a:rPr lang="en" sz="1657" b="1">
                <a:solidFill>
                  <a:schemeClr val="lt1"/>
                </a:solidFill>
              </a:rPr>
              <a:t>can be reduced significantly, </a:t>
            </a:r>
            <a:r>
              <a:rPr lang="en" sz="1657">
                <a:solidFill>
                  <a:schemeClr val="lt1"/>
                </a:solidFill>
              </a:rPr>
              <a:t>especially if you perform </a:t>
            </a:r>
            <a:r>
              <a:rPr lang="en" sz="1657" b="1">
                <a:solidFill>
                  <a:schemeClr val="lt1"/>
                </a:solidFill>
              </a:rPr>
              <a:t>many</a:t>
            </a:r>
            <a:r>
              <a:rPr lang="en" sz="1657">
                <a:solidFill>
                  <a:schemeClr val="lt1"/>
                </a:solidFill>
              </a:rPr>
              <a:t> NGS experiments</a:t>
            </a:r>
            <a:br>
              <a:rPr lang="en" sz="1657">
                <a:solidFill>
                  <a:schemeClr val="lt1"/>
                </a:solidFill>
              </a:rPr>
            </a:br>
            <a:endParaRPr sz="1657">
              <a:solidFill>
                <a:schemeClr val="lt1"/>
              </a:solidFill>
            </a:endParaRPr>
          </a:p>
          <a:p>
            <a:pPr marL="457200" lvl="0" indent="-333851" algn="l" rtl="0">
              <a:lnSpc>
                <a:spcPct val="130000"/>
              </a:lnSpc>
              <a:spcBef>
                <a:spcPts val="0"/>
              </a:spcBef>
              <a:spcAft>
                <a:spcPts val="0"/>
              </a:spcAft>
              <a:buClr>
                <a:schemeClr val="lt1"/>
              </a:buClr>
              <a:buSzPts val="1658"/>
              <a:buChar char="●"/>
            </a:pPr>
            <a:r>
              <a:rPr lang="en" sz="1657">
                <a:solidFill>
                  <a:schemeClr val="lt1"/>
                </a:solidFill>
              </a:rPr>
              <a:t>Visit </a:t>
            </a:r>
            <a:r>
              <a:rPr lang="en" sz="1657" u="sng">
                <a:solidFill>
                  <a:schemeClr val="lt1"/>
                </a:solidFill>
                <a:hlinkClick r:id="rId3">
                  <a:extLst>
                    <a:ext uri="{A12FA001-AC4F-418D-AE19-62706E023703}">
                      <ahyp:hlinkClr xmlns:ahyp="http://schemas.microsoft.com/office/drawing/2018/hyperlinkcolor" val="tx"/>
                    </a:ext>
                  </a:extLst>
                </a:hlinkClick>
              </a:rPr>
              <a:t>www.genomicscore.be/request</a:t>
            </a:r>
            <a:r>
              <a:rPr lang="en" sz="1657">
                <a:solidFill>
                  <a:schemeClr val="lt1"/>
                </a:solidFill>
              </a:rPr>
              <a:t> » &gt; Login &gt; My Data &gt; Cost Simulator</a:t>
            </a:r>
            <a:br>
              <a:rPr lang="en" sz="1657">
                <a:solidFill>
                  <a:schemeClr val="lt1"/>
                </a:solidFill>
              </a:rPr>
            </a:br>
            <a:endParaRPr sz="1657">
              <a:solidFill>
                <a:schemeClr val="lt1"/>
              </a:solidFill>
            </a:endParaRPr>
          </a:p>
          <a:p>
            <a:pPr marL="457200" lvl="0" indent="-333851" algn="l" rtl="0">
              <a:lnSpc>
                <a:spcPct val="130000"/>
              </a:lnSpc>
              <a:spcBef>
                <a:spcPts val="0"/>
              </a:spcBef>
              <a:spcAft>
                <a:spcPts val="0"/>
              </a:spcAft>
              <a:buClr>
                <a:schemeClr val="lt1"/>
              </a:buClr>
              <a:buSzPts val="1658"/>
              <a:buChar char="●"/>
            </a:pPr>
            <a:r>
              <a:rPr lang="en" sz="1657">
                <a:solidFill>
                  <a:schemeClr val="lt1"/>
                </a:solidFill>
              </a:rPr>
              <a:t>REMARK: Objects can only go </a:t>
            </a:r>
            <a:r>
              <a:rPr lang="en" sz="1657" b="1">
                <a:solidFill>
                  <a:schemeClr val="lt1"/>
                </a:solidFill>
              </a:rPr>
              <a:t>down</a:t>
            </a:r>
            <a:r>
              <a:rPr lang="en" sz="1657">
                <a:solidFill>
                  <a:schemeClr val="lt1"/>
                </a:solidFill>
              </a:rPr>
              <a:t> in storage class, </a:t>
            </a:r>
            <a:r>
              <a:rPr lang="en" sz="1657" b="1">
                <a:solidFill>
                  <a:schemeClr val="lt1"/>
                </a:solidFill>
              </a:rPr>
              <a:t>not up</a:t>
            </a:r>
            <a:r>
              <a:rPr lang="en" sz="1657">
                <a:solidFill>
                  <a:schemeClr val="lt1"/>
                </a:solidFill>
              </a:rPr>
              <a:t>!</a:t>
            </a:r>
            <a:endParaRPr sz="1657">
              <a:solidFill>
                <a:schemeClr val="lt1"/>
              </a:solidFill>
            </a:endParaRPr>
          </a:p>
          <a:p>
            <a:pPr marL="0" lvl="0" indent="0" algn="l" rtl="0">
              <a:lnSpc>
                <a:spcPct val="95000"/>
              </a:lnSpc>
              <a:spcBef>
                <a:spcPts val="1200"/>
              </a:spcBef>
              <a:spcAft>
                <a:spcPts val="1200"/>
              </a:spcAft>
              <a:buSzPts val="1018"/>
              <a:buNone/>
            </a:pPr>
            <a:endParaRPr sz="1657"/>
          </a:p>
        </p:txBody>
      </p:sp>
      <p:sp>
        <p:nvSpPr>
          <p:cNvPr id="469" name="Google Shape;469;p33"/>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21</a:t>
            </a:fld>
            <a:endParaRPr/>
          </a:p>
        </p:txBody>
      </p:sp>
      <p:sp>
        <p:nvSpPr>
          <p:cNvPr id="470" name="Google Shape;470;p33"/>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sp>
        <p:nvSpPr>
          <p:cNvPr id="471" name="Google Shape;471;p33"/>
          <p:cNvSpPr txBox="1"/>
          <p:nvPr/>
        </p:nvSpPr>
        <p:spPr>
          <a:xfrm>
            <a:off x="4213350" y="603800"/>
            <a:ext cx="717300" cy="6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t>🔑</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84"/>
        <p:cNvGrpSpPr/>
        <p:nvPr/>
      </p:nvGrpSpPr>
      <p:grpSpPr>
        <a:xfrm>
          <a:off x="0" y="0"/>
          <a:ext cx="0" cy="0"/>
          <a:chOff x="0" y="0"/>
          <a:chExt cx="0" cy="0"/>
        </a:xfrm>
      </p:grpSpPr>
      <p:sp>
        <p:nvSpPr>
          <p:cNvPr id="485" name="Google Shape;485;p35"/>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Gold Tier: How?</a:t>
            </a:r>
            <a:endParaRPr/>
          </a:p>
        </p:txBody>
      </p:sp>
      <p:sp>
        <p:nvSpPr>
          <p:cNvPr id="486" name="Google Shape;486;p35"/>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22</a:t>
            </a:fld>
            <a:endParaRPr/>
          </a:p>
        </p:txBody>
      </p:sp>
      <p:sp>
        <p:nvSpPr>
          <p:cNvPr id="487" name="Google Shape;487;p35"/>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2. Delivering Data</a:t>
            </a:r>
            <a:endParaRPr/>
          </a:p>
        </p:txBody>
      </p:sp>
      <p:pic>
        <p:nvPicPr>
          <p:cNvPr id="488" name="Google Shape;488;p35"/>
          <p:cNvPicPr preferRelativeResize="0"/>
          <p:nvPr/>
        </p:nvPicPr>
        <p:blipFill rotWithShape="1">
          <a:blip r:embed="rId3">
            <a:alphaModFix/>
          </a:blip>
          <a:srcRect l="492" t="5416" r="18705" b="5496"/>
          <a:stretch/>
        </p:blipFill>
        <p:spPr>
          <a:xfrm>
            <a:off x="4399875" y="562300"/>
            <a:ext cx="4744125" cy="711950"/>
          </a:xfrm>
          <a:prstGeom prst="rect">
            <a:avLst/>
          </a:prstGeom>
          <a:noFill/>
          <a:ln>
            <a:noFill/>
          </a:ln>
        </p:spPr>
      </p:pic>
      <p:pic>
        <p:nvPicPr>
          <p:cNvPr id="489" name="Google Shape;489;p35"/>
          <p:cNvPicPr preferRelativeResize="0"/>
          <p:nvPr/>
        </p:nvPicPr>
        <p:blipFill>
          <a:blip r:embed="rId4">
            <a:alphaModFix/>
          </a:blip>
          <a:stretch>
            <a:fillRect/>
          </a:stretch>
        </p:blipFill>
        <p:spPr>
          <a:xfrm>
            <a:off x="267025" y="1659375"/>
            <a:ext cx="5328492" cy="1824738"/>
          </a:xfrm>
          <a:prstGeom prst="rect">
            <a:avLst/>
          </a:prstGeom>
          <a:noFill/>
          <a:ln>
            <a:noFill/>
          </a:ln>
        </p:spPr>
      </p:pic>
      <p:pic>
        <p:nvPicPr>
          <p:cNvPr id="490" name="Google Shape;490;p35"/>
          <p:cNvPicPr preferRelativeResize="0"/>
          <p:nvPr/>
        </p:nvPicPr>
        <p:blipFill rotWithShape="1">
          <a:blip r:embed="rId5">
            <a:alphaModFix/>
          </a:blip>
          <a:srcRect l="1062" r="40224"/>
          <a:stretch/>
        </p:blipFill>
        <p:spPr>
          <a:xfrm>
            <a:off x="6025225" y="1905600"/>
            <a:ext cx="3039199" cy="806475"/>
          </a:xfrm>
          <a:prstGeom prst="rect">
            <a:avLst/>
          </a:prstGeom>
          <a:noFill/>
          <a:ln>
            <a:noFill/>
          </a:ln>
        </p:spPr>
      </p:pic>
      <p:pic>
        <p:nvPicPr>
          <p:cNvPr id="491" name="Google Shape;491;p35"/>
          <p:cNvPicPr preferRelativeResize="0"/>
          <p:nvPr/>
        </p:nvPicPr>
        <p:blipFill>
          <a:blip r:embed="rId6">
            <a:alphaModFix/>
          </a:blip>
          <a:stretch>
            <a:fillRect/>
          </a:stretch>
        </p:blipFill>
        <p:spPr>
          <a:xfrm>
            <a:off x="180175" y="3610700"/>
            <a:ext cx="5887098" cy="1139150"/>
          </a:xfrm>
          <a:prstGeom prst="rect">
            <a:avLst/>
          </a:prstGeom>
          <a:noFill/>
          <a:ln>
            <a:noFill/>
          </a:ln>
        </p:spPr>
      </p:pic>
      <p:pic>
        <p:nvPicPr>
          <p:cNvPr id="492" name="Google Shape;492;p35"/>
          <p:cNvPicPr preferRelativeResize="0"/>
          <p:nvPr/>
        </p:nvPicPr>
        <p:blipFill>
          <a:blip r:embed="rId7">
            <a:alphaModFix/>
          </a:blip>
          <a:stretch>
            <a:fillRect/>
          </a:stretch>
        </p:blipFill>
        <p:spPr>
          <a:xfrm>
            <a:off x="6025224" y="2804475"/>
            <a:ext cx="3039201" cy="1917150"/>
          </a:xfrm>
          <a:prstGeom prst="rect">
            <a:avLst/>
          </a:prstGeom>
          <a:noFill/>
          <a:ln>
            <a:noFill/>
          </a:ln>
        </p:spPr>
      </p:pic>
      <p:sp>
        <p:nvSpPr>
          <p:cNvPr id="493" name="Google Shape;493;p35"/>
          <p:cNvSpPr txBox="1">
            <a:spLocks noGrp="1"/>
          </p:cNvSpPr>
          <p:nvPr>
            <p:ph type="subTitle" idx="1"/>
          </p:nvPr>
        </p:nvSpPr>
        <p:spPr>
          <a:xfrm>
            <a:off x="285317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ctr" rtl="0">
              <a:spcBef>
                <a:spcPts val="0"/>
              </a:spcBef>
              <a:spcAft>
                <a:spcPts val="1200"/>
              </a:spcAft>
              <a:buNone/>
            </a:pPr>
            <a:r>
              <a:rPr lang="en" u="sng">
                <a:hlinkClick r:id="rId8"/>
              </a:rPr>
              <a:t>help.genomicscore.be</a:t>
            </a:r>
            <a:r>
              <a:rPr lang="en"/>
              <a:t> »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508" name="Google Shape;508;p3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NGS Data Management</a:t>
            </a:r>
            <a:endParaRPr/>
          </a:p>
        </p:txBody>
      </p:sp>
      <p:sp>
        <p:nvSpPr>
          <p:cNvPr id="509" name="Google Shape;509;p37"/>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Generating Data</a:t>
            </a:r>
            <a:endParaRPr/>
          </a:p>
          <a:p>
            <a:pPr marL="914400" lvl="1" indent="-298450" algn="l" rtl="0">
              <a:spcBef>
                <a:spcPts val="0"/>
              </a:spcBef>
              <a:spcAft>
                <a:spcPts val="0"/>
              </a:spcAft>
              <a:buSzPts val="1100"/>
              <a:buAutoNum type="alphaLcPeriod"/>
            </a:pPr>
            <a:r>
              <a:rPr lang="en"/>
              <a:t>Data Flow</a:t>
            </a:r>
            <a:endParaRPr/>
          </a:p>
          <a:p>
            <a:pPr marL="914400" lvl="1" indent="-298450" algn="l" rtl="0">
              <a:spcBef>
                <a:spcPts val="0"/>
              </a:spcBef>
              <a:spcAft>
                <a:spcPts val="0"/>
              </a:spcAft>
              <a:buSzPts val="1100"/>
              <a:buAutoNum type="alphaLcPeriod"/>
            </a:pPr>
            <a:r>
              <a:rPr lang="en"/>
              <a:t>Typical Datasets</a:t>
            </a:r>
            <a:endParaRPr/>
          </a:p>
          <a:p>
            <a:pPr marL="914400" lvl="1" indent="-298450" algn="l" rtl="0">
              <a:spcBef>
                <a:spcPts val="0"/>
              </a:spcBef>
              <a:spcAft>
                <a:spcPts val="0"/>
              </a:spcAft>
              <a:buSzPts val="1100"/>
              <a:buAutoNum type="alphaLcPeriod"/>
            </a:pPr>
            <a:r>
              <a:rPr lang="en"/>
              <a:t>Sequencers Overview</a:t>
            </a:r>
            <a:br>
              <a:rPr lang="en"/>
            </a:br>
            <a:endParaRPr/>
          </a:p>
          <a:p>
            <a:pPr marL="457200" lvl="0" indent="-311150" algn="l" rtl="0">
              <a:spcBef>
                <a:spcPts val="0"/>
              </a:spcBef>
              <a:spcAft>
                <a:spcPts val="0"/>
              </a:spcAft>
              <a:buSzPts val="1300"/>
              <a:buAutoNum type="arabicPeriod"/>
            </a:pPr>
            <a:r>
              <a:rPr lang="en"/>
              <a:t>Delivering Data - Tier Based</a:t>
            </a:r>
            <a:endParaRPr/>
          </a:p>
          <a:p>
            <a:pPr marL="914400" lvl="1" indent="-298450" algn="l" rtl="0">
              <a:spcBef>
                <a:spcPts val="0"/>
              </a:spcBef>
              <a:spcAft>
                <a:spcPts val="0"/>
              </a:spcAft>
              <a:buSzPts val="1100"/>
              <a:buAutoNum type="alphaLcPeriod"/>
            </a:pPr>
            <a:r>
              <a:rPr lang="en"/>
              <a:t>Silver Tier</a:t>
            </a:r>
            <a:endParaRPr/>
          </a:p>
          <a:p>
            <a:pPr marL="914400" lvl="1" indent="-298450" algn="l" rtl="0">
              <a:spcBef>
                <a:spcPts val="0"/>
              </a:spcBef>
              <a:spcAft>
                <a:spcPts val="0"/>
              </a:spcAft>
              <a:buSzPts val="1100"/>
              <a:buAutoNum type="alphaLcPeriod"/>
            </a:pPr>
            <a:r>
              <a:rPr lang="en" sz="1100"/>
              <a:t>Gold Tier</a:t>
            </a:r>
            <a:br>
              <a:rPr lang="en"/>
            </a:br>
            <a:endParaRPr/>
          </a:p>
          <a:p>
            <a:pPr marL="457200" lvl="0" indent="-311150" algn="l" rtl="0">
              <a:spcBef>
                <a:spcPts val="0"/>
              </a:spcBef>
              <a:spcAft>
                <a:spcPts val="0"/>
              </a:spcAft>
              <a:buClr>
                <a:srgbClr val="FF7F7F"/>
              </a:buClr>
              <a:buSzPts val="1300"/>
              <a:buAutoNum type="arabicPeriod"/>
            </a:pPr>
            <a:r>
              <a:rPr lang="en" b="1">
                <a:solidFill>
                  <a:srgbClr val="FF7F7F"/>
                </a:solidFill>
              </a:rPr>
              <a:t>Dos and Don'ts with Data</a:t>
            </a:r>
            <a:endParaRPr b="1">
              <a:solidFill>
                <a:srgbClr val="FF7F7F"/>
              </a:solidFill>
            </a:endParaRPr>
          </a:p>
        </p:txBody>
      </p:sp>
      <p:sp>
        <p:nvSpPr>
          <p:cNvPr id="510" name="Google Shape;510;p37"/>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8"/>
          <p:cNvSpPr txBox="1">
            <a:spLocks noGrp="1"/>
          </p:cNvSpPr>
          <p:nvPr>
            <p:ph type="body" idx="1"/>
          </p:nvPr>
        </p:nvSpPr>
        <p:spPr>
          <a:xfrm>
            <a:off x="729325" y="1962175"/>
            <a:ext cx="3774300" cy="27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download data at home</a:t>
            </a:r>
            <a:endParaRPr/>
          </a:p>
          <a:p>
            <a:pPr marL="0" lvl="0" indent="0" algn="l" rtl="0">
              <a:spcBef>
                <a:spcPts val="1200"/>
              </a:spcBef>
              <a:spcAft>
                <a:spcPts val="0"/>
              </a:spcAft>
              <a:buNone/>
            </a:pPr>
            <a:r>
              <a:rPr lang="en"/>
              <a:t>… download on your personal computer</a:t>
            </a:r>
            <a:endParaRPr/>
          </a:p>
          <a:p>
            <a:pPr marL="0" lvl="0" indent="0" algn="l" rtl="0">
              <a:spcBef>
                <a:spcPts val="1200"/>
              </a:spcBef>
              <a:spcAft>
                <a:spcPts val="1200"/>
              </a:spcAft>
              <a:buNone/>
            </a:pPr>
            <a:br>
              <a:rPr lang="en"/>
            </a:br>
            <a:r>
              <a:rPr lang="en"/>
              <a:t>… rely on GC for backups</a:t>
            </a:r>
            <a:br>
              <a:rPr lang="en"/>
            </a:br>
            <a:r>
              <a:rPr lang="en"/>
              <a:t>… choose Gold Tier without cost reducing policy</a:t>
            </a:r>
            <a:endParaRPr/>
          </a:p>
        </p:txBody>
      </p:sp>
      <p:sp>
        <p:nvSpPr>
          <p:cNvPr id="516" name="Google Shape;516;p38"/>
          <p:cNvSpPr txBox="1">
            <a:spLocks noGrp="1"/>
          </p:cNvSpPr>
          <p:nvPr>
            <p:ph type="body" idx="2"/>
          </p:nvPr>
        </p:nvSpPr>
        <p:spPr>
          <a:xfrm>
            <a:off x="4643750" y="1962175"/>
            <a:ext cx="4441200" cy="2908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 download at </a:t>
            </a:r>
            <a:r>
              <a:rPr lang="en" b="1"/>
              <a:t>the office</a:t>
            </a:r>
            <a:endParaRPr b="1"/>
          </a:p>
          <a:p>
            <a:pPr marL="0" lvl="0" indent="0" algn="l" rtl="0">
              <a:spcBef>
                <a:spcPts val="1200"/>
              </a:spcBef>
              <a:spcAft>
                <a:spcPts val="0"/>
              </a:spcAft>
              <a:buNone/>
            </a:pPr>
            <a:r>
              <a:rPr lang="en"/>
              <a:t>… download on a </a:t>
            </a:r>
            <a:r>
              <a:rPr lang="en" b="1"/>
              <a:t>server</a:t>
            </a:r>
            <a:r>
              <a:rPr lang="en"/>
              <a:t> or server like machine </a:t>
            </a:r>
            <a:r>
              <a:rPr lang="en" b="1"/>
              <a:t>with ample storage capacity</a:t>
            </a:r>
            <a:endParaRPr b="1"/>
          </a:p>
          <a:p>
            <a:pPr marL="0" lvl="0" indent="0" algn="l" rtl="0">
              <a:spcBef>
                <a:spcPts val="1200"/>
              </a:spcBef>
              <a:spcAft>
                <a:spcPts val="0"/>
              </a:spcAft>
              <a:buNone/>
            </a:pPr>
            <a:br>
              <a:rPr lang="en"/>
            </a:br>
            <a:r>
              <a:rPr lang="en"/>
              <a:t>… devise a </a:t>
            </a:r>
            <a:r>
              <a:rPr lang="en" b="1"/>
              <a:t>data management strategy + infrastructure</a:t>
            </a:r>
            <a:endParaRPr b="1"/>
          </a:p>
          <a:p>
            <a:pPr marL="0" lvl="0" indent="0" algn="l" rtl="0">
              <a:spcBef>
                <a:spcPts val="1200"/>
              </a:spcBef>
              <a:spcAft>
                <a:spcPts val="1200"/>
              </a:spcAft>
              <a:buNone/>
            </a:pPr>
            <a:br>
              <a:rPr lang="en" b="1"/>
            </a:br>
            <a:r>
              <a:rPr lang="en" b="1"/>
              <a:t>	→ </a:t>
            </a:r>
            <a:r>
              <a:rPr lang="en">
                <a:solidFill>
                  <a:schemeClr val="dk1"/>
                </a:solidFill>
              </a:rPr>
              <a:t>store your data </a:t>
            </a:r>
            <a:br>
              <a:rPr lang="en">
                <a:solidFill>
                  <a:schemeClr val="dk1"/>
                </a:solidFill>
              </a:rPr>
            </a:br>
            <a:r>
              <a:rPr lang="en">
                <a:solidFill>
                  <a:schemeClr val="dk1"/>
                </a:solidFill>
              </a:rPr>
              <a:t>		in a</a:t>
            </a:r>
            <a:r>
              <a:rPr lang="en" b="1">
                <a:solidFill>
                  <a:schemeClr val="dk1"/>
                </a:solidFill>
              </a:rPr>
              <a:t> structured </a:t>
            </a:r>
            <a:r>
              <a:rPr lang="en">
                <a:solidFill>
                  <a:schemeClr val="dk1"/>
                </a:solidFill>
              </a:rPr>
              <a:t>manner</a:t>
            </a:r>
            <a:br>
              <a:rPr lang="en" b="1">
                <a:solidFill>
                  <a:schemeClr val="dk1"/>
                </a:solidFill>
              </a:rPr>
            </a:br>
            <a:r>
              <a:rPr lang="en" b="1">
                <a:solidFill>
                  <a:schemeClr val="dk1"/>
                </a:solidFill>
              </a:rPr>
              <a:t>		</a:t>
            </a:r>
            <a:r>
              <a:rPr lang="en">
                <a:solidFill>
                  <a:schemeClr val="dk1"/>
                </a:solidFill>
              </a:rPr>
              <a:t>with </a:t>
            </a:r>
            <a:r>
              <a:rPr lang="en" b="1">
                <a:solidFill>
                  <a:schemeClr val="dk1"/>
                </a:solidFill>
              </a:rPr>
              <a:t>scalability</a:t>
            </a:r>
            <a:r>
              <a:rPr lang="en">
                <a:solidFill>
                  <a:schemeClr val="dk1"/>
                </a:solidFill>
              </a:rPr>
              <a:t> in mind</a:t>
            </a:r>
            <a:br>
              <a:rPr lang="en">
                <a:solidFill>
                  <a:schemeClr val="dk1"/>
                </a:solidFill>
              </a:rPr>
            </a:br>
            <a:r>
              <a:rPr lang="en">
                <a:solidFill>
                  <a:schemeClr val="dk1"/>
                </a:solidFill>
              </a:rPr>
              <a:t>		and with the appropriate </a:t>
            </a:r>
            <a:r>
              <a:rPr lang="en" b="1">
                <a:solidFill>
                  <a:schemeClr val="dk1"/>
                </a:solidFill>
              </a:rPr>
              <a:t>access/permission</a:t>
            </a:r>
            <a:endParaRPr b="1">
              <a:solidFill>
                <a:schemeClr val="dk1"/>
              </a:solidFill>
            </a:endParaRPr>
          </a:p>
        </p:txBody>
      </p:sp>
      <p:sp>
        <p:nvSpPr>
          <p:cNvPr id="517" name="Google Shape;517;p38"/>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24</a:t>
            </a:fld>
            <a:endParaRPr/>
          </a:p>
        </p:txBody>
      </p:sp>
      <p:sp>
        <p:nvSpPr>
          <p:cNvPr id="518" name="Google Shape;518;p38"/>
          <p:cNvSpPr txBox="1">
            <a:spLocks noGrp="1"/>
          </p:cNvSpPr>
          <p:nvPr>
            <p:ph type="subTitle" idx="3"/>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3. Dos and Don'ts with Data</a:t>
            </a:r>
            <a:endParaRPr/>
          </a:p>
        </p:txBody>
      </p:sp>
      <p:sp>
        <p:nvSpPr>
          <p:cNvPr id="519" name="Google Shape;519;p38"/>
          <p:cNvSpPr txBox="1">
            <a:spLocks noGrp="1"/>
          </p:cNvSpPr>
          <p:nvPr>
            <p:ph type="subTitle" idx="4"/>
          </p:nvPr>
        </p:nvSpPr>
        <p:spPr>
          <a:xfrm>
            <a:off x="729325" y="1537075"/>
            <a:ext cx="3774300" cy="425100"/>
          </a:xfrm>
          <a:prstGeom prst="rect">
            <a:avLst/>
          </a:prstGeom>
        </p:spPr>
        <p:txBody>
          <a:bodyPr spcFirstLastPara="1" wrap="square" lIns="91425" tIns="91425" rIns="91425" bIns="91425" anchor="ctr" anchorCtr="0">
            <a:normAutofit fontScale="32500" lnSpcReduction="20000"/>
          </a:bodyPr>
          <a:lstStyle/>
          <a:p>
            <a:pPr marL="0" lvl="0" indent="0" algn="l" rtl="0">
              <a:spcBef>
                <a:spcPts val="0"/>
              </a:spcBef>
              <a:spcAft>
                <a:spcPts val="1200"/>
              </a:spcAft>
              <a:buNone/>
            </a:pPr>
            <a:r>
              <a:rPr lang="en"/>
              <a:t>Please </a:t>
            </a:r>
            <a:r>
              <a:rPr lang="en" b="1">
                <a:solidFill>
                  <a:srgbClr val="CC4125"/>
                </a:solidFill>
              </a:rPr>
              <a:t>DON'T 🙅</a:t>
            </a:r>
            <a:r>
              <a:rPr lang="en"/>
              <a:t> …</a:t>
            </a:r>
            <a:endParaRPr/>
          </a:p>
        </p:txBody>
      </p:sp>
      <p:sp>
        <p:nvSpPr>
          <p:cNvPr id="520" name="Google Shape;520;p38"/>
          <p:cNvSpPr txBox="1">
            <a:spLocks noGrp="1"/>
          </p:cNvSpPr>
          <p:nvPr>
            <p:ph type="subTitle" idx="5"/>
          </p:nvPr>
        </p:nvSpPr>
        <p:spPr>
          <a:xfrm>
            <a:off x="4643750" y="1537075"/>
            <a:ext cx="3774300" cy="425100"/>
          </a:xfrm>
          <a:prstGeom prst="rect">
            <a:avLst/>
          </a:prstGeom>
        </p:spPr>
        <p:txBody>
          <a:bodyPr spcFirstLastPara="1" wrap="square" lIns="91425" tIns="91425" rIns="91425" bIns="91425" anchor="ctr" anchorCtr="0">
            <a:normAutofit fontScale="32500" lnSpcReduction="20000"/>
          </a:bodyPr>
          <a:lstStyle/>
          <a:p>
            <a:pPr marL="0" lvl="0" indent="0" algn="l" rtl="0">
              <a:spcBef>
                <a:spcPts val="0"/>
              </a:spcBef>
              <a:spcAft>
                <a:spcPts val="1200"/>
              </a:spcAft>
              <a:buNone/>
            </a:pPr>
            <a:r>
              <a:rPr lang="en"/>
              <a:t>Rather </a:t>
            </a:r>
            <a:r>
              <a:rPr lang="en" b="1">
                <a:solidFill>
                  <a:schemeClr val="dk1"/>
                </a:solidFill>
              </a:rPr>
              <a:t>DO</a:t>
            </a:r>
            <a:r>
              <a:rPr lang="en"/>
              <a:t> 👌 …</a:t>
            </a:r>
            <a:endParaRPr/>
          </a:p>
        </p:txBody>
      </p:sp>
      <p:sp>
        <p:nvSpPr>
          <p:cNvPr id="521" name="Google Shape;521;p38"/>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and Don'ts with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9"/>
          <p:cNvSpPr/>
          <p:nvPr/>
        </p:nvSpPr>
        <p:spPr>
          <a:xfrm>
            <a:off x="0" y="0"/>
            <a:ext cx="3091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txBox="1">
            <a:spLocks noGrp="1"/>
          </p:cNvSpPr>
          <p:nvPr>
            <p:ph type="title"/>
          </p:nvPr>
        </p:nvSpPr>
        <p:spPr>
          <a:xfrm>
            <a:off x="3383075" y="733950"/>
            <a:ext cx="5034900" cy="12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7100"/>
              <a:t>Conclusion</a:t>
            </a:r>
            <a:endParaRPr sz="7100"/>
          </a:p>
        </p:txBody>
      </p:sp>
      <p:sp>
        <p:nvSpPr>
          <p:cNvPr id="528" name="Google Shape;528;p39"/>
          <p:cNvSpPr txBox="1">
            <a:spLocks noGrp="1"/>
          </p:cNvSpPr>
          <p:nvPr>
            <p:ph type="body" idx="1"/>
          </p:nvPr>
        </p:nvSpPr>
        <p:spPr>
          <a:xfrm>
            <a:off x="3383075" y="2300050"/>
            <a:ext cx="5034900" cy="1580400"/>
          </a:xfrm>
          <a:prstGeom prst="rect">
            <a:avLst/>
          </a:prstGeom>
        </p:spPr>
        <p:txBody>
          <a:bodyPr spcFirstLastPara="1" wrap="square" lIns="91425" tIns="91425" rIns="91425" bIns="91425" anchor="t" anchorCtr="0">
            <a:normAutofit fontScale="85000" lnSpcReduction="10000"/>
          </a:bodyPr>
          <a:lstStyle/>
          <a:p>
            <a:pPr marL="457200" lvl="0" indent="-331152" algn="l" rtl="0">
              <a:spcBef>
                <a:spcPts val="0"/>
              </a:spcBef>
              <a:spcAft>
                <a:spcPts val="0"/>
              </a:spcAft>
              <a:buSzPct val="100000"/>
              <a:buChar char="●"/>
            </a:pPr>
            <a:r>
              <a:rPr lang="en" sz="1900"/>
              <a:t>You </a:t>
            </a:r>
            <a:r>
              <a:rPr lang="en" sz="1900" b="1"/>
              <a:t>request</a:t>
            </a:r>
            <a:r>
              <a:rPr lang="en" sz="1900"/>
              <a:t>, we </a:t>
            </a:r>
            <a:r>
              <a:rPr lang="en" sz="1900" b="1"/>
              <a:t>generate</a:t>
            </a:r>
            <a:r>
              <a:rPr lang="en" sz="1900"/>
              <a:t> data</a:t>
            </a:r>
            <a:endParaRPr sz="1900"/>
          </a:p>
          <a:p>
            <a:pPr marL="457200" lvl="0" indent="-331152" algn="l" rtl="0">
              <a:spcBef>
                <a:spcPts val="0"/>
              </a:spcBef>
              <a:spcAft>
                <a:spcPts val="0"/>
              </a:spcAft>
              <a:buSzPct val="100000"/>
              <a:buChar char="●"/>
            </a:pPr>
            <a:r>
              <a:rPr lang="en" sz="1900"/>
              <a:t>We </a:t>
            </a:r>
            <a:r>
              <a:rPr lang="en" sz="1900" b="1"/>
              <a:t>deliver</a:t>
            </a:r>
            <a:r>
              <a:rPr lang="en" sz="1900"/>
              <a:t> data</a:t>
            </a:r>
            <a:endParaRPr sz="1900"/>
          </a:p>
          <a:p>
            <a:pPr marL="914400" lvl="1" indent="-331152" algn="l" rtl="0">
              <a:spcBef>
                <a:spcPts val="0"/>
              </a:spcBef>
              <a:spcAft>
                <a:spcPts val="0"/>
              </a:spcAft>
              <a:buSzPct val="100000"/>
              <a:buChar char="○"/>
            </a:pPr>
            <a:r>
              <a:rPr lang="en" sz="1900" b="1"/>
              <a:t>Silver Tier</a:t>
            </a:r>
            <a:r>
              <a:rPr lang="en" sz="1900"/>
              <a:t> (Download Link)</a:t>
            </a:r>
            <a:endParaRPr sz="1900"/>
          </a:p>
          <a:p>
            <a:pPr marL="914400" lvl="1" indent="-331152" algn="l" rtl="0">
              <a:spcBef>
                <a:spcPts val="0"/>
              </a:spcBef>
              <a:spcAft>
                <a:spcPts val="0"/>
              </a:spcAft>
              <a:buSzPct val="100000"/>
              <a:buChar char="○"/>
            </a:pPr>
            <a:r>
              <a:rPr lang="en" sz="1900" b="1"/>
              <a:t>Gold Tier</a:t>
            </a:r>
            <a:r>
              <a:rPr lang="en" sz="1900"/>
              <a:t> (Google Cloud Bucket)</a:t>
            </a:r>
            <a:endParaRPr sz="1900"/>
          </a:p>
          <a:p>
            <a:pPr marL="457200" lvl="0" indent="-331152" algn="l" rtl="0">
              <a:spcBef>
                <a:spcPts val="0"/>
              </a:spcBef>
              <a:spcAft>
                <a:spcPts val="0"/>
              </a:spcAft>
              <a:buSzPct val="100000"/>
              <a:buChar char="●"/>
            </a:pPr>
            <a:r>
              <a:rPr lang="en" sz="1900"/>
              <a:t>For </a:t>
            </a:r>
            <a:r>
              <a:rPr lang="en" sz="1900" b="1"/>
              <a:t>technical</a:t>
            </a:r>
            <a:r>
              <a:rPr lang="en" sz="1900"/>
              <a:t> support: </a:t>
            </a:r>
            <a:r>
              <a:rPr lang="en" sz="1900" b="1" u="sng">
                <a:solidFill>
                  <a:schemeClr val="hlink"/>
                </a:solidFill>
                <a:hlinkClick r:id="rId3"/>
              </a:rPr>
              <a:t>help.genomicscore.be</a:t>
            </a:r>
            <a:r>
              <a:rPr lang="en" sz="1900" b="1"/>
              <a:t> 🚀</a:t>
            </a:r>
            <a:endParaRPr sz="1900" b="1"/>
          </a:p>
        </p:txBody>
      </p:sp>
      <p:pic>
        <p:nvPicPr>
          <p:cNvPr id="529" name="Google Shape;529;p39"/>
          <p:cNvPicPr preferRelativeResize="0"/>
          <p:nvPr/>
        </p:nvPicPr>
        <p:blipFill rotWithShape="1">
          <a:blip r:embed="rId4">
            <a:alphaModFix/>
          </a:blip>
          <a:srcRect l="29264" t="-820" r="2279" b="820"/>
          <a:stretch/>
        </p:blipFill>
        <p:spPr>
          <a:xfrm>
            <a:off x="507600" y="205200"/>
            <a:ext cx="2076000" cy="2018400"/>
          </a:xfrm>
          <a:prstGeom prst="ellipse">
            <a:avLst/>
          </a:prstGeom>
          <a:noFill/>
          <a:ln>
            <a:noFill/>
          </a:ln>
        </p:spPr>
      </p:pic>
      <p:sp>
        <p:nvSpPr>
          <p:cNvPr id="530" name="Google Shape;530;p39"/>
          <p:cNvSpPr txBox="1"/>
          <p:nvPr/>
        </p:nvSpPr>
        <p:spPr>
          <a:xfrm>
            <a:off x="216000" y="2354275"/>
            <a:ext cx="2875200" cy="211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t>📧	</a:t>
            </a:r>
            <a:r>
              <a:rPr lang="en" sz="1200" u="sng">
                <a:solidFill>
                  <a:schemeClr val="accent1"/>
                </a:solidFill>
                <a:latin typeface="Lato"/>
                <a:ea typeface="Lato"/>
                <a:cs typeface="Lato"/>
                <a:sym typeface="Lato"/>
                <a:hlinkClick r:id="rId5">
                  <a:extLst>
                    <a:ext uri="{A12FA001-AC4F-418D-AE19-62706E023703}">
                      <ahyp:hlinkClr xmlns:ahyp="http://schemas.microsoft.com/office/drawing/2018/hyperlinkcolor" val="tx"/>
                    </a:ext>
                  </a:extLst>
                </a:hlinkClick>
              </a:rPr>
              <a:t>info@genomicscore.be</a:t>
            </a:r>
            <a:endParaRPr sz="12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200">
                <a:solidFill>
                  <a:schemeClr val="accent1"/>
                </a:solidFill>
                <a:latin typeface="Lato"/>
                <a:ea typeface="Lato"/>
                <a:cs typeface="Lato"/>
                <a:sym typeface="Lato"/>
              </a:rPr>
              <a:t>🌐	</a:t>
            </a:r>
            <a:r>
              <a:rPr lang="en" sz="1200" u="sng">
                <a:solidFill>
                  <a:schemeClr val="accent1"/>
                </a:solidFill>
                <a:latin typeface="Lato"/>
                <a:ea typeface="Lato"/>
                <a:cs typeface="Lato"/>
                <a:sym typeface="Lato"/>
                <a:hlinkClick r:id="rId6">
                  <a:extLst>
                    <a:ext uri="{A12FA001-AC4F-418D-AE19-62706E023703}">
                      <ahyp:hlinkClr xmlns:ahyp="http://schemas.microsoft.com/office/drawing/2018/hyperlinkcolor" val="tx"/>
                    </a:ext>
                  </a:extLst>
                </a:hlinkClick>
              </a:rPr>
              <a:t>www.genomicscore.be</a:t>
            </a:r>
            <a:endParaRPr sz="1200">
              <a:solidFill>
                <a:schemeClr val="accent1"/>
              </a:solidFill>
              <a:latin typeface="Lato"/>
              <a:ea typeface="Lato"/>
              <a:cs typeface="Lato"/>
              <a:sym typeface="Lato"/>
            </a:endParaRPr>
          </a:p>
          <a:p>
            <a:pPr marL="0" lvl="0" indent="0" algn="l" rtl="0">
              <a:lnSpc>
                <a:spcPct val="150000"/>
              </a:lnSpc>
              <a:spcBef>
                <a:spcPts val="0"/>
              </a:spcBef>
              <a:spcAft>
                <a:spcPts val="0"/>
              </a:spcAft>
              <a:buNone/>
            </a:pPr>
            <a:r>
              <a:rPr lang="en" sz="1200">
                <a:solidFill>
                  <a:schemeClr val="accent1"/>
                </a:solidFill>
                <a:latin typeface="Lato"/>
                <a:ea typeface="Lato"/>
                <a:cs typeface="Lato"/>
                <a:sym typeface="Lato"/>
              </a:rPr>
              <a:t>🐦	</a:t>
            </a:r>
            <a:r>
              <a:rPr lang="en" sz="1200" u="sng">
                <a:solidFill>
                  <a:schemeClr val="accent1"/>
                </a:solidFill>
                <a:latin typeface="Lato"/>
                <a:ea typeface="Lato"/>
                <a:cs typeface="Lato"/>
                <a:sym typeface="Lato"/>
                <a:hlinkClick r:id="rId7">
                  <a:extLst>
                    <a:ext uri="{A12FA001-AC4F-418D-AE19-62706E023703}">
                      <ahyp:hlinkClr xmlns:ahyp="http://schemas.microsoft.com/office/drawing/2018/hyperlinkcolor" val="tx"/>
                    </a:ext>
                  </a:extLst>
                </a:hlinkClick>
              </a:rPr>
              <a:t>@GC_Leuven</a:t>
            </a:r>
            <a:br>
              <a:rPr lang="en" sz="1200">
                <a:solidFill>
                  <a:schemeClr val="accent1"/>
                </a:solidFill>
                <a:latin typeface="Lato"/>
                <a:ea typeface="Lato"/>
                <a:cs typeface="Lato"/>
                <a:sym typeface="Lato"/>
              </a:rPr>
            </a:br>
            <a:r>
              <a:rPr lang="en" sz="1200">
                <a:solidFill>
                  <a:schemeClr val="accent1"/>
                </a:solidFill>
                <a:latin typeface="Lato"/>
                <a:ea typeface="Lato"/>
                <a:cs typeface="Lato"/>
                <a:sym typeface="Lato"/>
              </a:rPr>
              <a:t>⛳	</a:t>
            </a:r>
            <a:r>
              <a:rPr lang="en" sz="1200" u="sng">
                <a:solidFill>
                  <a:schemeClr val="accent1"/>
                </a:solidFill>
                <a:latin typeface="Lato"/>
                <a:ea typeface="Lato"/>
                <a:cs typeface="Lato"/>
                <a:sym typeface="Lato"/>
                <a:hlinkClick r:id="rId8">
                  <a:extLst>
                    <a:ext uri="{A12FA001-AC4F-418D-AE19-62706E023703}">
                      <ahyp:hlinkClr xmlns:ahyp="http://schemas.microsoft.com/office/drawing/2018/hyperlinkcolor" val="tx"/>
                    </a:ext>
                  </a:extLst>
                </a:hlinkClick>
              </a:rPr>
              <a:t>Centre for Human Genetics</a:t>
            </a:r>
            <a:endParaRPr sz="1200">
              <a:solidFill>
                <a:schemeClr val="accent1"/>
              </a:solidFill>
              <a:latin typeface="Lato"/>
              <a:ea typeface="Lato"/>
              <a:cs typeface="Lato"/>
              <a:sym typeface="Lato"/>
            </a:endParaRPr>
          </a:p>
          <a:p>
            <a:pPr marL="0" lvl="0" indent="457200" algn="l" rtl="0">
              <a:lnSpc>
                <a:spcPct val="115000"/>
              </a:lnSpc>
              <a:spcBef>
                <a:spcPts val="0"/>
              </a:spcBef>
              <a:spcAft>
                <a:spcPts val="0"/>
              </a:spcAft>
              <a:buNone/>
            </a:pPr>
            <a:r>
              <a:rPr lang="en" sz="1200">
                <a:solidFill>
                  <a:schemeClr val="accent1"/>
                </a:solidFill>
                <a:latin typeface="Lato"/>
                <a:ea typeface="Lato"/>
                <a:cs typeface="Lato"/>
                <a:sym typeface="Lato"/>
              </a:rPr>
              <a:t>UZ – KU Leuven</a:t>
            </a:r>
            <a:endParaRPr sz="1200">
              <a:solidFill>
                <a:schemeClr val="accent1"/>
              </a:solidFill>
              <a:latin typeface="Lato"/>
              <a:ea typeface="Lato"/>
              <a:cs typeface="Lato"/>
              <a:sym typeface="Lato"/>
            </a:endParaRPr>
          </a:p>
          <a:p>
            <a:pPr marL="0" lvl="0" indent="457200" algn="l" rtl="0">
              <a:lnSpc>
                <a:spcPct val="115000"/>
              </a:lnSpc>
              <a:spcBef>
                <a:spcPts val="0"/>
              </a:spcBef>
              <a:spcAft>
                <a:spcPts val="0"/>
              </a:spcAft>
              <a:buNone/>
            </a:pPr>
            <a:r>
              <a:rPr lang="en" sz="1200">
                <a:solidFill>
                  <a:schemeClr val="accent1"/>
                </a:solidFill>
                <a:latin typeface="Lato"/>
                <a:ea typeface="Lato"/>
                <a:cs typeface="Lato"/>
                <a:sym typeface="Lato"/>
              </a:rPr>
              <a:t>Herestraat 49 PO box 606</a:t>
            </a:r>
            <a:endParaRPr sz="1200">
              <a:solidFill>
                <a:schemeClr val="accent1"/>
              </a:solidFill>
              <a:latin typeface="Lato"/>
              <a:ea typeface="Lato"/>
              <a:cs typeface="Lato"/>
              <a:sym typeface="Lato"/>
            </a:endParaRPr>
          </a:p>
          <a:p>
            <a:pPr marL="0" lvl="0" indent="457200" algn="just" rtl="0">
              <a:lnSpc>
                <a:spcPct val="115000"/>
              </a:lnSpc>
              <a:spcBef>
                <a:spcPts val="0"/>
              </a:spcBef>
              <a:spcAft>
                <a:spcPts val="0"/>
              </a:spcAft>
              <a:buNone/>
            </a:pPr>
            <a:r>
              <a:rPr lang="en" sz="1200">
                <a:solidFill>
                  <a:schemeClr val="accent1"/>
                </a:solidFill>
                <a:latin typeface="Lato"/>
                <a:ea typeface="Lato"/>
                <a:cs typeface="Lato"/>
                <a:sym typeface="Lato"/>
              </a:rPr>
              <a:t>B-3000 Leuven</a:t>
            </a:r>
            <a:endParaRPr sz="1200">
              <a:solidFill>
                <a:schemeClr val="accent1"/>
              </a:solidFill>
              <a:latin typeface="Lato"/>
              <a:ea typeface="Lato"/>
              <a:cs typeface="Lato"/>
              <a:sym typeface="Lato"/>
            </a:endParaRPr>
          </a:p>
          <a:p>
            <a:pPr marL="0" lvl="0" indent="457200" algn="l" rtl="0">
              <a:lnSpc>
                <a:spcPct val="115000"/>
              </a:lnSpc>
              <a:spcBef>
                <a:spcPts val="0"/>
              </a:spcBef>
              <a:spcAft>
                <a:spcPts val="0"/>
              </a:spcAft>
              <a:buNone/>
            </a:pPr>
            <a:r>
              <a:rPr lang="en" sz="1200">
                <a:solidFill>
                  <a:schemeClr val="accent1"/>
                </a:solidFill>
                <a:latin typeface="Lato"/>
                <a:ea typeface="Lato"/>
                <a:cs typeface="Lato"/>
                <a:sym typeface="Lato"/>
              </a:rPr>
              <a:t>Belgium</a:t>
            </a:r>
            <a:endParaRPr sz="1200">
              <a:solidFill>
                <a:schemeClr val="accent1"/>
              </a:solidFill>
              <a:latin typeface="Lato"/>
              <a:ea typeface="Lato"/>
              <a:cs typeface="Lato"/>
              <a:sym typeface="Lato"/>
            </a:endParaRPr>
          </a:p>
        </p:txBody>
      </p:sp>
      <p:sp>
        <p:nvSpPr>
          <p:cNvPr id="531" name="Google Shape;531;p39"/>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None/>
            </a:pPr>
            <a:r>
              <a:rPr lang="en"/>
              <a:t>Genomics Core Leuven | </a:t>
            </a: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nl-BE" dirty="0"/>
          </a:p>
        </p:txBody>
      </p:sp>
      <p:sp>
        <p:nvSpPr>
          <p:cNvPr id="4" name="Slide Number Placeholder 3"/>
          <p:cNvSpPr>
            <a:spLocks noGrp="1"/>
          </p:cNvSpPr>
          <p:nvPr>
            <p:ph type="sldNum" sz="quarter" idx="12"/>
          </p:nvPr>
        </p:nvSpPr>
        <p:spPr/>
        <p:txBody>
          <a:bodyPr>
            <a:normAutofit fontScale="70000" lnSpcReduction="20000"/>
          </a:bodyPr>
          <a:lstStyle/>
          <a:p>
            <a:fld id="{DF8E9BA1-25C4-9742-86CF-BE49030C02C1}" type="slidenum">
              <a:rPr lang="en-US" smtClean="0"/>
              <a:t>3</a:t>
            </a:fld>
            <a:endParaRPr lang="en-US"/>
          </a:p>
        </p:txBody>
      </p:sp>
      <p:pic>
        <p:nvPicPr>
          <p:cNvPr id="8" name="Content Placeholder 7">
            <a:extLst>
              <a:ext uri="{FF2B5EF4-FFF2-40B4-BE49-F238E27FC236}">
                <a16:creationId xmlns:a16="http://schemas.microsoft.com/office/drawing/2014/main" id="{A07BA1BC-1900-7700-18BB-80228D2EA80B}"/>
              </a:ext>
            </a:extLst>
          </p:cNvPr>
          <p:cNvPicPr>
            <a:picLocks noGrp="1" noChangeAspect="1"/>
          </p:cNvPicPr>
          <p:nvPr>
            <p:ph idx="1"/>
          </p:nvPr>
        </p:nvPicPr>
        <p:blipFill>
          <a:blip r:embed="rId2"/>
          <a:stretch>
            <a:fillRect/>
          </a:stretch>
        </p:blipFill>
        <p:spPr>
          <a:xfrm>
            <a:off x="751542" y="1170851"/>
            <a:ext cx="7763809" cy="3794075"/>
          </a:xfrm>
        </p:spPr>
      </p:pic>
      <p:pic>
        <p:nvPicPr>
          <p:cNvPr id="9" name="Content Placeholder 7">
            <a:extLst>
              <a:ext uri="{FF2B5EF4-FFF2-40B4-BE49-F238E27FC236}">
                <a16:creationId xmlns:a16="http://schemas.microsoft.com/office/drawing/2014/main" id="{E5C1DD17-58CE-50BB-08BD-F1C5F895F2D6}"/>
              </a:ext>
            </a:extLst>
          </p:cNvPr>
          <p:cNvPicPr>
            <a:picLocks noChangeAspect="1"/>
          </p:cNvPicPr>
          <p:nvPr/>
        </p:nvPicPr>
        <p:blipFill rotWithShape="1">
          <a:blip r:embed="rId3"/>
          <a:srcRect b="74147"/>
          <a:stretch/>
        </p:blipFill>
        <p:spPr>
          <a:xfrm>
            <a:off x="751542" y="177383"/>
            <a:ext cx="7763809" cy="1000446"/>
          </a:xfrm>
          <a:prstGeom prst="rect">
            <a:avLst/>
          </a:prstGeom>
        </p:spPr>
      </p:pic>
    </p:spTree>
    <p:extLst>
      <p:ext uri="{BB962C8B-B14F-4D97-AF65-F5344CB8AC3E}">
        <p14:creationId xmlns:p14="http://schemas.microsoft.com/office/powerpoint/2010/main" val="42909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117" name="Google Shape;117;p1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NGS Data Management</a:t>
            </a:r>
            <a:endParaRPr/>
          </a:p>
        </p:txBody>
      </p:sp>
      <p:sp>
        <p:nvSpPr>
          <p:cNvPr id="118" name="Google Shape;118;p16"/>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7F7F"/>
              </a:buClr>
              <a:buSzPts val="1300"/>
              <a:buAutoNum type="arabicPeriod"/>
            </a:pPr>
            <a:r>
              <a:rPr lang="en" b="1">
                <a:solidFill>
                  <a:srgbClr val="FF7F7F"/>
                </a:solidFill>
              </a:rPr>
              <a:t>Generating Data</a:t>
            </a:r>
            <a:endParaRPr b="1">
              <a:solidFill>
                <a:srgbClr val="FF7F7F"/>
              </a:solidFill>
            </a:endParaRPr>
          </a:p>
          <a:p>
            <a:pPr marL="914400" lvl="1" indent="-298450" algn="l" rtl="0">
              <a:spcBef>
                <a:spcPts val="0"/>
              </a:spcBef>
              <a:spcAft>
                <a:spcPts val="0"/>
              </a:spcAft>
              <a:buClr>
                <a:srgbClr val="FF7F7F"/>
              </a:buClr>
              <a:buSzPts val="1100"/>
              <a:buAutoNum type="alphaLcPeriod"/>
            </a:pPr>
            <a:r>
              <a:rPr lang="en" b="1">
                <a:solidFill>
                  <a:srgbClr val="FF7F7F"/>
                </a:solidFill>
              </a:rPr>
              <a:t>Data Flow</a:t>
            </a:r>
            <a:endParaRPr b="1">
              <a:solidFill>
                <a:srgbClr val="FF7F7F"/>
              </a:solidFill>
            </a:endParaRPr>
          </a:p>
          <a:p>
            <a:pPr marL="914400" lvl="1" indent="-298450" algn="l" rtl="0">
              <a:spcBef>
                <a:spcPts val="0"/>
              </a:spcBef>
              <a:spcAft>
                <a:spcPts val="0"/>
              </a:spcAft>
              <a:buClr>
                <a:srgbClr val="FF7F7F"/>
              </a:buClr>
              <a:buSzPts val="1100"/>
              <a:buAutoNum type="alphaLcPeriod"/>
            </a:pPr>
            <a:r>
              <a:rPr lang="en" b="1">
                <a:solidFill>
                  <a:srgbClr val="FF7F7F"/>
                </a:solidFill>
              </a:rPr>
              <a:t>Typical Datasets</a:t>
            </a:r>
            <a:endParaRPr b="1">
              <a:solidFill>
                <a:srgbClr val="FF7F7F"/>
              </a:solidFill>
            </a:endParaRPr>
          </a:p>
          <a:p>
            <a:pPr marL="914400" lvl="1" indent="-298450" algn="l" rtl="0">
              <a:spcBef>
                <a:spcPts val="0"/>
              </a:spcBef>
              <a:spcAft>
                <a:spcPts val="0"/>
              </a:spcAft>
              <a:buClr>
                <a:srgbClr val="FF7F7F"/>
              </a:buClr>
              <a:buSzPts val="1100"/>
              <a:buAutoNum type="alphaLcPeriod"/>
            </a:pPr>
            <a:r>
              <a:rPr lang="en" b="1">
                <a:solidFill>
                  <a:srgbClr val="FF7F7F"/>
                </a:solidFill>
              </a:rPr>
              <a:t>Some Numbers</a:t>
            </a:r>
            <a:br>
              <a:rPr lang="en" b="1">
                <a:solidFill>
                  <a:srgbClr val="FF7F7F"/>
                </a:solidFill>
              </a:rPr>
            </a:br>
            <a:endParaRPr b="1">
              <a:solidFill>
                <a:srgbClr val="FF7F7F"/>
              </a:solidFill>
            </a:endParaRPr>
          </a:p>
          <a:p>
            <a:pPr marL="457200" lvl="0" indent="-311150" algn="l" rtl="0">
              <a:spcBef>
                <a:spcPts val="0"/>
              </a:spcBef>
              <a:spcAft>
                <a:spcPts val="0"/>
              </a:spcAft>
              <a:buSzPts val="1300"/>
              <a:buAutoNum type="arabicPeriod"/>
            </a:pPr>
            <a:r>
              <a:rPr lang="en"/>
              <a:t>Delivering Data - Tier Based</a:t>
            </a:r>
            <a:endParaRPr/>
          </a:p>
          <a:p>
            <a:pPr marL="914400" lvl="1" indent="-298450" algn="l" rtl="0">
              <a:spcBef>
                <a:spcPts val="0"/>
              </a:spcBef>
              <a:spcAft>
                <a:spcPts val="0"/>
              </a:spcAft>
              <a:buSzPts val="1100"/>
              <a:buAutoNum type="alphaLcPeriod"/>
            </a:pPr>
            <a:r>
              <a:rPr lang="en"/>
              <a:t>Silver Tier</a:t>
            </a:r>
            <a:endParaRPr/>
          </a:p>
          <a:p>
            <a:pPr marL="914400" lvl="1" indent="-298450" algn="l" rtl="0">
              <a:spcBef>
                <a:spcPts val="0"/>
              </a:spcBef>
              <a:spcAft>
                <a:spcPts val="0"/>
              </a:spcAft>
              <a:buSzPts val="1100"/>
              <a:buAutoNum type="alphaLcPeriod"/>
            </a:pPr>
            <a:r>
              <a:rPr lang="en" sz="1100"/>
              <a:t>Gold Tier</a:t>
            </a:r>
            <a:br>
              <a:rPr lang="en"/>
            </a:br>
            <a:endParaRPr/>
          </a:p>
          <a:p>
            <a:pPr marL="457200" lvl="0" indent="-311150" algn="l" rtl="0">
              <a:spcBef>
                <a:spcPts val="0"/>
              </a:spcBef>
              <a:spcAft>
                <a:spcPts val="0"/>
              </a:spcAft>
              <a:buSzPts val="1300"/>
              <a:buAutoNum type="arabicPeriod"/>
            </a:pPr>
            <a:r>
              <a:rPr lang="en"/>
              <a:t>Dos and Don'ts with Data</a:t>
            </a:r>
            <a:endParaRPr b="1">
              <a:solidFill>
                <a:srgbClr val="FF7F7F"/>
              </a:solidFill>
            </a:endParaRPr>
          </a:p>
        </p:txBody>
      </p:sp>
      <p:sp>
        <p:nvSpPr>
          <p:cNvPr id="119" name="Google Shape;119;p16"/>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Genomics Core Leuven | </a:t>
            </a: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Genomics Core Leuven | </a:t>
            </a:r>
            <a:fld id="{00000000-1234-1234-1234-123412341234}" type="slidenum">
              <a:rPr lang="en"/>
              <a:t>5</a:t>
            </a:fld>
            <a:endParaRPr/>
          </a:p>
        </p:txBody>
      </p:sp>
      <p:sp>
        <p:nvSpPr>
          <p:cNvPr id="125" name="Google Shape;125;p17"/>
          <p:cNvSpPr txBox="1">
            <a:spLocks noGrp="1"/>
          </p:cNvSpPr>
          <p:nvPr>
            <p:ph type="subTitle" idx="2"/>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1. Generating Data</a:t>
            </a:r>
            <a:endParaRPr/>
          </a:p>
        </p:txBody>
      </p:sp>
      <p:grpSp>
        <p:nvGrpSpPr>
          <p:cNvPr id="126" name="Google Shape;126;p17"/>
          <p:cNvGrpSpPr/>
          <p:nvPr/>
        </p:nvGrpSpPr>
        <p:grpSpPr>
          <a:xfrm>
            <a:off x="886820" y="2346150"/>
            <a:ext cx="772702" cy="1301805"/>
            <a:chOff x="40" y="0"/>
            <a:chExt cx="772702" cy="1301805"/>
          </a:xfrm>
        </p:grpSpPr>
        <p:sp>
          <p:nvSpPr>
            <p:cNvPr id="127" name="Google Shape;127;p17"/>
            <p:cNvSpPr/>
            <p:nvPr/>
          </p:nvSpPr>
          <p:spPr>
            <a:xfrm>
              <a:off x="24901" y="1242105"/>
              <a:ext cx="721800" cy="59700"/>
            </a:xfrm>
            <a:prstGeom prst="roundRect">
              <a:avLst>
                <a:gd name="adj" fmla="val 16667"/>
              </a:avLst>
            </a:prstGeom>
            <a:gradFill>
              <a:gsLst>
                <a:gs pos="0">
                  <a:srgbClr val="3B3838"/>
                </a:gs>
                <a:gs pos="7000">
                  <a:srgbClr val="767171"/>
                </a:gs>
                <a:gs pos="93000">
                  <a:srgbClr val="767171"/>
                </a:gs>
                <a:gs pos="100000">
                  <a:srgbClr val="3B3838"/>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20554" y="427280"/>
              <a:ext cx="730500" cy="84000"/>
            </a:xfrm>
            <a:prstGeom prst="roundRect">
              <a:avLst>
                <a:gd name="adj" fmla="val 16667"/>
              </a:avLst>
            </a:prstGeom>
            <a:gradFill>
              <a:gsLst>
                <a:gs pos="0">
                  <a:srgbClr val="9DC3E6"/>
                </a:gs>
                <a:gs pos="46000">
                  <a:srgbClr val="3D96E0"/>
                </a:gs>
                <a:gs pos="100000">
                  <a:srgbClr val="255E91"/>
                </a:gs>
              </a:gsLst>
              <a:lin ang="16200038"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9" name="Google Shape;129;p17"/>
            <p:cNvSpPr/>
            <p:nvPr/>
          </p:nvSpPr>
          <p:spPr>
            <a:xfrm rot="10800000" flipH="1">
              <a:off x="385839" y="484935"/>
              <a:ext cx="385800" cy="767100"/>
            </a:xfrm>
            <a:prstGeom prst="rect">
              <a:avLst/>
            </a:prstGeom>
            <a:gradFill>
              <a:gsLst>
                <a:gs pos="0">
                  <a:srgbClr val="F2F2F2"/>
                </a:gs>
                <a:gs pos="95000">
                  <a:srgbClr val="F2F2F2"/>
                </a:gs>
                <a:gs pos="100000">
                  <a:srgbClr val="D9D9D9"/>
                </a:gs>
              </a:gsLst>
              <a:lin ang="0" scaled="0"/>
            </a:gra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0" name="Google Shape;130;p17"/>
            <p:cNvSpPr/>
            <p:nvPr/>
          </p:nvSpPr>
          <p:spPr>
            <a:xfrm rot="10800000">
              <a:off x="40" y="484935"/>
              <a:ext cx="385800" cy="767100"/>
            </a:xfrm>
            <a:prstGeom prst="rect">
              <a:avLst/>
            </a:prstGeom>
            <a:gradFill>
              <a:gsLst>
                <a:gs pos="0">
                  <a:srgbClr val="F2F2F2"/>
                </a:gs>
                <a:gs pos="95000">
                  <a:srgbClr val="F2F2F2"/>
                </a:gs>
                <a:gs pos="100000">
                  <a:srgbClr val="D9D9D9"/>
                </a:gs>
              </a:gsLst>
              <a:lin ang="0" scaled="0"/>
            </a:gra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1" name="Google Shape;131;p17"/>
            <p:cNvSpPr/>
            <p:nvPr/>
          </p:nvSpPr>
          <p:spPr>
            <a:xfrm>
              <a:off x="10277" y="186051"/>
              <a:ext cx="746700" cy="228300"/>
            </a:xfrm>
            <a:prstGeom prst="rect">
              <a:avLst/>
            </a:prstGeom>
            <a:gradFill>
              <a:gsLst>
                <a:gs pos="0">
                  <a:srgbClr val="D9D9D9"/>
                </a:gs>
                <a:gs pos="5000">
                  <a:srgbClr val="F2F2F2"/>
                </a:gs>
                <a:gs pos="95000">
                  <a:srgbClr val="F2F2F2"/>
                </a:gs>
                <a:gs pos="100000">
                  <a:srgbClr val="D9D9D9"/>
                </a:gs>
              </a:gsLst>
              <a:lin ang="10800025" scaled="0"/>
            </a:gra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2" name="Google Shape;132;p17"/>
            <p:cNvSpPr/>
            <p:nvPr/>
          </p:nvSpPr>
          <p:spPr>
            <a:xfrm>
              <a:off x="1142" y="393096"/>
              <a:ext cx="771600" cy="57900"/>
            </a:xfrm>
            <a:prstGeom prst="roundRect">
              <a:avLst>
                <a:gd name="adj" fmla="val 16667"/>
              </a:avLst>
            </a:prstGeom>
            <a:gradFill>
              <a:gsLst>
                <a:gs pos="0">
                  <a:srgbClr val="3B3838"/>
                </a:gs>
                <a:gs pos="7000">
                  <a:srgbClr val="D0CECE"/>
                </a:gs>
                <a:gs pos="93000">
                  <a:srgbClr val="D0CECE"/>
                </a:gs>
                <a:gs pos="100000">
                  <a:srgbClr val="3B3838"/>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33" name="Google Shape;133;p17"/>
            <p:cNvGrpSpPr/>
            <p:nvPr/>
          </p:nvGrpSpPr>
          <p:grpSpPr>
            <a:xfrm>
              <a:off x="168202" y="0"/>
              <a:ext cx="430800" cy="274500"/>
              <a:chOff x="0" y="0"/>
              <a:chExt cx="430800" cy="274500"/>
            </a:xfrm>
          </p:grpSpPr>
          <p:sp>
            <p:nvSpPr>
              <p:cNvPr id="134" name="Google Shape;134;p17"/>
              <p:cNvSpPr/>
              <p:nvPr/>
            </p:nvSpPr>
            <p:spPr>
              <a:xfrm>
                <a:off x="0" y="0"/>
                <a:ext cx="430800" cy="274500"/>
              </a:xfrm>
              <a:prstGeom prst="roundRect">
                <a:avLst>
                  <a:gd name="adj" fmla="val 3702"/>
                </a:avLst>
              </a:prstGeom>
              <a:solidFill>
                <a:srgbClr val="F2F2F2"/>
              </a:soli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5" name="Google Shape;135;p17"/>
              <p:cNvSpPr/>
              <p:nvPr/>
            </p:nvSpPr>
            <p:spPr>
              <a:xfrm>
                <a:off x="16635" y="14782"/>
                <a:ext cx="397800" cy="240300"/>
              </a:xfrm>
              <a:prstGeom prst="roundRect">
                <a:avLst>
                  <a:gd name="adj" fmla="val 4439"/>
                </a:avLst>
              </a:prstGeom>
              <a:solidFill>
                <a:srgbClr val="FFFFFF"/>
              </a:soli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3D96E0"/>
                  </a:buClr>
                  <a:buSzPts val="6000"/>
                  <a:buFont typeface="Calibri"/>
                  <a:buNone/>
                </a:pPr>
                <a:endParaRPr sz="6000" b="0" i="0" u="none" strike="noStrike" cap="none">
                  <a:solidFill>
                    <a:srgbClr val="3D96E0"/>
                  </a:solidFill>
                  <a:latin typeface="Calibri"/>
                  <a:ea typeface="Calibri"/>
                  <a:cs typeface="Calibri"/>
                  <a:sym typeface="Calibri"/>
                </a:endParaRPr>
              </a:p>
            </p:txBody>
          </p:sp>
        </p:grpSp>
      </p:grpSp>
      <p:sp>
        <p:nvSpPr>
          <p:cNvPr id="136" name="Google Shape;136;p17"/>
          <p:cNvSpPr/>
          <p:nvPr/>
        </p:nvSpPr>
        <p:spPr>
          <a:xfrm>
            <a:off x="8260600" y="2454500"/>
            <a:ext cx="480300" cy="480300"/>
          </a:xfrm>
          <a:prstGeom prst="smileyFace">
            <a:avLst>
              <a:gd name="adj" fmla="val 4653"/>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7"/>
          <p:cNvGrpSpPr/>
          <p:nvPr/>
        </p:nvGrpSpPr>
        <p:grpSpPr>
          <a:xfrm>
            <a:off x="4541435" y="1913879"/>
            <a:ext cx="989011" cy="520840"/>
            <a:chOff x="3184888" y="1547550"/>
            <a:chExt cx="2774225" cy="325200"/>
          </a:xfrm>
        </p:grpSpPr>
        <p:sp>
          <p:nvSpPr>
            <p:cNvPr id="138" name="Google Shape;138;p17"/>
            <p:cNvSpPr/>
            <p:nvPr/>
          </p:nvSpPr>
          <p:spPr>
            <a:xfrm rot="10800000">
              <a:off x="3184888" y="1547550"/>
              <a:ext cx="995700" cy="325200"/>
            </a:xfrm>
            <a:prstGeom prst="chevron">
              <a:avLst>
                <a:gd name="adj"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4072788" y="1547550"/>
              <a:ext cx="995700" cy="325200"/>
            </a:xfrm>
            <a:prstGeom prst="chevron">
              <a:avLst>
                <a:gd name="adj"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rot="10800000">
              <a:off x="4963413" y="1547550"/>
              <a:ext cx="995700" cy="325200"/>
            </a:xfrm>
            <a:prstGeom prst="chevron">
              <a:avLst>
                <a:gd name="adj"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p:nvPr/>
        </p:nvSpPr>
        <p:spPr>
          <a:xfrm>
            <a:off x="3859150" y="1468100"/>
            <a:ext cx="1671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Lab Operations</a:t>
            </a:r>
            <a:endParaRPr sz="1200"/>
          </a:p>
        </p:txBody>
      </p:sp>
      <p:sp>
        <p:nvSpPr>
          <p:cNvPr id="142" name="Google Shape;142;p17"/>
          <p:cNvSpPr/>
          <p:nvPr/>
        </p:nvSpPr>
        <p:spPr>
          <a:xfrm rot="-5400000">
            <a:off x="3532250" y="2034350"/>
            <a:ext cx="580200" cy="260100"/>
          </a:xfrm>
          <a:prstGeom prst="trapezoid">
            <a:avLst>
              <a:gd name="adj" fmla="val 6732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POOL</a:t>
            </a:r>
            <a:endParaRPr sz="400"/>
          </a:p>
        </p:txBody>
      </p:sp>
      <p:cxnSp>
        <p:nvCxnSpPr>
          <p:cNvPr id="143" name="Google Shape;143;p17"/>
          <p:cNvCxnSpPr/>
          <p:nvPr/>
        </p:nvCxnSpPr>
        <p:spPr>
          <a:xfrm rot="10800000">
            <a:off x="3977425" y="2171100"/>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44" name="Google Shape;144;p17"/>
          <p:cNvCxnSpPr/>
          <p:nvPr/>
        </p:nvCxnSpPr>
        <p:spPr>
          <a:xfrm rot="10800000">
            <a:off x="3977425" y="225452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45" name="Google Shape;145;p17"/>
          <p:cNvCxnSpPr/>
          <p:nvPr/>
        </p:nvCxnSpPr>
        <p:spPr>
          <a:xfrm rot="10800000">
            <a:off x="3977425" y="2337938"/>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46" name="Google Shape;146;p17"/>
          <p:cNvCxnSpPr/>
          <p:nvPr/>
        </p:nvCxnSpPr>
        <p:spPr>
          <a:xfrm rot="10800000">
            <a:off x="3977425" y="242137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47" name="Google Shape;147;p17"/>
          <p:cNvCxnSpPr/>
          <p:nvPr/>
        </p:nvCxnSpPr>
        <p:spPr>
          <a:xfrm rot="10800000">
            <a:off x="3977425" y="192082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48" name="Google Shape;148;p17"/>
          <p:cNvCxnSpPr/>
          <p:nvPr/>
        </p:nvCxnSpPr>
        <p:spPr>
          <a:xfrm rot="10800000">
            <a:off x="3977425" y="2004238"/>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49" name="Google Shape;149;p17"/>
          <p:cNvCxnSpPr/>
          <p:nvPr/>
        </p:nvCxnSpPr>
        <p:spPr>
          <a:xfrm rot="10800000">
            <a:off x="3977425" y="208767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50" name="Google Shape;150;p17"/>
          <p:cNvCxnSpPr>
            <a:stCxn id="136" idx="0"/>
            <a:endCxn id="151" idx="3"/>
          </p:cNvCxnSpPr>
          <p:nvPr/>
        </p:nvCxnSpPr>
        <p:spPr>
          <a:xfrm rot="5400000" flipH="1">
            <a:off x="6958750" y="912500"/>
            <a:ext cx="280200" cy="2803800"/>
          </a:xfrm>
          <a:prstGeom prst="bentConnector2">
            <a:avLst/>
          </a:prstGeom>
          <a:noFill/>
          <a:ln w="9525" cap="flat" cmpd="sng">
            <a:solidFill>
              <a:srgbClr val="1A1A1A"/>
            </a:solidFill>
            <a:prstDash val="solid"/>
            <a:round/>
            <a:headEnd type="oval" w="med" len="med"/>
            <a:tailEnd type="triangle" w="med" len="med"/>
          </a:ln>
        </p:spPr>
      </p:cxnSp>
      <p:grpSp>
        <p:nvGrpSpPr>
          <p:cNvPr id="152" name="Google Shape;152;p17"/>
          <p:cNvGrpSpPr/>
          <p:nvPr/>
        </p:nvGrpSpPr>
        <p:grpSpPr>
          <a:xfrm>
            <a:off x="6633778" y="1546990"/>
            <a:ext cx="1099922" cy="540673"/>
            <a:chOff x="7762378" y="1309240"/>
            <a:chExt cx="1099922" cy="540673"/>
          </a:xfrm>
        </p:grpSpPr>
        <p:grpSp>
          <p:nvGrpSpPr>
            <p:cNvPr id="153" name="Google Shape;153;p17"/>
            <p:cNvGrpSpPr/>
            <p:nvPr/>
          </p:nvGrpSpPr>
          <p:grpSpPr>
            <a:xfrm>
              <a:off x="7762378" y="1309240"/>
              <a:ext cx="500696" cy="540673"/>
              <a:chOff x="7639078" y="2031065"/>
              <a:chExt cx="500696" cy="540673"/>
            </a:xfrm>
          </p:grpSpPr>
          <p:sp>
            <p:nvSpPr>
              <p:cNvPr id="154" name="Google Shape;154;p17"/>
              <p:cNvSpPr/>
              <p:nvPr/>
            </p:nvSpPr>
            <p:spPr>
              <a:xfrm rot="5923896">
                <a:off x="7654925" y="2207448"/>
                <a:ext cx="448599" cy="106835"/>
              </a:xfrm>
              <a:prstGeom prst="flowChartDelay">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rot="5923896">
                <a:off x="7828625" y="2254773"/>
                <a:ext cx="448599" cy="106835"/>
              </a:xfrm>
              <a:prstGeom prst="flowChartDelay">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5038377">
                <a:off x="7491439" y="2289750"/>
                <a:ext cx="448580" cy="106779"/>
              </a:xfrm>
              <a:prstGeom prst="flowChartDelay">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17"/>
            <p:cNvGrpSpPr/>
            <p:nvPr/>
          </p:nvGrpSpPr>
          <p:grpSpPr>
            <a:xfrm>
              <a:off x="8410050" y="1374027"/>
              <a:ext cx="452250" cy="411111"/>
              <a:chOff x="7805325" y="3144700"/>
              <a:chExt cx="904500" cy="821400"/>
            </a:xfrm>
          </p:grpSpPr>
          <p:sp>
            <p:nvSpPr>
              <p:cNvPr id="158" name="Google Shape;158;p17"/>
              <p:cNvSpPr/>
              <p:nvPr/>
            </p:nvSpPr>
            <p:spPr>
              <a:xfrm>
                <a:off x="7805325" y="3144700"/>
                <a:ext cx="904500" cy="8214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7870325" y="3202175"/>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8523050" y="3786550"/>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7870325" y="3786550"/>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8523050" y="3202175"/>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8193075" y="3494363"/>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8019775" y="3202175"/>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7870325" y="3354575"/>
                <a:ext cx="120000" cy="120000"/>
              </a:xfrm>
              <a:prstGeom prst="ellipse">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17"/>
              <p:cNvCxnSpPr>
                <a:stCxn id="164" idx="6"/>
                <a:endCxn id="162" idx="2"/>
              </p:cNvCxnSpPr>
              <p:nvPr/>
            </p:nvCxnSpPr>
            <p:spPr>
              <a:xfrm>
                <a:off x="8139775" y="3262175"/>
                <a:ext cx="383400" cy="0"/>
              </a:xfrm>
              <a:prstGeom prst="straightConnector1">
                <a:avLst/>
              </a:prstGeom>
              <a:noFill/>
              <a:ln w="9525" cap="flat" cmpd="sng">
                <a:solidFill>
                  <a:srgbClr val="1A1A1A"/>
                </a:solidFill>
                <a:prstDash val="dot"/>
                <a:round/>
                <a:headEnd type="none" w="med" len="med"/>
                <a:tailEnd type="none" w="med" len="med"/>
              </a:ln>
            </p:spPr>
          </p:cxnSp>
          <p:cxnSp>
            <p:nvCxnSpPr>
              <p:cNvPr id="167" name="Google Shape;167;p17"/>
              <p:cNvCxnSpPr>
                <a:stCxn id="160" idx="0"/>
                <a:endCxn id="162" idx="4"/>
              </p:cNvCxnSpPr>
              <p:nvPr/>
            </p:nvCxnSpPr>
            <p:spPr>
              <a:xfrm rot="10800000">
                <a:off x="8583050" y="3322150"/>
                <a:ext cx="0" cy="464400"/>
              </a:xfrm>
              <a:prstGeom prst="straightConnector1">
                <a:avLst/>
              </a:prstGeom>
              <a:noFill/>
              <a:ln w="9525" cap="flat" cmpd="sng">
                <a:solidFill>
                  <a:srgbClr val="1A1A1A"/>
                </a:solidFill>
                <a:prstDash val="dot"/>
                <a:round/>
                <a:headEnd type="none" w="med" len="med"/>
                <a:tailEnd type="none" w="med" len="med"/>
              </a:ln>
            </p:spPr>
          </p:cxnSp>
          <p:cxnSp>
            <p:nvCxnSpPr>
              <p:cNvPr id="168" name="Google Shape;168;p17"/>
              <p:cNvCxnSpPr>
                <a:stCxn id="161" idx="0"/>
                <a:endCxn id="165" idx="4"/>
              </p:cNvCxnSpPr>
              <p:nvPr/>
            </p:nvCxnSpPr>
            <p:spPr>
              <a:xfrm rot="10800000">
                <a:off x="7930325" y="3474550"/>
                <a:ext cx="0" cy="312000"/>
              </a:xfrm>
              <a:prstGeom prst="straightConnector1">
                <a:avLst/>
              </a:prstGeom>
              <a:noFill/>
              <a:ln w="9525" cap="flat" cmpd="sng">
                <a:solidFill>
                  <a:srgbClr val="1A1A1A"/>
                </a:solidFill>
                <a:prstDash val="dot"/>
                <a:round/>
                <a:headEnd type="none" w="med" len="med"/>
                <a:tailEnd type="none" w="med" len="med"/>
              </a:ln>
            </p:spPr>
          </p:cxnSp>
          <p:cxnSp>
            <p:nvCxnSpPr>
              <p:cNvPr id="169" name="Google Shape;169;p17"/>
              <p:cNvCxnSpPr>
                <a:stCxn id="160" idx="1"/>
                <a:endCxn id="163" idx="5"/>
              </p:cNvCxnSpPr>
              <p:nvPr/>
            </p:nvCxnSpPr>
            <p:spPr>
              <a:xfrm rot="10800000">
                <a:off x="8295524" y="3596824"/>
                <a:ext cx="245100" cy="207300"/>
              </a:xfrm>
              <a:prstGeom prst="straightConnector1">
                <a:avLst/>
              </a:prstGeom>
              <a:noFill/>
              <a:ln w="9525" cap="flat" cmpd="sng">
                <a:solidFill>
                  <a:srgbClr val="1A1A1A"/>
                </a:solidFill>
                <a:prstDash val="dot"/>
                <a:round/>
                <a:headEnd type="none" w="med" len="med"/>
                <a:tailEnd type="none" w="med" len="med"/>
              </a:ln>
            </p:spPr>
          </p:cxnSp>
          <p:cxnSp>
            <p:nvCxnSpPr>
              <p:cNvPr id="170" name="Google Shape;170;p17"/>
              <p:cNvCxnSpPr>
                <a:stCxn id="161" idx="6"/>
                <a:endCxn id="160" idx="2"/>
              </p:cNvCxnSpPr>
              <p:nvPr/>
            </p:nvCxnSpPr>
            <p:spPr>
              <a:xfrm>
                <a:off x="7990325" y="3846550"/>
                <a:ext cx="532800" cy="0"/>
              </a:xfrm>
              <a:prstGeom prst="straightConnector1">
                <a:avLst/>
              </a:prstGeom>
              <a:noFill/>
              <a:ln w="9525" cap="flat" cmpd="sng">
                <a:solidFill>
                  <a:srgbClr val="1A1A1A"/>
                </a:solidFill>
                <a:prstDash val="dot"/>
                <a:round/>
                <a:headEnd type="none" w="med" len="med"/>
                <a:tailEnd type="none" w="med" len="med"/>
              </a:ln>
            </p:spPr>
          </p:cxnSp>
          <p:cxnSp>
            <p:nvCxnSpPr>
              <p:cNvPr id="171" name="Google Shape;171;p17"/>
              <p:cNvCxnSpPr>
                <a:stCxn id="163" idx="1"/>
                <a:endCxn id="159" idx="5"/>
              </p:cNvCxnSpPr>
              <p:nvPr/>
            </p:nvCxnSpPr>
            <p:spPr>
              <a:xfrm rot="10800000">
                <a:off x="7972749" y="3304636"/>
                <a:ext cx="237900" cy="207300"/>
              </a:xfrm>
              <a:prstGeom prst="straightConnector1">
                <a:avLst/>
              </a:prstGeom>
              <a:noFill/>
              <a:ln w="9525" cap="flat" cmpd="sng">
                <a:solidFill>
                  <a:srgbClr val="1A1A1A"/>
                </a:solidFill>
                <a:prstDash val="dot"/>
                <a:round/>
                <a:headEnd type="none" w="med" len="med"/>
                <a:tailEnd type="none" w="med" len="med"/>
              </a:ln>
            </p:spPr>
          </p:cxnSp>
        </p:grpSp>
      </p:grpSp>
      <p:grpSp>
        <p:nvGrpSpPr>
          <p:cNvPr id="172" name="Google Shape;172;p17"/>
          <p:cNvGrpSpPr/>
          <p:nvPr/>
        </p:nvGrpSpPr>
        <p:grpSpPr>
          <a:xfrm>
            <a:off x="2609788" y="3618200"/>
            <a:ext cx="1589350" cy="630600"/>
            <a:chOff x="1956250" y="4277750"/>
            <a:chExt cx="1589350" cy="630600"/>
          </a:xfrm>
        </p:grpSpPr>
        <p:sp>
          <p:nvSpPr>
            <p:cNvPr id="173" name="Google Shape;173;p17"/>
            <p:cNvSpPr/>
            <p:nvPr/>
          </p:nvSpPr>
          <p:spPr>
            <a:xfrm rot="-5400000">
              <a:off x="1771000" y="4463000"/>
              <a:ext cx="630600" cy="260100"/>
            </a:xfrm>
            <a:prstGeom prst="trapezoid">
              <a:avLst>
                <a:gd name="adj" fmla="val 57709"/>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DX</a:t>
              </a:r>
              <a:endParaRPr sz="1200"/>
            </a:p>
          </p:txBody>
        </p:sp>
        <p:cxnSp>
          <p:nvCxnSpPr>
            <p:cNvPr id="174" name="Google Shape;174;p17"/>
            <p:cNvCxnSpPr/>
            <p:nvPr/>
          </p:nvCxnSpPr>
          <p:spPr>
            <a:xfrm>
              <a:off x="2241375" y="4593050"/>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75" name="Google Shape;175;p17"/>
            <p:cNvCxnSpPr/>
            <p:nvPr/>
          </p:nvCxnSpPr>
          <p:spPr>
            <a:xfrm>
              <a:off x="2241375" y="450962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76" name="Google Shape;176;p17"/>
            <p:cNvCxnSpPr/>
            <p:nvPr/>
          </p:nvCxnSpPr>
          <p:spPr>
            <a:xfrm>
              <a:off x="2241375" y="4426213"/>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77" name="Google Shape;177;p17"/>
            <p:cNvCxnSpPr/>
            <p:nvPr/>
          </p:nvCxnSpPr>
          <p:spPr>
            <a:xfrm>
              <a:off x="2241375" y="434277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78" name="Google Shape;178;p17"/>
            <p:cNvCxnSpPr/>
            <p:nvPr/>
          </p:nvCxnSpPr>
          <p:spPr>
            <a:xfrm>
              <a:off x="2241375" y="4843325"/>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79" name="Google Shape;179;p17"/>
            <p:cNvCxnSpPr/>
            <p:nvPr/>
          </p:nvCxnSpPr>
          <p:spPr>
            <a:xfrm>
              <a:off x="2241375" y="4759913"/>
              <a:ext cx="535500" cy="0"/>
            </a:xfrm>
            <a:prstGeom prst="straightConnector1">
              <a:avLst/>
            </a:prstGeom>
            <a:noFill/>
            <a:ln w="9525" cap="flat" cmpd="sng">
              <a:solidFill>
                <a:srgbClr val="1A1A1A"/>
              </a:solidFill>
              <a:prstDash val="solid"/>
              <a:round/>
              <a:headEnd type="none" w="med" len="med"/>
              <a:tailEnd type="triangle" w="med" len="med"/>
            </a:ln>
          </p:spPr>
        </p:cxnSp>
        <p:cxnSp>
          <p:nvCxnSpPr>
            <p:cNvPr id="180" name="Google Shape;180;p17"/>
            <p:cNvCxnSpPr/>
            <p:nvPr/>
          </p:nvCxnSpPr>
          <p:spPr>
            <a:xfrm>
              <a:off x="2241375" y="4676475"/>
              <a:ext cx="535500" cy="0"/>
            </a:xfrm>
            <a:prstGeom prst="straightConnector1">
              <a:avLst/>
            </a:prstGeom>
            <a:noFill/>
            <a:ln w="9525" cap="flat" cmpd="sng">
              <a:solidFill>
                <a:srgbClr val="1A1A1A"/>
              </a:solidFill>
              <a:prstDash val="solid"/>
              <a:round/>
              <a:headEnd type="none" w="med" len="med"/>
              <a:tailEnd type="triangle" w="med" len="med"/>
            </a:ln>
          </p:spPr>
        </p:cxnSp>
        <p:sp>
          <p:nvSpPr>
            <p:cNvPr id="181" name="Google Shape;181;p17"/>
            <p:cNvSpPr/>
            <p:nvPr/>
          </p:nvSpPr>
          <p:spPr>
            <a:xfrm>
              <a:off x="2850200" y="4289450"/>
              <a:ext cx="695400" cy="607800"/>
            </a:xfrm>
            <a:prstGeom prst="homePlate">
              <a:avLst>
                <a:gd name="adj"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t>Pipeline</a:t>
              </a:r>
              <a:endParaRPr sz="600"/>
            </a:p>
          </p:txBody>
        </p:sp>
      </p:grpSp>
      <p:cxnSp>
        <p:nvCxnSpPr>
          <p:cNvPr id="182" name="Google Shape;182;p17"/>
          <p:cNvCxnSpPr>
            <a:stCxn id="127" idx="2"/>
            <a:endCxn id="173" idx="0"/>
          </p:cNvCxnSpPr>
          <p:nvPr/>
        </p:nvCxnSpPr>
        <p:spPr>
          <a:xfrm rot="-5400000" flipH="1">
            <a:off x="1798331" y="3122205"/>
            <a:ext cx="285600" cy="1337100"/>
          </a:xfrm>
          <a:prstGeom prst="bentConnector2">
            <a:avLst/>
          </a:prstGeom>
          <a:noFill/>
          <a:ln w="9525" cap="flat" cmpd="sng">
            <a:solidFill>
              <a:srgbClr val="1A1A1A"/>
            </a:solidFill>
            <a:prstDash val="dot"/>
            <a:round/>
            <a:headEnd type="oval" w="med" len="med"/>
            <a:tailEnd type="triangle" w="med" len="med"/>
          </a:ln>
        </p:spPr>
      </p:cxnSp>
      <p:grpSp>
        <p:nvGrpSpPr>
          <p:cNvPr id="183" name="Google Shape;183;p17"/>
          <p:cNvGrpSpPr/>
          <p:nvPr/>
        </p:nvGrpSpPr>
        <p:grpSpPr>
          <a:xfrm>
            <a:off x="6084475" y="3453200"/>
            <a:ext cx="1208400" cy="960600"/>
            <a:chOff x="7652550" y="3867075"/>
            <a:chExt cx="1208400" cy="960600"/>
          </a:xfrm>
        </p:grpSpPr>
        <p:grpSp>
          <p:nvGrpSpPr>
            <p:cNvPr id="184" name="Google Shape;184;p17"/>
            <p:cNvGrpSpPr/>
            <p:nvPr/>
          </p:nvGrpSpPr>
          <p:grpSpPr>
            <a:xfrm>
              <a:off x="7783313" y="3926175"/>
              <a:ext cx="937500" cy="842400"/>
              <a:chOff x="6444375" y="3202250"/>
              <a:chExt cx="937500" cy="842400"/>
            </a:xfrm>
          </p:grpSpPr>
          <p:sp>
            <p:nvSpPr>
              <p:cNvPr id="185" name="Google Shape;185;p17"/>
              <p:cNvSpPr/>
              <p:nvPr/>
            </p:nvSpPr>
            <p:spPr>
              <a:xfrm rot="10800000" flipH="1">
                <a:off x="6444375" y="3202250"/>
                <a:ext cx="480300" cy="385200"/>
              </a:xfrm>
              <a:prstGeom prst="foldedCorner">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186" name="Google Shape;186;p17"/>
              <p:cNvSpPr/>
              <p:nvPr/>
            </p:nvSpPr>
            <p:spPr>
              <a:xfrm rot="10800000" flipH="1">
                <a:off x="6596775" y="3354650"/>
                <a:ext cx="480300" cy="385200"/>
              </a:xfrm>
              <a:prstGeom prst="foldedCorner">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187" name="Google Shape;187;p17"/>
              <p:cNvSpPr/>
              <p:nvPr/>
            </p:nvSpPr>
            <p:spPr>
              <a:xfrm rot="10800000" flipH="1">
                <a:off x="6749175" y="3507050"/>
                <a:ext cx="480300" cy="385200"/>
              </a:xfrm>
              <a:prstGeom prst="foldedCorner">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188" name="Google Shape;188;p17"/>
              <p:cNvSpPr/>
              <p:nvPr/>
            </p:nvSpPr>
            <p:spPr>
              <a:xfrm rot="10800000" flipH="1">
                <a:off x="6901575" y="3659450"/>
                <a:ext cx="480300" cy="385200"/>
              </a:xfrm>
              <a:prstGeom prst="foldedCorner">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sp>
          <p:nvSpPr>
            <p:cNvPr id="189" name="Google Shape;189;p17"/>
            <p:cNvSpPr/>
            <p:nvPr/>
          </p:nvSpPr>
          <p:spPr>
            <a:xfrm>
              <a:off x="7652550" y="3867075"/>
              <a:ext cx="1208400" cy="960600"/>
            </a:xfrm>
            <a:prstGeom prst="roundRect">
              <a:avLst>
                <a:gd name="adj" fmla="val 16667"/>
              </a:avLst>
            </a:prstGeom>
            <a:no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0" name="Google Shape;190;p17"/>
          <p:cNvCxnSpPr>
            <a:stCxn id="189" idx="3"/>
            <a:endCxn id="136" idx="4"/>
          </p:cNvCxnSpPr>
          <p:nvPr/>
        </p:nvCxnSpPr>
        <p:spPr>
          <a:xfrm rot="10800000" flipH="1">
            <a:off x="7292875" y="2934800"/>
            <a:ext cx="1207800" cy="998700"/>
          </a:xfrm>
          <a:prstGeom prst="bentConnector2">
            <a:avLst/>
          </a:prstGeom>
          <a:noFill/>
          <a:ln w="9525" cap="flat" cmpd="sng">
            <a:solidFill>
              <a:srgbClr val="1A1A1A"/>
            </a:solidFill>
            <a:prstDash val="solid"/>
            <a:round/>
            <a:headEnd type="oval" w="med" len="med"/>
            <a:tailEnd type="triangle" w="med" len="med"/>
          </a:ln>
        </p:spPr>
      </p:cxnSp>
      <p:cxnSp>
        <p:nvCxnSpPr>
          <p:cNvPr id="191" name="Google Shape;191;p17"/>
          <p:cNvCxnSpPr>
            <a:stCxn id="151" idx="1"/>
            <a:endCxn id="135" idx="0"/>
          </p:cNvCxnSpPr>
          <p:nvPr/>
        </p:nvCxnSpPr>
        <p:spPr>
          <a:xfrm flipH="1">
            <a:off x="1270450" y="2174300"/>
            <a:ext cx="2338800" cy="186600"/>
          </a:xfrm>
          <a:prstGeom prst="bentConnector2">
            <a:avLst/>
          </a:prstGeom>
          <a:noFill/>
          <a:ln w="9525" cap="flat" cmpd="sng">
            <a:solidFill>
              <a:srgbClr val="1A1A1A"/>
            </a:solidFill>
            <a:prstDash val="solid"/>
            <a:round/>
            <a:headEnd type="oval" w="med" len="med"/>
            <a:tailEnd type="triangle" w="med" len="med"/>
          </a:ln>
        </p:spPr>
      </p:cxnSp>
      <p:sp>
        <p:nvSpPr>
          <p:cNvPr id="151" name="Google Shape;151;p17"/>
          <p:cNvSpPr/>
          <p:nvPr/>
        </p:nvSpPr>
        <p:spPr>
          <a:xfrm>
            <a:off x="3609250" y="1827950"/>
            <a:ext cx="2087700" cy="692700"/>
          </a:xfrm>
          <a:prstGeom prst="roundRect">
            <a:avLst>
              <a:gd name="adj" fmla="val 16667"/>
            </a:avLst>
          </a:prstGeom>
          <a:no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956500" y="2510000"/>
            <a:ext cx="890700" cy="369300"/>
          </a:xfrm>
          <a:prstGeom prst="roundRect">
            <a:avLst>
              <a:gd name="adj" fmla="val 16667"/>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PRM</a:t>
            </a:r>
            <a:endParaRPr/>
          </a:p>
        </p:txBody>
      </p:sp>
      <p:cxnSp>
        <p:nvCxnSpPr>
          <p:cNvPr id="193" name="Google Shape;193;p17"/>
          <p:cNvCxnSpPr>
            <a:stCxn id="136" idx="2"/>
            <a:endCxn id="192" idx="3"/>
          </p:cNvCxnSpPr>
          <p:nvPr/>
        </p:nvCxnSpPr>
        <p:spPr>
          <a:xfrm flipH="1">
            <a:off x="7847200" y="2694650"/>
            <a:ext cx="413400" cy="600"/>
          </a:xfrm>
          <a:prstGeom prst="bentConnector3">
            <a:avLst>
              <a:gd name="adj1" fmla="val 50000"/>
            </a:avLst>
          </a:prstGeom>
          <a:noFill/>
          <a:ln w="9525" cap="flat" cmpd="sng">
            <a:solidFill>
              <a:srgbClr val="1A1A1A"/>
            </a:solidFill>
            <a:prstDash val="dot"/>
            <a:round/>
            <a:headEnd type="oval" w="med" len="med"/>
            <a:tailEnd type="triangle" w="med" len="med"/>
          </a:ln>
        </p:spPr>
      </p:cxnSp>
      <p:cxnSp>
        <p:nvCxnSpPr>
          <p:cNvPr id="194" name="Google Shape;194;p17"/>
          <p:cNvCxnSpPr>
            <a:stCxn id="189" idx="1"/>
            <a:endCxn id="195" idx="3"/>
          </p:cNvCxnSpPr>
          <p:nvPr/>
        </p:nvCxnSpPr>
        <p:spPr>
          <a:xfrm flipH="1">
            <a:off x="5696875" y="3933500"/>
            <a:ext cx="387600" cy="600"/>
          </a:xfrm>
          <a:prstGeom prst="bentConnector3">
            <a:avLst>
              <a:gd name="adj1" fmla="val 49998"/>
            </a:avLst>
          </a:prstGeom>
          <a:noFill/>
          <a:ln w="9525" cap="flat" cmpd="sng">
            <a:solidFill>
              <a:srgbClr val="1A1A1A"/>
            </a:solidFill>
            <a:prstDash val="dot"/>
            <a:round/>
            <a:headEnd type="oval" w="med" len="med"/>
            <a:tailEnd type="oval" w="med" len="med"/>
          </a:ln>
        </p:spPr>
      </p:cxnSp>
      <p:grpSp>
        <p:nvGrpSpPr>
          <p:cNvPr id="196" name="Google Shape;196;p17"/>
          <p:cNvGrpSpPr/>
          <p:nvPr/>
        </p:nvGrpSpPr>
        <p:grpSpPr>
          <a:xfrm>
            <a:off x="4538888" y="3441050"/>
            <a:ext cx="1158000" cy="984900"/>
            <a:chOff x="5033425" y="4082775"/>
            <a:chExt cx="1158000" cy="984900"/>
          </a:xfrm>
        </p:grpSpPr>
        <p:sp>
          <p:nvSpPr>
            <p:cNvPr id="195" name="Google Shape;195;p17"/>
            <p:cNvSpPr/>
            <p:nvPr/>
          </p:nvSpPr>
          <p:spPr>
            <a:xfrm>
              <a:off x="5033425" y="4082775"/>
              <a:ext cx="1158000" cy="984900"/>
            </a:xfrm>
            <a:prstGeom prst="roundRect">
              <a:avLst>
                <a:gd name="adj" fmla="val 16667"/>
              </a:avLst>
            </a:prstGeom>
            <a:no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7"/>
            <p:cNvGrpSpPr/>
            <p:nvPr/>
          </p:nvGrpSpPr>
          <p:grpSpPr>
            <a:xfrm>
              <a:off x="5170775" y="4160188"/>
              <a:ext cx="350100" cy="795675"/>
              <a:chOff x="2502975" y="2887988"/>
              <a:chExt cx="350100" cy="795675"/>
            </a:xfrm>
          </p:grpSpPr>
          <p:sp>
            <p:nvSpPr>
              <p:cNvPr id="198" name="Google Shape;198;p17"/>
              <p:cNvSpPr/>
              <p:nvPr/>
            </p:nvSpPr>
            <p:spPr>
              <a:xfrm>
                <a:off x="2502975" y="3503363"/>
                <a:ext cx="350100" cy="1803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t>...</a:t>
                </a:r>
                <a:endParaRPr sz="700"/>
              </a:p>
            </p:txBody>
          </p:sp>
          <p:sp>
            <p:nvSpPr>
              <p:cNvPr id="199" name="Google Shape;199;p17"/>
              <p:cNvSpPr/>
              <p:nvPr/>
            </p:nvSpPr>
            <p:spPr>
              <a:xfrm>
                <a:off x="2502975" y="3298238"/>
                <a:ext cx="350100" cy="1803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t>KUL</a:t>
                </a:r>
                <a:endParaRPr sz="700"/>
              </a:p>
            </p:txBody>
          </p:sp>
          <p:sp>
            <p:nvSpPr>
              <p:cNvPr id="200" name="Google Shape;200;p17"/>
              <p:cNvSpPr/>
              <p:nvPr/>
            </p:nvSpPr>
            <p:spPr>
              <a:xfrm>
                <a:off x="2502975" y="3093113"/>
                <a:ext cx="350100" cy="1803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t>GC</a:t>
                </a:r>
                <a:endParaRPr sz="700"/>
              </a:p>
            </p:txBody>
          </p:sp>
          <p:sp>
            <p:nvSpPr>
              <p:cNvPr id="201" name="Google Shape;201;p17"/>
              <p:cNvSpPr/>
              <p:nvPr/>
            </p:nvSpPr>
            <p:spPr>
              <a:xfrm>
                <a:off x="2502975" y="2887988"/>
                <a:ext cx="350100" cy="1803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t>UZ</a:t>
                </a:r>
                <a:endParaRPr sz="700"/>
              </a:p>
            </p:txBody>
          </p:sp>
        </p:grpSp>
        <p:grpSp>
          <p:nvGrpSpPr>
            <p:cNvPr id="202" name="Google Shape;202;p17"/>
            <p:cNvGrpSpPr/>
            <p:nvPr/>
          </p:nvGrpSpPr>
          <p:grpSpPr>
            <a:xfrm>
              <a:off x="5658785" y="4498973"/>
              <a:ext cx="249720" cy="179962"/>
              <a:chOff x="1592023" y="2928350"/>
              <a:chExt cx="624300" cy="447000"/>
            </a:xfrm>
          </p:grpSpPr>
          <p:sp>
            <p:nvSpPr>
              <p:cNvPr id="203" name="Google Shape;203;p17"/>
              <p:cNvSpPr/>
              <p:nvPr/>
            </p:nvSpPr>
            <p:spPr>
              <a:xfrm>
                <a:off x="1592023" y="2928350"/>
                <a:ext cx="624300" cy="4470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4" name="Google Shape;204;p17" descr="Picture 115"/>
              <p:cNvPicPr preferRelativeResize="0"/>
              <p:nvPr/>
            </p:nvPicPr>
            <p:blipFill rotWithShape="1">
              <a:blip r:embed="rId3">
                <a:alphaModFix/>
              </a:blip>
              <a:srcRect/>
              <a:stretch/>
            </p:blipFill>
            <p:spPr>
              <a:xfrm>
                <a:off x="1807172" y="3090975"/>
                <a:ext cx="194004" cy="194004"/>
              </a:xfrm>
              <a:prstGeom prst="rect">
                <a:avLst/>
              </a:prstGeom>
              <a:noFill/>
              <a:ln>
                <a:noFill/>
              </a:ln>
            </p:spPr>
          </p:pic>
        </p:grpSp>
        <p:grpSp>
          <p:nvGrpSpPr>
            <p:cNvPr id="205" name="Google Shape;205;p17"/>
            <p:cNvGrpSpPr/>
            <p:nvPr/>
          </p:nvGrpSpPr>
          <p:grpSpPr>
            <a:xfrm>
              <a:off x="5811185" y="4651373"/>
              <a:ext cx="249720" cy="179962"/>
              <a:chOff x="1592023" y="2928350"/>
              <a:chExt cx="624300" cy="447000"/>
            </a:xfrm>
          </p:grpSpPr>
          <p:sp>
            <p:nvSpPr>
              <p:cNvPr id="206" name="Google Shape;206;p17"/>
              <p:cNvSpPr/>
              <p:nvPr/>
            </p:nvSpPr>
            <p:spPr>
              <a:xfrm>
                <a:off x="1592023" y="2928350"/>
                <a:ext cx="624300" cy="4470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7" name="Google Shape;207;p17" descr="Picture 115"/>
              <p:cNvPicPr preferRelativeResize="0"/>
              <p:nvPr/>
            </p:nvPicPr>
            <p:blipFill rotWithShape="1">
              <a:blip r:embed="rId3">
                <a:alphaModFix/>
              </a:blip>
              <a:srcRect/>
              <a:stretch/>
            </p:blipFill>
            <p:spPr>
              <a:xfrm>
                <a:off x="1807172" y="3090975"/>
                <a:ext cx="194004" cy="194004"/>
              </a:xfrm>
              <a:prstGeom prst="rect">
                <a:avLst/>
              </a:prstGeom>
              <a:noFill/>
              <a:ln>
                <a:noFill/>
              </a:ln>
            </p:spPr>
          </p:pic>
        </p:grpSp>
        <p:grpSp>
          <p:nvGrpSpPr>
            <p:cNvPr id="208" name="Google Shape;208;p17"/>
            <p:cNvGrpSpPr/>
            <p:nvPr/>
          </p:nvGrpSpPr>
          <p:grpSpPr>
            <a:xfrm>
              <a:off x="5713435" y="4818273"/>
              <a:ext cx="249720" cy="179962"/>
              <a:chOff x="1592023" y="2928350"/>
              <a:chExt cx="624300" cy="447000"/>
            </a:xfrm>
          </p:grpSpPr>
          <p:sp>
            <p:nvSpPr>
              <p:cNvPr id="209" name="Google Shape;209;p17"/>
              <p:cNvSpPr/>
              <p:nvPr/>
            </p:nvSpPr>
            <p:spPr>
              <a:xfrm>
                <a:off x="1592023" y="2928350"/>
                <a:ext cx="624300" cy="447000"/>
              </a:xfrm>
              <a:prstGeom prst="can">
                <a:avLst>
                  <a:gd name="adj" fmla="val 25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10" name="Google Shape;210;p17" descr="Picture 115"/>
              <p:cNvPicPr preferRelativeResize="0"/>
              <p:nvPr/>
            </p:nvPicPr>
            <p:blipFill rotWithShape="1">
              <a:blip r:embed="rId3">
                <a:alphaModFix/>
              </a:blip>
              <a:srcRect/>
              <a:stretch/>
            </p:blipFill>
            <p:spPr>
              <a:xfrm>
                <a:off x="1807172" y="3090975"/>
                <a:ext cx="194004" cy="194004"/>
              </a:xfrm>
              <a:prstGeom prst="rect">
                <a:avLst/>
              </a:prstGeom>
              <a:noFill/>
              <a:ln>
                <a:noFill/>
              </a:ln>
            </p:spPr>
          </p:pic>
        </p:grpSp>
      </p:grpSp>
      <p:cxnSp>
        <p:nvCxnSpPr>
          <p:cNvPr id="211" name="Google Shape;211;p17"/>
          <p:cNvCxnSpPr>
            <a:stCxn id="181" idx="3"/>
            <a:endCxn id="195" idx="1"/>
          </p:cNvCxnSpPr>
          <p:nvPr/>
        </p:nvCxnSpPr>
        <p:spPr>
          <a:xfrm>
            <a:off x="4199138" y="3933800"/>
            <a:ext cx="339900" cy="600"/>
          </a:xfrm>
          <a:prstGeom prst="bentConnector3">
            <a:avLst>
              <a:gd name="adj1" fmla="val 49978"/>
            </a:avLst>
          </a:prstGeom>
          <a:noFill/>
          <a:ln w="9525" cap="flat" cmpd="sng">
            <a:solidFill>
              <a:srgbClr val="1A1A1A"/>
            </a:solidFill>
            <a:prstDash val="solid"/>
            <a:round/>
            <a:headEnd type="oval" w="med" len="med"/>
            <a:tailEnd type="triangle" w="med" len="med"/>
          </a:ln>
        </p:spPr>
      </p:cxnSp>
      <p:sp>
        <p:nvSpPr>
          <p:cNvPr id="212" name="Google Shape;212;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flow*</a:t>
            </a:r>
            <a:endParaRPr/>
          </a:p>
        </p:txBody>
      </p:sp>
      <p:sp>
        <p:nvSpPr>
          <p:cNvPr id="213" name="Google Shape;213;p17"/>
          <p:cNvSpPr txBox="1"/>
          <p:nvPr/>
        </p:nvSpPr>
        <p:spPr>
          <a:xfrm>
            <a:off x="5800175" y="3081713"/>
            <a:ext cx="1671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Data Transfer</a:t>
            </a:r>
            <a:endParaRPr sz="1200"/>
          </a:p>
        </p:txBody>
      </p:sp>
      <p:sp>
        <p:nvSpPr>
          <p:cNvPr id="214" name="Google Shape;214;p17"/>
          <p:cNvSpPr txBox="1"/>
          <p:nvPr/>
        </p:nvSpPr>
        <p:spPr>
          <a:xfrm>
            <a:off x="2480025" y="4337600"/>
            <a:ext cx="1671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Bio-IT Operations</a:t>
            </a:r>
            <a:endParaRPr sz="1200"/>
          </a:p>
        </p:txBody>
      </p:sp>
      <p:sp>
        <p:nvSpPr>
          <p:cNvPr id="215" name="Google Shape;215;p17"/>
          <p:cNvSpPr txBox="1"/>
          <p:nvPr/>
        </p:nvSpPr>
        <p:spPr>
          <a:xfrm>
            <a:off x="198175" y="4413800"/>
            <a:ext cx="158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Lato"/>
                <a:ea typeface="Lato"/>
                <a:cs typeface="Lato"/>
                <a:sym typeface="Lato"/>
              </a:rPr>
              <a:t>(*) illumina device workflow</a:t>
            </a:r>
            <a:endParaRPr sz="1000" i="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other words… </a:t>
            </a:r>
            <a:endParaRPr/>
          </a:p>
        </p:txBody>
      </p:sp>
      <p:sp>
        <p:nvSpPr>
          <p:cNvPr id="221" name="Google Shape;221;p18"/>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Genomics Core Leuven | </a:t>
            </a:r>
            <a:fld id="{00000000-1234-1234-1234-123412341234}" type="slidenum">
              <a:rPr lang="en"/>
              <a:t>6</a:t>
            </a:fld>
            <a:endParaRPr/>
          </a:p>
        </p:txBody>
      </p:sp>
      <p:sp>
        <p:nvSpPr>
          <p:cNvPr id="222" name="Google Shape;222;p18"/>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1. Generating Data</a:t>
            </a:r>
            <a:endParaRPr/>
          </a:p>
        </p:txBody>
      </p:sp>
      <p:sp>
        <p:nvSpPr>
          <p:cNvPr id="223" name="Google Shape;223;p18"/>
          <p:cNvSpPr/>
          <p:nvPr/>
        </p:nvSpPr>
        <p:spPr>
          <a:xfrm>
            <a:off x="3768550" y="2307050"/>
            <a:ext cx="918300" cy="459000"/>
          </a:xfrm>
          <a:prstGeom prst="rightArrow">
            <a:avLst>
              <a:gd name="adj1" fmla="val 50000"/>
              <a:gd name="adj2" fmla="val 50000"/>
            </a:avLst>
          </a:prstGeom>
          <a:solidFill>
            <a:srgbClr val="0098CE"/>
          </a:solidFill>
          <a:ln w="9525" cap="flat" cmpd="sng">
            <a:solidFill>
              <a:srgbClr val="0098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rot="10800000">
            <a:off x="3768550" y="3215075"/>
            <a:ext cx="918300" cy="459000"/>
          </a:xfrm>
          <a:prstGeom prst="rightArrow">
            <a:avLst>
              <a:gd name="adj1" fmla="val 50000"/>
              <a:gd name="adj2" fmla="val 50000"/>
            </a:avLst>
          </a:prstGeom>
          <a:solidFill>
            <a:srgbClr val="FF7F7F"/>
          </a:solidFill>
          <a:ln w="9525" cap="flat" cmpd="sng">
            <a:solidFill>
              <a:srgbClr val="FF7F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3344625" y="3958225"/>
            <a:ext cx="1762800" cy="535200"/>
          </a:xfrm>
          <a:prstGeom prst="wedgeRoundRectCallout">
            <a:avLst>
              <a:gd name="adj1" fmla="val -9536"/>
              <a:gd name="adj2" fmla="val -94259"/>
              <a:gd name="adj3" fmla="val 0"/>
            </a:avLst>
          </a:prstGeom>
          <a:solidFill>
            <a:schemeClr val="lt1"/>
          </a:solidFill>
          <a:ln w="9525" cap="flat" cmpd="sng">
            <a:solidFill>
              <a:srgbClr val="FF7F7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u="sng">
                <a:solidFill>
                  <a:srgbClr val="FF7F7F"/>
                </a:solidFill>
                <a:hlinkClick r:id="rId3">
                  <a:extLst>
                    <a:ext uri="{A12FA001-AC4F-418D-AE19-62706E023703}">
                      <ahyp:hlinkClr xmlns:ahyp="http://schemas.microsoft.com/office/drawing/2018/hyperlinkcolor" val="tx"/>
                    </a:ext>
                  </a:extLst>
                </a:hlinkClick>
              </a:rPr>
              <a:t>Synthetic DNA</a:t>
            </a:r>
            <a:r>
              <a:rPr lang="en" sz="1200">
                <a:solidFill>
                  <a:schemeClr val="accent1"/>
                </a:solidFill>
                <a:latin typeface="Lato"/>
                <a:ea typeface="Lato"/>
                <a:cs typeface="Lato"/>
                <a:sym typeface="Lato"/>
              </a:rPr>
              <a:t> </a:t>
            </a:r>
            <a:r>
              <a:rPr lang="en" sz="1200" b="1">
                <a:solidFill>
                  <a:srgbClr val="FF7F7F"/>
                </a:solidFill>
                <a:latin typeface="Lato"/>
                <a:ea typeface="Lato"/>
                <a:cs typeface="Lato"/>
                <a:sym typeface="Lato"/>
              </a:rPr>
              <a:t>»</a:t>
            </a:r>
            <a:endParaRPr sz="900" b="1">
              <a:solidFill>
                <a:srgbClr val="FF7F7F"/>
              </a:solidFill>
            </a:endParaRPr>
          </a:p>
        </p:txBody>
      </p:sp>
      <p:sp>
        <p:nvSpPr>
          <p:cNvPr id="226" name="Google Shape;226;p18"/>
          <p:cNvSpPr/>
          <p:nvPr/>
        </p:nvSpPr>
        <p:spPr>
          <a:xfrm>
            <a:off x="3768550" y="1655050"/>
            <a:ext cx="918300" cy="393600"/>
          </a:xfrm>
          <a:prstGeom prst="wedgeRoundRectCallout">
            <a:avLst>
              <a:gd name="adj1" fmla="val -4677"/>
              <a:gd name="adj2" fmla="val 107889"/>
              <a:gd name="adj3" fmla="val 0"/>
            </a:avLst>
          </a:prstGeom>
          <a:solidFill>
            <a:schemeClr val="lt1"/>
          </a:solidFill>
          <a:ln w="9525" cap="flat" cmpd="sng">
            <a:solidFill>
              <a:srgbClr val="0098C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0098CE"/>
                </a:solidFill>
              </a:rPr>
              <a:t>NGS</a:t>
            </a:r>
            <a:endParaRPr b="1">
              <a:solidFill>
                <a:srgbClr val="0098CE"/>
              </a:solidFill>
            </a:endParaRPr>
          </a:p>
        </p:txBody>
      </p:sp>
      <p:sp>
        <p:nvSpPr>
          <p:cNvPr id="227" name="Google Shape;227;p18"/>
          <p:cNvSpPr txBox="1"/>
          <p:nvPr/>
        </p:nvSpPr>
        <p:spPr>
          <a:xfrm>
            <a:off x="861375" y="1562900"/>
            <a:ext cx="1762800" cy="294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0">
                <a:latin typeface="Lato"/>
                <a:ea typeface="Lato"/>
                <a:cs typeface="Lato"/>
                <a:sym typeface="Lato"/>
              </a:rPr>
              <a:t>🧬</a:t>
            </a:r>
            <a:endParaRPr sz="9000">
              <a:latin typeface="Lato"/>
              <a:ea typeface="Lato"/>
              <a:cs typeface="Lato"/>
              <a:sym typeface="Lato"/>
            </a:endParaRPr>
          </a:p>
        </p:txBody>
      </p:sp>
      <p:sp>
        <p:nvSpPr>
          <p:cNvPr id="228" name="Google Shape;228;p18"/>
          <p:cNvSpPr txBox="1"/>
          <p:nvPr/>
        </p:nvSpPr>
        <p:spPr>
          <a:xfrm>
            <a:off x="6084950" y="1562900"/>
            <a:ext cx="1762800" cy="30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0">
                <a:latin typeface="Lato"/>
                <a:ea typeface="Lato"/>
                <a:cs typeface="Lato"/>
                <a:sym typeface="Lato"/>
              </a:rPr>
              <a:t>💾</a:t>
            </a:r>
            <a:endParaRPr sz="9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p:nvPr/>
        </p:nvSpPr>
        <p:spPr>
          <a:xfrm>
            <a:off x="808475" y="2107025"/>
            <a:ext cx="7875600" cy="858900"/>
          </a:xfrm>
          <a:prstGeom prst="roundRect">
            <a:avLst>
              <a:gd name="adj" fmla="val 6494"/>
            </a:avLst>
          </a:prstGeom>
          <a:solidFill>
            <a:srgbClr val="E9EDEE"/>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808400" y="2953300"/>
            <a:ext cx="7875600" cy="858900"/>
          </a:xfrm>
          <a:prstGeom prst="roundRect">
            <a:avLst>
              <a:gd name="adj" fmla="val 6494"/>
            </a:avLst>
          </a:pr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Genomics Core Leuven | </a:t>
            </a:r>
            <a:fld id="{00000000-1234-1234-1234-123412341234}" type="slidenum">
              <a:rPr lang="en"/>
              <a:t>7</a:t>
            </a:fld>
            <a:endParaRPr/>
          </a:p>
        </p:txBody>
      </p:sp>
      <p:sp>
        <p:nvSpPr>
          <p:cNvPr id="236" name="Google Shape;236;p19"/>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1. Generating Data</a:t>
            </a:r>
            <a:endParaRPr/>
          </a:p>
        </p:txBody>
      </p:sp>
      <p:grpSp>
        <p:nvGrpSpPr>
          <p:cNvPr id="237" name="Google Shape;237;p19"/>
          <p:cNvGrpSpPr/>
          <p:nvPr/>
        </p:nvGrpSpPr>
        <p:grpSpPr>
          <a:xfrm>
            <a:off x="3913895" y="617525"/>
            <a:ext cx="772702" cy="1301805"/>
            <a:chOff x="40" y="0"/>
            <a:chExt cx="772702" cy="1301805"/>
          </a:xfrm>
        </p:grpSpPr>
        <p:sp>
          <p:nvSpPr>
            <p:cNvPr id="238" name="Google Shape;238;p19"/>
            <p:cNvSpPr/>
            <p:nvPr/>
          </p:nvSpPr>
          <p:spPr>
            <a:xfrm>
              <a:off x="24901" y="1242105"/>
              <a:ext cx="721800" cy="59700"/>
            </a:xfrm>
            <a:prstGeom prst="roundRect">
              <a:avLst>
                <a:gd name="adj" fmla="val 16667"/>
              </a:avLst>
            </a:prstGeom>
            <a:gradFill>
              <a:gsLst>
                <a:gs pos="0">
                  <a:srgbClr val="3B3838"/>
                </a:gs>
                <a:gs pos="7000">
                  <a:srgbClr val="767171"/>
                </a:gs>
                <a:gs pos="93000">
                  <a:srgbClr val="767171"/>
                </a:gs>
                <a:gs pos="100000">
                  <a:srgbClr val="3B3838"/>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9" name="Google Shape;239;p19"/>
            <p:cNvSpPr/>
            <p:nvPr/>
          </p:nvSpPr>
          <p:spPr>
            <a:xfrm>
              <a:off x="20554" y="427280"/>
              <a:ext cx="730500" cy="84000"/>
            </a:xfrm>
            <a:prstGeom prst="roundRect">
              <a:avLst>
                <a:gd name="adj" fmla="val 16667"/>
              </a:avLst>
            </a:prstGeom>
            <a:gradFill>
              <a:gsLst>
                <a:gs pos="0">
                  <a:srgbClr val="9DC3E6"/>
                </a:gs>
                <a:gs pos="46000">
                  <a:srgbClr val="3D96E0"/>
                </a:gs>
                <a:gs pos="100000">
                  <a:srgbClr val="255E91"/>
                </a:gs>
              </a:gsLst>
              <a:lin ang="16200038"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0" name="Google Shape;240;p19"/>
            <p:cNvSpPr/>
            <p:nvPr/>
          </p:nvSpPr>
          <p:spPr>
            <a:xfrm rot="10800000" flipH="1">
              <a:off x="385839" y="484935"/>
              <a:ext cx="385800" cy="767100"/>
            </a:xfrm>
            <a:prstGeom prst="rect">
              <a:avLst/>
            </a:prstGeom>
            <a:gradFill>
              <a:gsLst>
                <a:gs pos="0">
                  <a:srgbClr val="F2F2F2"/>
                </a:gs>
                <a:gs pos="95000">
                  <a:srgbClr val="F2F2F2"/>
                </a:gs>
                <a:gs pos="100000">
                  <a:srgbClr val="D9D9D9"/>
                </a:gs>
              </a:gsLst>
              <a:lin ang="0" scaled="0"/>
            </a:gra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1" name="Google Shape;241;p19"/>
            <p:cNvSpPr/>
            <p:nvPr/>
          </p:nvSpPr>
          <p:spPr>
            <a:xfrm rot="10800000">
              <a:off x="40" y="484935"/>
              <a:ext cx="385800" cy="767100"/>
            </a:xfrm>
            <a:prstGeom prst="rect">
              <a:avLst/>
            </a:prstGeom>
            <a:gradFill>
              <a:gsLst>
                <a:gs pos="0">
                  <a:srgbClr val="F2F2F2"/>
                </a:gs>
                <a:gs pos="95000">
                  <a:srgbClr val="F2F2F2"/>
                </a:gs>
                <a:gs pos="100000">
                  <a:srgbClr val="D9D9D9"/>
                </a:gs>
              </a:gsLst>
              <a:lin ang="0" scaled="0"/>
            </a:gra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2" name="Google Shape;242;p19"/>
            <p:cNvSpPr/>
            <p:nvPr/>
          </p:nvSpPr>
          <p:spPr>
            <a:xfrm>
              <a:off x="10277" y="186051"/>
              <a:ext cx="746700" cy="228300"/>
            </a:xfrm>
            <a:prstGeom prst="rect">
              <a:avLst/>
            </a:prstGeom>
            <a:gradFill>
              <a:gsLst>
                <a:gs pos="0">
                  <a:srgbClr val="D9D9D9"/>
                </a:gs>
                <a:gs pos="5000">
                  <a:srgbClr val="F2F2F2"/>
                </a:gs>
                <a:gs pos="95000">
                  <a:srgbClr val="F2F2F2"/>
                </a:gs>
                <a:gs pos="100000">
                  <a:srgbClr val="D9D9D9"/>
                </a:gs>
              </a:gsLst>
              <a:lin ang="10800025" scaled="0"/>
            </a:gra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3" name="Google Shape;243;p19"/>
            <p:cNvSpPr/>
            <p:nvPr/>
          </p:nvSpPr>
          <p:spPr>
            <a:xfrm>
              <a:off x="1142" y="393096"/>
              <a:ext cx="771600" cy="57900"/>
            </a:xfrm>
            <a:prstGeom prst="roundRect">
              <a:avLst>
                <a:gd name="adj" fmla="val 16667"/>
              </a:avLst>
            </a:prstGeom>
            <a:gradFill>
              <a:gsLst>
                <a:gs pos="0">
                  <a:srgbClr val="3B3838"/>
                </a:gs>
                <a:gs pos="7000">
                  <a:srgbClr val="D0CECE"/>
                </a:gs>
                <a:gs pos="93000">
                  <a:srgbClr val="D0CECE"/>
                </a:gs>
                <a:gs pos="100000">
                  <a:srgbClr val="3B3838"/>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44" name="Google Shape;244;p19"/>
            <p:cNvGrpSpPr/>
            <p:nvPr/>
          </p:nvGrpSpPr>
          <p:grpSpPr>
            <a:xfrm>
              <a:off x="168202" y="0"/>
              <a:ext cx="430800" cy="274500"/>
              <a:chOff x="0" y="0"/>
              <a:chExt cx="430800" cy="274500"/>
            </a:xfrm>
          </p:grpSpPr>
          <p:sp>
            <p:nvSpPr>
              <p:cNvPr id="245" name="Google Shape;245;p19"/>
              <p:cNvSpPr/>
              <p:nvPr/>
            </p:nvSpPr>
            <p:spPr>
              <a:xfrm>
                <a:off x="0" y="0"/>
                <a:ext cx="430800" cy="274500"/>
              </a:xfrm>
              <a:prstGeom prst="roundRect">
                <a:avLst>
                  <a:gd name="adj" fmla="val 3702"/>
                </a:avLst>
              </a:prstGeom>
              <a:solidFill>
                <a:srgbClr val="F2F2F2"/>
              </a:soli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6" name="Google Shape;246;p19"/>
              <p:cNvSpPr/>
              <p:nvPr/>
            </p:nvSpPr>
            <p:spPr>
              <a:xfrm>
                <a:off x="16635" y="14782"/>
                <a:ext cx="397800" cy="240300"/>
              </a:xfrm>
              <a:prstGeom prst="roundRect">
                <a:avLst>
                  <a:gd name="adj" fmla="val 4439"/>
                </a:avLst>
              </a:prstGeom>
              <a:solidFill>
                <a:srgbClr val="FFFFFF"/>
              </a:solidFill>
              <a:ln w="12700" cap="flat" cmpd="sng">
                <a:solidFill>
                  <a:srgbClr val="D0CECE"/>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3D96E0"/>
                  </a:buClr>
                  <a:buSzPts val="6000"/>
                  <a:buFont typeface="Calibri"/>
                  <a:buNone/>
                </a:pPr>
                <a:endParaRPr sz="6000" b="0" i="0" u="none" strike="noStrike" cap="none">
                  <a:solidFill>
                    <a:srgbClr val="3D96E0"/>
                  </a:solidFill>
                  <a:latin typeface="Calibri"/>
                  <a:ea typeface="Calibri"/>
                  <a:cs typeface="Calibri"/>
                  <a:sym typeface="Calibri"/>
                </a:endParaRPr>
              </a:p>
            </p:txBody>
          </p:sp>
        </p:grpSp>
      </p:grpSp>
      <p:sp>
        <p:nvSpPr>
          <p:cNvPr id="247" name="Google Shape;247;p19"/>
          <p:cNvSpPr/>
          <p:nvPr/>
        </p:nvSpPr>
        <p:spPr>
          <a:xfrm>
            <a:off x="808400" y="3812175"/>
            <a:ext cx="7875600" cy="858900"/>
          </a:xfrm>
          <a:prstGeom prst="roundRect">
            <a:avLst>
              <a:gd name="adj" fmla="val 6494"/>
            </a:avLst>
          </a:pr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701901" y="2232100"/>
            <a:ext cx="1196700" cy="630600"/>
          </a:xfrm>
          <a:prstGeom prst="can">
            <a:avLst>
              <a:gd name="adj" fmla="val 25000"/>
            </a:avLst>
          </a:prstGeom>
          <a:solidFill>
            <a:srgbClr val="F9A31E"/>
          </a:solidFill>
          <a:ln w="9525" cap="flat" cmpd="sng">
            <a:solidFill>
              <a:srgbClr val="F9FA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rPr>
              <a:t>BCL</a:t>
            </a:r>
            <a:endParaRPr sz="1000" b="1">
              <a:solidFill>
                <a:schemeClr val="lt1"/>
              </a:solidFill>
            </a:endParaRPr>
          </a:p>
        </p:txBody>
      </p:sp>
      <p:sp>
        <p:nvSpPr>
          <p:cNvPr id="249" name="Google Shape;249;p19"/>
          <p:cNvSpPr/>
          <p:nvPr/>
        </p:nvSpPr>
        <p:spPr>
          <a:xfrm>
            <a:off x="3688825" y="3073750"/>
            <a:ext cx="1222800" cy="630600"/>
          </a:xfrm>
          <a:prstGeom prst="can">
            <a:avLst>
              <a:gd name="adj" fmla="val 25000"/>
            </a:avLst>
          </a:prstGeom>
          <a:solidFill>
            <a:srgbClr val="F9A3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FASTQ</a:t>
            </a:r>
            <a:endParaRPr sz="1000" b="1">
              <a:solidFill>
                <a:srgbClr val="FFFFFF"/>
              </a:solidFill>
            </a:endParaRPr>
          </a:p>
        </p:txBody>
      </p:sp>
      <p:sp>
        <p:nvSpPr>
          <p:cNvPr id="250" name="Google Shape;250;p19"/>
          <p:cNvSpPr/>
          <p:nvPr/>
        </p:nvSpPr>
        <p:spPr>
          <a:xfrm>
            <a:off x="3701900" y="3902800"/>
            <a:ext cx="1196700" cy="630600"/>
          </a:xfrm>
          <a:prstGeom prst="can">
            <a:avLst>
              <a:gd name="adj" fmla="val 25000"/>
            </a:avLst>
          </a:prstGeom>
          <a:solidFill>
            <a:srgbClr val="F9A3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Pipeline output</a:t>
            </a:r>
            <a:endParaRPr sz="1000" b="1">
              <a:solidFill>
                <a:srgbClr val="FFFFFF"/>
              </a:solidFill>
            </a:endParaRPr>
          </a:p>
        </p:txBody>
      </p:sp>
      <p:grpSp>
        <p:nvGrpSpPr>
          <p:cNvPr id="251" name="Google Shape;251;p19"/>
          <p:cNvGrpSpPr/>
          <p:nvPr/>
        </p:nvGrpSpPr>
        <p:grpSpPr>
          <a:xfrm>
            <a:off x="5706838" y="614177"/>
            <a:ext cx="805322" cy="1308496"/>
            <a:chOff x="1473575" y="877500"/>
            <a:chExt cx="2147525" cy="3385500"/>
          </a:xfrm>
        </p:grpSpPr>
        <p:sp>
          <p:nvSpPr>
            <p:cNvPr id="252" name="Google Shape;252;p19"/>
            <p:cNvSpPr/>
            <p:nvPr/>
          </p:nvSpPr>
          <p:spPr>
            <a:xfrm>
              <a:off x="1473575" y="2112150"/>
              <a:ext cx="2141400" cy="2098500"/>
            </a:xfrm>
            <a:prstGeom prst="round2SameRect">
              <a:avLst>
                <a:gd name="adj1" fmla="val 1473"/>
                <a:gd name="adj2" fmla="val 0"/>
              </a:avLst>
            </a:prstGeom>
            <a:gradFill>
              <a:gsLst>
                <a:gs pos="0">
                  <a:srgbClr val="696969"/>
                </a:gs>
                <a:gs pos="12000">
                  <a:schemeClr val="accent1"/>
                </a:gs>
                <a:gs pos="90000">
                  <a:schemeClr val="accent1"/>
                </a:gs>
                <a:gs pos="100000">
                  <a:srgbClr val="3B3838"/>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1507600" y="2164500"/>
              <a:ext cx="2073300" cy="2098500"/>
            </a:xfrm>
            <a:prstGeom prst="roundRect">
              <a:avLst>
                <a:gd name="adj" fmla="val 3334"/>
              </a:avLst>
            </a:prstGeom>
            <a:gradFill>
              <a:gsLst>
                <a:gs pos="0">
                  <a:srgbClr val="D9D9D9"/>
                </a:gs>
                <a:gs pos="5000">
                  <a:srgbClr val="F2F2F2"/>
                </a:gs>
                <a:gs pos="95000">
                  <a:srgbClr val="F2F2F2"/>
                </a:gs>
                <a:gs pos="100000">
                  <a:srgbClr val="D9D9D9"/>
                </a:gs>
              </a:gsLst>
              <a:lin ang="1080140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473575" y="880650"/>
              <a:ext cx="2141400" cy="1361100"/>
            </a:xfrm>
            <a:prstGeom prst="round2SameRect">
              <a:avLst>
                <a:gd name="adj1" fmla="val 1473"/>
                <a:gd name="adj2" fmla="val 0"/>
              </a:avLst>
            </a:prstGeom>
            <a:gradFill>
              <a:gsLst>
                <a:gs pos="0">
                  <a:srgbClr val="696969"/>
                </a:gs>
                <a:gs pos="12000">
                  <a:schemeClr val="accent1"/>
                </a:gs>
                <a:gs pos="90000">
                  <a:schemeClr val="accent1"/>
                </a:gs>
                <a:gs pos="100000">
                  <a:srgbClr val="3B383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rot="10800000">
              <a:off x="2186802" y="2241750"/>
              <a:ext cx="714900" cy="178500"/>
            </a:xfrm>
            <a:prstGeom prst="round2SameRect">
              <a:avLst>
                <a:gd name="adj1" fmla="val 50000"/>
                <a:gd name="adj2" fmla="val 0"/>
              </a:avLst>
            </a:prstGeom>
            <a:gradFill>
              <a:gsLst>
                <a:gs pos="0">
                  <a:srgbClr val="F2F2F2"/>
                </a:gs>
                <a:gs pos="89000">
                  <a:srgbClr val="F2F2F2"/>
                </a:gs>
                <a:gs pos="100000">
                  <a:srgbClr val="CCCCCC"/>
                </a:gs>
              </a:gsLst>
              <a:lin ang="5400012"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9"/>
            <p:cNvGrpSpPr/>
            <p:nvPr/>
          </p:nvGrpSpPr>
          <p:grpSpPr>
            <a:xfrm>
              <a:off x="1655375" y="1019325"/>
              <a:ext cx="310950" cy="310950"/>
              <a:chOff x="5843100" y="1244150"/>
              <a:chExt cx="1243800" cy="1243800"/>
            </a:xfrm>
          </p:grpSpPr>
          <p:sp>
            <p:nvSpPr>
              <p:cNvPr id="257" name="Google Shape;257;p19"/>
              <p:cNvSpPr/>
              <p:nvPr/>
            </p:nvSpPr>
            <p:spPr>
              <a:xfrm>
                <a:off x="5843100" y="1244150"/>
                <a:ext cx="1243800" cy="1243800"/>
              </a:xfrm>
              <a:prstGeom prst="ellipse">
                <a:avLst/>
              </a:prstGeom>
              <a:solidFill>
                <a:srgbClr val="9E9E9E"/>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5992350" y="1393400"/>
                <a:ext cx="945300" cy="945300"/>
              </a:xfrm>
              <a:prstGeom prst="ellipse">
                <a:avLst/>
              </a:prstGeom>
              <a:solidFill>
                <a:schemeClr val="dk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100">
                  <a:solidFill>
                    <a:srgbClr val="F3F3F3"/>
                  </a:solidFill>
                  <a:latin typeface="Pacifico"/>
                  <a:ea typeface="Pacifico"/>
                  <a:cs typeface="Pacifico"/>
                  <a:sym typeface="Pacifico"/>
                </a:endParaRPr>
              </a:p>
            </p:txBody>
          </p:sp>
        </p:grpSp>
        <p:sp>
          <p:nvSpPr>
            <p:cNvPr id="259" name="Google Shape;259;p19"/>
            <p:cNvSpPr/>
            <p:nvPr/>
          </p:nvSpPr>
          <p:spPr>
            <a:xfrm>
              <a:off x="2686125" y="970650"/>
              <a:ext cx="714900" cy="479100"/>
            </a:xfrm>
            <a:prstGeom prst="roundRect">
              <a:avLst>
                <a:gd name="adj" fmla="val 6674"/>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3580900" y="877500"/>
              <a:ext cx="40200" cy="594600"/>
            </a:xfrm>
            <a:prstGeom prst="roundRect">
              <a:avLst>
                <a:gd name="adj" fmla="val 50000"/>
              </a:avLst>
            </a:prstGeom>
            <a:gradFill>
              <a:gsLst>
                <a:gs pos="0">
                  <a:srgbClr val="00FF00"/>
                </a:gs>
                <a:gs pos="83000">
                  <a:srgbClr val="80FF80"/>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9"/>
          <p:cNvGrpSpPr/>
          <p:nvPr/>
        </p:nvGrpSpPr>
        <p:grpSpPr>
          <a:xfrm>
            <a:off x="7424613" y="962277"/>
            <a:ext cx="962220" cy="612283"/>
            <a:chOff x="1782125" y="543625"/>
            <a:chExt cx="4811100" cy="3192300"/>
          </a:xfrm>
        </p:grpSpPr>
        <p:sp>
          <p:nvSpPr>
            <p:cNvPr id="262" name="Google Shape;262;p19"/>
            <p:cNvSpPr/>
            <p:nvPr/>
          </p:nvSpPr>
          <p:spPr>
            <a:xfrm>
              <a:off x="1782125" y="543625"/>
              <a:ext cx="4811100" cy="3192300"/>
            </a:xfrm>
            <a:prstGeom prst="roundRect">
              <a:avLst>
                <a:gd name="adj" fmla="val 3685"/>
              </a:avLst>
            </a:prstGeom>
            <a:gradFill>
              <a:gsLst>
                <a:gs pos="0">
                  <a:srgbClr val="696969"/>
                </a:gs>
                <a:gs pos="7000">
                  <a:srgbClr val="434343"/>
                </a:gs>
                <a:gs pos="94000">
                  <a:schemeClr val="accent1"/>
                </a:gs>
                <a:gs pos="100000">
                  <a:srgbClr val="3B3838"/>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9"/>
            <p:cNvGrpSpPr/>
            <p:nvPr/>
          </p:nvGrpSpPr>
          <p:grpSpPr>
            <a:xfrm>
              <a:off x="2132650" y="1087250"/>
              <a:ext cx="459900" cy="2091000"/>
              <a:chOff x="2118725" y="1115125"/>
              <a:chExt cx="459900" cy="2091000"/>
            </a:xfrm>
          </p:grpSpPr>
          <p:sp>
            <p:nvSpPr>
              <p:cNvPr id="264" name="Google Shape;264;p19"/>
              <p:cNvSpPr/>
              <p:nvPr/>
            </p:nvSpPr>
            <p:spPr>
              <a:xfrm>
                <a:off x="2118725" y="1115125"/>
                <a:ext cx="459900" cy="209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194925" y="1206175"/>
                <a:ext cx="307500" cy="19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9"/>
            <p:cNvGrpSpPr/>
            <p:nvPr/>
          </p:nvGrpSpPr>
          <p:grpSpPr>
            <a:xfrm>
              <a:off x="2855338" y="1087250"/>
              <a:ext cx="459900" cy="2091000"/>
              <a:chOff x="2118725" y="1115125"/>
              <a:chExt cx="459900" cy="2091000"/>
            </a:xfrm>
          </p:grpSpPr>
          <p:sp>
            <p:nvSpPr>
              <p:cNvPr id="267" name="Google Shape;267;p19"/>
              <p:cNvSpPr/>
              <p:nvPr/>
            </p:nvSpPr>
            <p:spPr>
              <a:xfrm>
                <a:off x="2118725" y="1115125"/>
                <a:ext cx="459900" cy="209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2194925" y="1206175"/>
                <a:ext cx="307500" cy="19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9"/>
            <p:cNvGrpSpPr/>
            <p:nvPr/>
          </p:nvGrpSpPr>
          <p:grpSpPr>
            <a:xfrm>
              <a:off x="3578038" y="1087250"/>
              <a:ext cx="459900" cy="2091000"/>
              <a:chOff x="2118725" y="1115125"/>
              <a:chExt cx="459900" cy="2091000"/>
            </a:xfrm>
          </p:grpSpPr>
          <p:sp>
            <p:nvSpPr>
              <p:cNvPr id="270" name="Google Shape;270;p19"/>
              <p:cNvSpPr/>
              <p:nvPr/>
            </p:nvSpPr>
            <p:spPr>
              <a:xfrm>
                <a:off x="2118725" y="1115125"/>
                <a:ext cx="459900" cy="209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2194925" y="1206175"/>
                <a:ext cx="307500" cy="19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19"/>
            <p:cNvGrpSpPr/>
            <p:nvPr/>
          </p:nvGrpSpPr>
          <p:grpSpPr>
            <a:xfrm>
              <a:off x="4300738" y="1087250"/>
              <a:ext cx="459900" cy="2091000"/>
              <a:chOff x="2118725" y="1115125"/>
              <a:chExt cx="459900" cy="2091000"/>
            </a:xfrm>
          </p:grpSpPr>
          <p:sp>
            <p:nvSpPr>
              <p:cNvPr id="273" name="Google Shape;273;p19"/>
              <p:cNvSpPr/>
              <p:nvPr/>
            </p:nvSpPr>
            <p:spPr>
              <a:xfrm>
                <a:off x="2118725" y="1115125"/>
                <a:ext cx="459900" cy="209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194925" y="1206175"/>
                <a:ext cx="307500" cy="19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9"/>
            <p:cNvGrpSpPr/>
            <p:nvPr/>
          </p:nvGrpSpPr>
          <p:grpSpPr>
            <a:xfrm>
              <a:off x="5023438" y="1087250"/>
              <a:ext cx="459900" cy="2091000"/>
              <a:chOff x="2118725" y="1115125"/>
              <a:chExt cx="459900" cy="2091000"/>
            </a:xfrm>
          </p:grpSpPr>
          <p:sp>
            <p:nvSpPr>
              <p:cNvPr id="276" name="Google Shape;276;p19"/>
              <p:cNvSpPr/>
              <p:nvPr/>
            </p:nvSpPr>
            <p:spPr>
              <a:xfrm>
                <a:off x="2118725" y="1115125"/>
                <a:ext cx="459900" cy="209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194925" y="1206175"/>
                <a:ext cx="307500" cy="19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9"/>
            <p:cNvGrpSpPr/>
            <p:nvPr/>
          </p:nvGrpSpPr>
          <p:grpSpPr>
            <a:xfrm>
              <a:off x="5746138" y="1087250"/>
              <a:ext cx="459900" cy="2091000"/>
              <a:chOff x="2118725" y="1115125"/>
              <a:chExt cx="459900" cy="2091000"/>
            </a:xfrm>
          </p:grpSpPr>
          <p:sp>
            <p:nvSpPr>
              <p:cNvPr id="279" name="Google Shape;279;p19"/>
              <p:cNvSpPr/>
              <p:nvPr/>
            </p:nvSpPr>
            <p:spPr>
              <a:xfrm>
                <a:off x="2118725" y="1115125"/>
                <a:ext cx="459900" cy="209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194925" y="1206175"/>
                <a:ext cx="307500" cy="190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1" name="Google Shape;281;p19"/>
            <p:cNvCxnSpPr/>
            <p:nvPr/>
          </p:nvCxnSpPr>
          <p:spPr>
            <a:xfrm>
              <a:off x="1951475" y="3359300"/>
              <a:ext cx="4460400" cy="0"/>
            </a:xfrm>
            <a:prstGeom prst="straightConnector1">
              <a:avLst/>
            </a:prstGeom>
            <a:noFill/>
            <a:ln w="38100" cap="flat" cmpd="sng">
              <a:solidFill>
                <a:schemeClr val="dk2"/>
              </a:solidFill>
              <a:prstDash val="solid"/>
              <a:round/>
              <a:headEnd type="none" w="med" len="med"/>
              <a:tailEnd type="none" w="med" len="med"/>
            </a:ln>
          </p:spPr>
        </p:cxnSp>
      </p:grpSp>
      <p:sp>
        <p:nvSpPr>
          <p:cNvPr id="282" name="Google Shape;282;p19"/>
          <p:cNvSpPr/>
          <p:nvPr/>
        </p:nvSpPr>
        <p:spPr>
          <a:xfrm>
            <a:off x="7307363" y="2597450"/>
            <a:ext cx="1196700" cy="630600"/>
          </a:xfrm>
          <a:prstGeom prst="can">
            <a:avLst>
              <a:gd name="adj" fmla="val 25000"/>
            </a:avLst>
          </a:prstGeom>
          <a:solidFill>
            <a:srgbClr val="6BADC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rPr>
              <a:t>FAST5 / FASTQ</a:t>
            </a:r>
            <a:endParaRPr sz="1000" b="1">
              <a:solidFill>
                <a:schemeClr val="lt1"/>
              </a:solidFill>
            </a:endParaRPr>
          </a:p>
        </p:txBody>
      </p:sp>
      <p:sp>
        <p:nvSpPr>
          <p:cNvPr id="283" name="Google Shape;283;p19"/>
          <p:cNvSpPr/>
          <p:nvPr/>
        </p:nvSpPr>
        <p:spPr>
          <a:xfrm>
            <a:off x="5511151" y="2597438"/>
            <a:ext cx="1196700" cy="630600"/>
          </a:xfrm>
          <a:prstGeom prst="can">
            <a:avLst>
              <a:gd name="adj" fmla="val 25000"/>
            </a:avLst>
          </a:prstGeom>
          <a:solidFill>
            <a:srgbClr val="E31A9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rPr>
              <a:t>CCS Reads</a:t>
            </a:r>
            <a:endParaRPr sz="1000" b="1">
              <a:solidFill>
                <a:schemeClr val="lt1"/>
              </a:solidFill>
            </a:endParaRPr>
          </a:p>
        </p:txBody>
      </p:sp>
      <p:sp>
        <p:nvSpPr>
          <p:cNvPr id="284" name="Google Shape;284;p19"/>
          <p:cNvSpPr/>
          <p:nvPr/>
        </p:nvSpPr>
        <p:spPr>
          <a:xfrm>
            <a:off x="7320400" y="3902800"/>
            <a:ext cx="1196700" cy="630600"/>
          </a:xfrm>
          <a:prstGeom prst="can">
            <a:avLst>
              <a:gd name="adj" fmla="val 25000"/>
            </a:avLst>
          </a:prstGeom>
          <a:solidFill>
            <a:srgbClr val="6BADC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Pipeline output</a:t>
            </a:r>
            <a:endParaRPr sz="1000" b="1">
              <a:solidFill>
                <a:srgbClr val="FFFFFF"/>
              </a:solidFill>
            </a:endParaRPr>
          </a:p>
        </p:txBody>
      </p:sp>
      <p:sp>
        <p:nvSpPr>
          <p:cNvPr id="285" name="Google Shape;285;p19"/>
          <p:cNvSpPr/>
          <p:nvPr/>
        </p:nvSpPr>
        <p:spPr>
          <a:xfrm>
            <a:off x="5511138" y="3902825"/>
            <a:ext cx="1196700" cy="630600"/>
          </a:xfrm>
          <a:prstGeom prst="can">
            <a:avLst>
              <a:gd name="adj" fmla="val 25000"/>
            </a:avLst>
          </a:prstGeom>
          <a:solidFill>
            <a:srgbClr val="E31A9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Pipeline output</a:t>
            </a:r>
            <a:endParaRPr sz="1000" b="1">
              <a:solidFill>
                <a:srgbClr val="FFFFFF"/>
              </a:solidFill>
            </a:endParaRPr>
          </a:p>
        </p:txBody>
      </p:sp>
      <p:sp>
        <p:nvSpPr>
          <p:cNvPr id="286" name="Google Shape;286;p19"/>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Typical Datasets</a:t>
            </a:r>
            <a:endParaRPr/>
          </a:p>
        </p:txBody>
      </p:sp>
      <p:sp>
        <p:nvSpPr>
          <p:cNvPr id="287" name="Google Shape;287;p19"/>
          <p:cNvSpPr txBox="1"/>
          <p:nvPr/>
        </p:nvSpPr>
        <p:spPr>
          <a:xfrm>
            <a:off x="1077575" y="3188950"/>
            <a:ext cx="1698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latin typeface="Lato"/>
                <a:ea typeface="Lato"/>
                <a:cs typeface="Lato"/>
                <a:sym typeface="Lato"/>
              </a:rPr>
              <a:t>Demultiplexed</a:t>
            </a:r>
            <a:endParaRPr>
              <a:latin typeface="Lato"/>
              <a:ea typeface="Lato"/>
              <a:cs typeface="Lato"/>
              <a:sym typeface="Lato"/>
            </a:endParaRPr>
          </a:p>
        </p:txBody>
      </p:sp>
      <p:sp>
        <p:nvSpPr>
          <p:cNvPr id="288" name="Google Shape;288;p19"/>
          <p:cNvSpPr txBox="1"/>
          <p:nvPr/>
        </p:nvSpPr>
        <p:spPr>
          <a:xfrm>
            <a:off x="1077575" y="4041525"/>
            <a:ext cx="1698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latin typeface="Lato"/>
                <a:ea typeface="Lato"/>
                <a:cs typeface="Lato"/>
                <a:sym typeface="Lato"/>
              </a:rPr>
              <a:t>Pipeline</a:t>
            </a:r>
            <a:endParaRPr>
              <a:latin typeface="Lato"/>
              <a:ea typeface="Lato"/>
              <a:cs typeface="Lato"/>
              <a:sym typeface="Lato"/>
            </a:endParaRPr>
          </a:p>
        </p:txBody>
      </p:sp>
      <p:sp>
        <p:nvSpPr>
          <p:cNvPr id="289" name="Google Shape;289;p19"/>
          <p:cNvSpPr txBox="1"/>
          <p:nvPr/>
        </p:nvSpPr>
        <p:spPr>
          <a:xfrm>
            <a:off x="1077575" y="2323775"/>
            <a:ext cx="1698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latin typeface="Lato"/>
                <a:ea typeface="Lato"/>
                <a:cs typeface="Lato"/>
                <a:sym typeface="Lato"/>
              </a:rPr>
              <a:t>Device Output</a:t>
            </a:r>
            <a:endParaRPr>
              <a:latin typeface="Lato"/>
              <a:ea typeface="Lato"/>
              <a:cs typeface="Lato"/>
              <a:sym typeface="Lato"/>
            </a:endParaRPr>
          </a:p>
        </p:txBody>
      </p:sp>
      <p:pic>
        <p:nvPicPr>
          <p:cNvPr id="290" name="Google Shape;290;p19"/>
          <p:cNvPicPr preferRelativeResize="0"/>
          <p:nvPr/>
        </p:nvPicPr>
        <p:blipFill>
          <a:blip r:embed="rId3">
            <a:alphaModFix/>
          </a:blip>
          <a:stretch>
            <a:fillRect/>
          </a:stretch>
        </p:blipFill>
        <p:spPr>
          <a:xfrm>
            <a:off x="3841497" y="209337"/>
            <a:ext cx="917475" cy="220500"/>
          </a:xfrm>
          <a:prstGeom prst="rect">
            <a:avLst/>
          </a:prstGeom>
          <a:noFill/>
          <a:ln>
            <a:noFill/>
          </a:ln>
        </p:spPr>
      </p:pic>
      <p:pic>
        <p:nvPicPr>
          <p:cNvPr id="291" name="Google Shape;291;p19"/>
          <p:cNvPicPr preferRelativeResize="0"/>
          <p:nvPr/>
        </p:nvPicPr>
        <p:blipFill>
          <a:blip r:embed="rId4">
            <a:alphaModFix/>
          </a:blip>
          <a:stretch>
            <a:fillRect/>
          </a:stretch>
        </p:blipFill>
        <p:spPr>
          <a:xfrm>
            <a:off x="5571475" y="196450"/>
            <a:ext cx="1076058" cy="233375"/>
          </a:xfrm>
          <a:prstGeom prst="rect">
            <a:avLst/>
          </a:prstGeom>
          <a:noFill/>
          <a:ln>
            <a:noFill/>
          </a:ln>
        </p:spPr>
      </p:pic>
      <p:pic>
        <p:nvPicPr>
          <p:cNvPr id="292" name="Google Shape;292;p19"/>
          <p:cNvPicPr preferRelativeResize="0"/>
          <p:nvPr/>
        </p:nvPicPr>
        <p:blipFill>
          <a:blip r:embed="rId5">
            <a:alphaModFix/>
          </a:blip>
          <a:stretch>
            <a:fillRect/>
          </a:stretch>
        </p:blipFill>
        <p:spPr>
          <a:xfrm>
            <a:off x="7236491" y="158138"/>
            <a:ext cx="1338470" cy="32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Numbers</a:t>
            </a:r>
            <a:endParaRPr/>
          </a:p>
        </p:txBody>
      </p:sp>
      <p:sp>
        <p:nvSpPr>
          <p:cNvPr id="298" name="Google Shape;298;p20"/>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Genomics Core Leuven | </a:t>
            </a:r>
            <a:fld id="{00000000-1234-1234-1234-123412341234}" type="slidenum">
              <a:rPr lang="en"/>
              <a:t>8</a:t>
            </a:fld>
            <a:endParaRPr/>
          </a:p>
        </p:txBody>
      </p:sp>
      <p:sp>
        <p:nvSpPr>
          <p:cNvPr id="299" name="Google Shape;299;p20"/>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1. Generating Data</a:t>
            </a:r>
            <a:endParaRPr/>
          </a:p>
        </p:txBody>
      </p:sp>
      <p:pic>
        <p:nvPicPr>
          <p:cNvPr id="300" name="Google Shape;300;p20"/>
          <p:cNvPicPr preferRelativeResize="0"/>
          <p:nvPr/>
        </p:nvPicPr>
        <p:blipFill rotWithShape="1">
          <a:blip r:embed="rId3">
            <a:alphaModFix/>
          </a:blip>
          <a:srcRect t="1438" r="2714"/>
          <a:stretch/>
        </p:blipFill>
        <p:spPr>
          <a:xfrm>
            <a:off x="0" y="1180475"/>
            <a:ext cx="9144000" cy="3678350"/>
          </a:xfrm>
          <a:prstGeom prst="rect">
            <a:avLst/>
          </a:prstGeom>
          <a:noFill/>
          <a:ln>
            <a:noFill/>
          </a:ln>
        </p:spPr>
      </p:pic>
      <p:sp>
        <p:nvSpPr>
          <p:cNvPr id="301" name="Google Shape;301;p20"/>
          <p:cNvSpPr/>
          <p:nvPr/>
        </p:nvSpPr>
        <p:spPr>
          <a:xfrm>
            <a:off x="3163350" y="1937500"/>
            <a:ext cx="5254500" cy="252900"/>
          </a:xfrm>
          <a:prstGeom prst="roundRect">
            <a:avLst>
              <a:gd name="adj" fmla="val 30951"/>
            </a:avLst>
          </a:prstGeom>
          <a:solidFill>
            <a:srgbClr val="3D85C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NOVASEQ</a:t>
            </a:r>
            <a:endParaRPr b="1">
              <a:solidFill>
                <a:schemeClr val="lt1"/>
              </a:solidFill>
            </a:endParaRPr>
          </a:p>
        </p:txBody>
      </p:sp>
      <p:sp>
        <p:nvSpPr>
          <p:cNvPr id="302" name="Google Shape;302;p20"/>
          <p:cNvSpPr/>
          <p:nvPr/>
        </p:nvSpPr>
        <p:spPr>
          <a:xfrm>
            <a:off x="767425" y="2964525"/>
            <a:ext cx="1949400" cy="252900"/>
          </a:xfrm>
          <a:prstGeom prst="roundRect">
            <a:avLst>
              <a:gd name="adj" fmla="val 30951"/>
            </a:avLst>
          </a:prstGeom>
          <a:solidFill>
            <a:srgbClr val="FF7F7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MISEQ</a:t>
            </a:r>
            <a:endParaRPr b="1">
              <a:solidFill>
                <a:schemeClr val="lt1"/>
              </a:solidFill>
            </a:endParaRPr>
          </a:p>
        </p:txBody>
      </p:sp>
      <p:sp>
        <p:nvSpPr>
          <p:cNvPr id="303" name="Google Shape;303;p20"/>
          <p:cNvSpPr/>
          <p:nvPr/>
        </p:nvSpPr>
        <p:spPr>
          <a:xfrm>
            <a:off x="1753650" y="2618250"/>
            <a:ext cx="1347600" cy="252900"/>
          </a:xfrm>
          <a:prstGeom prst="roundRect">
            <a:avLst>
              <a:gd name="adj" fmla="val 30951"/>
            </a:avLst>
          </a:prstGeom>
          <a:solidFill>
            <a:srgbClr val="93C47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NEXTSEQ</a:t>
            </a:r>
            <a:endParaRPr b="1">
              <a:solidFill>
                <a:schemeClr val="lt1"/>
              </a:solidFill>
            </a:endParaRPr>
          </a:p>
        </p:txBody>
      </p:sp>
      <p:sp>
        <p:nvSpPr>
          <p:cNvPr id="304" name="Google Shape;304;p20"/>
          <p:cNvSpPr/>
          <p:nvPr/>
        </p:nvSpPr>
        <p:spPr>
          <a:xfrm>
            <a:off x="3541625" y="2618250"/>
            <a:ext cx="2731500" cy="252900"/>
          </a:xfrm>
          <a:prstGeom prst="roundRect">
            <a:avLst>
              <a:gd name="adj" fmla="val 30951"/>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NEXTSEQ2000</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1"/>
          <p:cNvSpPr txBox="1">
            <a:spLocks noGrp="1"/>
          </p:cNvSpPr>
          <p:nvPr>
            <p:ph type="title"/>
          </p:nvPr>
        </p:nvSpPr>
        <p:spPr>
          <a:xfrm>
            <a:off x="729450" y="78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Numbers: Example</a:t>
            </a:r>
            <a:endParaRPr/>
          </a:p>
        </p:txBody>
      </p:sp>
      <p:sp>
        <p:nvSpPr>
          <p:cNvPr id="310" name="Google Shape;310;p21"/>
          <p:cNvSpPr txBox="1">
            <a:spLocks noGrp="1"/>
          </p:cNvSpPr>
          <p:nvPr>
            <p:ph type="sldNum" idx="12"/>
          </p:nvPr>
        </p:nvSpPr>
        <p:spPr>
          <a:xfrm>
            <a:off x="7386645" y="4749850"/>
            <a:ext cx="16983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Genomics Core Leuven | </a:t>
            </a:r>
            <a:fld id="{00000000-1234-1234-1234-123412341234}" type="slidenum">
              <a:rPr lang="en"/>
              <a:t>9</a:t>
            </a:fld>
            <a:endParaRPr/>
          </a:p>
        </p:txBody>
      </p:sp>
      <p:sp>
        <p:nvSpPr>
          <p:cNvPr id="311" name="Google Shape;311;p21"/>
          <p:cNvSpPr txBox="1">
            <a:spLocks noGrp="1"/>
          </p:cNvSpPr>
          <p:nvPr>
            <p:ph type="subTitle" idx="1"/>
          </p:nvPr>
        </p:nvSpPr>
        <p:spPr>
          <a:xfrm>
            <a:off x="34025" y="4749850"/>
            <a:ext cx="3267300" cy="393600"/>
          </a:xfrm>
          <a:prstGeom prst="rect">
            <a:avLst/>
          </a:prstGeom>
        </p:spPr>
        <p:txBody>
          <a:bodyPr spcFirstLastPara="1" wrap="square" lIns="91425" tIns="91425" rIns="91425" bIns="91425" anchor="ctr" anchorCtr="0">
            <a:normAutofit fontScale="40000" lnSpcReduction="20000"/>
          </a:bodyPr>
          <a:lstStyle/>
          <a:p>
            <a:pPr marL="0" lvl="0" indent="0" algn="l" rtl="0">
              <a:spcBef>
                <a:spcPts val="0"/>
              </a:spcBef>
              <a:spcAft>
                <a:spcPts val="1200"/>
              </a:spcAft>
              <a:buNone/>
            </a:pPr>
            <a:r>
              <a:rPr lang="en"/>
              <a:t>1. Generating Data</a:t>
            </a:r>
            <a:endParaRPr/>
          </a:p>
        </p:txBody>
      </p:sp>
      <p:sp>
        <p:nvSpPr>
          <p:cNvPr id="312" name="Google Shape;312;p21"/>
          <p:cNvSpPr txBox="1"/>
          <p:nvPr/>
        </p:nvSpPr>
        <p:spPr>
          <a:xfrm>
            <a:off x="650550" y="4023975"/>
            <a:ext cx="1775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accent1"/>
                </a:solidFill>
                <a:latin typeface="Lato"/>
                <a:ea typeface="Lato"/>
                <a:cs typeface="Lato"/>
                <a:sym typeface="Lato"/>
                <a:hlinkClick r:id="rId3">
                  <a:extLst>
                    <a:ext uri="{A12FA001-AC4F-418D-AE19-62706E023703}">
                      <ahyp:hlinkClr xmlns:ahyp="http://schemas.microsoft.com/office/drawing/2018/hyperlinkcolor" val="tx"/>
                    </a:ext>
                  </a:extLst>
                </a:hlinkClick>
              </a:rPr>
              <a:t>NovaSeq S4 </a:t>
            </a:r>
            <a:br>
              <a:rPr lang="en" u="sng">
                <a:solidFill>
                  <a:schemeClr val="accent1"/>
                </a:solidFill>
                <a:latin typeface="Lato"/>
                <a:ea typeface="Lato"/>
                <a:cs typeface="Lato"/>
                <a:sym typeface="Lato"/>
                <a:hlinkClick r:id="rId3">
                  <a:extLst>
                    <a:ext uri="{A12FA001-AC4F-418D-AE19-62706E023703}">
                      <ahyp:hlinkClr xmlns:ahyp="http://schemas.microsoft.com/office/drawing/2018/hyperlinkcolor" val="tx"/>
                    </a:ext>
                  </a:extLst>
                </a:hlinkClick>
              </a:rPr>
            </a:br>
            <a:r>
              <a:rPr lang="en" u="sng">
                <a:solidFill>
                  <a:schemeClr val="accent1"/>
                </a:solidFill>
                <a:latin typeface="Lato"/>
                <a:ea typeface="Lato"/>
                <a:cs typeface="Lato"/>
                <a:sym typeface="Lato"/>
                <a:hlinkClick r:id="rId3">
                  <a:extLst>
                    <a:ext uri="{A12FA001-AC4F-418D-AE19-62706E023703}">
                      <ahyp:hlinkClr xmlns:ahyp="http://schemas.microsoft.com/office/drawing/2018/hyperlinkcolor" val="tx"/>
                    </a:ext>
                  </a:extLst>
                </a:hlinkClick>
              </a:rPr>
              <a:t>2 x 150 bp</a:t>
            </a:r>
            <a:r>
              <a:rPr lang="en" sz="1200" b="1">
                <a:solidFill>
                  <a:srgbClr val="FF7F7F"/>
                </a:solidFill>
                <a:latin typeface="Lato"/>
                <a:ea typeface="Lato"/>
                <a:cs typeface="Lato"/>
                <a:sym typeface="Lato"/>
              </a:rPr>
              <a:t> </a:t>
            </a:r>
            <a:r>
              <a:rPr lang="en" b="1">
                <a:solidFill>
                  <a:schemeClr val="accent1"/>
                </a:solidFill>
                <a:latin typeface="Lato"/>
                <a:ea typeface="Lato"/>
                <a:cs typeface="Lato"/>
                <a:sym typeface="Lato"/>
              </a:rPr>
              <a:t>»</a:t>
            </a:r>
            <a:endParaRPr sz="1600">
              <a:solidFill>
                <a:schemeClr val="accent1"/>
              </a:solidFill>
              <a:latin typeface="Lato"/>
              <a:ea typeface="Lato"/>
              <a:cs typeface="Lato"/>
              <a:sym typeface="Lato"/>
            </a:endParaRPr>
          </a:p>
        </p:txBody>
      </p:sp>
      <p:grpSp>
        <p:nvGrpSpPr>
          <p:cNvPr id="313" name="Google Shape;313;p21"/>
          <p:cNvGrpSpPr/>
          <p:nvPr/>
        </p:nvGrpSpPr>
        <p:grpSpPr>
          <a:xfrm>
            <a:off x="2571300" y="1686675"/>
            <a:ext cx="1869300" cy="2337300"/>
            <a:chOff x="2571300" y="1686675"/>
            <a:chExt cx="1869300" cy="2337300"/>
          </a:xfrm>
        </p:grpSpPr>
        <p:sp>
          <p:nvSpPr>
            <p:cNvPr id="314" name="Google Shape;314;p21"/>
            <p:cNvSpPr/>
            <p:nvPr/>
          </p:nvSpPr>
          <p:spPr>
            <a:xfrm>
              <a:off x="2571300" y="1686675"/>
              <a:ext cx="1869300" cy="2337300"/>
            </a:xfrm>
            <a:prstGeom prst="roundRect">
              <a:avLst>
                <a:gd name="adj" fmla="val 6494"/>
              </a:avLst>
            </a:prstGeom>
            <a:solidFill>
              <a:srgbClr val="E9EDEE"/>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2907601" y="2540025"/>
              <a:ext cx="1196700" cy="630600"/>
            </a:xfrm>
            <a:prstGeom prst="can">
              <a:avLst>
                <a:gd name="adj" fmla="val 25000"/>
              </a:avLst>
            </a:prstGeom>
            <a:solidFill>
              <a:srgbClr val="F9A31E"/>
            </a:solidFill>
            <a:ln w="9525" cap="flat" cmpd="sng">
              <a:solidFill>
                <a:srgbClr val="F9FA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rPr>
                <a:t>BCL</a:t>
              </a:r>
              <a:endParaRPr sz="1000" b="1">
                <a:solidFill>
                  <a:schemeClr val="lt1"/>
                </a:solidFill>
              </a:endParaRPr>
            </a:p>
          </p:txBody>
        </p:sp>
        <p:sp>
          <p:nvSpPr>
            <p:cNvPr id="316" name="Google Shape;316;p21"/>
            <p:cNvSpPr txBox="1"/>
            <p:nvPr/>
          </p:nvSpPr>
          <p:spPr>
            <a:xfrm>
              <a:off x="2681300" y="1787913"/>
              <a:ext cx="169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Device Output</a:t>
              </a:r>
              <a:endParaRPr>
                <a:latin typeface="Lato"/>
                <a:ea typeface="Lato"/>
                <a:cs typeface="Lato"/>
                <a:sym typeface="Lato"/>
              </a:endParaRPr>
            </a:p>
          </p:txBody>
        </p:sp>
        <p:sp>
          <p:nvSpPr>
            <p:cNvPr id="317" name="Google Shape;317;p21"/>
            <p:cNvSpPr txBox="1"/>
            <p:nvPr/>
          </p:nvSpPr>
          <p:spPr>
            <a:xfrm>
              <a:off x="2758050" y="3380600"/>
              <a:ext cx="14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2 TB</a:t>
              </a:r>
              <a:endParaRPr>
                <a:latin typeface="Lato"/>
                <a:ea typeface="Lato"/>
                <a:cs typeface="Lato"/>
                <a:sym typeface="Lato"/>
              </a:endParaRPr>
            </a:p>
          </p:txBody>
        </p:sp>
      </p:grpSp>
      <p:grpSp>
        <p:nvGrpSpPr>
          <p:cNvPr id="318" name="Google Shape;318;p21"/>
          <p:cNvGrpSpPr/>
          <p:nvPr/>
        </p:nvGrpSpPr>
        <p:grpSpPr>
          <a:xfrm>
            <a:off x="4585650" y="1686675"/>
            <a:ext cx="1869300" cy="2337300"/>
            <a:chOff x="4585650" y="1686675"/>
            <a:chExt cx="1869300" cy="2337300"/>
          </a:xfrm>
        </p:grpSpPr>
        <p:sp>
          <p:nvSpPr>
            <p:cNvPr id="319" name="Google Shape;319;p21"/>
            <p:cNvSpPr/>
            <p:nvPr/>
          </p:nvSpPr>
          <p:spPr>
            <a:xfrm>
              <a:off x="4585650" y="1686675"/>
              <a:ext cx="1869300" cy="2337300"/>
            </a:xfrm>
            <a:prstGeom prst="roundRect">
              <a:avLst>
                <a:gd name="adj" fmla="val 6494"/>
              </a:avLst>
            </a:prstGeom>
            <a:solidFill>
              <a:srgbClr val="E9EDEE"/>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4908900" y="2540025"/>
              <a:ext cx="1222800" cy="630600"/>
            </a:xfrm>
            <a:prstGeom prst="can">
              <a:avLst>
                <a:gd name="adj" fmla="val 25000"/>
              </a:avLst>
            </a:prstGeom>
            <a:solidFill>
              <a:srgbClr val="F9A3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FASTQ</a:t>
              </a:r>
              <a:endParaRPr sz="1000" b="1">
                <a:solidFill>
                  <a:srgbClr val="FFFFFF"/>
                </a:solidFill>
              </a:endParaRPr>
            </a:p>
          </p:txBody>
        </p:sp>
        <p:sp>
          <p:nvSpPr>
            <p:cNvPr id="321" name="Google Shape;321;p21"/>
            <p:cNvSpPr txBox="1"/>
            <p:nvPr/>
          </p:nvSpPr>
          <p:spPr>
            <a:xfrm>
              <a:off x="4671150" y="1787913"/>
              <a:ext cx="169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Demultiplexed</a:t>
              </a:r>
              <a:endParaRPr>
                <a:latin typeface="Lato"/>
                <a:ea typeface="Lato"/>
                <a:cs typeface="Lato"/>
                <a:sym typeface="Lato"/>
              </a:endParaRPr>
            </a:p>
          </p:txBody>
        </p:sp>
        <p:sp>
          <p:nvSpPr>
            <p:cNvPr id="322" name="Google Shape;322;p21"/>
            <p:cNvSpPr txBox="1"/>
            <p:nvPr/>
          </p:nvSpPr>
          <p:spPr>
            <a:xfrm>
              <a:off x="4620150" y="3275250"/>
              <a:ext cx="1775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2 TB / 4 lanes </a:t>
              </a:r>
              <a:br>
                <a:rPr lang="en">
                  <a:latin typeface="Lato"/>
                  <a:ea typeface="Lato"/>
                  <a:cs typeface="Lato"/>
                  <a:sym typeface="Lato"/>
                </a:rPr>
              </a:br>
              <a:r>
                <a:rPr lang="en">
                  <a:latin typeface="Lato"/>
                  <a:ea typeface="Lato"/>
                  <a:cs typeface="Lato"/>
                  <a:sym typeface="Lato"/>
                </a:rPr>
                <a:t>~= 500 GB</a:t>
              </a:r>
              <a:endParaRPr>
                <a:latin typeface="Lato"/>
                <a:ea typeface="Lato"/>
                <a:cs typeface="Lato"/>
                <a:sym typeface="Lato"/>
              </a:endParaRPr>
            </a:p>
          </p:txBody>
        </p:sp>
      </p:grpSp>
      <p:grpSp>
        <p:nvGrpSpPr>
          <p:cNvPr id="323" name="Google Shape;323;p21"/>
          <p:cNvGrpSpPr/>
          <p:nvPr/>
        </p:nvGrpSpPr>
        <p:grpSpPr>
          <a:xfrm>
            <a:off x="6600000" y="1686675"/>
            <a:ext cx="1869300" cy="2337300"/>
            <a:chOff x="6661000" y="1686675"/>
            <a:chExt cx="1869300" cy="2337300"/>
          </a:xfrm>
        </p:grpSpPr>
        <p:sp>
          <p:nvSpPr>
            <p:cNvPr id="324" name="Google Shape;324;p21"/>
            <p:cNvSpPr/>
            <p:nvPr/>
          </p:nvSpPr>
          <p:spPr>
            <a:xfrm>
              <a:off x="6661000" y="1686675"/>
              <a:ext cx="1869300" cy="2337300"/>
            </a:xfrm>
            <a:prstGeom prst="roundRect">
              <a:avLst>
                <a:gd name="adj" fmla="val 6494"/>
              </a:avLst>
            </a:prstGeom>
            <a:solidFill>
              <a:srgbClr val="E9EDEE"/>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997300" y="2540025"/>
              <a:ext cx="1196700" cy="630600"/>
            </a:xfrm>
            <a:prstGeom prst="can">
              <a:avLst>
                <a:gd name="adj" fmla="val 25000"/>
              </a:avLst>
            </a:prstGeom>
            <a:solidFill>
              <a:srgbClr val="F9A31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rPr>
                <a:t>Pipeline output</a:t>
              </a:r>
              <a:endParaRPr sz="1000" b="1">
                <a:solidFill>
                  <a:srgbClr val="FFFFFF"/>
                </a:solidFill>
              </a:endParaRPr>
            </a:p>
          </p:txBody>
        </p:sp>
        <p:sp>
          <p:nvSpPr>
            <p:cNvPr id="326" name="Google Shape;326;p21"/>
            <p:cNvSpPr txBox="1"/>
            <p:nvPr/>
          </p:nvSpPr>
          <p:spPr>
            <a:xfrm>
              <a:off x="6746500" y="1787913"/>
              <a:ext cx="169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Pipeline Output</a:t>
              </a:r>
              <a:endParaRPr>
                <a:latin typeface="Lato"/>
                <a:ea typeface="Lato"/>
                <a:cs typeface="Lato"/>
                <a:sym typeface="Lato"/>
              </a:endParaRPr>
            </a:p>
          </p:txBody>
        </p:sp>
        <p:sp>
          <p:nvSpPr>
            <p:cNvPr id="327" name="Google Shape;327;p21"/>
            <p:cNvSpPr txBox="1"/>
            <p:nvPr/>
          </p:nvSpPr>
          <p:spPr>
            <a:xfrm>
              <a:off x="6847750" y="3382950"/>
              <a:ext cx="14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grpSp>
      <p:grpSp>
        <p:nvGrpSpPr>
          <p:cNvPr id="328" name="Google Shape;328;p21"/>
          <p:cNvGrpSpPr/>
          <p:nvPr/>
        </p:nvGrpSpPr>
        <p:grpSpPr>
          <a:xfrm>
            <a:off x="847540" y="1706939"/>
            <a:ext cx="1381709" cy="2296748"/>
            <a:chOff x="2808175" y="1621225"/>
            <a:chExt cx="1640400" cy="2605500"/>
          </a:xfrm>
        </p:grpSpPr>
        <p:sp>
          <p:nvSpPr>
            <p:cNvPr id="329" name="Google Shape;329;p21"/>
            <p:cNvSpPr/>
            <p:nvPr/>
          </p:nvSpPr>
          <p:spPr>
            <a:xfrm>
              <a:off x="2808175" y="1621225"/>
              <a:ext cx="1640400" cy="2605500"/>
            </a:xfrm>
            <a:prstGeom prst="roundRect">
              <a:avLst>
                <a:gd name="adj" fmla="val 5505"/>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3008825" y="1734775"/>
              <a:ext cx="204600" cy="2378400"/>
            </a:xfrm>
            <a:prstGeom prst="roundRect">
              <a:avLst>
                <a:gd name="adj" fmla="val 38710"/>
              </a:avLst>
            </a:prstGeom>
            <a:solidFill>
              <a:srgbClr val="F9FAF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3354225" y="1734775"/>
              <a:ext cx="204600" cy="2378400"/>
            </a:xfrm>
            <a:prstGeom prst="roundRect">
              <a:avLst>
                <a:gd name="adj" fmla="val 38710"/>
              </a:avLst>
            </a:prstGeom>
            <a:solidFill>
              <a:srgbClr val="F9FAF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3699625" y="1734775"/>
              <a:ext cx="204600" cy="2378400"/>
            </a:xfrm>
            <a:prstGeom prst="roundRect">
              <a:avLst>
                <a:gd name="adj" fmla="val 38710"/>
              </a:avLst>
            </a:prstGeom>
            <a:solidFill>
              <a:srgbClr val="F9FAF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4045025" y="1734775"/>
              <a:ext cx="204600" cy="2378400"/>
            </a:xfrm>
            <a:prstGeom prst="roundRect">
              <a:avLst>
                <a:gd name="adj" fmla="val 38710"/>
              </a:avLst>
            </a:prstGeom>
            <a:solidFill>
              <a:srgbClr val="FF7F7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GC_KARE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2343</TotalTime>
  <Words>1254</Words>
  <Application>Microsoft Office PowerPoint</Application>
  <PresentationFormat>On-screen Show (16:9)</PresentationFormat>
  <Paragraphs>302</Paragraphs>
  <Slides>25</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Raleway</vt:lpstr>
      <vt:lpstr>Arial</vt:lpstr>
      <vt:lpstr>Pacifico</vt:lpstr>
      <vt:lpstr>Calibri</vt:lpstr>
      <vt:lpstr>Lato</vt:lpstr>
      <vt:lpstr>GC_KAREL</vt:lpstr>
      <vt:lpstr>NGS Data Management</vt:lpstr>
      <vt:lpstr>PowerPoint Presentation</vt:lpstr>
      <vt:lpstr>PowerPoint Presentation</vt:lpstr>
      <vt:lpstr>Overview</vt:lpstr>
      <vt:lpstr>Data flow*</vt:lpstr>
      <vt:lpstr>In other words… </vt:lpstr>
      <vt:lpstr>Typical Datasets</vt:lpstr>
      <vt:lpstr>Some Numbers</vt:lpstr>
      <vt:lpstr>Some Numbers: Example</vt:lpstr>
      <vt:lpstr>PowerPoint Presentation</vt:lpstr>
      <vt:lpstr>Overview</vt:lpstr>
      <vt:lpstr>Data Delivery: A Tier Based Service</vt:lpstr>
      <vt:lpstr>Silver Tier: Where?</vt:lpstr>
      <vt:lpstr>Gold Tier: What?</vt:lpstr>
      <vt:lpstr>Gold Tier: Where?</vt:lpstr>
      <vt:lpstr>Gold Tier: Why?</vt:lpstr>
      <vt:lpstr>Gold Tier: Pricing &amp; Policy</vt:lpstr>
      <vt:lpstr>PowerPoint Presentation</vt:lpstr>
      <vt:lpstr>PowerPoint Presentation</vt:lpstr>
      <vt:lpstr>PowerPoint Presentation</vt:lpstr>
      <vt:lpstr>PowerPoint Presentation</vt:lpstr>
      <vt:lpstr>Gold Tier: How?</vt:lpstr>
      <vt:lpstr>Overview</vt:lpstr>
      <vt:lpstr>Dos and Don'ts with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 Management</dc:title>
  <dc:creator>Wouter Bossuyt</dc:creator>
  <cp:lastModifiedBy>Wouter Bossuyt</cp:lastModifiedBy>
  <cp:revision>2</cp:revision>
  <dcterms:modified xsi:type="dcterms:W3CDTF">2023-10-25T09:58:55Z</dcterms:modified>
</cp:coreProperties>
</file>