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3" r:id="rId5"/>
    <p:sldId id="260" r:id="rId6"/>
    <p:sldId id="272" r:id="rId7"/>
    <p:sldId id="261" r:id="rId8"/>
    <p:sldId id="264" r:id="rId9"/>
    <p:sldId id="265" r:id="rId10"/>
    <p:sldId id="269" r:id="rId11"/>
    <p:sldId id="271" r:id="rId12"/>
    <p:sldId id="266" r:id="rId13"/>
    <p:sldId id="267" r:id="rId14"/>
    <p:sldId id="268" r:id="rId15"/>
    <p:sldId id="273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ED178-1103-4A31-809B-8D87171ED934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527A-46E2-4187-8392-73C2CA46430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13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6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6C056-8EA1-4E46-83FB-83B2836842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13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431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5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358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54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01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8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332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8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32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59AB-1A4F-4C18-A276-1562D8BB88A8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7F0-1694-4373-8384-E97F8285E5D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1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848040"/>
            <a:ext cx="1356320" cy="483887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7429529" y="4997791"/>
            <a:ext cx="402733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Dean Franckaert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7429529" y="5285922"/>
            <a:ext cx="5178248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Translational Immunology (Dr. Liston)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VIB and University of Leuven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002960" y="1979386"/>
            <a:ext cx="8686800" cy="1470025"/>
          </a:xfrm>
        </p:spPr>
        <p:txBody>
          <a:bodyPr>
            <a:noAutofit/>
          </a:bodyPr>
          <a:lstStyle/>
          <a:p>
            <a:r>
              <a:rPr lang="en-US" sz="3600" dirty="0"/>
              <a:t>Methods for isolation of single cells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www.vib.be/VIBMediaLibrary/Logos/VIB_pos_R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16" y="5539264"/>
            <a:ext cx="1434184" cy="93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3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Sample preparation for single cell sorts for sequencing analysis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263632" y="1325563"/>
            <a:ext cx="88931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/>
              <a:t>Requirements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single </a:t>
            </a:r>
            <a:r>
              <a:rPr lang="nl-BE" sz="2000" dirty="0" err="1"/>
              <a:t>sorts</a:t>
            </a:r>
            <a:r>
              <a:rPr lang="nl-BE" sz="2000" dirty="0"/>
              <a:t>:</a:t>
            </a:r>
          </a:p>
          <a:p>
            <a:endParaRPr lang="nl-BE" sz="2000" dirty="0"/>
          </a:p>
          <a:p>
            <a:r>
              <a:rPr lang="nl-BE" sz="2000" dirty="0"/>
              <a:t>	True single </a:t>
            </a:r>
            <a:r>
              <a:rPr lang="nl-BE" sz="2000" dirty="0" err="1"/>
              <a:t>cell</a:t>
            </a:r>
            <a:r>
              <a:rPr lang="nl-BE" sz="2000" dirty="0"/>
              <a:t> delivery. </a:t>
            </a:r>
            <a:r>
              <a:rPr lang="nl-BE" sz="2000" dirty="0" err="1"/>
              <a:t>Exclude</a:t>
            </a:r>
            <a:r>
              <a:rPr lang="nl-BE" sz="2000" dirty="0"/>
              <a:t> </a:t>
            </a:r>
            <a:r>
              <a:rPr lang="nl-BE" sz="2000" dirty="0" err="1"/>
              <a:t>doublets</a:t>
            </a:r>
            <a:r>
              <a:rPr lang="nl-BE" sz="2000" dirty="0"/>
              <a:t>, triplets </a:t>
            </a:r>
            <a:r>
              <a:rPr lang="nl-BE" sz="2000" dirty="0" err="1"/>
              <a:t>and</a:t>
            </a:r>
            <a:r>
              <a:rPr lang="nl-BE" sz="2000" dirty="0"/>
              <a:t> DNA-</a:t>
            </a:r>
            <a:r>
              <a:rPr lang="nl-BE" sz="2000" dirty="0" err="1"/>
              <a:t>carryover</a:t>
            </a:r>
            <a:r>
              <a:rPr lang="nl-BE" sz="2000" dirty="0"/>
              <a:t>.</a:t>
            </a:r>
          </a:p>
          <a:p>
            <a:r>
              <a:rPr lang="nl-BE" sz="2000" dirty="0"/>
              <a:t>		Up </a:t>
            </a:r>
            <a:r>
              <a:rPr lang="nl-BE" sz="2000" dirty="0" err="1"/>
              <a:t>to</a:t>
            </a:r>
            <a:r>
              <a:rPr lang="nl-BE" sz="2000" dirty="0"/>
              <a:t> date QC, </a:t>
            </a:r>
            <a:r>
              <a:rPr lang="nl-BE" sz="2000" dirty="0" err="1"/>
              <a:t>excessive</a:t>
            </a:r>
            <a:r>
              <a:rPr lang="nl-BE" sz="2000" dirty="0"/>
              <a:t> cleaning </a:t>
            </a:r>
            <a:r>
              <a:rPr lang="nl-BE" sz="2000" dirty="0" err="1"/>
              <a:t>protocols</a:t>
            </a:r>
            <a:r>
              <a:rPr lang="nl-BE" sz="2000" dirty="0"/>
              <a:t>  </a:t>
            </a:r>
            <a:r>
              <a:rPr lang="nl-BE" sz="2000" dirty="0" err="1"/>
              <a:t>and</a:t>
            </a:r>
            <a:r>
              <a:rPr lang="nl-BE" sz="2000" dirty="0"/>
              <a:t> proper </a:t>
            </a:r>
            <a:r>
              <a:rPr lang="nl-BE" sz="2000" dirty="0" err="1"/>
              <a:t>gating</a:t>
            </a:r>
            <a:r>
              <a:rPr lang="nl-BE" sz="2000" dirty="0"/>
              <a:t> 		</a:t>
            </a:r>
            <a:r>
              <a:rPr lang="nl-BE" sz="2000" dirty="0" err="1"/>
              <a:t>strategy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size</a:t>
            </a:r>
            <a:r>
              <a:rPr lang="nl-BE" sz="2000" dirty="0"/>
              <a:t> </a:t>
            </a:r>
            <a:r>
              <a:rPr lang="nl-BE" sz="2000" dirty="0" err="1"/>
              <a:t>exclusion</a:t>
            </a:r>
            <a:r>
              <a:rPr lang="nl-BE" sz="2000" dirty="0"/>
              <a:t>. </a:t>
            </a:r>
            <a:r>
              <a:rPr lang="nl-BE" sz="2000" dirty="0" err="1"/>
              <a:t>Adjust</a:t>
            </a:r>
            <a:r>
              <a:rPr lang="nl-BE" sz="2000" dirty="0"/>
              <a:t> </a:t>
            </a:r>
            <a:r>
              <a:rPr lang="nl-BE" sz="2000" dirty="0" err="1"/>
              <a:t>gating</a:t>
            </a:r>
            <a:r>
              <a:rPr lang="nl-BE" sz="2000" dirty="0"/>
              <a:t> </a:t>
            </a:r>
            <a:r>
              <a:rPr lang="nl-BE" sz="2000" dirty="0" err="1"/>
              <a:t>mask</a:t>
            </a:r>
            <a:r>
              <a:rPr lang="nl-BE" sz="2000" dirty="0"/>
              <a:t>.</a:t>
            </a:r>
          </a:p>
          <a:p>
            <a:endParaRPr lang="nl-BE" sz="2000" dirty="0"/>
          </a:p>
          <a:p>
            <a:r>
              <a:rPr lang="nl-BE" sz="2000" dirty="0"/>
              <a:t>	</a:t>
            </a:r>
            <a:r>
              <a:rPr lang="nl-BE" sz="2000" dirty="0" err="1"/>
              <a:t>Maintain</a:t>
            </a:r>
            <a:r>
              <a:rPr lang="nl-BE" sz="2000" dirty="0"/>
              <a:t> </a:t>
            </a:r>
            <a:r>
              <a:rPr lang="nl-BE" sz="2000" dirty="0" err="1"/>
              <a:t>viability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integrity</a:t>
            </a:r>
            <a:r>
              <a:rPr lang="nl-BE" sz="2000" dirty="0"/>
              <a:t> of </a:t>
            </a:r>
            <a:r>
              <a:rPr lang="nl-BE" sz="2000" dirty="0" err="1"/>
              <a:t>sorted</a:t>
            </a:r>
            <a:r>
              <a:rPr lang="nl-BE" sz="2000" dirty="0"/>
              <a:t> </a:t>
            </a:r>
            <a:r>
              <a:rPr lang="nl-BE" sz="2000" dirty="0" err="1"/>
              <a:t>cell</a:t>
            </a:r>
            <a:r>
              <a:rPr lang="nl-BE" sz="2000" dirty="0"/>
              <a:t>.</a:t>
            </a:r>
          </a:p>
          <a:p>
            <a:r>
              <a:rPr lang="nl-BE" sz="2000" dirty="0"/>
              <a:t>		</a:t>
            </a:r>
            <a:r>
              <a:rPr lang="en-US" sz="2000" dirty="0"/>
              <a:t>Extraction</a:t>
            </a:r>
            <a:r>
              <a:rPr lang="nl-BE" sz="2000" dirty="0"/>
              <a:t>/</a:t>
            </a:r>
            <a:r>
              <a:rPr lang="en-US" sz="2000" dirty="0"/>
              <a:t>dissociation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lysis</a:t>
            </a:r>
            <a:r>
              <a:rPr lang="nl-BE" sz="2000" dirty="0"/>
              <a:t> as </a:t>
            </a:r>
            <a:r>
              <a:rPr lang="nl-BE" sz="2000" dirty="0" err="1"/>
              <a:t>fast</a:t>
            </a:r>
            <a:r>
              <a:rPr lang="nl-BE" sz="2000" dirty="0"/>
              <a:t> as </a:t>
            </a:r>
            <a:r>
              <a:rPr lang="nl-BE" sz="2000" dirty="0" err="1"/>
              <a:t>possible</a:t>
            </a:r>
            <a:endParaRPr lang="nl-BE" sz="2000" dirty="0"/>
          </a:p>
          <a:p>
            <a:r>
              <a:rPr lang="nl-BE" sz="2000" dirty="0"/>
              <a:t>		</a:t>
            </a:r>
            <a:r>
              <a:rPr lang="nl-BE" sz="2000" dirty="0" err="1"/>
              <a:t>Adjust</a:t>
            </a:r>
            <a:r>
              <a:rPr lang="nl-BE" sz="2000" dirty="0"/>
              <a:t> sample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sheath</a:t>
            </a:r>
            <a:r>
              <a:rPr lang="nl-BE" sz="2000" dirty="0"/>
              <a:t> </a:t>
            </a:r>
            <a:r>
              <a:rPr lang="nl-BE" sz="2000" dirty="0" err="1"/>
              <a:t>pressure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robustness</a:t>
            </a:r>
            <a:r>
              <a:rPr lang="nl-BE" sz="2000" dirty="0"/>
              <a:t> of </a:t>
            </a:r>
            <a:r>
              <a:rPr lang="nl-BE" sz="2000" dirty="0" err="1"/>
              <a:t>cell</a:t>
            </a:r>
            <a:r>
              <a:rPr lang="nl-BE" sz="2000" dirty="0"/>
              <a:t>. </a:t>
            </a:r>
          </a:p>
          <a:p>
            <a:r>
              <a:rPr lang="nl-BE" sz="2000" dirty="0"/>
              <a:t>		</a:t>
            </a:r>
            <a:r>
              <a:rPr lang="nl-BE" sz="2000" dirty="0" err="1"/>
              <a:t>Adjust</a:t>
            </a:r>
            <a:r>
              <a:rPr lang="nl-BE" sz="2000" dirty="0"/>
              <a:t> </a:t>
            </a:r>
            <a:r>
              <a:rPr lang="en-US" sz="2000" dirty="0"/>
              <a:t>sheath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media </a:t>
            </a:r>
            <a:r>
              <a:rPr lang="nl-BE" sz="2000" dirty="0" err="1"/>
              <a:t>requirements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needs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cell</a:t>
            </a:r>
            <a:r>
              <a:rPr lang="nl-BE" sz="2000" dirty="0"/>
              <a:t>.</a:t>
            </a:r>
          </a:p>
          <a:p>
            <a:r>
              <a:rPr lang="nl-BE" sz="2000" dirty="0"/>
              <a:t>		</a:t>
            </a:r>
            <a:r>
              <a:rPr lang="nl-BE" sz="2000" dirty="0" err="1"/>
              <a:t>Adjust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sorting</a:t>
            </a:r>
            <a:r>
              <a:rPr lang="nl-BE" sz="2000" dirty="0"/>
              <a:t> stream </a:t>
            </a:r>
            <a:r>
              <a:rPr lang="nl-BE" sz="2000" dirty="0" err="1"/>
              <a:t>to</a:t>
            </a:r>
            <a:r>
              <a:rPr lang="nl-BE" sz="2000" dirty="0"/>
              <a:t> hit </a:t>
            </a:r>
            <a:r>
              <a:rPr lang="nl-BE" sz="2000" dirty="0" err="1"/>
              <a:t>the</a:t>
            </a:r>
            <a:r>
              <a:rPr lang="nl-BE" sz="2000" dirty="0"/>
              <a:t> well in </a:t>
            </a:r>
            <a:r>
              <a:rPr lang="nl-BE" sz="2000" dirty="0" err="1"/>
              <a:t>the</a:t>
            </a:r>
            <a:r>
              <a:rPr lang="nl-BE" sz="2000" dirty="0"/>
              <a:t> exact </a:t>
            </a:r>
            <a:r>
              <a:rPr lang="nl-BE" sz="2000" dirty="0" err="1"/>
              <a:t>bottom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		low (&gt;=2,5ul) volumes.</a:t>
            </a:r>
          </a:p>
          <a:p>
            <a:r>
              <a:rPr lang="nl-BE" sz="2000" dirty="0"/>
              <a:t>		</a:t>
            </a:r>
            <a:r>
              <a:rPr lang="en-US" sz="2000" dirty="0"/>
              <a:t>Death</a:t>
            </a:r>
            <a:r>
              <a:rPr lang="nl-BE" sz="2000" dirty="0"/>
              <a:t> </a:t>
            </a:r>
            <a:r>
              <a:rPr lang="nl-BE" sz="2000" dirty="0" err="1"/>
              <a:t>cell</a:t>
            </a:r>
            <a:r>
              <a:rPr lang="nl-BE" sz="2000" dirty="0"/>
              <a:t> </a:t>
            </a:r>
            <a:r>
              <a:rPr lang="nl-BE" sz="2000" dirty="0" err="1"/>
              <a:t>exclusion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viability</a:t>
            </a:r>
            <a:r>
              <a:rPr lang="nl-BE" sz="2000" dirty="0"/>
              <a:t>/</a:t>
            </a:r>
            <a:r>
              <a:rPr lang="nl-BE" sz="2000" dirty="0" err="1"/>
              <a:t>nucleic</a:t>
            </a:r>
            <a:r>
              <a:rPr lang="nl-BE" sz="2000" dirty="0"/>
              <a:t> acid </a:t>
            </a:r>
            <a:r>
              <a:rPr lang="nl-BE" sz="2000" dirty="0" err="1"/>
              <a:t>stains</a:t>
            </a:r>
            <a:r>
              <a:rPr lang="nl-BE" sz="2000" dirty="0"/>
              <a:t>.</a:t>
            </a:r>
          </a:p>
          <a:p>
            <a:r>
              <a:rPr lang="nl-BE" sz="2000" dirty="0"/>
              <a:t>		Input </a:t>
            </a:r>
            <a:r>
              <a:rPr lang="nl-BE" sz="2000" dirty="0" err="1"/>
              <a:t>and</a:t>
            </a:r>
            <a:r>
              <a:rPr lang="nl-BE" sz="2000" dirty="0"/>
              <a:t> output sample </a:t>
            </a:r>
            <a:r>
              <a:rPr lang="nl-BE" sz="2000" dirty="0" err="1"/>
              <a:t>temperature</a:t>
            </a:r>
            <a:r>
              <a:rPr lang="nl-BE" sz="2000" dirty="0"/>
              <a:t> </a:t>
            </a:r>
            <a:r>
              <a:rPr lang="nl-BE" sz="2000" dirty="0" err="1"/>
              <a:t>controlled</a:t>
            </a:r>
            <a:endParaRPr lang="nl-BE" sz="2000" dirty="0"/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5"/>
          <a:stretch/>
        </p:blipFill>
        <p:spPr>
          <a:xfrm>
            <a:off x="9156798" y="1672273"/>
            <a:ext cx="2838450" cy="26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99" y="0"/>
            <a:ext cx="1093385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Magnetic-activated cell sorting as cost-effective alternative or add-on to FACS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pic>
        <p:nvPicPr>
          <p:cNvPr id="2050" name="Picture 2" descr="Afbeeldingsresultaat voor macs cell sor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1" y="1936518"/>
            <a:ext cx="4773470" cy="28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11419243" y="5863314"/>
            <a:ext cx="3481583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Labome</a:t>
            </a:r>
            <a:endParaRPr lang="en-US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760918" y="1425728"/>
            <a:ext cx="63548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 FACS	</a:t>
            </a:r>
          </a:p>
          <a:p>
            <a:r>
              <a:rPr lang="en-US" sz="1600" dirty="0"/>
              <a:t>	start with single cell solution labeled with antibodies against 	markers of choice.</a:t>
            </a:r>
          </a:p>
          <a:p>
            <a:endParaRPr lang="en-US" sz="1600" dirty="0"/>
          </a:p>
          <a:p>
            <a:r>
              <a:rPr lang="en-US" sz="1600" dirty="0"/>
              <a:t>Bead-based isolation of cells</a:t>
            </a:r>
          </a:p>
          <a:p>
            <a:r>
              <a:rPr lang="en-US" sz="1600" dirty="0"/>
              <a:t>	positive or negative selection (antibody affinity based)</a:t>
            </a:r>
          </a:p>
          <a:p>
            <a:endParaRPr lang="en-US" sz="1600" dirty="0"/>
          </a:p>
          <a:p>
            <a:r>
              <a:rPr lang="en-US" sz="1600" dirty="0"/>
              <a:t>Purity generally lower than FACS (&gt;95%)</a:t>
            </a:r>
          </a:p>
          <a:p>
            <a:endParaRPr lang="en-US" sz="1600" dirty="0"/>
          </a:p>
          <a:p>
            <a:r>
              <a:rPr lang="en-US" sz="1600" dirty="0"/>
              <a:t>Still external QC step (e.g. flow cytometry)</a:t>
            </a:r>
          </a:p>
          <a:p>
            <a:endParaRPr lang="en-US" sz="1600" dirty="0"/>
          </a:p>
          <a:p>
            <a:r>
              <a:rPr lang="en-US" sz="1600" dirty="0"/>
              <a:t>No direct plate sorting possible</a:t>
            </a:r>
          </a:p>
          <a:p>
            <a:endParaRPr lang="en-US" sz="1600" dirty="0"/>
          </a:p>
          <a:p>
            <a:r>
              <a:rPr lang="en-US" sz="1600" dirty="0"/>
              <a:t>Often used as enrichment step for FACS</a:t>
            </a:r>
          </a:p>
          <a:p>
            <a:r>
              <a:rPr lang="en-US" sz="1600" dirty="0"/>
              <a:t>	Reduce sorting time	</a:t>
            </a:r>
          </a:p>
          <a:p>
            <a:r>
              <a:rPr lang="en-US" sz="1600" dirty="0"/>
              <a:t>	Cost-effective</a:t>
            </a:r>
          </a:p>
        </p:txBody>
      </p:sp>
    </p:spTree>
    <p:extLst>
      <p:ext uri="{BB962C8B-B14F-4D97-AF65-F5344CB8AC3E}">
        <p14:creationId xmlns:p14="http://schemas.microsoft.com/office/powerpoint/2010/main" val="178377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high-end Influx for complex </a:t>
            </a:r>
            <a:r>
              <a:rPr lang="nl-BE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or L2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sorts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3111" y="1228794"/>
            <a:ext cx="60133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BD influx</a:t>
            </a:r>
          </a:p>
          <a:p>
            <a:endParaRPr lang="nl-BE" sz="1600" dirty="0"/>
          </a:p>
          <a:p>
            <a:r>
              <a:rPr lang="en-US" sz="1600" dirty="0"/>
              <a:t>Housed within class II biosafety cabinet for sorting infectious samples </a:t>
            </a:r>
          </a:p>
          <a:p>
            <a:endParaRPr lang="en-US" sz="1600" dirty="0"/>
          </a:p>
          <a:p>
            <a:r>
              <a:rPr lang="en-US" sz="1600" dirty="0"/>
              <a:t>Equipped with small particle detector particularly suited for analyzing nuclei, exosomes and particles as small as 200nm</a:t>
            </a:r>
          </a:p>
          <a:p>
            <a:endParaRPr lang="en-US" sz="1600" dirty="0"/>
          </a:p>
          <a:p>
            <a:r>
              <a:rPr lang="en-US" sz="1600" b="1" dirty="0"/>
              <a:t>Index sorting </a:t>
            </a:r>
            <a:r>
              <a:rPr lang="en-US" sz="1600" dirty="0"/>
              <a:t>feature allows review of complete phenotype of every cell sorted into plates; each sorted event is “indexed” one-by-one according to the specific well location on the plate allowing post-sort tracking of individual characteristics of each cell </a:t>
            </a:r>
          </a:p>
          <a:p>
            <a:endParaRPr lang="en-US" sz="1600" dirty="0"/>
          </a:p>
          <a:p>
            <a:r>
              <a:rPr lang="en-US" sz="1600" dirty="0"/>
              <a:t>Can sort up to 6 separate populations simultaneously (current systems can only sort 4)</a:t>
            </a:r>
          </a:p>
          <a:p>
            <a:endParaRPr lang="en-US" sz="1600" dirty="0"/>
          </a:p>
          <a:p>
            <a:r>
              <a:rPr lang="en-US" sz="1600" dirty="0"/>
              <a:t>4 lasers and 16 fluorescent parameters</a:t>
            </a:r>
          </a:p>
          <a:p>
            <a:endParaRPr lang="nl-BE" sz="1600" dirty="0"/>
          </a:p>
        </p:txBody>
      </p:sp>
      <p:pic>
        <p:nvPicPr>
          <p:cNvPr id="10" name="Content Placeholder 3" descr="Influx_opened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273323" y="2159902"/>
            <a:ext cx="5078305" cy="2792872"/>
          </a:xfrm>
        </p:spPr>
      </p:pic>
    </p:spTree>
    <p:extLst>
      <p:ext uri="{BB962C8B-B14F-4D97-AF65-F5344CB8AC3E}">
        <p14:creationId xmlns:p14="http://schemas.microsoft.com/office/powerpoint/2010/main" val="28771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accessible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FACSMelody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for unassisted use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23911" y="1325563"/>
            <a:ext cx="6013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BD </a:t>
            </a:r>
            <a:r>
              <a:rPr lang="nl-BE" sz="1600" b="1" dirty="0" err="1"/>
              <a:t>FacsMelody</a:t>
            </a:r>
            <a:endParaRPr lang="nl-BE" sz="1600" b="1" dirty="0"/>
          </a:p>
          <a:p>
            <a:endParaRPr lang="nl-BE" sz="1600" dirty="0"/>
          </a:p>
          <a:p>
            <a:endParaRPr lang="nl-BE" sz="1600" dirty="0"/>
          </a:p>
          <a:p>
            <a:r>
              <a:rPr lang="en-US" sz="1600" dirty="0"/>
              <a:t>Training available for unassisted sorting; automated QC/QA procedures, system ready in less than 15 mins</a:t>
            </a:r>
          </a:p>
          <a:p>
            <a:endParaRPr lang="en-US" sz="1600" dirty="0"/>
          </a:p>
          <a:p>
            <a:r>
              <a:rPr lang="en-US" sz="1600" dirty="0"/>
              <a:t>Cheaper sorting option for simple sorts (i.e. viable single cell sorting, few markers, reporters GFP+/-)</a:t>
            </a:r>
          </a:p>
          <a:p>
            <a:endParaRPr lang="en-US" sz="1600" dirty="0"/>
          </a:p>
          <a:p>
            <a:r>
              <a:rPr lang="en-US" sz="1600" dirty="0"/>
              <a:t>3 lasers (blue/red/violet), 9 fluorescent parameters</a:t>
            </a:r>
          </a:p>
          <a:p>
            <a:endParaRPr lang="en-US" sz="1600" dirty="0"/>
          </a:p>
          <a:p>
            <a:r>
              <a:rPr lang="en-US" sz="1600" dirty="0"/>
              <a:t>Can sort 2 populations simultaneously</a:t>
            </a:r>
          </a:p>
          <a:p>
            <a:endParaRPr lang="en-US" sz="1600" dirty="0"/>
          </a:p>
          <a:p>
            <a:r>
              <a:rPr lang="en-US" sz="1600" b="1" dirty="0"/>
              <a:t>Indexed Single cell sorting into plates </a:t>
            </a:r>
          </a:p>
          <a:p>
            <a:endParaRPr lang="nl-BE" sz="1600" dirty="0"/>
          </a:p>
        </p:txBody>
      </p:sp>
      <p:pic>
        <p:nvPicPr>
          <p:cNvPr id="8" name="Content Placeholder 3" descr="facsmelody_intro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83" t="-8603" r="-6220" b="-6720"/>
          <a:stretch/>
        </p:blipFill>
        <p:spPr>
          <a:xfrm>
            <a:off x="132348" y="1513126"/>
            <a:ext cx="5250345" cy="386213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6506308" y="6339254"/>
            <a:ext cx="418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 CORE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139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FACSAria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IIu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and III for assisted single cell sorts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7174" y="1325563"/>
            <a:ext cx="6013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BD </a:t>
            </a:r>
            <a:r>
              <a:rPr lang="nl-BE" sz="1600" b="1" dirty="0" err="1"/>
              <a:t>FACSAria</a:t>
            </a:r>
            <a:r>
              <a:rPr lang="nl-BE" sz="1600" b="1" dirty="0"/>
              <a:t> </a:t>
            </a:r>
            <a:r>
              <a:rPr lang="nl-BE" sz="1600" b="1" dirty="0" err="1"/>
              <a:t>IIu</a:t>
            </a:r>
            <a:r>
              <a:rPr lang="nl-BE" sz="1600" b="1" dirty="0"/>
              <a:t> </a:t>
            </a:r>
            <a:r>
              <a:rPr lang="nl-BE" sz="1600" b="1" dirty="0" err="1"/>
              <a:t>and</a:t>
            </a:r>
            <a:r>
              <a:rPr lang="nl-BE" sz="1600" b="1" dirty="0"/>
              <a:t> III</a:t>
            </a:r>
          </a:p>
          <a:p>
            <a:endParaRPr lang="nl-BE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Can sort 4 populations simultaneously</a:t>
            </a:r>
          </a:p>
          <a:p>
            <a:endParaRPr lang="en-US" sz="1600" dirty="0"/>
          </a:p>
          <a:p>
            <a:r>
              <a:rPr lang="en-US" sz="1600" dirty="0"/>
              <a:t>2-3 lasers (blue/red/near UV), up to 12 parameters</a:t>
            </a:r>
          </a:p>
          <a:p>
            <a:endParaRPr lang="en-US" sz="1600" dirty="0"/>
          </a:p>
          <a:p>
            <a:r>
              <a:rPr lang="en-US" sz="1600" dirty="0"/>
              <a:t>No index option available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nl-BE" sz="1600" dirty="0"/>
          </a:p>
        </p:txBody>
      </p:sp>
      <p:pic>
        <p:nvPicPr>
          <p:cNvPr id="5124" name="Picture 4" descr="http://www.bioline.ru/info/images/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6" y="2339891"/>
            <a:ext cx="5066728" cy="294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3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84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KULEUVEN FACS CORE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9" y="1579947"/>
            <a:ext cx="6819693" cy="4392756"/>
          </a:xfrm>
          <a:prstGeom prst="rect">
            <a:avLst/>
          </a:prstGeom>
        </p:spPr>
      </p:pic>
      <p:pic>
        <p:nvPicPr>
          <p:cNvPr id="4098" name="Picture 2" descr="http://gbiomed.kuleuven.be/english/corefacilities/facs/bdfacsaria-i/image_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02" y="234757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8428595" y="5691644"/>
            <a:ext cx="5178248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Translational Immunology (Dr. Adrian Liston)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VIB and University of Leuven</a:t>
            </a:r>
          </a:p>
        </p:txBody>
      </p:sp>
    </p:spTree>
    <p:extLst>
      <p:ext uri="{BB962C8B-B14F-4D97-AF65-F5344CB8AC3E}">
        <p14:creationId xmlns:p14="http://schemas.microsoft.com/office/powerpoint/2010/main" val="22126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34" y="-105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Average response of the population versus singe cell behavior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301" y="1220235"/>
            <a:ext cx="8167813" cy="4986039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10013114" y="5787114"/>
            <a:ext cx="5178248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Liu et al. F1000Res 2016</a:t>
            </a:r>
          </a:p>
        </p:txBody>
      </p:sp>
    </p:spTree>
    <p:extLst>
      <p:ext uri="{BB962C8B-B14F-4D97-AF65-F5344CB8AC3E}">
        <p14:creationId xmlns:p14="http://schemas.microsoft.com/office/powerpoint/2010/main" val="15022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90" y="-56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Efficiency versus throughput or throughput v</a:t>
            </a:r>
            <a:r>
              <a:rPr lang="nl-BE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ersus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cost?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9736388" y="5832265"/>
            <a:ext cx="5178248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Poulin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et at. Nat Neuro 2016</a:t>
            </a:r>
          </a:p>
        </p:txBody>
      </p:sp>
      <p:pic>
        <p:nvPicPr>
          <p:cNvPr id="4098" name="Picture 2" descr="Experimental approaches commonly used for single-cell gene expression profiling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41"/>
          <a:stretch/>
        </p:blipFill>
        <p:spPr bwMode="auto">
          <a:xfrm>
            <a:off x="1234490" y="1069057"/>
            <a:ext cx="9107366" cy="55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9736388" y="5832265"/>
            <a:ext cx="5178248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Poulin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et at. Nat Neuro 2016</a:t>
            </a:r>
          </a:p>
        </p:txBody>
      </p:sp>
      <p:pic>
        <p:nvPicPr>
          <p:cNvPr id="4098" name="Picture 2" descr="Experimental approaches commonly used for single-cell gene expression profiling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t="51766" r="-1016" b="-452"/>
          <a:stretch/>
        </p:blipFill>
        <p:spPr bwMode="auto">
          <a:xfrm>
            <a:off x="1528549" y="938550"/>
            <a:ext cx="9335427" cy="54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0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904" y="1068388"/>
            <a:ext cx="3381014" cy="5789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638" y="-98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Fluorescence Activated Cell Sorting (FACS)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11007487" y="5787114"/>
            <a:ext cx="3481583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BD, BD Influx</a:t>
            </a:r>
          </a:p>
        </p:txBody>
      </p:sp>
      <p:pic>
        <p:nvPicPr>
          <p:cNvPr id="8" name="Content Placeholder 3" descr="Influx_opened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1348"/>
          <a:stretch>
            <a:fillRect/>
          </a:stretch>
        </p:blipFill>
        <p:spPr>
          <a:xfrm>
            <a:off x="313850" y="1981972"/>
            <a:ext cx="6918924" cy="3805142"/>
          </a:xfrm>
        </p:spPr>
      </p:pic>
    </p:spTree>
    <p:extLst>
      <p:ext uri="{BB962C8B-B14F-4D97-AF65-F5344CB8AC3E}">
        <p14:creationId xmlns:p14="http://schemas.microsoft.com/office/powerpoint/2010/main" val="38325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638" y="-98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Fluorescence Activated Cell Sorting (FACS)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9302625" y="5787114"/>
            <a:ext cx="3481583" cy="107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 et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al.Front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Cell Dev. Biol.2016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259" y="1226664"/>
            <a:ext cx="8063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single-cell isolation:</a:t>
            </a:r>
          </a:p>
          <a:p>
            <a:r>
              <a:rPr lang="en-US" dirty="0"/>
              <a:t> physical properties (size, density,…) versus biological phenotype (biomarkers)</a:t>
            </a:r>
          </a:p>
          <a:p>
            <a:endParaRPr lang="en-US" b="1" dirty="0"/>
          </a:p>
          <a:p>
            <a:r>
              <a:rPr lang="en-US" dirty="0"/>
              <a:t>Fluorescence Activated Cell Sorting (FACS) can select cells on:</a:t>
            </a:r>
          </a:p>
          <a:p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Numerous markers based on fluorescence (e.g. antibody labeling surface and intracellular, Ca2+ sensitive dyes, proliferation dyes, viability dyes, cytokine capture,…)</a:t>
            </a:r>
          </a:p>
          <a:p>
            <a:endParaRPr lang="en-US" dirty="0"/>
          </a:p>
          <a:p>
            <a:r>
              <a:rPr lang="en-US" dirty="0"/>
              <a:t>or tag </a:t>
            </a:r>
            <a:r>
              <a:rPr lang="en-US" i="1" dirty="0"/>
              <a:t>in vivo (</a:t>
            </a:r>
            <a:r>
              <a:rPr lang="en-US" dirty="0"/>
              <a:t>e.g. GFP-tag, proliferation, RNA probes,…)</a:t>
            </a:r>
          </a:p>
          <a:p>
            <a:endParaRPr lang="en-US" i="1" dirty="0"/>
          </a:p>
          <a:p>
            <a:r>
              <a:rPr lang="en-US" b="1" dirty="0"/>
              <a:t>Sort bulk populations of single cells straight into plates</a:t>
            </a:r>
          </a:p>
          <a:p>
            <a:endParaRPr lang="en-US" b="1" dirty="0"/>
          </a:p>
          <a:p>
            <a:r>
              <a:rPr lang="en-US" b="1" dirty="0"/>
              <a:t>Relatively easy to use when compared to microdissection and microfluidics approaches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frontiersin.org/files/Articles/212316/fcell-04-00116-HTML/image_m/fcell-04-00116-g00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787" r="56494" b="43350"/>
          <a:stretch/>
        </p:blipFill>
        <p:spPr bwMode="auto">
          <a:xfrm>
            <a:off x="8157455" y="1000566"/>
            <a:ext cx="5064609" cy="486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11236" y="939569"/>
            <a:ext cx="593099" cy="38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1235" y="5540716"/>
            <a:ext cx="593099" cy="385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86777" y="2377201"/>
            <a:ext cx="1576846" cy="2981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10554091" y="-1328456"/>
            <a:ext cx="632450" cy="4899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8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039" y="-98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Fluorescence Activated Cell Sorting (FACS)- antibody labeling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31" y="1774649"/>
            <a:ext cx="10970029" cy="4505292"/>
          </a:xfrm>
          <a:prstGeom prst="rect">
            <a:avLst/>
          </a:prstGeom>
        </p:spPr>
      </p:pic>
      <p:sp>
        <p:nvSpPr>
          <p:cNvPr id="6" name="Rechthoek 4"/>
          <p:cNvSpPr/>
          <p:nvPr/>
        </p:nvSpPr>
        <p:spPr>
          <a:xfrm>
            <a:off x="319003" y="2820434"/>
            <a:ext cx="18863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Pre-</a:t>
            </a:r>
            <a:r>
              <a:rPr lang="nl-BE" sz="1100" dirty="0" err="1"/>
              <a:t>sort</a:t>
            </a:r>
            <a:endParaRPr lang="nl-BE" sz="1100" dirty="0"/>
          </a:p>
        </p:txBody>
      </p:sp>
      <p:sp>
        <p:nvSpPr>
          <p:cNvPr id="8" name="Rechthoek 4"/>
          <p:cNvSpPr/>
          <p:nvPr/>
        </p:nvSpPr>
        <p:spPr>
          <a:xfrm>
            <a:off x="322842" y="5030234"/>
            <a:ext cx="18863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Post-</a:t>
            </a:r>
            <a:r>
              <a:rPr lang="nl-BE" sz="1100" dirty="0" err="1"/>
              <a:t>sort</a:t>
            </a:r>
            <a:endParaRPr lang="nl-BE" sz="1100" dirty="0"/>
          </a:p>
          <a:p>
            <a:r>
              <a:rPr lang="nl-BE" sz="1100" dirty="0" err="1"/>
              <a:t>Purity</a:t>
            </a:r>
            <a:r>
              <a:rPr lang="nl-BE" sz="1100" dirty="0"/>
              <a:t> QC</a:t>
            </a:r>
          </a:p>
        </p:txBody>
      </p:sp>
    </p:spTree>
    <p:extLst>
      <p:ext uri="{BB962C8B-B14F-4D97-AF65-F5344CB8AC3E}">
        <p14:creationId xmlns:p14="http://schemas.microsoft.com/office/powerpoint/2010/main" val="45392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638" y="-98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Fluorescence Activated Cell Sorting (FACS)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1772" y="897987"/>
            <a:ext cx="8893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Multiparameter flow </a:t>
            </a:r>
            <a:r>
              <a:rPr lang="nl-BE" dirty="0" err="1"/>
              <a:t>cytometry</a:t>
            </a:r>
            <a:r>
              <a:rPr lang="nl-BE" dirty="0"/>
              <a:t> </a:t>
            </a:r>
            <a:r>
              <a:rPr lang="nl-BE" dirty="0" err="1"/>
              <a:t>combined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simultanuous</a:t>
            </a:r>
            <a:r>
              <a:rPr lang="nl-BE" dirty="0"/>
              <a:t> </a:t>
            </a:r>
            <a:r>
              <a:rPr lang="nl-BE" dirty="0" err="1"/>
              <a:t>sorting</a:t>
            </a:r>
            <a:r>
              <a:rPr lang="nl-BE" dirty="0"/>
              <a:t> of 1-6 </a:t>
            </a:r>
            <a:r>
              <a:rPr lang="nl-BE" dirty="0" err="1"/>
              <a:t>populations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analysis of bulk </a:t>
            </a:r>
            <a:r>
              <a:rPr lang="nl-BE" dirty="0" err="1"/>
              <a:t>populations</a:t>
            </a:r>
            <a:endParaRPr lang="nl-BE" dirty="0"/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Analysis of </a:t>
            </a:r>
            <a:r>
              <a:rPr lang="nl-BE" dirty="0" err="1"/>
              <a:t>cells</a:t>
            </a:r>
            <a:r>
              <a:rPr lang="nl-BE" dirty="0"/>
              <a:t> at 70000 </a:t>
            </a:r>
            <a:r>
              <a:rPr lang="nl-BE" dirty="0" err="1"/>
              <a:t>cells</a:t>
            </a:r>
            <a:r>
              <a:rPr lang="nl-BE" dirty="0"/>
              <a:t> per second (</a:t>
            </a:r>
            <a:r>
              <a:rPr lang="nl-BE" dirty="0" err="1"/>
              <a:t>with</a:t>
            </a:r>
            <a:r>
              <a:rPr lang="nl-BE" dirty="0"/>
              <a:t> up </a:t>
            </a:r>
            <a:r>
              <a:rPr lang="nl-BE" dirty="0" err="1"/>
              <a:t>to</a:t>
            </a:r>
            <a:r>
              <a:rPr lang="nl-BE" dirty="0"/>
              <a:t> 18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Sorting</a:t>
            </a:r>
            <a:r>
              <a:rPr lang="nl-BE" dirty="0"/>
              <a:t> of </a:t>
            </a:r>
            <a:r>
              <a:rPr lang="nl-BE" dirty="0" err="1"/>
              <a:t>cells</a:t>
            </a:r>
            <a:r>
              <a:rPr lang="nl-BE" dirty="0"/>
              <a:t> at 5-10000 </a:t>
            </a:r>
            <a:r>
              <a:rPr lang="nl-BE" dirty="0" err="1"/>
              <a:t>cells</a:t>
            </a:r>
            <a:r>
              <a:rPr lang="nl-BE" dirty="0"/>
              <a:t> per second in bulk </a:t>
            </a:r>
            <a:r>
              <a:rPr lang="nl-BE" dirty="0" err="1"/>
              <a:t>populations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Sorting of cells into 96 or 384 well plates with near 100% purity!</a:t>
            </a:r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466686" y="2706064"/>
            <a:ext cx="5740422" cy="3568535"/>
            <a:chOff x="2707106" y="2857282"/>
            <a:chExt cx="6328610" cy="38900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106" y="2857282"/>
              <a:ext cx="6328610" cy="38900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60370" y="3429000"/>
              <a:ext cx="1118936" cy="1883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 rot="1267509">
              <a:off x="7881749" y="3314727"/>
              <a:ext cx="1118936" cy="1883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nl-BE" dirty="0"/>
            </a:p>
          </p:txBody>
        </p:sp>
      </p:grpSp>
      <p:sp>
        <p:nvSpPr>
          <p:cNvPr id="3" name="Rechthoek 2"/>
          <p:cNvSpPr/>
          <p:nvPr/>
        </p:nvSpPr>
        <p:spPr>
          <a:xfrm rot="17435095">
            <a:off x="7146203" y="2869465"/>
            <a:ext cx="546557" cy="879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3"/>
          <p:cNvSpPr txBox="1"/>
          <p:nvPr/>
        </p:nvSpPr>
        <p:spPr>
          <a:xfrm>
            <a:off x="8305469" y="2458280"/>
            <a:ext cx="3570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WORKFLOW</a:t>
            </a:r>
          </a:p>
          <a:p>
            <a:endParaRPr lang="en-US"/>
          </a:p>
          <a:p>
            <a:pPr marL="342900" indent="-342900">
              <a:buFont typeface="+mj-lt"/>
              <a:buAutoNum type="alphaUcPeriod"/>
            </a:pPr>
            <a:r>
              <a:rPr lang="en-US"/>
              <a:t>Single cell suspension is prepared and stained with antibodies for  surface marker and/or viability dyes.</a:t>
            </a:r>
          </a:p>
          <a:p>
            <a:pPr marL="342900" indent="-342900">
              <a:buAutoNum type="alphaUcPeriod"/>
            </a:pPr>
            <a:endParaRPr lang="en-US"/>
          </a:p>
          <a:p>
            <a:pPr marL="342900" indent="-342900">
              <a:buAutoNum type="alphaUcPeriod"/>
            </a:pPr>
            <a:r>
              <a:rPr lang="en-US"/>
              <a:t>Cells are sorted and analyzed unbiased or based on desired markers into 96 or 384 wells</a:t>
            </a:r>
          </a:p>
          <a:p>
            <a:pPr marL="342900" indent="-342900">
              <a:buAutoNum type="alphaUcPeriod"/>
            </a:pPr>
            <a:endParaRPr lang="en-US"/>
          </a:p>
          <a:p>
            <a:pPr marL="342900" indent="-342900">
              <a:buAutoNum type="alphaUcPeriod"/>
            </a:pPr>
            <a:r>
              <a:rPr lang="en-US"/>
              <a:t>Continue with library preparation protocol of choice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97115" y="3283785"/>
            <a:ext cx="188630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e.g. PBMCs</a:t>
            </a:r>
          </a:p>
          <a:p>
            <a:r>
              <a:rPr lang="en-US" sz="1100"/>
              <a:t>Dissociated healthy tissues</a:t>
            </a:r>
          </a:p>
          <a:p>
            <a:r>
              <a:rPr lang="en-US" sz="1100"/>
              <a:t>Dissociated cancer tissues</a:t>
            </a:r>
          </a:p>
        </p:txBody>
      </p:sp>
      <p:sp>
        <p:nvSpPr>
          <p:cNvPr id="14" name="Rectangle 13"/>
          <p:cNvSpPr/>
          <p:nvPr/>
        </p:nvSpPr>
        <p:spPr>
          <a:xfrm rot="17549655">
            <a:off x="5593783" y="2519077"/>
            <a:ext cx="632450" cy="1663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4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56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Track cellular identity with INDEX sorting</a:t>
            </a:r>
            <a:endParaRPr lang="en-AU" sz="3200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7" name="Picture 6" descr="VIB-ba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108" y="0"/>
            <a:ext cx="8429652" cy="142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1469" t="29181" r="11557" b="36082"/>
          <a:stretch/>
        </p:blipFill>
        <p:spPr>
          <a:xfrm>
            <a:off x="105702" y="858085"/>
            <a:ext cx="9463442" cy="2402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6594" y="3549459"/>
            <a:ext cx="88931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Single </a:t>
            </a:r>
            <a:r>
              <a:rPr lang="nl-BE" dirty="0" err="1"/>
              <a:t>cell</a:t>
            </a:r>
            <a:r>
              <a:rPr lang="nl-BE" dirty="0"/>
              <a:t> </a:t>
            </a:r>
            <a:r>
              <a:rPr lang="nl-BE" dirty="0" err="1"/>
              <a:t>sort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96 or 386 well </a:t>
            </a:r>
            <a:r>
              <a:rPr lang="nl-BE" dirty="0" err="1"/>
              <a:t>plates</a:t>
            </a:r>
            <a:r>
              <a:rPr lang="nl-BE" dirty="0"/>
              <a:t> but MAINTAIN CELLULAR IDENTITY information:</a:t>
            </a:r>
          </a:p>
          <a:p>
            <a:r>
              <a:rPr lang="nl-BE" dirty="0"/>
              <a:t>	up </a:t>
            </a:r>
            <a:r>
              <a:rPr lang="nl-BE" dirty="0" err="1"/>
              <a:t>to</a:t>
            </a:r>
            <a:r>
              <a:rPr lang="nl-BE" dirty="0"/>
              <a:t> 18 parameters </a:t>
            </a:r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cell</a:t>
            </a:r>
            <a:r>
              <a:rPr lang="nl-BE" dirty="0"/>
              <a:t> </a:t>
            </a:r>
            <a:r>
              <a:rPr lang="nl-BE" dirty="0" err="1"/>
              <a:t>size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granularity</a:t>
            </a:r>
            <a:endParaRPr lang="nl-BE" dirty="0"/>
          </a:p>
          <a:p>
            <a:endParaRPr lang="nl-BE" dirty="0"/>
          </a:p>
          <a:p>
            <a:r>
              <a:rPr lang="nl-BE" dirty="0"/>
              <a:t>Link RNA </a:t>
            </a:r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protein</a:t>
            </a:r>
            <a:r>
              <a:rPr lang="nl-BE" dirty="0"/>
              <a:t> </a:t>
            </a:r>
            <a:r>
              <a:rPr lang="nl-BE" dirty="0" err="1"/>
              <a:t>measurement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: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Resolving heterogeneity; capturing individual fluorescence data for each parameter for each single cell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Helps to resolve viability gates; testing colony forming potential based on intensity of viability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high-throughput resolution of sorting gates; i.e. assessment of individual markers for impact on cell proliferation and differentiation</a:t>
            </a:r>
          </a:p>
          <a:p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9481063" y="1212659"/>
            <a:ext cx="3215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Size</a:t>
            </a:r>
            <a:endParaRPr lang="nl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Granularity</a:t>
            </a:r>
            <a:endParaRPr lang="nl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Viability</a:t>
            </a:r>
            <a:endParaRPr lang="nl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RNA </a:t>
            </a:r>
            <a:r>
              <a:rPr lang="nl-BE" sz="1400" dirty="0" err="1"/>
              <a:t>expression</a:t>
            </a:r>
            <a:endParaRPr lang="nl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Cytokine </a:t>
            </a:r>
            <a:r>
              <a:rPr lang="nl-BE" sz="1400" dirty="0" err="1"/>
              <a:t>production</a:t>
            </a:r>
            <a:endParaRPr lang="nl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/>
              <a:t>Surface </a:t>
            </a:r>
            <a:r>
              <a:rPr lang="nl-BE" sz="1400" dirty="0" err="1"/>
              <a:t>biomarkers</a:t>
            </a:r>
            <a:endParaRPr lang="nl-B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 err="1"/>
              <a:t>Any</a:t>
            </a:r>
            <a:r>
              <a:rPr lang="nl-BE" sz="1400" dirty="0"/>
              <a:t> fluorescent reporter system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8526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622</Words>
  <Application>Microsoft Office PowerPoint</Application>
  <PresentationFormat>Breedbeeld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Methods for isolation of single cells</vt:lpstr>
      <vt:lpstr>Average response of the population versus singe cell behavior</vt:lpstr>
      <vt:lpstr>Efficiency versus throughput or throughput versus cost?</vt:lpstr>
      <vt:lpstr>PowerPoint-presentatie</vt:lpstr>
      <vt:lpstr>Fluorescence Activated Cell Sorting (FACS)</vt:lpstr>
      <vt:lpstr>Fluorescence Activated Cell Sorting (FACS)</vt:lpstr>
      <vt:lpstr>Fluorescence Activated Cell Sorting (FACS)- antibody labeling</vt:lpstr>
      <vt:lpstr>Fluorescence Activated Cell Sorting (FACS)</vt:lpstr>
      <vt:lpstr>Track cellular identity with INDEX sorting</vt:lpstr>
      <vt:lpstr>Sample preparation for single cell sorts for sequencing analysis</vt:lpstr>
      <vt:lpstr>Magnetic-activated cell sorting as cost-effective alternative or add-on to FACS</vt:lpstr>
      <vt:lpstr>The high-end Influx for complex or L2 sorts</vt:lpstr>
      <vt:lpstr>The accessible FACSMelody for unassisted use</vt:lpstr>
      <vt:lpstr>The FACSAria IIu and III for assisted single cell sorts</vt:lpstr>
      <vt:lpstr>KULEUVEN FACS CORE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for isolation of single cells</dc:title>
  <dc:creator>Dean Franckaert</dc:creator>
  <cp:lastModifiedBy>Dean Franckaert</cp:lastModifiedBy>
  <cp:revision>45</cp:revision>
  <dcterms:created xsi:type="dcterms:W3CDTF">2017-04-05T15:24:28Z</dcterms:created>
  <dcterms:modified xsi:type="dcterms:W3CDTF">2017-04-18T21:27:07Z</dcterms:modified>
</cp:coreProperties>
</file>