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sldIdLst>
    <p:sldId id="310" r:id="rId2"/>
    <p:sldId id="274" r:id="rId3"/>
    <p:sldId id="275" r:id="rId4"/>
    <p:sldId id="340" r:id="rId5"/>
    <p:sldId id="331" r:id="rId6"/>
    <p:sldId id="332" r:id="rId7"/>
    <p:sldId id="333" r:id="rId8"/>
    <p:sldId id="353" r:id="rId9"/>
    <p:sldId id="334" r:id="rId10"/>
    <p:sldId id="314" r:id="rId11"/>
    <p:sldId id="341" r:id="rId12"/>
    <p:sldId id="327" r:id="rId13"/>
    <p:sldId id="279" r:id="rId14"/>
    <p:sldId id="324" r:id="rId15"/>
    <p:sldId id="342" r:id="rId16"/>
    <p:sldId id="343" r:id="rId17"/>
    <p:sldId id="326" r:id="rId18"/>
    <p:sldId id="328" r:id="rId19"/>
    <p:sldId id="315" r:id="rId20"/>
    <p:sldId id="344" r:id="rId21"/>
    <p:sldId id="354" r:id="rId22"/>
    <p:sldId id="355" r:id="rId23"/>
    <p:sldId id="284" r:id="rId24"/>
    <p:sldId id="356" r:id="rId25"/>
    <p:sldId id="357" r:id="rId26"/>
    <p:sldId id="316" r:id="rId27"/>
    <p:sldId id="329" r:id="rId28"/>
    <p:sldId id="330" r:id="rId29"/>
    <p:sldId id="345" r:id="rId30"/>
    <p:sldId id="317" r:id="rId31"/>
    <p:sldId id="339" r:id="rId32"/>
    <p:sldId id="360" r:id="rId33"/>
    <p:sldId id="361" r:id="rId34"/>
    <p:sldId id="318" r:id="rId35"/>
    <p:sldId id="335" r:id="rId36"/>
    <p:sldId id="346" r:id="rId37"/>
    <p:sldId id="320" r:id="rId38"/>
    <p:sldId id="347" r:id="rId39"/>
    <p:sldId id="336" r:id="rId40"/>
    <p:sldId id="348" r:id="rId41"/>
    <p:sldId id="319" r:id="rId42"/>
    <p:sldId id="337" r:id="rId43"/>
    <p:sldId id="349" r:id="rId44"/>
    <p:sldId id="321" r:id="rId45"/>
    <p:sldId id="350" r:id="rId46"/>
    <p:sldId id="338" r:id="rId47"/>
    <p:sldId id="322" r:id="rId48"/>
    <p:sldId id="358" r:id="rId49"/>
    <p:sldId id="323" r:id="rId50"/>
    <p:sldId id="359" r:id="rId51"/>
    <p:sldId id="352" r:id="rId52"/>
    <p:sldId id="351" r:id="rId53"/>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FFFFFF"/>
    <a:srgbClr val="FFC000"/>
    <a:srgbClr val="D7ED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771"/>
    <p:restoredTop sz="94709"/>
  </p:normalViewPr>
  <p:slideViewPr>
    <p:cSldViewPr snapToGrid="0" snapToObjects="1">
      <p:cViewPr varScale="1">
        <p:scale>
          <a:sx n="183" d="100"/>
          <a:sy n="183" d="100"/>
        </p:scale>
        <p:origin x="233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758830-4D99-1548-9E02-E275D701D16E}" type="datetimeFigureOut">
              <a:rPr lang="en-BE" smtClean="0"/>
              <a:t>24/02/2021</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555F2F-9D5F-F84E-8815-646D82B84871}" type="slidenum">
              <a:rPr lang="en-BE" smtClean="0"/>
              <a:t>‹#›</a:t>
            </a:fld>
            <a:endParaRPr lang="en-BE"/>
          </a:p>
        </p:txBody>
      </p:sp>
    </p:spTree>
    <p:extLst>
      <p:ext uri="{BB962C8B-B14F-4D97-AF65-F5344CB8AC3E}">
        <p14:creationId xmlns:p14="http://schemas.microsoft.com/office/powerpoint/2010/main" val="614347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B8555F2F-9D5F-F84E-8815-646D82B84871}" type="slidenum">
              <a:rPr lang="en-BE" smtClean="0"/>
              <a:t>1</a:t>
            </a:fld>
            <a:endParaRPr lang="en-BE"/>
          </a:p>
        </p:txBody>
      </p:sp>
    </p:spTree>
    <p:extLst>
      <p:ext uri="{BB962C8B-B14F-4D97-AF65-F5344CB8AC3E}">
        <p14:creationId xmlns:p14="http://schemas.microsoft.com/office/powerpoint/2010/main" val="1200495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a:t>
            </a:r>
            <a:r>
              <a:rPr lang="en-BE" dirty="0"/>
              <a:t>mplication on input material, cost and time of your experiment. </a:t>
            </a:r>
          </a:p>
        </p:txBody>
      </p:sp>
      <p:sp>
        <p:nvSpPr>
          <p:cNvPr id="4" name="Slide Number Placeholder 3"/>
          <p:cNvSpPr>
            <a:spLocks noGrp="1"/>
          </p:cNvSpPr>
          <p:nvPr>
            <p:ph type="sldNum" sz="quarter" idx="5"/>
          </p:nvPr>
        </p:nvSpPr>
        <p:spPr/>
        <p:txBody>
          <a:bodyPr/>
          <a:lstStyle/>
          <a:p>
            <a:fld id="{6157CDFF-D8B9-7746-B49A-0E1CDB58B989}" type="slidenum">
              <a:rPr lang="en-BE" smtClean="0"/>
              <a:t>10</a:t>
            </a:fld>
            <a:endParaRPr lang="en-BE"/>
          </a:p>
        </p:txBody>
      </p:sp>
    </p:spTree>
    <p:extLst>
      <p:ext uri="{BB962C8B-B14F-4D97-AF65-F5344CB8AC3E}">
        <p14:creationId xmlns:p14="http://schemas.microsoft.com/office/powerpoint/2010/main" val="925429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a:t>
            </a:r>
            <a:r>
              <a:rPr lang="en-BE" dirty="0"/>
              <a:t>mplication on input material, cost and time of your experiment. </a:t>
            </a:r>
          </a:p>
        </p:txBody>
      </p:sp>
      <p:sp>
        <p:nvSpPr>
          <p:cNvPr id="4" name="Slide Number Placeholder 3"/>
          <p:cNvSpPr>
            <a:spLocks noGrp="1"/>
          </p:cNvSpPr>
          <p:nvPr>
            <p:ph type="sldNum" sz="quarter" idx="5"/>
          </p:nvPr>
        </p:nvSpPr>
        <p:spPr/>
        <p:txBody>
          <a:bodyPr/>
          <a:lstStyle/>
          <a:p>
            <a:fld id="{6157CDFF-D8B9-7746-B49A-0E1CDB58B989}" type="slidenum">
              <a:rPr lang="en-BE" smtClean="0"/>
              <a:t>11</a:t>
            </a:fld>
            <a:endParaRPr lang="en-BE"/>
          </a:p>
        </p:txBody>
      </p:sp>
    </p:spTree>
    <p:extLst>
      <p:ext uri="{BB962C8B-B14F-4D97-AF65-F5344CB8AC3E}">
        <p14:creationId xmlns:p14="http://schemas.microsoft.com/office/powerpoint/2010/main" val="450937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a:t>
            </a:r>
            <a:r>
              <a:rPr lang="en-BE" dirty="0"/>
              <a:t>mplication on input material, cost and time of your experiment. </a:t>
            </a:r>
          </a:p>
        </p:txBody>
      </p:sp>
      <p:sp>
        <p:nvSpPr>
          <p:cNvPr id="4" name="Slide Number Placeholder 3"/>
          <p:cNvSpPr>
            <a:spLocks noGrp="1"/>
          </p:cNvSpPr>
          <p:nvPr>
            <p:ph type="sldNum" sz="quarter" idx="5"/>
          </p:nvPr>
        </p:nvSpPr>
        <p:spPr/>
        <p:txBody>
          <a:bodyPr/>
          <a:lstStyle/>
          <a:p>
            <a:fld id="{6157CDFF-D8B9-7746-B49A-0E1CDB58B989}" type="slidenum">
              <a:rPr lang="en-BE" smtClean="0"/>
              <a:t>12</a:t>
            </a:fld>
            <a:endParaRPr lang="en-BE"/>
          </a:p>
        </p:txBody>
      </p:sp>
    </p:spTree>
    <p:extLst>
      <p:ext uri="{BB962C8B-B14F-4D97-AF65-F5344CB8AC3E}">
        <p14:creationId xmlns:p14="http://schemas.microsoft.com/office/powerpoint/2010/main" val="1639336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single-cell nucleosome, methylation and transcription sequencing</a:t>
            </a:r>
            <a:endParaRPr lang="en-BE" dirty="0"/>
          </a:p>
        </p:txBody>
      </p:sp>
      <p:sp>
        <p:nvSpPr>
          <p:cNvPr id="4" name="Slide Number Placeholder 3"/>
          <p:cNvSpPr>
            <a:spLocks noGrp="1"/>
          </p:cNvSpPr>
          <p:nvPr>
            <p:ph type="sldNum" sz="quarter" idx="5"/>
          </p:nvPr>
        </p:nvSpPr>
        <p:spPr/>
        <p:txBody>
          <a:bodyPr/>
          <a:lstStyle/>
          <a:p>
            <a:fld id="{6157CDFF-D8B9-7746-B49A-0E1CDB58B989}" type="slidenum">
              <a:rPr lang="en-BE" smtClean="0"/>
              <a:t>13</a:t>
            </a:fld>
            <a:endParaRPr lang="en-BE"/>
          </a:p>
        </p:txBody>
      </p:sp>
    </p:spTree>
    <p:extLst>
      <p:ext uri="{BB962C8B-B14F-4D97-AF65-F5344CB8AC3E}">
        <p14:creationId xmlns:p14="http://schemas.microsoft.com/office/powerpoint/2010/main" val="3530907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6157CDFF-D8B9-7746-B49A-0E1CDB58B989}" type="slidenum">
              <a:rPr lang="en-BE" smtClean="0"/>
              <a:t>14</a:t>
            </a:fld>
            <a:endParaRPr lang="en-BE"/>
          </a:p>
        </p:txBody>
      </p:sp>
    </p:spTree>
    <p:extLst>
      <p:ext uri="{BB962C8B-B14F-4D97-AF65-F5344CB8AC3E}">
        <p14:creationId xmlns:p14="http://schemas.microsoft.com/office/powerpoint/2010/main" val="2953533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6157CDFF-D8B9-7746-B49A-0E1CDB58B989}" type="slidenum">
              <a:rPr lang="en-BE" smtClean="0"/>
              <a:t>15</a:t>
            </a:fld>
            <a:endParaRPr lang="en-BE"/>
          </a:p>
        </p:txBody>
      </p:sp>
    </p:spTree>
    <p:extLst>
      <p:ext uri="{BB962C8B-B14F-4D97-AF65-F5344CB8AC3E}">
        <p14:creationId xmlns:p14="http://schemas.microsoft.com/office/powerpoint/2010/main" val="4123873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6157CDFF-D8B9-7746-B49A-0E1CDB58B989}" type="slidenum">
              <a:rPr lang="en-BE" smtClean="0"/>
              <a:t>16</a:t>
            </a:fld>
            <a:endParaRPr lang="en-BE"/>
          </a:p>
        </p:txBody>
      </p:sp>
    </p:spTree>
    <p:extLst>
      <p:ext uri="{BB962C8B-B14F-4D97-AF65-F5344CB8AC3E}">
        <p14:creationId xmlns:p14="http://schemas.microsoft.com/office/powerpoint/2010/main" val="1856166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t>
            </a:r>
            <a:r>
              <a:rPr lang="en-BE" dirty="0"/>
              <a:t>owever is this what a replicate means in a single cell experiment</a:t>
            </a:r>
          </a:p>
        </p:txBody>
      </p:sp>
      <p:sp>
        <p:nvSpPr>
          <p:cNvPr id="4" name="Slide Number Placeholder 3"/>
          <p:cNvSpPr>
            <a:spLocks noGrp="1"/>
          </p:cNvSpPr>
          <p:nvPr>
            <p:ph type="sldNum" sz="quarter" idx="5"/>
          </p:nvPr>
        </p:nvSpPr>
        <p:spPr/>
        <p:txBody>
          <a:bodyPr/>
          <a:lstStyle/>
          <a:p>
            <a:fld id="{6157CDFF-D8B9-7746-B49A-0E1CDB58B989}" type="slidenum">
              <a:rPr lang="en-BE" smtClean="0"/>
              <a:t>17</a:t>
            </a:fld>
            <a:endParaRPr lang="en-BE"/>
          </a:p>
        </p:txBody>
      </p:sp>
    </p:spTree>
    <p:extLst>
      <p:ext uri="{BB962C8B-B14F-4D97-AF65-F5344CB8AC3E}">
        <p14:creationId xmlns:p14="http://schemas.microsoft.com/office/powerpoint/2010/main" val="2941037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6157CDFF-D8B9-7746-B49A-0E1CDB58B989}" type="slidenum">
              <a:rPr lang="en-BE" smtClean="0"/>
              <a:t>18</a:t>
            </a:fld>
            <a:endParaRPr lang="en-BE"/>
          </a:p>
        </p:txBody>
      </p:sp>
    </p:spTree>
    <p:extLst>
      <p:ext uri="{BB962C8B-B14F-4D97-AF65-F5344CB8AC3E}">
        <p14:creationId xmlns:p14="http://schemas.microsoft.com/office/powerpoint/2010/main" val="42785313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6157CDFF-D8B9-7746-B49A-0E1CDB58B989}" type="slidenum">
              <a:rPr lang="en-BE" smtClean="0"/>
              <a:t>19</a:t>
            </a:fld>
            <a:endParaRPr lang="en-BE"/>
          </a:p>
        </p:txBody>
      </p:sp>
    </p:spTree>
    <p:extLst>
      <p:ext uri="{BB962C8B-B14F-4D97-AF65-F5344CB8AC3E}">
        <p14:creationId xmlns:p14="http://schemas.microsoft.com/office/powerpoint/2010/main" val="3554642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You have a biological question and you are looking for the best way to answer. We are here today to give you an insight in how RNA-</a:t>
            </a:r>
            <a:r>
              <a:rPr lang="en-GB" sz="1200" kern="1200" dirty="0" err="1">
                <a:solidFill>
                  <a:schemeClr val="tx1"/>
                </a:solidFill>
                <a:effectLst/>
                <a:latin typeface="+mn-lt"/>
                <a:ea typeface="+mn-ea"/>
                <a:cs typeface="+mn-cs"/>
              </a:rPr>
              <a:t>seq</a:t>
            </a:r>
            <a:r>
              <a:rPr lang="en-GB" sz="1200" kern="1200" dirty="0">
                <a:solidFill>
                  <a:schemeClr val="tx1"/>
                </a:solidFill>
                <a:effectLst/>
                <a:latin typeface="+mn-lt"/>
                <a:ea typeface="+mn-ea"/>
                <a:cs typeface="+mn-cs"/>
              </a:rPr>
              <a:t> works and how it might fit into your scientific work and help you get some of your answers to your questions. </a:t>
            </a:r>
          </a:p>
          <a:p>
            <a:r>
              <a:rPr lang="en-GB" sz="1200" kern="1200" dirty="0">
                <a:solidFill>
                  <a:schemeClr val="tx1"/>
                </a:solidFill>
                <a:effectLst/>
                <a:latin typeface="+mn-lt"/>
                <a:ea typeface="+mn-ea"/>
                <a:cs typeface="+mn-cs"/>
              </a:rPr>
              <a:t>Just like any experiment RNA-</a:t>
            </a:r>
            <a:r>
              <a:rPr lang="en-GB" sz="1200" kern="1200" dirty="0" err="1">
                <a:solidFill>
                  <a:schemeClr val="tx1"/>
                </a:solidFill>
                <a:effectLst/>
                <a:latin typeface="+mn-lt"/>
                <a:ea typeface="+mn-ea"/>
                <a:cs typeface="+mn-cs"/>
              </a:rPr>
              <a:t>seq</a:t>
            </a:r>
            <a:r>
              <a:rPr lang="en-GB" sz="1200" kern="1200" dirty="0">
                <a:solidFill>
                  <a:schemeClr val="tx1"/>
                </a:solidFill>
                <a:effectLst/>
                <a:latin typeface="+mn-lt"/>
                <a:ea typeface="+mn-ea"/>
                <a:cs typeface="+mn-cs"/>
              </a:rPr>
              <a:t> starts with a good experimental design. Once you have this in place you can move into preparing and executing the experiments to gather your data. You then proceed to analysing this data to look at what answers you can find with regards to your question. </a:t>
            </a:r>
          </a:p>
        </p:txBody>
      </p:sp>
      <p:sp>
        <p:nvSpPr>
          <p:cNvPr id="4" name="Slide Number Placeholder 3"/>
          <p:cNvSpPr>
            <a:spLocks noGrp="1"/>
          </p:cNvSpPr>
          <p:nvPr>
            <p:ph type="sldNum" sz="quarter" idx="5"/>
          </p:nvPr>
        </p:nvSpPr>
        <p:spPr/>
        <p:txBody>
          <a:bodyPr/>
          <a:lstStyle/>
          <a:p>
            <a:fld id="{6157CDFF-D8B9-7746-B49A-0E1CDB58B989}" type="slidenum">
              <a:rPr lang="en-BE" smtClean="0"/>
              <a:t>2</a:t>
            </a:fld>
            <a:endParaRPr lang="en-BE"/>
          </a:p>
        </p:txBody>
      </p:sp>
    </p:spTree>
    <p:extLst>
      <p:ext uri="{BB962C8B-B14F-4D97-AF65-F5344CB8AC3E}">
        <p14:creationId xmlns:p14="http://schemas.microsoft.com/office/powerpoint/2010/main" val="36863923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6157CDFF-D8B9-7746-B49A-0E1CDB58B989}" type="slidenum">
              <a:rPr lang="en-BE" smtClean="0"/>
              <a:t>20</a:t>
            </a:fld>
            <a:endParaRPr lang="en-BE"/>
          </a:p>
        </p:txBody>
      </p:sp>
    </p:spTree>
    <p:extLst>
      <p:ext uri="{BB962C8B-B14F-4D97-AF65-F5344CB8AC3E}">
        <p14:creationId xmlns:p14="http://schemas.microsoft.com/office/powerpoint/2010/main" val="1199993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6157CDFF-D8B9-7746-B49A-0E1CDB58B989}" type="slidenum">
              <a:rPr lang="en-BE" smtClean="0"/>
              <a:t>21</a:t>
            </a:fld>
            <a:endParaRPr lang="en-BE"/>
          </a:p>
        </p:txBody>
      </p:sp>
    </p:spTree>
    <p:extLst>
      <p:ext uri="{BB962C8B-B14F-4D97-AF65-F5344CB8AC3E}">
        <p14:creationId xmlns:p14="http://schemas.microsoft.com/office/powerpoint/2010/main" val="35163641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6157CDFF-D8B9-7746-B49A-0E1CDB58B989}" type="slidenum">
              <a:rPr lang="en-BE" smtClean="0"/>
              <a:t>22</a:t>
            </a:fld>
            <a:endParaRPr lang="en-BE"/>
          </a:p>
        </p:txBody>
      </p:sp>
    </p:spTree>
    <p:extLst>
      <p:ext uri="{BB962C8B-B14F-4D97-AF65-F5344CB8AC3E}">
        <p14:creationId xmlns:p14="http://schemas.microsoft.com/office/powerpoint/2010/main" val="10166793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6157CDFF-D8B9-7746-B49A-0E1CDB58B989}" type="slidenum">
              <a:rPr lang="en-BE" smtClean="0"/>
              <a:t>23</a:t>
            </a:fld>
            <a:endParaRPr lang="en-BE"/>
          </a:p>
        </p:txBody>
      </p:sp>
    </p:spTree>
    <p:extLst>
      <p:ext uri="{BB962C8B-B14F-4D97-AF65-F5344CB8AC3E}">
        <p14:creationId xmlns:p14="http://schemas.microsoft.com/office/powerpoint/2010/main" val="9470533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6157CDFF-D8B9-7746-B49A-0E1CDB58B989}" type="slidenum">
              <a:rPr lang="en-BE" smtClean="0"/>
              <a:t>24</a:t>
            </a:fld>
            <a:endParaRPr lang="en-BE"/>
          </a:p>
        </p:txBody>
      </p:sp>
    </p:spTree>
    <p:extLst>
      <p:ext uri="{BB962C8B-B14F-4D97-AF65-F5344CB8AC3E}">
        <p14:creationId xmlns:p14="http://schemas.microsoft.com/office/powerpoint/2010/main" val="1765458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6157CDFF-D8B9-7746-B49A-0E1CDB58B989}" type="slidenum">
              <a:rPr lang="en-BE" smtClean="0"/>
              <a:t>25</a:t>
            </a:fld>
            <a:endParaRPr lang="en-BE"/>
          </a:p>
        </p:txBody>
      </p:sp>
    </p:spTree>
    <p:extLst>
      <p:ext uri="{BB962C8B-B14F-4D97-AF65-F5344CB8AC3E}">
        <p14:creationId xmlns:p14="http://schemas.microsoft.com/office/powerpoint/2010/main" val="22574518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6157CDFF-D8B9-7746-B49A-0E1CDB58B989}" type="slidenum">
              <a:rPr lang="en-BE" smtClean="0"/>
              <a:t>26</a:t>
            </a:fld>
            <a:endParaRPr lang="en-BE"/>
          </a:p>
        </p:txBody>
      </p:sp>
    </p:spTree>
    <p:extLst>
      <p:ext uri="{BB962C8B-B14F-4D97-AF65-F5344CB8AC3E}">
        <p14:creationId xmlns:p14="http://schemas.microsoft.com/office/powerpoint/2010/main" val="29722470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6157CDFF-D8B9-7746-B49A-0E1CDB58B989}" type="slidenum">
              <a:rPr lang="en-BE" smtClean="0"/>
              <a:t>27</a:t>
            </a:fld>
            <a:endParaRPr lang="en-BE"/>
          </a:p>
        </p:txBody>
      </p:sp>
    </p:spTree>
    <p:extLst>
      <p:ext uri="{BB962C8B-B14F-4D97-AF65-F5344CB8AC3E}">
        <p14:creationId xmlns:p14="http://schemas.microsoft.com/office/powerpoint/2010/main" val="10508762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6157CDFF-D8B9-7746-B49A-0E1CDB58B989}" type="slidenum">
              <a:rPr lang="en-BE" smtClean="0"/>
              <a:t>28</a:t>
            </a:fld>
            <a:endParaRPr lang="en-BE"/>
          </a:p>
        </p:txBody>
      </p:sp>
    </p:spTree>
    <p:extLst>
      <p:ext uri="{BB962C8B-B14F-4D97-AF65-F5344CB8AC3E}">
        <p14:creationId xmlns:p14="http://schemas.microsoft.com/office/powerpoint/2010/main" val="33107802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6157CDFF-D8B9-7746-B49A-0E1CDB58B989}" type="slidenum">
              <a:rPr lang="en-BE" smtClean="0"/>
              <a:t>29</a:t>
            </a:fld>
            <a:endParaRPr lang="en-BE"/>
          </a:p>
        </p:txBody>
      </p:sp>
    </p:spTree>
    <p:extLst>
      <p:ext uri="{BB962C8B-B14F-4D97-AF65-F5344CB8AC3E}">
        <p14:creationId xmlns:p14="http://schemas.microsoft.com/office/powerpoint/2010/main" val="3523703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6157CDFF-D8B9-7746-B49A-0E1CDB58B989}" type="slidenum">
              <a:rPr lang="en-BE" smtClean="0"/>
              <a:t>3</a:t>
            </a:fld>
            <a:endParaRPr lang="en-BE"/>
          </a:p>
        </p:txBody>
      </p:sp>
    </p:spTree>
    <p:extLst>
      <p:ext uri="{BB962C8B-B14F-4D97-AF65-F5344CB8AC3E}">
        <p14:creationId xmlns:p14="http://schemas.microsoft.com/office/powerpoint/2010/main" val="32680908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6157CDFF-D8B9-7746-B49A-0E1CDB58B989}" type="slidenum">
              <a:rPr lang="en-BE" smtClean="0"/>
              <a:t>30</a:t>
            </a:fld>
            <a:endParaRPr lang="en-BE"/>
          </a:p>
        </p:txBody>
      </p:sp>
    </p:spTree>
    <p:extLst>
      <p:ext uri="{BB962C8B-B14F-4D97-AF65-F5344CB8AC3E}">
        <p14:creationId xmlns:p14="http://schemas.microsoft.com/office/powerpoint/2010/main" val="42733161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6157CDFF-D8B9-7746-B49A-0E1CDB58B989}" type="slidenum">
              <a:rPr lang="en-BE" smtClean="0"/>
              <a:t>31</a:t>
            </a:fld>
            <a:endParaRPr lang="en-BE"/>
          </a:p>
        </p:txBody>
      </p:sp>
    </p:spTree>
    <p:extLst>
      <p:ext uri="{BB962C8B-B14F-4D97-AF65-F5344CB8AC3E}">
        <p14:creationId xmlns:p14="http://schemas.microsoft.com/office/powerpoint/2010/main" val="23818141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6157CDFF-D8B9-7746-B49A-0E1CDB58B989}" type="slidenum">
              <a:rPr lang="en-BE" smtClean="0"/>
              <a:t>32</a:t>
            </a:fld>
            <a:endParaRPr lang="en-BE"/>
          </a:p>
        </p:txBody>
      </p:sp>
    </p:spTree>
    <p:extLst>
      <p:ext uri="{BB962C8B-B14F-4D97-AF65-F5344CB8AC3E}">
        <p14:creationId xmlns:p14="http://schemas.microsoft.com/office/powerpoint/2010/main" val="29368208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6157CDFF-D8B9-7746-B49A-0E1CDB58B989}" type="slidenum">
              <a:rPr lang="en-BE" smtClean="0"/>
              <a:t>33</a:t>
            </a:fld>
            <a:endParaRPr lang="en-BE"/>
          </a:p>
        </p:txBody>
      </p:sp>
    </p:spTree>
    <p:extLst>
      <p:ext uri="{BB962C8B-B14F-4D97-AF65-F5344CB8AC3E}">
        <p14:creationId xmlns:p14="http://schemas.microsoft.com/office/powerpoint/2010/main" val="3842040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6157CDFF-D8B9-7746-B49A-0E1CDB58B989}" type="slidenum">
              <a:rPr lang="en-BE" smtClean="0"/>
              <a:t>34</a:t>
            </a:fld>
            <a:endParaRPr lang="en-BE"/>
          </a:p>
        </p:txBody>
      </p:sp>
    </p:spTree>
    <p:extLst>
      <p:ext uri="{BB962C8B-B14F-4D97-AF65-F5344CB8AC3E}">
        <p14:creationId xmlns:p14="http://schemas.microsoft.com/office/powerpoint/2010/main" val="1935261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6157CDFF-D8B9-7746-B49A-0E1CDB58B989}" type="slidenum">
              <a:rPr lang="en-BE" smtClean="0"/>
              <a:t>35</a:t>
            </a:fld>
            <a:endParaRPr lang="en-BE"/>
          </a:p>
        </p:txBody>
      </p:sp>
    </p:spTree>
    <p:extLst>
      <p:ext uri="{BB962C8B-B14F-4D97-AF65-F5344CB8AC3E}">
        <p14:creationId xmlns:p14="http://schemas.microsoft.com/office/powerpoint/2010/main" val="38480753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6157CDFF-D8B9-7746-B49A-0E1CDB58B989}" type="slidenum">
              <a:rPr lang="en-BE" smtClean="0"/>
              <a:t>36</a:t>
            </a:fld>
            <a:endParaRPr lang="en-BE"/>
          </a:p>
        </p:txBody>
      </p:sp>
    </p:spTree>
    <p:extLst>
      <p:ext uri="{BB962C8B-B14F-4D97-AF65-F5344CB8AC3E}">
        <p14:creationId xmlns:p14="http://schemas.microsoft.com/office/powerpoint/2010/main" val="27837831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6157CDFF-D8B9-7746-B49A-0E1CDB58B989}" type="slidenum">
              <a:rPr lang="en-BE" smtClean="0"/>
              <a:t>37</a:t>
            </a:fld>
            <a:endParaRPr lang="en-BE"/>
          </a:p>
        </p:txBody>
      </p:sp>
    </p:spTree>
    <p:extLst>
      <p:ext uri="{BB962C8B-B14F-4D97-AF65-F5344CB8AC3E}">
        <p14:creationId xmlns:p14="http://schemas.microsoft.com/office/powerpoint/2010/main" val="4087339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6157CDFF-D8B9-7746-B49A-0E1CDB58B989}" type="slidenum">
              <a:rPr lang="en-BE" smtClean="0"/>
              <a:t>38</a:t>
            </a:fld>
            <a:endParaRPr lang="en-BE"/>
          </a:p>
        </p:txBody>
      </p:sp>
    </p:spTree>
    <p:extLst>
      <p:ext uri="{BB962C8B-B14F-4D97-AF65-F5344CB8AC3E}">
        <p14:creationId xmlns:p14="http://schemas.microsoft.com/office/powerpoint/2010/main" val="21328597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6157CDFF-D8B9-7746-B49A-0E1CDB58B989}" type="slidenum">
              <a:rPr lang="en-BE" smtClean="0"/>
              <a:t>39</a:t>
            </a:fld>
            <a:endParaRPr lang="en-BE"/>
          </a:p>
        </p:txBody>
      </p:sp>
    </p:spTree>
    <p:extLst>
      <p:ext uri="{BB962C8B-B14F-4D97-AF65-F5344CB8AC3E}">
        <p14:creationId xmlns:p14="http://schemas.microsoft.com/office/powerpoint/2010/main" val="1707878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single cell techniques being developed, some more experimental than others. </a:t>
            </a:r>
            <a:endParaRPr lang="en-BE" dirty="0"/>
          </a:p>
        </p:txBody>
      </p:sp>
      <p:sp>
        <p:nvSpPr>
          <p:cNvPr id="4" name="Slide Number Placeholder 3"/>
          <p:cNvSpPr>
            <a:spLocks noGrp="1"/>
          </p:cNvSpPr>
          <p:nvPr>
            <p:ph type="sldNum" sz="quarter" idx="5"/>
          </p:nvPr>
        </p:nvSpPr>
        <p:spPr/>
        <p:txBody>
          <a:bodyPr/>
          <a:lstStyle/>
          <a:p>
            <a:fld id="{6157CDFF-D8B9-7746-B49A-0E1CDB58B989}" type="slidenum">
              <a:rPr lang="en-BE" smtClean="0"/>
              <a:t>4</a:t>
            </a:fld>
            <a:endParaRPr lang="en-BE"/>
          </a:p>
        </p:txBody>
      </p:sp>
    </p:spTree>
    <p:extLst>
      <p:ext uri="{BB962C8B-B14F-4D97-AF65-F5344CB8AC3E}">
        <p14:creationId xmlns:p14="http://schemas.microsoft.com/office/powerpoint/2010/main" val="36677835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6157CDFF-D8B9-7746-B49A-0E1CDB58B989}" type="slidenum">
              <a:rPr lang="en-BE" smtClean="0"/>
              <a:t>40</a:t>
            </a:fld>
            <a:endParaRPr lang="en-BE"/>
          </a:p>
        </p:txBody>
      </p:sp>
    </p:spTree>
    <p:extLst>
      <p:ext uri="{BB962C8B-B14F-4D97-AF65-F5344CB8AC3E}">
        <p14:creationId xmlns:p14="http://schemas.microsoft.com/office/powerpoint/2010/main" val="29783988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6157CDFF-D8B9-7746-B49A-0E1CDB58B989}" type="slidenum">
              <a:rPr lang="en-BE" smtClean="0"/>
              <a:t>41</a:t>
            </a:fld>
            <a:endParaRPr lang="en-BE"/>
          </a:p>
        </p:txBody>
      </p:sp>
    </p:spTree>
    <p:extLst>
      <p:ext uri="{BB962C8B-B14F-4D97-AF65-F5344CB8AC3E}">
        <p14:creationId xmlns:p14="http://schemas.microsoft.com/office/powerpoint/2010/main" val="28242486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6157CDFF-D8B9-7746-B49A-0E1CDB58B989}" type="slidenum">
              <a:rPr lang="en-BE" smtClean="0"/>
              <a:t>42</a:t>
            </a:fld>
            <a:endParaRPr lang="en-BE"/>
          </a:p>
        </p:txBody>
      </p:sp>
    </p:spTree>
    <p:extLst>
      <p:ext uri="{BB962C8B-B14F-4D97-AF65-F5344CB8AC3E}">
        <p14:creationId xmlns:p14="http://schemas.microsoft.com/office/powerpoint/2010/main" val="9174482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6157CDFF-D8B9-7746-B49A-0E1CDB58B989}" type="slidenum">
              <a:rPr lang="en-BE" smtClean="0"/>
              <a:t>43</a:t>
            </a:fld>
            <a:endParaRPr lang="en-BE"/>
          </a:p>
        </p:txBody>
      </p:sp>
    </p:spTree>
    <p:extLst>
      <p:ext uri="{BB962C8B-B14F-4D97-AF65-F5344CB8AC3E}">
        <p14:creationId xmlns:p14="http://schemas.microsoft.com/office/powerpoint/2010/main" val="12161708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6157CDFF-D8B9-7746-B49A-0E1CDB58B989}" type="slidenum">
              <a:rPr lang="en-BE" smtClean="0"/>
              <a:t>44</a:t>
            </a:fld>
            <a:endParaRPr lang="en-BE"/>
          </a:p>
        </p:txBody>
      </p:sp>
    </p:spTree>
    <p:extLst>
      <p:ext uri="{BB962C8B-B14F-4D97-AF65-F5344CB8AC3E}">
        <p14:creationId xmlns:p14="http://schemas.microsoft.com/office/powerpoint/2010/main" val="25254033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6157CDFF-D8B9-7746-B49A-0E1CDB58B989}" type="slidenum">
              <a:rPr lang="en-BE" smtClean="0"/>
              <a:t>45</a:t>
            </a:fld>
            <a:endParaRPr lang="en-BE"/>
          </a:p>
        </p:txBody>
      </p:sp>
    </p:spTree>
    <p:extLst>
      <p:ext uri="{BB962C8B-B14F-4D97-AF65-F5344CB8AC3E}">
        <p14:creationId xmlns:p14="http://schemas.microsoft.com/office/powerpoint/2010/main" val="16129038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6157CDFF-D8B9-7746-B49A-0E1CDB58B989}" type="slidenum">
              <a:rPr lang="en-BE" smtClean="0"/>
              <a:t>46</a:t>
            </a:fld>
            <a:endParaRPr lang="en-BE"/>
          </a:p>
        </p:txBody>
      </p:sp>
    </p:spTree>
    <p:extLst>
      <p:ext uri="{BB962C8B-B14F-4D97-AF65-F5344CB8AC3E}">
        <p14:creationId xmlns:p14="http://schemas.microsoft.com/office/powerpoint/2010/main" val="35875229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6157CDFF-D8B9-7746-B49A-0E1CDB58B989}" type="slidenum">
              <a:rPr lang="en-BE" smtClean="0"/>
              <a:t>47</a:t>
            </a:fld>
            <a:endParaRPr lang="en-BE"/>
          </a:p>
        </p:txBody>
      </p:sp>
    </p:spTree>
    <p:extLst>
      <p:ext uri="{BB962C8B-B14F-4D97-AF65-F5344CB8AC3E}">
        <p14:creationId xmlns:p14="http://schemas.microsoft.com/office/powerpoint/2010/main" val="40390596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6157CDFF-D8B9-7746-B49A-0E1CDB58B989}" type="slidenum">
              <a:rPr lang="en-BE" smtClean="0"/>
              <a:t>48</a:t>
            </a:fld>
            <a:endParaRPr lang="en-BE"/>
          </a:p>
        </p:txBody>
      </p:sp>
    </p:spTree>
    <p:extLst>
      <p:ext uri="{BB962C8B-B14F-4D97-AF65-F5344CB8AC3E}">
        <p14:creationId xmlns:p14="http://schemas.microsoft.com/office/powerpoint/2010/main" val="20250664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6157CDFF-D8B9-7746-B49A-0E1CDB58B989}" type="slidenum">
              <a:rPr lang="en-BE" smtClean="0"/>
              <a:t>49</a:t>
            </a:fld>
            <a:endParaRPr lang="en-BE"/>
          </a:p>
        </p:txBody>
      </p:sp>
    </p:spTree>
    <p:extLst>
      <p:ext uri="{BB962C8B-B14F-4D97-AF65-F5344CB8AC3E}">
        <p14:creationId xmlns:p14="http://schemas.microsoft.com/office/powerpoint/2010/main" val="3653702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a:t>
            </a:r>
            <a:r>
              <a:rPr lang="en-BE" dirty="0"/>
              <a:t>mplication on input material, cost and time of your experiment. </a:t>
            </a:r>
          </a:p>
        </p:txBody>
      </p:sp>
      <p:sp>
        <p:nvSpPr>
          <p:cNvPr id="4" name="Slide Number Placeholder 3"/>
          <p:cNvSpPr>
            <a:spLocks noGrp="1"/>
          </p:cNvSpPr>
          <p:nvPr>
            <p:ph type="sldNum" sz="quarter" idx="5"/>
          </p:nvPr>
        </p:nvSpPr>
        <p:spPr/>
        <p:txBody>
          <a:bodyPr/>
          <a:lstStyle/>
          <a:p>
            <a:fld id="{6157CDFF-D8B9-7746-B49A-0E1CDB58B989}" type="slidenum">
              <a:rPr lang="en-BE" smtClean="0"/>
              <a:t>5</a:t>
            </a:fld>
            <a:endParaRPr lang="en-BE"/>
          </a:p>
        </p:txBody>
      </p:sp>
    </p:spTree>
    <p:extLst>
      <p:ext uri="{BB962C8B-B14F-4D97-AF65-F5344CB8AC3E}">
        <p14:creationId xmlns:p14="http://schemas.microsoft.com/office/powerpoint/2010/main" val="4858853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6157CDFF-D8B9-7746-B49A-0E1CDB58B989}" type="slidenum">
              <a:rPr lang="en-BE" smtClean="0"/>
              <a:t>50</a:t>
            </a:fld>
            <a:endParaRPr lang="en-BE"/>
          </a:p>
        </p:txBody>
      </p:sp>
    </p:spTree>
    <p:extLst>
      <p:ext uri="{BB962C8B-B14F-4D97-AF65-F5344CB8AC3E}">
        <p14:creationId xmlns:p14="http://schemas.microsoft.com/office/powerpoint/2010/main" val="2775093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a:t>
            </a:r>
            <a:r>
              <a:rPr lang="en-BE" dirty="0"/>
              <a:t>mplication on input material, cost and time of your experiment. </a:t>
            </a:r>
          </a:p>
        </p:txBody>
      </p:sp>
      <p:sp>
        <p:nvSpPr>
          <p:cNvPr id="4" name="Slide Number Placeholder 3"/>
          <p:cNvSpPr>
            <a:spLocks noGrp="1"/>
          </p:cNvSpPr>
          <p:nvPr>
            <p:ph type="sldNum" sz="quarter" idx="5"/>
          </p:nvPr>
        </p:nvSpPr>
        <p:spPr/>
        <p:txBody>
          <a:bodyPr/>
          <a:lstStyle/>
          <a:p>
            <a:fld id="{6157CDFF-D8B9-7746-B49A-0E1CDB58B989}" type="slidenum">
              <a:rPr lang="en-BE" smtClean="0"/>
              <a:t>6</a:t>
            </a:fld>
            <a:endParaRPr lang="en-BE"/>
          </a:p>
        </p:txBody>
      </p:sp>
    </p:spTree>
    <p:extLst>
      <p:ext uri="{BB962C8B-B14F-4D97-AF65-F5344CB8AC3E}">
        <p14:creationId xmlns:p14="http://schemas.microsoft.com/office/powerpoint/2010/main" val="2616952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a:t>
            </a:r>
            <a:r>
              <a:rPr lang="en-BE" dirty="0"/>
              <a:t>mplication on input material, cost and time of your experiment. </a:t>
            </a:r>
          </a:p>
        </p:txBody>
      </p:sp>
      <p:sp>
        <p:nvSpPr>
          <p:cNvPr id="4" name="Slide Number Placeholder 3"/>
          <p:cNvSpPr>
            <a:spLocks noGrp="1"/>
          </p:cNvSpPr>
          <p:nvPr>
            <p:ph type="sldNum" sz="quarter" idx="5"/>
          </p:nvPr>
        </p:nvSpPr>
        <p:spPr/>
        <p:txBody>
          <a:bodyPr/>
          <a:lstStyle/>
          <a:p>
            <a:fld id="{6157CDFF-D8B9-7746-B49A-0E1CDB58B989}" type="slidenum">
              <a:rPr lang="en-BE" smtClean="0"/>
              <a:t>7</a:t>
            </a:fld>
            <a:endParaRPr lang="en-BE"/>
          </a:p>
        </p:txBody>
      </p:sp>
    </p:spTree>
    <p:extLst>
      <p:ext uri="{BB962C8B-B14F-4D97-AF65-F5344CB8AC3E}">
        <p14:creationId xmlns:p14="http://schemas.microsoft.com/office/powerpoint/2010/main" val="2731304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a:t>
            </a:r>
            <a:r>
              <a:rPr lang="en-BE" dirty="0"/>
              <a:t>mplication on input material, cost and time of your experiment. </a:t>
            </a:r>
          </a:p>
        </p:txBody>
      </p:sp>
      <p:sp>
        <p:nvSpPr>
          <p:cNvPr id="4" name="Slide Number Placeholder 3"/>
          <p:cNvSpPr>
            <a:spLocks noGrp="1"/>
          </p:cNvSpPr>
          <p:nvPr>
            <p:ph type="sldNum" sz="quarter" idx="5"/>
          </p:nvPr>
        </p:nvSpPr>
        <p:spPr/>
        <p:txBody>
          <a:bodyPr/>
          <a:lstStyle/>
          <a:p>
            <a:fld id="{6157CDFF-D8B9-7746-B49A-0E1CDB58B989}" type="slidenum">
              <a:rPr lang="en-BE" smtClean="0"/>
              <a:t>8</a:t>
            </a:fld>
            <a:endParaRPr lang="en-BE"/>
          </a:p>
        </p:txBody>
      </p:sp>
    </p:spTree>
    <p:extLst>
      <p:ext uri="{BB962C8B-B14F-4D97-AF65-F5344CB8AC3E}">
        <p14:creationId xmlns:p14="http://schemas.microsoft.com/office/powerpoint/2010/main" val="1186555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a:t>
            </a:r>
            <a:r>
              <a:rPr lang="en-BE" dirty="0"/>
              <a:t>mplication on input material, cost and time of your experiment. </a:t>
            </a:r>
          </a:p>
        </p:txBody>
      </p:sp>
      <p:sp>
        <p:nvSpPr>
          <p:cNvPr id="4" name="Slide Number Placeholder 3"/>
          <p:cNvSpPr>
            <a:spLocks noGrp="1"/>
          </p:cNvSpPr>
          <p:nvPr>
            <p:ph type="sldNum" sz="quarter" idx="5"/>
          </p:nvPr>
        </p:nvSpPr>
        <p:spPr/>
        <p:txBody>
          <a:bodyPr/>
          <a:lstStyle/>
          <a:p>
            <a:fld id="{6157CDFF-D8B9-7746-B49A-0E1CDB58B989}" type="slidenum">
              <a:rPr lang="en-BE" smtClean="0"/>
              <a:t>9</a:t>
            </a:fld>
            <a:endParaRPr lang="en-BE"/>
          </a:p>
        </p:txBody>
      </p:sp>
    </p:spTree>
    <p:extLst>
      <p:ext uri="{BB962C8B-B14F-4D97-AF65-F5344CB8AC3E}">
        <p14:creationId xmlns:p14="http://schemas.microsoft.com/office/powerpoint/2010/main" val="1273568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76A6E-FE83-4E41-A3FE-BD2B0F3645D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6381B9D0-2AEF-B249-B384-C1E07A2B0A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25FC1ED8-10AC-1848-86D8-2CB727371337}"/>
              </a:ext>
            </a:extLst>
          </p:cNvPr>
          <p:cNvSpPr>
            <a:spLocks noGrp="1"/>
          </p:cNvSpPr>
          <p:nvPr>
            <p:ph type="dt" sz="half" idx="10"/>
          </p:nvPr>
        </p:nvSpPr>
        <p:spPr/>
        <p:txBody>
          <a:bodyPr/>
          <a:lstStyle/>
          <a:p>
            <a:fld id="{C48A1DAD-7451-C842-98C5-877BD3174985}" type="datetimeFigureOut">
              <a:rPr lang="en-BE" smtClean="0"/>
              <a:t>24/02/2021</a:t>
            </a:fld>
            <a:endParaRPr lang="en-BE"/>
          </a:p>
        </p:txBody>
      </p:sp>
      <p:sp>
        <p:nvSpPr>
          <p:cNvPr id="5" name="Footer Placeholder 4">
            <a:extLst>
              <a:ext uri="{FF2B5EF4-FFF2-40B4-BE49-F238E27FC236}">
                <a16:creationId xmlns:a16="http://schemas.microsoft.com/office/drawing/2014/main" id="{ACD97F23-6167-0349-B577-A6DBBBD53BBB}"/>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E778D881-7C1C-D14E-A2CB-7925273DD6CA}"/>
              </a:ext>
            </a:extLst>
          </p:cNvPr>
          <p:cNvSpPr>
            <a:spLocks noGrp="1"/>
          </p:cNvSpPr>
          <p:nvPr>
            <p:ph type="sldNum" sz="quarter" idx="12"/>
          </p:nvPr>
        </p:nvSpPr>
        <p:spPr/>
        <p:txBody>
          <a:bodyPr/>
          <a:lstStyle/>
          <a:p>
            <a:fld id="{708AEEFE-A578-8F4F-8EF6-2CAAF998301A}" type="slidenum">
              <a:rPr lang="en-BE" smtClean="0"/>
              <a:t>‹#›</a:t>
            </a:fld>
            <a:endParaRPr lang="en-BE"/>
          </a:p>
        </p:txBody>
      </p:sp>
    </p:spTree>
    <p:extLst>
      <p:ext uri="{BB962C8B-B14F-4D97-AF65-F5344CB8AC3E}">
        <p14:creationId xmlns:p14="http://schemas.microsoft.com/office/powerpoint/2010/main" val="3249526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A383D-AF3E-9A47-A2E4-6EF23AAE0F9A}"/>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74AD7AA3-D34D-164F-9D28-3AAAD547212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E0298737-DD88-3842-9805-287FE8F348FE}"/>
              </a:ext>
            </a:extLst>
          </p:cNvPr>
          <p:cNvSpPr>
            <a:spLocks noGrp="1"/>
          </p:cNvSpPr>
          <p:nvPr>
            <p:ph type="dt" sz="half" idx="10"/>
          </p:nvPr>
        </p:nvSpPr>
        <p:spPr/>
        <p:txBody>
          <a:bodyPr/>
          <a:lstStyle/>
          <a:p>
            <a:fld id="{C48A1DAD-7451-C842-98C5-877BD3174985}" type="datetimeFigureOut">
              <a:rPr lang="en-BE" smtClean="0"/>
              <a:t>24/02/2021</a:t>
            </a:fld>
            <a:endParaRPr lang="en-BE"/>
          </a:p>
        </p:txBody>
      </p:sp>
      <p:sp>
        <p:nvSpPr>
          <p:cNvPr id="5" name="Footer Placeholder 4">
            <a:extLst>
              <a:ext uri="{FF2B5EF4-FFF2-40B4-BE49-F238E27FC236}">
                <a16:creationId xmlns:a16="http://schemas.microsoft.com/office/drawing/2014/main" id="{7EFE95F4-23AC-B446-BD79-283B53E0D460}"/>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57E3A7F6-61BF-B84E-B3FE-28BDB27E7935}"/>
              </a:ext>
            </a:extLst>
          </p:cNvPr>
          <p:cNvSpPr>
            <a:spLocks noGrp="1"/>
          </p:cNvSpPr>
          <p:nvPr>
            <p:ph type="sldNum" sz="quarter" idx="12"/>
          </p:nvPr>
        </p:nvSpPr>
        <p:spPr/>
        <p:txBody>
          <a:bodyPr/>
          <a:lstStyle/>
          <a:p>
            <a:fld id="{708AEEFE-A578-8F4F-8EF6-2CAAF998301A}" type="slidenum">
              <a:rPr lang="en-BE" smtClean="0"/>
              <a:t>‹#›</a:t>
            </a:fld>
            <a:endParaRPr lang="en-BE"/>
          </a:p>
        </p:txBody>
      </p:sp>
    </p:spTree>
    <p:extLst>
      <p:ext uri="{BB962C8B-B14F-4D97-AF65-F5344CB8AC3E}">
        <p14:creationId xmlns:p14="http://schemas.microsoft.com/office/powerpoint/2010/main" val="773716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DCC825-6C68-E248-95EB-6DE7FAFF324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B617BB3F-D030-7347-82D0-68CD84723AC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C15BDB08-6A4A-EE46-A6CA-DB32022AE982}"/>
              </a:ext>
            </a:extLst>
          </p:cNvPr>
          <p:cNvSpPr>
            <a:spLocks noGrp="1"/>
          </p:cNvSpPr>
          <p:nvPr>
            <p:ph type="dt" sz="half" idx="10"/>
          </p:nvPr>
        </p:nvSpPr>
        <p:spPr/>
        <p:txBody>
          <a:bodyPr/>
          <a:lstStyle/>
          <a:p>
            <a:fld id="{C48A1DAD-7451-C842-98C5-877BD3174985}" type="datetimeFigureOut">
              <a:rPr lang="en-BE" smtClean="0"/>
              <a:t>24/02/2021</a:t>
            </a:fld>
            <a:endParaRPr lang="en-BE"/>
          </a:p>
        </p:txBody>
      </p:sp>
      <p:sp>
        <p:nvSpPr>
          <p:cNvPr id="5" name="Footer Placeholder 4">
            <a:extLst>
              <a:ext uri="{FF2B5EF4-FFF2-40B4-BE49-F238E27FC236}">
                <a16:creationId xmlns:a16="http://schemas.microsoft.com/office/drawing/2014/main" id="{FF8F9B7D-6271-0846-A05C-A0BE9DD711DF}"/>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AE2BCC8A-DD29-6C4D-82D9-0FE6D8751CA7}"/>
              </a:ext>
            </a:extLst>
          </p:cNvPr>
          <p:cNvSpPr>
            <a:spLocks noGrp="1"/>
          </p:cNvSpPr>
          <p:nvPr>
            <p:ph type="sldNum" sz="quarter" idx="12"/>
          </p:nvPr>
        </p:nvSpPr>
        <p:spPr/>
        <p:txBody>
          <a:bodyPr/>
          <a:lstStyle/>
          <a:p>
            <a:fld id="{708AEEFE-A578-8F4F-8EF6-2CAAF998301A}" type="slidenum">
              <a:rPr lang="en-BE" smtClean="0"/>
              <a:t>‹#›</a:t>
            </a:fld>
            <a:endParaRPr lang="en-BE"/>
          </a:p>
        </p:txBody>
      </p:sp>
    </p:spTree>
    <p:extLst>
      <p:ext uri="{BB962C8B-B14F-4D97-AF65-F5344CB8AC3E}">
        <p14:creationId xmlns:p14="http://schemas.microsoft.com/office/powerpoint/2010/main" val="3740250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6F63-3495-2B49-ADB1-924A4A5D236E}"/>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5730FE74-A4B8-8B47-B776-DE363CEB896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17ED8041-73CB-9C4B-948E-CE3F67872D61}"/>
              </a:ext>
            </a:extLst>
          </p:cNvPr>
          <p:cNvSpPr>
            <a:spLocks noGrp="1"/>
          </p:cNvSpPr>
          <p:nvPr>
            <p:ph type="dt" sz="half" idx="10"/>
          </p:nvPr>
        </p:nvSpPr>
        <p:spPr/>
        <p:txBody>
          <a:bodyPr/>
          <a:lstStyle/>
          <a:p>
            <a:fld id="{C48A1DAD-7451-C842-98C5-877BD3174985}" type="datetimeFigureOut">
              <a:rPr lang="en-BE" smtClean="0"/>
              <a:t>24/02/2021</a:t>
            </a:fld>
            <a:endParaRPr lang="en-BE"/>
          </a:p>
        </p:txBody>
      </p:sp>
      <p:sp>
        <p:nvSpPr>
          <p:cNvPr id="5" name="Footer Placeholder 4">
            <a:extLst>
              <a:ext uri="{FF2B5EF4-FFF2-40B4-BE49-F238E27FC236}">
                <a16:creationId xmlns:a16="http://schemas.microsoft.com/office/drawing/2014/main" id="{3C91455F-6E9C-D843-9DE6-1216BC144BEA}"/>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9797AD19-7D20-4542-A2D3-7927A487D2C0}"/>
              </a:ext>
            </a:extLst>
          </p:cNvPr>
          <p:cNvSpPr>
            <a:spLocks noGrp="1"/>
          </p:cNvSpPr>
          <p:nvPr>
            <p:ph type="sldNum" sz="quarter" idx="12"/>
          </p:nvPr>
        </p:nvSpPr>
        <p:spPr/>
        <p:txBody>
          <a:bodyPr/>
          <a:lstStyle/>
          <a:p>
            <a:fld id="{708AEEFE-A578-8F4F-8EF6-2CAAF998301A}" type="slidenum">
              <a:rPr lang="en-BE" smtClean="0"/>
              <a:t>‹#›</a:t>
            </a:fld>
            <a:endParaRPr lang="en-BE"/>
          </a:p>
        </p:txBody>
      </p:sp>
    </p:spTree>
    <p:extLst>
      <p:ext uri="{BB962C8B-B14F-4D97-AF65-F5344CB8AC3E}">
        <p14:creationId xmlns:p14="http://schemas.microsoft.com/office/powerpoint/2010/main" val="1249832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02C09-BA62-904F-B5ED-BEC7FE8F77C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5C55B681-58C8-4140-BAED-56BDAD09F0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627FCAF-38E5-B740-82F2-5B1E61E51805}"/>
              </a:ext>
            </a:extLst>
          </p:cNvPr>
          <p:cNvSpPr>
            <a:spLocks noGrp="1"/>
          </p:cNvSpPr>
          <p:nvPr>
            <p:ph type="dt" sz="half" idx="10"/>
          </p:nvPr>
        </p:nvSpPr>
        <p:spPr/>
        <p:txBody>
          <a:bodyPr/>
          <a:lstStyle/>
          <a:p>
            <a:fld id="{C48A1DAD-7451-C842-98C5-877BD3174985}" type="datetimeFigureOut">
              <a:rPr lang="en-BE" smtClean="0"/>
              <a:t>24/02/2021</a:t>
            </a:fld>
            <a:endParaRPr lang="en-BE"/>
          </a:p>
        </p:txBody>
      </p:sp>
      <p:sp>
        <p:nvSpPr>
          <p:cNvPr id="5" name="Footer Placeholder 4">
            <a:extLst>
              <a:ext uri="{FF2B5EF4-FFF2-40B4-BE49-F238E27FC236}">
                <a16:creationId xmlns:a16="http://schemas.microsoft.com/office/drawing/2014/main" id="{D7D8B193-E146-F140-B899-6185A446F472}"/>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9A8F16AF-CB80-0648-9EFD-C817FF2B5F2C}"/>
              </a:ext>
            </a:extLst>
          </p:cNvPr>
          <p:cNvSpPr>
            <a:spLocks noGrp="1"/>
          </p:cNvSpPr>
          <p:nvPr>
            <p:ph type="sldNum" sz="quarter" idx="12"/>
          </p:nvPr>
        </p:nvSpPr>
        <p:spPr/>
        <p:txBody>
          <a:bodyPr/>
          <a:lstStyle/>
          <a:p>
            <a:fld id="{708AEEFE-A578-8F4F-8EF6-2CAAF998301A}" type="slidenum">
              <a:rPr lang="en-BE" smtClean="0"/>
              <a:t>‹#›</a:t>
            </a:fld>
            <a:endParaRPr lang="en-BE"/>
          </a:p>
        </p:txBody>
      </p:sp>
    </p:spTree>
    <p:extLst>
      <p:ext uri="{BB962C8B-B14F-4D97-AF65-F5344CB8AC3E}">
        <p14:creationId xmlns:p14="http://schemas.microsoft.com/office/powerpoint/2010/main" val="983454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08FDC-CBA6-1B44-A1D9-9297EC6C2495}"/>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7EF0246A-DB97-4D40-91A2-B0FFF393D04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808DA982-6EE2-6749-948B-D2CBFF0DD78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41ED629C-18CD-2541-8912-BF4B6F81BCFF}"/>
              </a:ext>
            </a:extLst>
          </p:cNvPr>
          <p:cNvSpPr>
            <a:spLocks noGrp="1"/>
          </p:cNvSpPr>
          <p:nvPr>
            <p:ph type="dt" sz="half" idx="10"/>
          </p:nvPr>
        </p:nvSpPr>
        <p:spPr/>
        <p:txBody>
          <a:bodyPr/>
          <a:lstStyle/>
          <a:p>
            <a:fld id="{C48A1DAD-7451-C842-98C5-877BD3174985}" type="datetimeFigureOut">
              <a:rPr lang="en-BE" smtClean="0"/>
              <a:t>24/02/2021</a:t>
            </a:fld>
            <a:endParaRPr lang="en-BE"/>
          </a:p>
        </p:txBody>
      </p:sp>
      <p:sp>
        <p:nvSpPr>
          <p:cNvPr id="6" name="Footer Placeholder 5">
            <a:extLst>
              <a:ext uri="{FF2B5EF4-FFF2-40B4-BE49-F238E27FC236}">
                <a16:creationId xmlns:a16="http://schemas.microsoft.com/office/drawing/2014/main" id="{982332F8-7C4B-CF42-88C2-3689445E4E92}"/>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DE8A9B84-14C4-394D-8B52-29F126739240}"/>
              </a:ext>
            </a:extLst>
          </p:cNvPr>
          <p:cNvSpPr>
            <a:spLocks noGrp="1"/>
          </p:cNvSpPr>
          <p:nvPr>
            <p:ph type="sldNum" sz="quarter" idx="12"/>
          </p:nvPr>
        </p:nvSpPr>
        <p:spPr/>
        <p:txBody>
          <a:bodyPr/>
          <a:lstStyle/>
          <a:p>
            <a:fld id="{708AEEFE-A578-8F4F-8EF6-2CAAF998301A}" type="slidenum">
              <a:rPr lang="en-BE" smtClean="0"/>
              <a:t>‹#›</a:t>
            </a:fld>
            <a:endParaRPr lang="en-BE"/>
          </a:p>
        </p:txBody>
      </p:sp>
    </p:spTree>
    <p:extLst>
      <p:ext uri="{BB962C8B-B14F-4D97-AF65-F5344CB8AC3E}">
        <p14:creationId xmlns:p14="http://schemas.microsoft.com/office/powerpoint/2010/main" val="3507014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CCE6D-1D45-EC47-9D2F-16181311C5DF}"/>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52C95D8B-ECB8-D647-BED3-D3396E3F57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6CFABE0-44AC-E94C-8700-F44A6721ABE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C571C5BC-3E9C-1F4E-81F9-FB810E96C6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9B16697-38A8-2E42-BAA0-41DE10B1440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8BE95368-2998-2649-8A3D-629883725759}"/>
              </a:ext>
            </a:extLst>
          </p:cNvPr>
          <p:cNvSpPr>
            <a:spLocks noGrp="1"/>
          </p:cNvSpPr>
          <p:nvPr>
            <p:ph type="dt" sz="half" idx="10"/>
          </p:nvPr>
        </p:nvSpPr>
        <p:spPr/>
        <p:txBody>
          <a:bodyPr/>
          <a:lstStyle/>
          <a:p>
            <a:fld id="{C48A1DAD-7451-C842-98C5-877BD3174985}" type="datetimeFigureOut">
              <a:rPr lang="en-BE" smtClean="0"/>
              <a:t>24/02/2021</a:t>
            </a:fld>
            <a:endParaRPr lang="en-BE"/>
          </a:p>
        </p:txBody>
      </p:sp>
      <p:sp>
        <p:nvSpPr>
          <p:cNvPr id="8" name="Footer Placeholder 7">
            <a:extLst>
              <a:ext uri="{FF2B5EF4-FFF2-40B4-BE49-F238E27FC236}">
                <a16:creationId xmlns:a16="http://schemas.microsoft.com/office/drawing/2014/main" id="{45F1005A-CA2D-ED49-ABBA-AE438B0A5A81}"/>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25346B67-8470-044C-B7DF-3E8014385717}"/>
              </a:ext>
            </a:extLst>
          </p:cNvPr>
          <p:cNvSpPr>
            <a:spLocks noGrp="1"/>
          </p:cNvSpPr>
          <p:nvPr>
            <p:ph type="sldNum" sz="quarter" idx="12"/>
          </p:nvPr>
        </p:nvSpPr>
        <p:spPr/>
        <p:txBody>
          <a:bodyPr/>
          <a:lstStyle/>
          <a:p>
            <a:fld id="{708AEEFE-A578-8F4F-8EF6-2CAAF998301A}" type="slidenum">
              <a:rPr lang="en-BE" smtClean="0"/>
              <a:t>‹#›</a:t>
            </a:fld>
            <a:endParaRPr lang="en-BE"/>
          </a:p>
        </p:txBody>
      </p:sp>
    </p:spTree>
    <p:extLst>
      <p:ext uri="{BB962C8B-B14F-4D97-AF65-F5344CB8AC3E}">
        <p14:creationId xmlns:p14="http://schemas.microsoft.com/office/powerpoint/2010/main" val="2876222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7A02D-1D8B-8F41-B767-482AFA9DCB50}"/>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44140513-4959-D544-829C-482D3B8226CD}"/>
              </a:ext>
            </a:extLst>
          </p:cNvPr>
          <p:cNvSpPr>
            <a:spLocks noGrp="1"/>
          </p:cNvSpPr>
          <p:nvPr>
            <p:ph type="dt" sz="half" idx="10"/>
          </p:nvPr>
        </p:nvSpPr>
        <p:spPr/>
        <p:txBody>
          <a:bodyPr/>
          <a:lstStyle/>
          <a:p>
            <a:fld id="{C48A1DAD-7451-C842-98C5-877BD3174985}" type="datetimeFigureOut">
              <a:rPr lang="en-BE" smtClean="0"/>
              <a:t>24/02/2021</a:t>
            </a:fld>
            <a:endParaRPr lang="en-BE"/>
          </a:p>
        </p:txBody>
      </p:sp>
      <p:sp>
        <p:nvSpPr>
          <p:cNvPr id="4" name="Footer Placeholder 3">
            <a:extLst>
              <a:ext uri="{FF2B5EF4-FFF2-40B4-BE49-F238E27FC236}">
                <a16:creationId xmlns:a16="http://schemas.microsoft.com/office/drawing/2014/main" id="{790AA631-6FC8-8B45-AF8A-ACEB062F9CB2}"/>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A9351FA1-4615-7645-8622-733FDEFA2FEF}"/>
              </a:ext>
            </a:extLst>
          </p:cNvPr>
          <p:cNvSpPr>
            <a:spLocks noGrp="1"/>
          </p:cNvSpPr>
          <p:nvPr>
            <p:ph type="sldNum" sz="quarter" idx="12"/>
          </p:nvPr>
        </p:nvSpPr>
        <p:spPr/>
        <p:txBody>
          <a:bodyPr/>
          <a:lstStyle/>
          <a:p>
            <a:fld id="{708AEEFE-A578-8F4F-8EF6-2CAAF998301A}" type="slidenum">
              <a:rPr lang="en-BE" smtClean="0"/>
              <a:t>‹#›</a:t>
            </a:fld>
            <a:endParaRPr lang="en-BE"/>
          </a:p>
        </p:txBody>
      </p:sp>
    </p:spTree>
    <p:extLst>
      <p:ext uri="{BB962C8B-B14F-4D97-AF65-F5344CB8AC3E}">
        <p14:creationId xmlns:p14="http://schemas.microsoft.com/office/powerpoint/2010/main" val="2413737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9B885F-527A-C04B-A915-AE64D4DCC06C}"/>
              </a:ext>
            </a:extLst>
          </p:cNvPr>
          <p:cNvSpPr>
            <a:spLocks noGrp="1"/>
          </p:cNvSpPr>
          <p:nvPr>
            <p:ph type="dt" sz="half" idx="10"/>
          </p:nvPr>
        </p:nvSpPr>
        <p:spPr/>
        <p:txBody>
          <a:bodyPr/>
          <a:lstStyle/>
          <a:p>
            <a:fld id="{C48A1DAD-7451-C842-98C5-877BD3174985}" type="datetimeFigureOut">
              <a:rPr lang="en-BE" smtClean="0"/>
              <a:t>24/02/2021</a:t>
            </a:fld>
            <a:endParaRPr lang="en-BE"/>
          </a:p>
        </p:txBody>
      </p:sp>
      <p:sp>
        <p:nvSpPr>
          <p:cNvPr id="3" name="Footer Placeholder 2">
            <a:extLst>
              <a:ext uri="{FF2B5EF4-FFF2-40B4-BE49-F238E27FC236}">
                <a16:creationId xmlns:a16="http://schemas.microsoft.com/office/drawing/2014/main" id="{7547FA3A-26F2-594B-83C2-CBC2C56ABF91}"/>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A46E4356-71BC-B94A-833D-ECD5CFC8800C}"/>
              </a:ext>
            </a:extLst>
          </p:cNvPr>
          <p:cNvSpPr>
            <a:spLocks noGrp="1"/>
          </p:cNvSpPr>
          <p:nvPr>
            <p:ph type="sldNum" sz="quarter" idx="12"/>
          </p:nvPr>
        </p:nvSpPr>
        <p:spPr/>
        <p:txBody>
          <a:bodyPr/>
          <a:lstStyle/>
          <a:p>
            <a:fld id="{708AEEFE-A578-8F4F-8EF6-2CAAF998301A}" type="slidenum">
              <a:rPr lang="en-BE" smtClean="0"/>
              <a:t>‹#›</a:t>
            </a:fld>
            <a:endParaRPr lang="en-BE"/>
          </a:p>
        </p:txBody>
      </p:sp>
    </p:spTree>
    <p:extLst>
      <p:ext uri="{BB962C8B-B14F-4D97-AF65-F5344CB8AC3E}">
        <p14:creationId xmlns:p14="http://schemas.microsoft.com/office/powerpoint/2010/main" val="2700216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D4EF8-F7DD-E546-A022-BB8659EB873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706AE918-D38D-9E4F-BE20-3B3426E770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9817C84D-E85B-7A4A-B6AF-53DF062A07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FCD1262-FAD9-D54D-800A-936725B992F7}"/>
              </a:ext>
            </a:extLst>
          </p:cNvPr>
          <p:cNvSpPr>
            <a:spLocks noGrp="1"/>
          </p:cNvSpPr>
          <p:nvPr>
            <p:ph type="dt" sz="half" idx="10"/>
          </p:nvPr>
        </p:nvSpPr>
        <p:spPr/>
        <p:txBody>
          <a:bodyPr/>
          <a:lstStyle/>
          <a:p>
            <a:fld id="{C48A1DAD-7451-C842-98C5-877BD3174985}" type="datetimeFigureOut">
              <a:rPr lang="en-BE" smtClean="0"/>
              <a:t>24/02/2021</a:t>
            </a:fld>
            <a:endParaRPr lang="en-BE"/>
          </a:p>
        </p:txBody>
      </p:sp>
      <p:sp>
        <p:nvSpPr>
          <p:cNvPr id="6" name="Footer Placeholder 5">
            <a:extLst>
              <a:ext uri="{FF2B5EF4-FFF2-40B4-BE49-F238E27FC236}">
                <a16:creationId xmlns:a16="http://schemas.microsoft.com/office/drawing/2014/main" id="{88E5B97D-ECA4-D44C-BCB1-C7CBE17A9CCC}"/>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E24514E3-65A7-6B49-BF3E-AE3254B293F8}"/>
              </a:ext>
            </a:extLst>
          </p:cNvPr>
          <p:cNvSpPr>
            <a:spLocks noGrp="1"/>
          </p:cNvSpPr>
          <p:nvPr>
            <p:ph type="sldNum" sz="quarter" idx="12"/>
          </p:nvPr>
        </p:nvSpPr>
        <p:spPr/>
        <p:txBody>
          <a:bodyPr/>
          <a:lstStyle/>
          <a:p>
            <a:fld id="{708AEEFE-A578-8F4F-8EF6-2CAAF998301A}" type="slidenum">
              <a:rPr lang="en-BE" smtClean="0"/>
              <a:t>‹#›</a:t>
            </a:fld>
            <a:endParaRPr lang="en-BE"/>
          </a:p>
        </p:txBody>
      </p:sp>
    </p:spTree>
    <p:extLst>
      <p:ext uri="{BB962C8B-B14F-4D97-AF65-F5344CB8AC3E}">
        <p14:creationId xmlns:p14="http://schemas.microsoft.com/office/powerpoint/2010/main" val="2703813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3BD3A-14CA-C644-948A-54363345415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8EC6C17E-25A9-B64C-BE8C-6E72AC8F49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7F592BF0-8E3D-8B49-8C8A-8A140AD5E5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082EB2B-724C-D441-8EBA-59274F957466}"/>
              </a:ext>
            </a:extLst>
          </p:cNvPr>
          <p:cNvSpPr>
            <a:spLocks noGrp="1"/>
          </p:cNvSpPr>
          <p:nvPr>
            <p:ph type="dt" sz="half" idx="10"/>
          </p:nvPr>
        </p:nvSpPr>
        <p:spPr/>
        <p:txBody>
          <a:bodyPr/>
          <a:lstStyle/>
          <a:p>
            <a:fld id="{C48A1DAD-7451-C842-98C5-877BD3174985}" type="datetimeFigureOut">
              <a:rPr lang="en-BE" smtClean="0"/>
              <a:t>24/02/2021</a:t>
            </a:fld>
            <a:endParaRPr lang="en-BE"/>
          </a:p>
        </p:txBody>
      </p:sp>
      <p:sp>
        <p:nvSpPr>
          <p:cNvPr id="6" name="Footer Placeholder 5">
            <a:extLst>
              <a:ext uri="{FF2B5EF4-FFF2-40B4-BE49-F238E27FC236}">
                <a16:creationId xmlns:a16="http://schemas.microsoft.com/office/drawing/2014/main" id="{53B2F239-FB2A-624B-964D-1BA2A32D0F91}"/>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8F9BF37C-A783-BB41-B799-0566009CE377}"/>
              </a:ext>
            </a:extLst>
          </p:cNvPr>
          <p:cNvSpPr>
            <a:spLocks noGrp="1"/>
          </p:cNvSpPr>
          <p:nvPr>
            <p:ph type="sldNum" sz="quarter" idx="12"/>
          </p:nvPr>
        </p:nvSpPr>
        <p:spPr/>
        <p:txBody>
          <a:bodyPr/>
          <a:lstStyle/>
          <a:p>
            <a:fld id="{708AEEFE-A578-8F4F-8EF6-2CAAF998301A}" type="slidenum">
              <a:rPr lang="en-BE" smtClean="0"/>
              <a:t>‹#›</a:t>
            </a:fld>
            <a:endParaRPr lang="en-BE"/>
          </a:p>
        </p:txBody>
      </p:sp>
    </p:spTree>
    <p:extLst>
      <p:ext uri="{BB962C8B-B14F-4D97-AF65-F5344CB8AC3E}">
        <p14:creationId xmlns:p14="http://schemas.microsoft.com/office/powerpoint/2010/main" val="587529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C8FC0F-4023-6748-8B2D-1F41FE99D3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D8791517-088F-174B-A6D2-5FB581F8D7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7B2E247C-04DC-D949-9499-9393504FDC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8A1DAD-7451-C842-98C5-877BD3174985}" type="datetimeFigureOut">
              <a:rPr lang="en-BE" smtClean="0"/>
              <a:t>24/02/2021</a:t>
            </a:fld>
            <a:endParaRPr lang="en-BE"/>
          </a:p>
        </p:txBody>
      </p:sp>
      <p:sp>
        <p:nvSpPr>
          <p:cNvPr id="5" name="Footer Placeholder 4">
            <a:extLst>
              <a:ext uri="{FF2B5EF4-FFF2-40B4-BE49-F238E27FC236}">
                <a16:creationId xmlns:a16="http://schemas.microsoft.com/office/drawing/2014/main" id="{3D633A42-39C9-414B-AA2E-0D14AB194C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46B2FD13-0FDD-6A4D-8972-7F42915FFF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8AEEFE-A578-8F4F-8EF6-2CAAF998301A}" type="slidenum">
              <a:rPr lang="en-BE" smtClean="0"/>
              <a:t>‹#›</a:t>
            </a:fld>
            <a:endParaRPr lang="en-BE"/>
          </a:p>
        </p:txBody>
      </p:sp>
    </p:spTree>
    <p:extLst>
      <p:ext uri="{BB962C8B-B14F-4D97-AF65-F5344CB8AC3E}">
        <p14:creationId xmlns:p14="http://schemas.microsoft.com/office/powerpoint/2010/main" val="3910472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10.tiff"/><Relationship Id="rId7" Type="http://schemas.openxmlformats.org/officeDocument/2006/relationships/image" Target="../media/image12.jpe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png"/><Relationship Id="rId4" Type="http://schemas.openxmlformats.org/officeDocument/2006/relationships/image" Target="../media/image9.png"/><Relationship Id="rId9" Type="http://schemas.openxmlformats.org/officeDocument/2006/relationships/image" Target="../media/image14.jpe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9.png"/><Relationship Id="rId7"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png"/><Relationship Id="rId9"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23.jpe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jpeg"/><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9.png"/><Relationship Id="rId7" Type="http://schemas.openxmlformats.org/officeDocument/2006/relationships/image" Target="../media/image42.png"/><Relationship Id="rId2" Type="http://schemas.openxmlformats.org/officeDocument/2006/relationships/notesSlide" Target="../notesSlides/notesSlide42.xml"/><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7.xml"/><Relationship Id="rId5" Type="http://schemas.openxmlformats.org/officeDocument/2006/relationships/image" Target="../media/image45.jpeg"/><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5.xml"/><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6.xml"/><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44.png"/><Relationship Id="rId7" Type="http://schemas.openxmlformats.org/officeDocument/2006/relationships/image" Target="../media/image51.png"/><Relationship Id="rId2" Type="http://schemas.openxmlformats.org/officeDocument/2006/relationships/notesSlide" Target="../notesSlides/notesSlide48.xml"/><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1.png"/><Relationship Id="rId9" Type="http://schemas.openxmlformats.org/officeDocument/2006/relationships/image" Target="../media/image14.jpeg"/></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9.xml"/><Relationship Id="rId1" Type="http://schemas.openxmlformats.org/officeDocument/2006/relationships/slideLayout" Target="../slideLayouts/slideLayout7.xml"/><Relationship Id="rId5" Type="http://schemas.openxmlformats.org/officeDocument/2006/relationships/image" Target="../media/image5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8" Type="http://schemas.openxmlformats.org/officeDocument/2006/relationships/hyperlink" Target="https://www.10xgenomics.com/resources/support-documentation/" TargetMode="External"/><Relationship Id="rId3" Type="http://schemas.openxmlformats.org/officeDocument/2006/relationships/hyperlink" Target="https://www.nature.com/articles/s41591-020-0844-1/#Sec1" TargetMode="External"/><Relationship Id="rId7" Type="http://schemas.openxmlformats.org/officeDocument/2006/relationships/hyperlink" Target="https://assets.ctfassets.net/an68im79xiti/3Q2nLWJ3hu6oIQWu8u66kQ/c2f2d89c1487131abc9a60cf89d00766/CG000170_TechNote_BiologicalandTechnicalVariationinSingleCell3_GeneExpressionExperiments_RevA_.pdf" TargetMode="External"/><Relationship Id="rId12" Type="http://schemas.openxmlformats.org/officeDocument/2006/relationships/hyperlink" Target="https://www.nature.com/news/single-cell-sequencing-made-simple-1.22233"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onlinelibrary.wiley.com/doi/full/10.1002/cyto.a.23690" TargetMode="External"/><Relationship Id="rId11" Type="http://schemas.openxmlformats.org/officeDocument/2006/relationships/hyperlink" Target="https://www.whatisepigenetics.com/overview-single-cell-epigenomics-methods/" TargetMode="External"/><Relationship Id="rId5" Type="http://schemas.openxmlformats.org/officeDocument/2006/relationships/hyperlink" Target="https://genomemedicine.biomedcentral.com/articles/10.1186/s13073-017-0467-4" TargetMode="External"/><Relationship Id="rId10" Type="http://schemas.openxmlformats.org/officeDocument/2006/relationships/hyperlink" Target="https://science.sciencemag.org/content/358/6359/69.full" TargetMode="External"/><Relationship Id="rId4" Type="http://schemas.openxmlformats.org/officeDocument/2006/relationships/hyperlink" Target="https://www.nature.com/articles/s12276-018-0071-8" TargetMode="External"/><Relationship Id="rId9" Type="http://schemas.openxmlformats.org/officeDocument/2006/relationships/hyperlink" Target="https://www.nature.com/articles/s41591-018-0096-5" TargetMode="Externa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le 12">
            <a:extLst>
              <a:ext uri="{FF2B5EF4-FFF2-40B4-BE49-F238E27FC236}">
                <a16:creationId xmlns:a16="http://schemas.microsoft.com/office/drawing/2014/main" id="{6521B1EE-796C-BD43-8D54-3EA3734E3310}"/>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 name="Triangle 1">
            <a:extLst>
              <a:ext uri="{FF2B5EF4-FFF2-40B4-BE49-F238E27FC236}">
                <a16:creationId xmlns:a16="http://schemas.microsoft.com/office/drawing/2014/main" id="{726049BE-2CA2-2144-927E-91B9C34C55B0}"/>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4" name="TextBox 13">
            <a:extLst>
              <a:ext uri="{FF2B5EF4-FFF2-40B4-BE49-F238E27FC236}">
                <a16:creationId xmlns:a16="http://schemas.microsoft.com/office/drawing/2014/main" id="{2BBF615E-724B-4F47-A8E7-D7131AC361C6}"/>
              </a:ext>
            </a:extLst>
          </p:cNvPr>
          <p:cNvSpPr txBox="1"/>
          <p:nvPr/>
        </p:nvSpPr>
        <p:spPr>
          <a:xfrm>
            <a:off x="1600200" y="1569923"/>
            <a:ext cx="8967136" cy="3570208"/>
          </a:xfrm>
          <a:prstGeom prst="rect">
            <a:avLst/>
          </a:prstGeom>
          <a:noFill/>
        </p:spPr>
        <p:txBody>
          <a:bodyPr wrap="square" rtlCol="0">
            <a:spAutoFit/>
          </a:bodyPr>
          <a:lstStyle/>
          <a:p>
            <a:pPr algn="ctr"/>
            <a:r>
              <a:rPr lang="en-GB" sz="4000" b="1" dirty="0"/>
              <a:t>From Sample Preparation to Sequencing:</a:t>
            </a:r>
          </a:p>
          <a:p>
            <a:pPr algn="ctr"/>
            <a:endParaRPr lang="en-GB" sz="1600" b="1" dirty="0"/>
          </a:p>
          <a:p>
            <a:pPr algn="ctr"/>
            <a:r>
              <a:rPr lang="en-GB" sz="4000" b="1" dirty="0"/>
              <a:t> </a:t>
            </a:r>
            <a:r>
              <a:rPr lang="en-GB" sz="3200" dirty="0"/>
              <a:t>Experimental Design, Library Preparation </a:t>
            </a:r>
          </a:p>
          <a:p>
            <a:pPr algn="ctr"/>
            <a:r>
              <a:rPr lang="en-GB" sz="3200" dirty="0"/>
              <a:t>and Sequencing: </a:t>
            </a:r>
            <a:r>
              <a:rPr lang="en-GB" sz="2800" dirty="0"/>
              <a:t>10x and SMART-</a:t>
            </a:r>
            <a:r>
              <a:rPr lang="en-GB" sz="2800" dirty="0" err="1"/>
              <a:t>Seq</a:t>
            </a:r>
            <a:endParaRPr lang="en-BE" sz="6000" dirty="0"/>
          </a:p>
          <a:p>
            <a:pPr algn="ctr"/>
            <a:endParaRPr lang="en-BE" sz="3600" dirty="0"/>
          </a:p>
          <a:p>
            <a:pPr algn="ctr"/>
            <a:r>
              <a:rPr lang="en-BE" sz="2400" dirty="0"/>
              <a:t>Annelien Verfaillie</a:t>
            </a:r>
          </a:p>
          <a:p>
            <a:pPr algn="ctr"/>
            <a:endParaRPr lang="en-BE" sz="2000" dirty="0"/>
          </a:p>
          <a:p>
            <a:pPr algn="ctr"/>
            <a:r>
              <a:rPr lang="en-BE" dirty="0"/>
              <a:t>25</a:t>
            </a:r>
            <a:r>
              <a:rPr lang="en-BE" baseline="30000" dirty="0"/>
              <a:t>th</a:t>
            </a:r>
            <a:r>
              <a:rPr lang="en-BE" dirty="0"/>
              <a:t> Feb 2021</a:t>
            </a:r>
          </a:p>
        </p:txBody>
      </p:sp>
      <p:pic>
        <p:nvPicPr>
          <p:cNvPr id="16" name="Picture 2" descr="Genomics Core Leuven">
            <a:extLst>
              <a:ext uri="{FF2B5EF4-FFF2-40B4-BE49-F238E27FC236}">
                <a16:creationId xmlns:a16="http://schemas.microsoft.com/office/drawing/2014/main" id="{89F93A8A-6CAD-E94B-B00F-6026F2AECA3D}"/>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Genomics Core Leuven">
            <a:extLst>
              <a:ext uri="{FF2B5EF4-FFF2-40B4-BE49-F238E27FC236}">
                <a16:creationId xmlns:a16="http://schemas.microsoft.com/office/drawing/2014/main" id="{E9AE695A-A5A7-C74B-B058-2E92A868D527}"/>
              </a:ext>
            </a:extLst>
          </p:cNvPr>
          <p:cNvPicPr>
            <a:picLocks noChangeAspect="1" noChangeArrowheads="1"/>
          </p:cNvPicPr>
          <p:nvPr/>
        </p:nvPicPr>
        <p:blipFill rotWithShape="1">
          <a:blip r:embed="rId4">
            <a:extLst>
              <a:ext uri="{28A0092B-C50C-407E-A947-70E740481C1C}">
                <a14:useLocalDpi xmlns:a14="http://schemas.microsoft.com/office/drawing/2010/main"/>
              </a:ext>
            </a:extLst>
          </a:blip>
          <a:srcRect/>
          <a:stretch/>
        </p:blipFill>
        <p:spPr bwMode="auto">
          <a:xfrm>
            <a:off x="11366467" y="0"/>
            <a:ext cx="825533" cy="661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539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CC3AF20A-E949-0449-86E8-FECD673FE190}"/>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65469" y="1531645"/>
            <a:ext cx="2124000" cy="4279626"/>
          </a:xfrm>
          <a:prstGeom prst="rect">
            <a:avLst/>
          </a:prstGeom>
        </p:spPr>
      </p:pic>
      <p:sp>
        <p:nvSpPr>
          <p:cNvPr id="15" name="Freeform 14">
            <a:extLst>
              <a:ext uri="{FF2B5EF4-FFF2-40B4-BE49-F238E27FC236}">
                <a16:creationId xmlns:a16="http://schemas.microsoft.com/office/drawing/2014/main" id="{787B81B5-721F-0847-BFC8-43FE2ACE17BA}"/>
              </a:ext>
            </a:extLst>
          </p:cNvPr>
          <p:cNvSpPr/>
          <p:nvPr/>
        </p:nvSpPr>
        <p:spPr>
          <a:xfrm>
            <a:off x="2219785" y="1235675"/>
            <a:ext cx="352751" cy="1343564"/>
          </a:xfrm>
          <a:custGeom>
            <a:avLst/>
            <a:gdLst>
              <a:gd name="connsiteX0" fmla="*/ 0 w 457200"/>
              <a:gd name="connsiteY0" fmla="*/ 1309816 h 1407972"/>
              <a:gd name="connsiteX1" fmla="*/ 284206 w 457200"/>
              <a:gd name="connsiteY1" fmla="*/ 1272746 h 1407972"/>
              <a:gd name="connsiteX2" fmla="*/ 457200 w 457200"/>
              <a:gd name="connsiteY2" fmla="*/ 0 h 1407972"/>
              <a:gd name="connsiteX0" fmla="*/ 0 w 457200"/>
              <a:gd name="connsiteY0" fmla="*/ 1309816 h 1346110"/>
              <a:gd name="connsiteX1" fmla="*/ 420130 w 457200"/>
              <a:gd name="connsiteY1" fmla="*/ 1099751 h 1346110"/>
              <a:gd name="connsiteX2" fmla="*/ 457200 w 457200"/>
              <a:gd name="connsiteY2" fmla="*/ 0 h 1346110"/>
              <a:gd name="connsiteX0" fmla="*/ 0 w 457200"/>
              <a:gd name="connsiteY0" fmla="*/ 1309816 h 1324859"/>
              <a:gd name="connsiteX1" fmla="*/ 382368 w 457200"/>
              <a:gd name="connsiteY1" fmla="*/ 842767 h 1324859"/>
              <a:gd name="connsiteX2" fmla="*/ 457200 w 457200"/>
              <a:gd name="connsiteY2" fmla="*/ 0 h 1324859"/>
              <a:gd name="connsiteX0" fmla="*/ 0 w 646012"/>
              <a:gd name="connsiteY0" fmla="*/ 1273103 h 1289582"/>
              <a:gd name="connsiteX1" fmla="*/ 571180 w 646012"/>
              <a:gd name="connsiteY1" fmla="*/ 842767 h 1289582"/>
              <a:gd name="connsiteX2" fmla="*/ 646012 w 646012"/>
              <a:gd name="connsiteY2" fmla="*/ 0 h 1289582"/>
              <a:gd name="connsiteX0" fmla="*/ 0 w 646012"/>
              <a:gd name="connsiteY0" fmla="*/ 1273103 h 1277444"/>
              <a:gd name="connsiteX1" fmla="*/ 571180 w 646012"/>
              <a:gd name="connsiteY1" fmla="*/ 842767 h 1277444"/>
              <a:gd name="connsiteX2" fmla="*/ 646012 w 646012"/>
              <a:gd name="connsiteY2" fmla="*/ 0 h 1277444"/>
              <a:gd name="connsiteX0" fmla="*/ 0 w 655649"/>
              <a:gd name="connsiteY0" fmla="*/ 1316820 h 1320593"/>
              <a:gd name="connsiteX1" fmla="*/ 580817 w 655649"/>
              <a:gd name="connsiteY1" fmla="*/ 842767 h 1320593"/>
              <a:gd name="connsiteX2" fmla="*/ 655649 w 655649"/>
              <a:gd name="connsiteY2" fmla="*/ 0 h 1320593"/>
              <a:gd name="connsiteX0" fmla="*/ 0 w 659212"/>
              <a:gd name="connsiteY0" fmla="*/ 1316820 h 1320740"/>
              <a:gd name="connsiteX1" fmla="*/ 628996 w 659212"/>
              <a:gd name="connsiteY1" fmla="*/ 855258 h 1320740"/>
              <a:gd name="connsiteX2" fmla="*/ 655649 w 659212"/>
              <a:gd name="connsiteY2" fmla="*/ 0 h 1320740"/>
            </a:gdLst>
            <a:ahLst/>
            <a:cxnLst>
              <a:cxn ang="0">
                <a:pos x="connsiteX0" y="connsiteY0"/>
              </a:cxn>
              <a:cxn ang="0">
                <a:pos x="connsiteX1" y="connsiteY1"/>
              </a:cxn>
              <a:cxn ang="0">
                <a:pos x="connsiteX2" y="connsiteY2"/>
              </a:cxn>
            </a:cxnLst>
            <a:rect l="l" t="t" r="r" b="b"/>
            <a:pathLst>
              <a:path w="659212" h="1320740">
                <a:moveTo>
                  <a:pt x="0" y="1316820"/>
                </a:moveTo>
                <a:cubicBezTo>
                  <a:pt x="547256" y="1357473"/>
                  <a:pt x="552796" y="1073561"/>
                  <a:pt x="628996" y="855258"/>
                </a:cubicBezTo>
                <a:cubicBezTo>
                  <a:pt x="705196" y="636955"/>
                  <a:pt x="607252" y="527221"/>
                  <a:pt x="655649" y="0"/>
                </a:cubicBezTo>
              </a:path>
            </a:pathLst>
          </a:custGeom>
          <a:noFill/>
          <a:ln>
            <a:solidFill>
              <a:srgbClr val="E64980">
                <a:alpha val="29804"/>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3" name="Rounded Rectangle 12">
            <a:extLst>
              <a:ext uri="{FF2B5EF4-FFF2-40B4-BE49-F238E27FC236}">
                <a16:creationId xmlns:a16="http://schemas.microsoft.com/office/drawing/2014/main" id="{1F7532E6-416D-B044-9B8D-B3BD70B36CA7}"/>
              </a:ext>
            </a:extLst>
          </p:cNvPr>
          <p:cNvSpPr/>
          <p:nvPr/>
        </p:nvSpPr>
        <p:spPr>
          <a:xfrm>
            <a:off x="2577341" y="336377"/>
            <a:ext cx="8778518" cy="6437871"/>
          </a:xfrm>
          <a:prstGeom prst="roundRect">
            <a:avLst/>
          </a:prstGeom>
          <a:noFill/>
          <a:ln w="19050">
            <a:solidFill>
              <a:srgbClr val="E64980">
                <a:alpha val="29804"/>
              </a:srgbClr>
            </a:solidFill>
            <a:prstDash val="sysDash"/>
            <a:extLst>
              <a:ext uri="{C807C97D-BFC1-408E-A445-0C87EB9F89A2}">
                <ask:lineSketchStyleProps xmlns:ask="http://schemas.microsoft.com/office/drawing/2018/sketchyshapes" sd="1219033472">
                  <a:custGeom>
                    <a:avLst/>
                    <a:gdLst>
                      <a:gd name="connsiteX0" fmla="*/ 0 w 8411825"/>
                      <a:gd name="connsiteY0" fmla="*/ 1013274 h 6079525"/>
                      <a:gd name="connsiteX1" fmla="*/ 1013274 w 8411825"/>
                      <a:gd name="connsiteY1" fmla="*/ 0 h 6079525"/>
                      <a:gd name="connsiteX2" fmla="*/ 1721459 w 8411825"/>
                      <a:gd name="connsiteY2" fmla="*/ 0 h 6079525"/>
                      <a:gd name="connsiteX3" fmla="*/ 2238086 w 8411825"/>
                      <a:gd name="connsiteY3" fmla="*/ 0 h 6079525"/>
                      <a:gd name="connsiteX4" fmla="*/ 2690860 w 8411825"/>
                      <a:gd name="connsiteY4" fmla="*/ 0 h 6079525"/>
                      <a:gd name="connsiteX5" fmla="*/ 3335193 w 8411825"/>
                      <a:gd name="connsiteY5" fmla="*/ 0 h 6079525"/>
                      <a:gd name="connsiteX6" fmla="*/ 3851820 w 8411825"/>
                      <a:gd name="connsiteY6" fmla="*/ 0 h 6079525"/>
                      <a:gd name="connsiteX7" fmla="*/ 4560005 w 8411825"/>
                      <a:gd name="connsiteY7" fmla="*/ 0 h 6079525"/>
                      <a:gd name="connsiteX8" fmla="*/ 5012779 w 8411825"/>
                      <a:gd name="connsiteY8" fmla="*/ 0 h 6079525"/>
                      <a:gd name="connsiteX9" fmla="*/ 5720965 w 8411825"/>
                      <a:gd name="connsiteY9" fmla="*/ 0 h 6079525"/>
                      <a:gd name="connsiteX10" fmla="*/ 6109886 w 8411825"/>
                      <a:gd name="connsiteY10" fmla="*/ 0 h 6079525"/>
                      <a:gd name="connsiteX11" fmla="*/ 6690366 w 8411825"/>
                      <a:gd name="connsiteY11" fmla="*/ 0 h 6079525"/>
                      <a:gd name="connsiteX12" fmla="*/ 7398551 w 8411825"/>
                      <a:gd name="connsiteY12" fmla="*/ 0 h 6079525"/>
                      <a:gd name="connsiteX13" fmla="*/ 8411825 w 8411825"/>
                      <a:gd name="connsiteY13" fmla="*/ 1013274 h 6079525"/>
                      <a:gd name="connsiteX14" fmla="*/ 8411825 w 8411825"/>
                      <a:gd name="connsiteY14" fmla="*/ 1592271 h 6079525"/>
                      <a:gd name="connsiteX15" fmla="*/ 8411825 w 8411825"/>
                      <a:gd name="connsiteY15" fmla="*/ 2090208 h 6079525"/>
                      <a:gd name="connsiteX16" fmla="*/ 8411825 w 8411825"/>
                      <a:gd name="connsiteY16" fmla="*/ 2669205 h 6079525"/>
                      <a:gd name="connsiteX17" fmla="*/ 8411825 w 8411825"/>
                      <a:gd name="connsiteY17" fmla="*/ 3329261 h 6079525"/>
                      <a:gd name="connsiteX18" fmla="*/ 8411825 w 8411825"/>
                      <a:gd name="connsiteY18" fmla="*/ 3908258 h 6079525"/>
                      <a:gd name="connsiteX19" fmla="*/ 8411825 w 8411825"/>
                      <a:gd name="connsiteY19" fmla="*/ 4365665 h 6079525"/>
                      <a:gd name="connsiteX20" fmla="*/ 8411825 w 8411825"/>
                      <a:gd name="connsiteY20" fmla="*/ 5066251 h 6079525"/>
                      <a:gd name="connsiteX21" fmla="*/ 7398551 w 8411825"/>
                      <a:gd name="connsiteY21" fmla="*/ 6079525 h 6079525"/>
                      <a:gd name="connsiteX22" fmla="*/ 6881924 w 8411825"/>
                      <a:gd name="connsiteY22" fmla="*/ 6079525 h 6079525"/>
                      <a:gd name="connsiteX23" fmla="*/ 6301444 w 8411825"/>
                      <a:gd name="connsiteY23" fmla="*/ 6079525 h 6079525"/>
                      <a:gd name="connsiteX24" fmla="*/ 5912523 w 8411825"/>
                      <a:gd name="connsiteY24" fmla="*/ 6079525 h 6079525"/>
                      <a:gd name="connsiteX25" fmla="*/ 5523601 w 8411825"/>
                      <a:gd name="connsiteY25" fmla="*/ 6079525 h 6079525"/>
                      <a:gd name="connsiteX26" fmla="*/ 4943122 w 8411825"/>
                      <a:gd name="connsiteY26" fmla="*/ 6079525 h 6079525"/>
                      <a:gd name="connsiteX27" fmla="*/ 4490348 w 8411825"/>
                      <a:gd name="connsiteY27" fmla="*/ 6079525 h 6079525"/>
                      <a:gd name="connsiteX28" fmla="*/ 3846015 w 8411825"/>
                      <a:gd name="connsiteY28" fmla="*/ 6079525 h 6079525"/>
                      <a:gd name="connsiteX29" fmla="*/ 3393241 w 8411825"/>
                      <a:gd name="connsiteY29" fmla="*/ 6079525 h 6079525"/>
                      <a:gd name="connsiteX30" fmla="*/ 2748908 w 8411825"/>
                      <a:gd name="connsiteY30" fmla="*/ 6079525 h 6079525"/>
                      <a:gd name="connsiteX31" fmla="*/ 2359987 w 8411825"/>
                      <a:gd name="connsiteY31" fmla="*/ 6079525 h 6079525"/>
                      <a:gd name="connsiteX32" fmla="*/ 1715654 w 8411825"/>
                      <a:gd name="connsiteY32" fmla="*/ 6079525 h 6079525"/>
                      <a:gd name="connsiteX33" fmla="*/ 1013274 w 8411825"/>
                      <a:gd name="connsiteY33" fmla="*/ 6079525 h 6079525"/>
                      <a:gd name="connsiteX34" fmla="*/ 0 w 8411825"/>
                      <a:gd name="connsiteY34" fmla="*/ 5066251 h 6079525"/>
                      <a:gd name="connsiteX35" fmla="*/ 0 w 8411825"/>
                      <a:gd name="connsiteY35" fmla="*/ 4406195 h 6079525"/>
                      <a:gd name="connsiteX36" fmla="*/ 0 w 8411825"/>
                      <a:gd name="connsiteY36" fmla="*/ 3908258 h 6079525"/>
                      <a:gd name="connsiteX37" fmla="*/ 0 w 8411825"/>
                      <a:gd name="connsiteY37" fmla="*/ 3450850 h 6079525"/>
                      <a:gd name="connsiteX38" fmla="*/ 0 w 8411825"/>
                      <a:gd name="connsiteY38" fmla="*/ 2952913 h 6079525"/>
                      <a:gd name="connsiteX39" fmla="*/ 0 w 8411825"/>
                      <a:gd name="connsiteY39" fmla="*/ 2414446 h 6079525"/>
                      <a:gd name="connsiteX40" fmla="*/ 0 w 8411825"/>
                      <a:gd name="connsiteY40" fmla="*/ 1835449 h 6079525"/>
                      <a:gd name="connsiteX41" fmla="*/ 0 w 8411825"/>
                      <a:gd name="connsiteY41" fmla="*/ 1013274 h 60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11825" h="6079525" extrusionOk="0">
                        <a:moveTo>
                          <a:pt x="0" y="1013274"/>
                        </a:moveTo>
                        <a:cubicBezTo>
                          <a:pt x="-102804" y="390246"/>
                          <a:pt x="324668" y="48412"/>
                          <a:pt x="1013274" y="0"/>
                        </a:cubicBezTo>
                        <a:cubicBezTo>
                          <a:pt x="1221492" y="-76002"/>
                          <a:pt x="1452409" y="66076"/>
                          <a:pt x="1721459" y="0"/>
                        </a:cubicBezTo>
                        <a:cubicBezTo>
                          <a:pt x="1990510" y="-66076"/>
                          <a:pt x="2058947" y="31289"/>
                          <a:pt x="2238086" y="0"/>
                        </a:cubicBezTo>
                        <a:cubicBezTo>
                          <a:pt x="2417225" y="-31289"/>
                          <a:pt x="2559296" y="11396"/>
                          <a:pt x="2690860" y="0"/>
                        </a:cubicBezTo>
                        <a:cubicBezTo>
                          <a:pt x="2822424" y="-11396"/>
                          <a:pt x="3074681" y="68794"/>
                          <a:pt x="3335193" y="0"/>
                        </a:cubicBezTo>
                        <a:cubicBezTo>
                          <a:pt x="3595705" y="-68794"/>
                          <a:pt x="3714577" y="28880"/>
                          <a:pt x="3851820" y="0"/>
                        </a:cubicBezTo>
                        <a:cubicBezTo>
                          <a:pt x="3989063" y="-28880"/>
                          <a:pt x="4397253" y="11371"/>
                          <a:pt x="4560005" y="0"/>
                        </a:cubicBezTo>
                        <a:cubicBezTo>
                          <a:pt x="4722758" y="-11371"/>
                          <a:pt x="4846326" y="24934"/>
                          <a:pt x="5012779" y="0"/>
                        </a:cubicBezTo>
                        <a:cubicBezTo>
                          <a:pt x="5179232" y="-24934"/>
                          <a:pt x="5414985" y="27977"/>
                          <a:pt x="5720965" y="0"/>
                        </a:cubicBezTo>
                        <a:cubicBezTo>
                          <a:pt x="6026945" y="-27977"/>
                          <a:pt x="5952627" y="4648"/>
                          <a:pt x="6109886" y="0"/>
                        </a:cubicBezTo>
                        <a:cubicBezTo>
                          <a:pt x="6267145" y="-4648"/>
                          <a:pt x="6520200" y="62990"/>
                          <a:pt x="6690366" y="0"/>
                        </a:cubicBezTo>
                        <a:cubicBezTo>
                          <a:pt x="6860532" y="-62990"/>
                          <a:pt x="7078318" y="33421"/>
                          <a:pt x="7398551" y="0"/>
                        </a:cubicBezTo>
                        <a:cubicBezTo>
                          <a:pt x="8031271" y="-72239"/>
                          <a:pt x="8455351" y="425592"/>
                          <a:pt x="8411825" y="1013274"/>
                        </a:cubicBezTo>
                        <a:cubicBezTo>
                          <a:pt x="8467362" y="1244336"/>
                          <a:pt x="8365820" y="1454726"/>
                          <a:pt x="8411825" y="1592271"/>
                        </a:cubicBezTo>
                        <a:cubicBezTo>
                          <a:pt x="8457830" y="1729816"/>
                          <a:pt x="8391830" y="1938873"/>
                          <a:pt x="8411825" y="2090208"/>
                        </a:cubicBezTo>
                        <a:cubicBezTo>
                          <a:pt x="8431820" y="2241543"/>
                          <a:pt x="8385640" y="2530434"/>
                          <a:pt x="8411825" y="2669205"/>
                        </a:cubicBezTo>
                        <a:cubicBezTo>
                          <a:pt x="8438010" y="2807976"/>
                          <a:pt x="8384417" y="3154356"/>
                          <a:pt x="8411825" y="3329261"/>
                        </a:cubicBezTo>
                        <a:cubicBezTo>
                          <a:pt x="8439233" y="3504166"/>
                          <a:pt x="8360359" y="3771976"/>
                          <a:pt x="8411825" y="3908258"/>
                        </a:cubicBezTo>
                        <a:cubicBezTo>
                          <a:pt x="8463291" y="4044540"/>
                          <a:pt x="8402729" y="4180418"/>
                          <a:pt x="8411825" y="4365665"/>
                        </a:cubicBezTo>
                        <a:cubicBezTo>
                          <a:pt x="8420921" y="4550912"/>
                          <a:pt x="8399130" y="4883369"/>
                          <a:pt x="8411825" y="5066251"/>
                        </a:cubicBezTo>
                        <a:cubicBezTo>
                          <a:pt x="8497968" y="5574769"/>
                          <a:pt x="7892703" y="6183452"/>
                          <a:pt x="7398551" y="6079525"/>
                        </a:cubicBezTo>
                        <a:cubicBezTo>
                          <a:pt x="7157812" y="6079926"/>
                          <a:pt x="7004989" y="6035751"/>
                          <a:pt x="6881924" y="6079525"/>
                        </a:cubicBezTo>
                        <a:cubicBezTo>
                          <a:pt x="6758859" y="6123299"/>
                          <a:pt x="6556140" y="6029579"/>
                          <a:pt x="6301444" y="6079525"/>
                        </a:cubicBezTo>
                        <a:cubicBezTo>
                          <a:pt x="6046748" y="6129471"/>
                          <a:pt x="6047287" y="6038637"/>
                          <a:pt x="5912523" y="6079525"/>
                        </a:cubicBezTo>
                        <a:cubicBezTo>
                          <a:pt x="5777759" y="6120413"/>
                          <a:pt x="5650129" y="6034178"/>
                          <a:pt x="5523601" y="6079525"/>
                        </a:cubicBezTo>
                        <a:cubicBezTo>
                          <a:pt x="5397073" y="6124872"/>
                          <a:pt x="5107424" y="6073740"/>
                          <a:pt x="4943122" y="6079525"/>
                        </a:cubicBezTo>
                        <a:cubicBezTo>
                          <a:pt x="4778820" y="6085310"/>
                          <a:pt x="4687063" y="6032615"/>
                          <a:pt x="4490348" y="6079525"/>
                        </a:cubicBezTo>
                        <a:cubicBezTo>
                          <a:pt x="4293633" y="6126435"/>
                          <a:pt x="4068090" y="6017649"/>
                          <a:pt x="3846015" y="6079525"/>
                        </a:cubicBezTo>
                        <a:cubicBezTo>
                          <a:pt x="3623940" y="6141401"/>
                          <a:pt x="3570656" y="6075366"/>
                          <a:pt x="3393241" y="6079525"/>
                        </a:cubicBezTo>
                        <a:cubicBezTo>
                          <a:pt x="3215826" y="6083684"/>
                          <a:pt x="3030746" y="6029854"/>
                          <a:pt x="2748908" y="6079525"/>
                        </a:cubicBezTo>
                        <a:cubicBezTo>
                          <a:pt x="2467070" y="6129196"/>
                          <a:pt x="2474263" y="6063531"/>
                          <a:pt x="2359987" y="6079525"/>
                        </a:cubicBezTo>
                        <a:cubicBezTo>
                          <a:pt x="2245711" y="6095519"/>
                          <a:pt x="1850742" y="6029850"/>
                          <a:pt x="1715654" y="6079525"/>
                        </a:cubicBezTo>
                        <a:cubicBezTo>
                          <a:pt x="1580566" y="6129200"/>
                          <a:pt x="1300250" y="6067777"/>
                          <a:pt x="1013274" y="6079525"/>
                        </a:cubicBezTo>
                        <a:cubicBezTo>
                          <a:pt x="430099" y="6092735"/>
                          <a:pt x="24307" y="5691727"/>
                          <a:pt x="0" y="5066251"/>
                        </a:cubicBezTo>
                        <a:cubicBezTo>
                          <a:pt x="-24774" y="4875056"/>
                          <a:pt x="34367" y="4687189"/>
                          <a:pt x="0" y="4406195"/>
                        </a:cubicBezTo>
                        <a:cubicBezTo>
                          <a:pt x="-34367" y="4125201"/>
                          <a:pt x="21606" y="4096859"/>
                          <a:pt x="0" y="3908258"/>
                        </a:cubicBezTo>
                        <a:cubicBezTo>
                          <a:pt x="-21606" y="3719657"/>
                          <a:pt x="28453" y="3573325"/>
                          <a:pt x="0" y="3450850"/>
                        </a:cubicBezTo>
                        <a:cubicBezTo>
                          <a:pt x="-28453" y="3328375"/>
                          <a:pt x="26523" y="3088658"/>
                          <a:pt x="0" y="2952913"/>
                        </a:cubicBezTo>
                        <a:cubicBezTo>
                          <a:pt x="-26523" y="2817168"/>
                          <a:pt x="29552" y="2580642"/>
                          <a:pt x="0" y="2414446"/>
                        </a:cubicBezTo>
                        <a:cubicBezTo>
                          <a:pt x="-29552" y="2248250"/>
                          <a:pt x="39317" y="1969577"/>
                          <a:pt x="0" y="1835449"/>
                        </a:cubicBezTo>
                        <a:cubicBezTo>
                          <a:pt x="-39317" y="1701321"/>
                          <a:pt x="18150" y="1349752"/>
                          <a:pt x="0" y="10132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6" name="TextBox 55">
            <a:extLst>
              <a:ext uri="{FF2B5EF4-FFF2-40B4-BE49-F238E27FC236}">
                <a16:creationId xmlns:a16="http://schemas.microsoft.com/office/drawing/2014/main" id="{CA87D798-1A3C-364E-8D9B-E820FEAC98F1}"/>
              </a:ext>
            </a:extLst>
          </p:cNvPr>
          <p:cNvSpPr txBox="1"/>
          <p:nvPr/>
        </p:nvSpPr>
        <p:spPr>
          <a:xfrm>
            <a:off x="5115697" y="1109164"/>
            <a:ext cx="3429866" cy="400110"/>
          </a:xfrm>
          <a:prstGeom prst="rect">
            <a:avLst/>
          </a:prstGeom>
          <a:noFill/>
        </p:spPr>
        <p:txBody>
          <a:bodyPr wrap="square" rtlCol="0">
            <a:spAutoFit/>
          </a:bodyPr>
          <a:lstStyle/>
          <a:p>
            <a:pPr algn="ctr"/>
            <a:r>
              <a:rPr lang="en-US" sz="2000" dirty="0"/>
              <a:t>retaining spatial information</a:t>
            </a:r>
            <a:endParaRPr lang="en-BE" sz="2000" dirty="0"/>
          </a:p>
        </p:txBody>
      </p:sp>
      <p:sp>
        <p:nvSpPr>
          <p:cNvPr id="14" name="TextBox 13">
            <a:extLst>
              <a:ext uri="{FF2B5EF4-FFF2-40B4-BE49-F238E27FC236}">
                <a16:creationId xmlns:a16="http://schemas.microsoft.com/office/drawing/2014/main" id="{774E504F-26F9-444D-9EAC-4C1FBA364740}"/>
              </a:ext>
            </a:extLst>
          </p:cNvPr>
          <p:cNvSpPr txBox="1"/>
          <p:nvPr/>
        </p:nvSpPr>
        <p:spPr>
          <a:xfrm>
            <a:off x="2872747" y="457509"/>
            <a:ext cx="7894557" cy="430887"/>
          </a:xfrm>
          <a:prstGeom prst="rect">
            <a:avLst/>
          </a:prstGeom>
          <a:noFill/>
        </p:spPr>
        <p:txBody>
          <a:bodyPr wrap="square" rtlCol="0">
            <a:spAutoFit/>
          </a:bodyPr>
          <a:lstStyle/>
          <a:p>
            <a:pPr algn="ctr"/>
            <a:r>
              <a:rPr lang="en-GB" sz="2400" b="1" dirty="0"/>
              <a:t>W</a:t>
            </a:r>
            <a:r>
              <a:rPr lang="en-BE" sz="2400" b="1" dirty="0"/>
              <a:t>hat is my scientific question?</a:t>
            </a:r>
          </a:p>
        </p:txBody>
      </p:sp>
      <p:sp>
        <p:nvSpPr>
          <p:cNvPr id="48" name="Triangle 47">
            <a:extLst>
              <a:ext uri="{FF2B5EF4-FFF2-40B4-BE49-F238E27FC236}">
                <a16:creationId xmlns:a16="http://schemas.microsoft.com/office/drawing/2014/main" id="{F3ACD916-F275-FB4F-B91B-81858DA0FBDF}"/>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49" name="Triangle 48">
            <a:extLst>
              <a:ext uri="{FF2B5EF4-FFF2-40B4-BE49-F238E27FC236}">
                <a16:creationId xmlns:a16="http://schemas.microsoft.com/office/drawing/2014/main" id="{DC616640-E1A1-D848-A0EB-46E626C628ED}"/>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50" name="Picture 2" descr="Genomics Core Leuven">
            <a:extLst>
              <a:ext uri="{FF2B5EF4-FFF2-40B4-BE49-F238E27FC236}">
                <a16:creationId xmlns:a16="http://schemas.microsoft.com/office/drawing/2014/main" id="{B5904C58-0056-6646-9CCF-6F1BA46F521C}"/>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sp>
        <p:nvSpPr>
          <p:cNvPr id="55" name="Rounded Rectangle 54">
            <a:extLst>
              <a:ext uri="{FF2B5EF4-FFF2-40B4-BE49-F238E27FC236}">
                <a16:creationId xmlns:a16="http://schemas.microsoft.com/office/drawing/2014/main" id="{6390FAE5-CAFA-EA42-854F-C83C78D365DE}"/>
              </a:ext>
            </a:extLst>
          </p:cNvPr>
          <p:cNvSpPr/>
          <p:nvPr/>
        </p:nvSpPr>
        <p:spPr>
          <a:xfrm>
            <a:off x="5115697" y="1069890"/>
            <a:ext cx="3429865" cy="439384"/>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7" name="TextBox 56">
            <a:extLst>
              <a:ext uri="{FF2B5EF4-FFF2-40B4-BE49-F238E27FC236}">
                <a16:creationId xmlns:a16="http://schemas.microsoft.com/office/drawing/2014/main" id="{75967EB5-51ED-FC4F-90DA-788731539B44}"/>
              </a:ext>
            </a:extLst>
          </p:cNvPr>
          <p:cNvSpPr txBox="1"/>
          <p:nvPr/>
        </p:nvSpPr>
        <p:spPr>
          <a:xfrm>
            <a:off x="3426822" y="2368750"/>
            <a:ext cx="1295175" cy="400110"/>
          </a:xfrm>
          <a:prstGeom prst="rect">
            <a:avLst/>
          </a:prstGeom>
          <a:noFill/>
        </p:spPr>
        <p:txBody>
          <a:bodyPr wrap="square" rtlCol="0">
            <a:spAutoFit/>
          </a:bodyPr>
          <a:lstStyle/>
          <a:p>
            <a:pPr algn="ctr"/>
            <a:r>
              <a:rPr lang="en-US" sz="2000" dirty="0"/>
              <a:t>10x </a:t>
            </a:r>
            <a:r>
              <a:rPr lang="en-US" sz="2000" dirty="0" err="1"/>
              <a:t>visium</a:t>
            </a:r>
            <a:endParaRPr lang="en-BE" sz="2000" dirty="0"/>
          </a:p>
        </p:txBody>
      </p:sp>
      <p:sp>
        <p:nvSpPr>
          <p:cNvPr id="58" name="Rounded Rectangle 57">
            <a:extLst>
              <a:ext uri="{FF2B5EF4-FFF2-40B4-BE49-F238E27FC236}">
                <a16:creationId xmlns:a16="http://schemas.microsoft.com/office/drawing/2014/main" id="{BB2BC589-5091-A046-9E7A-F159034C3723}"/>
              </a:ext>
            </a:extLst>
          </p:cNvPr>
          <p:cNvSpPr/>
          <p:nvPr/>
        </p:nvSpPr>
        <p:spPr>
          <a:xfrm>
            <a:off x="3422017" y="2329475"/>
            <a:ext cx="1302993" cy="439385"/>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3" name="Straight Arrow Connector 2">
            <a:extLst>
              <a:ext uri="{FF2B5EF4-FFF2-40B4-BE49-F238E27FC236}">
                <a16:creationId xmlns:a16="http://schemas.microsoft.com/office/drawing/2014/main" id="{F8084E4E-016E-FA49-8F84-1E6988CF3239}"/>
              </a:ext>
            </a:extLst>
          </p:cNvPr>
          <p:cNvCxnSpPr>
            <a:cxnSpLocks/>
          </p:cNvCxnSpPr>
          <p:nvPr/>
        </p:nvCxnSpPr>
        <p:spPr>
          <a:xfrm flipH="1">
            <a:off x="4725011" y="1689879"/>
            <a:ext cx="687248" cy="521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6983D6C-E9B1-2948-AF8E-BCE55C7B8934}"/>
              </a:ext>
            </a:extLst>
          </p:cNvPr>
          <p:cNvSpPr txBox="1"/>
          <p:nvPr/>
        </p:nvSpPr>
        <p:spPr>
          <a:xfrm>
            <a:off x="4712194" y="1735695"/>
            <a:ext cx="588852" cy="307777"/>
          </a:xfrm>
          <a:prstGeom prst="rect">
            <a:avLst/>
          </a:prstGeom>
          <a:noFill/>
        </p:spPr>
        <p:txBody>
          <a:bodyPr wrap="square" rtlCol="0">
            <a:spAutoFit/>
          </a:bodyPr>
          <a:lstStyle/>
          <a:p>
            <a:r>
              <a:rPr lang="en-BE" sz="1400" dirty="0"/>
              <a:t>yes</a:t>
            </a:r>
          </a:p>
        </p:txBody>
      </p:sp>
      <p:cxnSp>
        <p:nvCxnSpPr>
          <p:cNvPr id="17" name="Straight Arrow Connector 16">
            <a:extLst>
              <a:ext uri="{FF2B5EF4-FFF2-40B4-BE49-F238E27FC236}">
                <a16:creationId xmlns:a16="http://schemas.microsoft.com/office/drawing/2014/main" id="{78EBEEC4-65E2-2047-BAF3-E46C9F43D720}"/>
              </a:ext>
            </a:extLst>
          </p:cNvPr>
          <p:cNvCxnSpPr>
            <a:cxnSpLocks/>
          </p:cNvCxnSpPr>
          <p:nvPr/>
        </p:nvCxnSpPr>
        <p:spPr>
          <a:xfrm>
            <a:off x="7046177" y="1745133"/>
            <a:ext cx="375517" cy="4660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6934B52-2D38-6740-9394-AED130A6054D}"/>
              </a:ext>
            </a:extLst>
          </p:cNvPr>
          <p:cNvSpPr txBox="1"/>
          <p:nvPr/>
        </p:nvSpPr>
        <p:spPr>
          <a:xfrm>
            <a:off x="7178222" y="1688129"/>
            <a:ext cx="588852" cy="307777"/>
          </a:xfrm>
          <a:prstGeom prst="rect">
            <a:avLst/>
          </a:prstGeom>
          <a:noFill/>
        </p:spPr>
        <p:txBody>
          <a:bodyPr wrap="square" rtlCol="0">
            <a:spAutoFit/>
          </a:bodyPr>
          <a:lstStyle/>
          <a:p>
            <a:r>
              <a:rPr lang="en-BE" sz="1400" dirty="0"/>
              <a:t>no</a:t>
            </a:r>
          </a:p>
        </p:txBody>
      </p:sp>
      <p:sp>
        <p:nvSpPr>
          <p:cNvPr id="19" name="TextBox 18">
            <a:extLst>
              <a:ext uri="{FF2B5EF4-FFF2-40B4-BE49-F238E27FC236}">
                <a16:creationId xmlns:a16="http://schemas.microsoft.com/office/drawing/2014/main" id="{ECBBAB83-786B-7F4C-823E-8BB26EF839EE}"/>
              </a:ext>
            </a:extLst>
          </p:cNvPr>
          <p:cNvSpPr txBox="1"/>
          <p:nvPr/>
        </p:nvSpPr>
        <p:spPr>
          <a:xfrm>
            <a:off x="5963169" y="2306965"/>
            <a:ext cx="2821863" cy="400110"/>
          </a:xfrm>
          <a:prstGeom prst="rect">
            <a:avLst/>
          </a:prstGeom>
          <a:noFill/>
        </p:spPr>
        <p:txBody>
          <a:bodyPr wrap="none" rtlCol="0">
            <a:spAutoFit/>
          </a:bodyPr>
          <a:lstStyle/>
          <a:p>
            <a:r>
              <a:rPr lang="en-US" sz="2000" dirty="0"/>
              <a:t>interested in DNA or RNA</a:t>
            </a:r>
            <a:endParaRPr lang="en-BE" sz="2000" dirty="0"/>
          </a:p>
        </p:txBody>
      </p:sp>
      <p:sp>
        <p:nvSpPr>
          <p:cNvPr id="20" name="Rounded Rectangle 19">
            <a:extLst>
              <a:ext uri="{FF2B5EF4-FFF2-40B4-BE49-F238E27FC236}">
                <a16:creationId xmlns:a16="http://schemas.microsoft.com/office/drawing/2014/main" id="{CC43530F-C175-6D42-8895-C9B1B781525D}"/>
              </a:ext>
            </a:extLst>
          </p:cNvPr>
          <p:cNvSpPr/>
          <p:nvPr/>
        </p:nvSpPr>
        <p:spPr>
          <a:xfrm>
            <a:off x="5955345" y="2292405"/>
            <a:ext cx="2829681" cy="439384"/>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3" name="TextBox 22">
            <a:extLst>
              <a:ext uri="{FF2B5EF4-FFF2-40B4-BE49-F238E27FC236}">
                <a16:creationId xmlns:a16="http://schemas.microsoft.com/office/drawing/2014/main" id="{9533E8BD-5BB4-934B-AF6A-E89EC4F98109}"/>
              </a:ext>
            </a:extLst>
          </p:cNvPr>
          <p:cNvSpPr txBox="1"/>
          <p:nvPr/>
        </p:nvSpPr>
        <p:spPr>
          <a:xfrm>
            <a:off x="4134770" y="3345881"/>
            <a:ext cx="2939142" cy="400110"/>
          </a:xfrm>
          <a:prstGeom prst="rect">
            <a:avLst/>
          </a:prstGeom>
          <a:noFill/>
        </p:spPr>
        <p:txBody>
          <a:bodyPr wrap="square" rtlCol="0">
            <a:spAutoFit/>
          </a:bodyPr>
          <a:lstStyle/>
          <a:p>
            <a:pPr algn="ctr"/>
            <a:r>
              <a:rPr lang="en-US" sz="2000" dirty="0"/>
              <a:t>Interested in epigenetics</a:t>
            </a:r>
            <a:endParaRPr lang="en-BE" sz="2000" dirty="0"/>
          </a:p>
        </p:txBody>
      </p:sp>
      <p:sp>
        <p:nvSpPr>
          <p:cNvPr id="24" name="Rounded Rectangle 23">
            <a:extLst>
              <a:ext uri="{FF2B5EF4-FFF2-40B4-BE49-F238E27FC236}">
                <a16:creationId xmlns:a16="http://schemas.microsoft.com/office/drawing/2014/main" id="{7908C62C-0CAE-5F4C-B0E1-BEE4AFBBB778}"/>
              </a:ext>
            </a:extLst>
          </p:cNvPr>
          <p:cNvSpPr/>
          <p:nvPr/>
        </p:nvSpPr>
        <p:spPr>
          <a:xfrm>
            <a:off x="4126951" y="3306607"/>
            <a:ext cx="2946961" cy="439384"/>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7" name="TextBox 26">
            <a:extLst>
              <a:ext uri="{FF2B5EF4-FFF2-40B4-BE49-F238E27FC236}">
                <a16:creationId xmlns:a16="http://schemas.microsoft.com/office/drawing/2014/main" id="{743139BF-0D66-1C48-9E2C-F51E1C5EEA35}"/>
              </a:ext>
            </a:extLst>
          </p:cNvPr>
          <p:cNvSpPr txBox="1"/>
          <p:nvPr/>
        </p:nvSpPr>
        <p:spPr>
          <a:xfrm>
            <a:off x="4370756" y="3956010"/>
            <a:ext cx="588852" cy="307777"/>
          </a:xfrm>
          <a:prstGeom prst="rect">
            <a:avLst/>
          </a:prstGeom>
          <a:noFill/>
        </p:spPr>
        <p:txBody>
          <a:bodyPr wrap="square" rtlCol="0">
            <a:spAutoFit/>
          </a:bodyPr>
          <a:lstStyle/>
          <a:p>
            <a:r>
              <a:rPr lang="en-BE" sz="1400" dirty="0"/>
              <a:t>yes</a:t>
            </a:r>
          </a:p>
        </p:txBody>
      </p:sp>
      <p:cxnSp>
        <p:nvCxnSpPr>
          <p:cNvPr id="28" name="Straight Arrow Connector 27">
            <a:extLst>
              <a:ext uri="{FF2B5EF4-FFF2-40B4-BE49-F238E27FC236}">
                <a16:creationId xmlns:a16="http://schemas.microsoft.com/office/drawing/2014/main" id="{D1F978EE-4E6C-6F46-A418-BD68E4729061}"/>
              </a:ext>
            </a:extLst>
          </p:cNvPr>
          <p:cNvCxnSpPr>
            <a:cxnSpLocks/>
          </p:cNvCxnSpPr>
          <p:nvPr/>
        </p:nvCxnSpPr>
        <p:spPr>
          <a:xfrm flipH="1">
            <a:off x="4717191" y="3949701"/>
            <a:ext cx="592183" cy="4469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749B1AB-78F1-B24C-9A1B-03B97500989F}"/>
              </a:ext>
            </a:extLst>
          </p:cNvPr>
          <p:cNvSpPr txBox="1"/>
          <p:nvPr/>
        </p:nvSpPr>
        <p:spPr>
          <a:xfrm>
            <a:off x="3518780" y="4595573"/>
            <a:ext cx="1295175" cy="400110"/>
          </a:xfrm>
          <a:prstGeom prst="rect">
            <a:avLst/>
          </a:prstGeom>
          <a:noFill/>
        </p:spPr>
        <p:txBody>
          <a:bodyPr wrap="square" rtlCol="0">
            <a:spAutoFit/>
          </a:bodyPr>
          <a:lstStyle/>
          <a:p>
            <a:pPr algn="ctr"/>
            <a:r>
              <a:rPr lang="en-US" sz="2000" dirty="0"/>
              <a:t>10x ATAC</a:t>
            </a:r>
            <a:endParaRPr lang="en-BE" sz="2000" dirty="0"/>
          </a:p>
        </p:txBody>
      </p:sp>
      <p:sp>
        <p:nvSpPr>
          <p:cNvPr id="30" name="Rounded Rectangle 29">
            <a:extLst>
              <a:ext uri="{FF2B5EF4-FFF2-40B4-BE49-F238E27FC236}">
                <a16:creationId xmlns:a16="http://schemas.microsoft.com/office/drawing/2014/main" id="{97DC53B2-5ACD-4F47-9967-471718B7B1E7}"/>
              </a:ext>
            </a:extLst>
          </p:cNvPr>
          <p:cNvSpPr/>
          <p:nvPr/>
        </p:nvSpPr>
        <p:spPr>
          <a:xfrm>
            <a:off x="3513975" y="4556298"/>
            <a:ext cx="1302993" cy="439385"/>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1" name="TextBox 30">
            <a:extLst>
              <a:ext uri="{FF2B5EF4-FFF2-40B4-BE49-F238E27FC236}">
                <a16:creationId xmlns:a16="http://schemas.microsoft.com/office/drawing/2014/main" id="{C1EACDA4-714A-C340-AF2D-DA8B97596069}"/>
              </a:ext>
            </a:extLst>
          </p:cNvPr>
          <p:cNvSpPr txBox="1"/>
          <p:nvPr/>
        </p:nvSpPr>
        <p:spPr>
          <a:xfrm>
            <a:off x="3515767" y="5215563"/>
            <a:ext cx="1295175" cy="1077218"/>
          </a:xfrm>
          <a:prstGeom prst="rect">
            <a:avLst/>
          </a:prstGeom>
          <a:noFill/>
        </p:spPr>
        <p:txBody>
          <a:bodyPr wrap="square" rtlCol="0">
            <a:spAutoFit/>
          </a:bodyPr>
          <a:lstStyle/>
          <a:p>
            <a:pPr algn="ctr"/>
            <a:r>
              <a:rPr lang="en-US" sz="1600" dirty="0" err="1">
                <a:solidFill>
                  <a:schemeClr val="bg1">
                    <a:lumMod val="65000"/>
                  </a:schemeClr>
                </a:solidFill>
              </a:rPr>
              <a:t>scBS</a:t>
            </a:r>
            <a:r>
              <a:rPr lang="en-US" sz="1600" dirty="0">
                <a:solidFill>
                  <a:schemeClr val="bg1">
                    <a:lumMod val="65000"/>
                  </a:schemeClr>
                </a:solidFill>
              </a:rPr>
              <a:t> seq</a:t>
            </a:r>
          </a:p>
          <a:p>
            <a:pPr algn="ctr"/>
            <a:r>
              <a:rPr lang="en-US" sz="1600" dirty="0">
                <a:solidFill>
                  <a:schemeClr val="bg1">
                    <a:lumMod val="65000"/>
                  </a:schemeClr>
                </a:solidFill>
              </a:rPr>
              <a:t>Cut and run</a:t>
            </a:r>
          </a:p>
          <a:p>
            <a:pPr algn="ctr"/>
            <a:r>
              <a:rPr lang="en-US" sz="1600" dirty="0">
                <a:solidFill>
                  <a:schemeClr val="bg1">
                    <a:lumMod val="65000"/>
                  </a:schemeClr>
                </a:solidFill>
              </a:rPr>
              <a:t>Methylation</a:t>
            </a:r>
          </a:p>
          <a:p>
            <a:pPr algn="ctr"/>
            <a:r>
              <a:rPr lang="en-US" sz="1600" dirty="0"/>
              <a:t>…</a:t>
            </a:r>
            <a:endParaRPr lang="en-BE" sz="1600" dirty="0"/>
          </a:p>
        </p:txBody>
      </p:sp>
      <p:sp>
        <p:nvSpPr>
          <p:cNvPr id="32" name="Rounded Rectangle 31">
            <a:extLst>
              <a:ext uri="{FF2B5EF4-FFF2-40B4-BE49-F238E27FC236}">
                <a16:creationId xmlns:a16="http://schemas.microsoft.com/office/drawing/2014/main" id="{D5085B3E-3578-F849-8BFB-05F0DCEDD1C0}"/>
              </a:ext>
            </a:extLst>
          </p:cNvPr>
          <p:cNvSpPr/>
          <p:nvPr/>
        </p:nvSpPr>
        <p:spPr>
          <a:xfrm>
            <a:off x="3510962" y="5176288"/>
            <a:ext cx="1302993" cy="1075512"/>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4" name="TextBox 33">
            <a:extLst>
              <a:ext uri="{FF2B5EF4-FFF2-40B4-BE49-F238E27FC236}">
                <a16:creationId xmlns:a16="http://schemas.microsoft.com/office/drawing/2014/main" id="{F3DB3503-6784-B346-8636-8FD4DE59EA30}"/>
              </a:ext>
            </a:extLst>
          </p:cNvPr>
          <p:cNvSpPr txBox="1"/>
          <p:nvPr/>
        </p:nvSpPr>
        <p:spPr>
          <a:xfrm>
            <a:off x="6066654" y="3956010"/>
            <a:ext cx="588852" cy="307777"/>
          </a:xfrm>
          <a:prstGeom prst="rect">
            <a:avLst/>
          </a:prstGeom>
          <a:noFill/>
        </p:spPr>
        <p:txBody>
          <a:bodyPr wrap="square" rtlCol="0">
            <a:spAutoFit/>
          </a:bodyPr>
          <a:lstStyle/>
          <a:p>
            <a:r>
              <a:rPr lang="en-BE" sz="1400" dirty="0"/>
              <a:t>no</a:t>
            </a:r>
          </a:p>
        </p:txBody>
      </p:sp>
      <p:sp>
        <p:nvSpPr>
          <p:cNvPr id="35" name="TextBox 34">
            <a:extLst>
              <a:ext uri="{FF2B5EF4-FFF2-40B4-BE49-F238E27FC236}">
                <a16:creationId xmlns:a16="http://schemas.microsoft.com/office/drawing/2014/main" id="{AF7864B9-C05A-5B41-8080-239D1B28DAD9}"/>
              </a:ext>
            </a:extLst>
          </p:cNvPr>
          <p:cNvSpPr txBox="1"/>
          <p:nvPr/>
        </p:nvSpPr>
        <p:spPr>
          <a:xfrm>
            <a:off x="5540141" y="4614305"/>
            <a:ext cx="1295175" cy="400110"/>
          </a:xfrm>
          <a:prstGeom prst="rect">
            <a:avLst/>
          </a:prstGeom>
          <a:noFill/>
        </p:spPr>
        <p:txBody>
          <a:bodyPr wrap="square" rtlCol="0">
            <a:spAutoFit/>
          </a:bodyPr>
          <a:lstStyle/>
          <a:p>
            <a:pPr algn="ctr"/>
            <a:r>
              <a:rPr lang="en-US" sz="2000" dirty="0" err="1"/>
              <a:t>scDNA</a:t>
            </a:r>
            <a:r>
              <a:rPr lang="en-US" sz="2000" dirty="0"/>
              <a:t> seq</a:t>
            </a:r>
            <a:endParaRPr lang="en-BE" sz="2000" dirty="0"/>
          </a:p>
        </p:txBody>
      </p:sp>
      <p:sp>
        <p:nvSpPr>
          <p:cNvPr id="36" name="Rounded Rectangle 35">
            <a:extLst>
              <a:ext uri="{FF2B5EF4-FFF2-40B4-BE49-F238E27FC236}">
                <a16:creationId xmlns:a16="http://schemas.microsoft.com/office/drawing/2014/main" id="{9662A592-F77D-134C-A9AC-9EBDC73A64EA}"/>
              </a:ext>
            </a:extLst>
          </p:cNvPr>
          <p:cNvSpPr/>
          <p:nvPr/>
        </p:nvSpPr>
        <p:spPr>
          <a:xfrm>
            <a:off x="5535336" y="4575030"/>
            <a:ext cx="1302993" cy="439385"/>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7" name="TextBox 36">
            <a:extLst>
              <a:ext uri="{FF2B5EF4-FFF2-40B4-BE49-F238E27FC236}">
                <a16:creationId xmlns:a16="http://schemas.microsoft.com/office/drawing/2014/main" id="{49756A88-481E-FF42-BB17-DC560849C6C2}"/>
              </a:ext>
            </a:extLst>
          </p:cNvPr>
          <p:cNvSpPr txBox="1"/>
          <p:nvPr/>
        </p:nvSpPr>
        <p:spPr>
          <a:xfrm>
            <a:off x="5962881" y="2914146"/>
            <a:ext cx="588852" cy="307777"/>
          </a:xfrm>
          <a:prstGeom prst="rect">
            <a:avLst/>
          </a:prstGeom>
          <a:noFill/>
        </p:spPr>
        <p:txBody>
          <a:bodyPr wrap="square" rtlCol="0">
            <a:spAutoFit/>
          </a:bodyPr>
          <a:lstStyle/>
          <a:p>
            <a:r>
              <a:rPr lang="en-BE" sz="1400" dirty="0"/>
              <a:t>DNA</a:t>
            </a:r>
          </a:p>
        </p:txBody>
      </p:sp>
      <p:cxnSp>
        <p:nvCxnSpPr>
          <p:cNvPr id="38" name="Straight Arrow Connector 37">
            <a:extLst>
              <a:ext uri="{FF2B5EF4-FFF2-40B4-BE49-F238E27FC236}">
                <a16:creationId xmlns:a16="http://schemas.microsoft.com/office/drawing/2014/main" id="{F45430E2-53FE-CF4C-836E-E22037EEF9A8}"/>
              </a:ext>
            </a:extLst>
          </p:cNvPr>
          <p:cNvCxnSpPr>
            <a:cxnSpLocks/>
          </p:cNvCxnSpPr>
          <p:nvPr/>
        </p:nvCxnSpPr>
        <p:spPr>
          <a:xfrm flipH="1">
            <a:off x="5721406" y="2854472"/>
            <a:ext cx="283370" cy="3676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B33E0ED-A8AA-6341-BA38-64A79E798023}"/>
              </a:ext>
            </a:extLst>
          </p:cNvPr>
          <p:cNvCxnSpPr>
            <a:cxnSpLocks/>
          </p:cNvCxnSpPr>
          <p:nvPr/>
        </p:nvCxnSpPr>
        <p:spPr>
          <a:xfrm>
            <a:off x="8776022" y="2829730"/>
            <a:ext cx="288492" cy="3987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A6C3C90-7DA5-7B46-9948-D097A55B0D5B}"/>
              </a:ext>
            </a:extLst>
          </p:cNvPr>
          <p:cNvSpPr txBox="1"/>
          <p:nvPr/>
        </p:nvSpPr>
        <p:spPr>
          <a:xfrm>
            <a:off x="8322356" y="3332671"/>
            <a:ext cx="1921395" cy="400110"/>
          </a:xfrm>
          <a:prstGeom prst="rect">
            <a:avLst/>
          </a:prstGeom>
          <a:noFill/>
        </p:spPr>
        <p:txBody>
          <a:bodyPr wrap="square" rtlCol="0">
            <a:spAutoFit/>
          </a:bodyPr>
          <a:lstStyle/>
          <a:p>
            <a:pPr algn="ctr"/>
            <a:r>
              <a:rPr lang="en-US" sz="2000" dirty="0"/>
              <a:t>3’ vs 5’ mRNA</a:t>
            </a:r>
            <a:endParaRPr lang="en-BE" sz="2000" dirty="0"/>
          </a:p>
        </p:txBody>
      </p:sp>
      <p:sp>
        <p:nvSpPr>
          <p:cNvPr id="42" name="Rounded Rectangle 41">
            <a:extLst>
              <a:ext uri="{FF2B5EF4-FFF2-40B4-BE49-F238E27FC236}">
                <a16:creationId xmlns:a16="http://schemas.microsoft.com/office/drawing/2014/main" id="{903EBED4-BDE3-4D45-AA9E-01FC67CF4F27}"/>
              </a:ext>
            </a:extLst>
          </p:cNvPr>
          <p:cNvSpPr/>
          <p:nvPr/>
        </p:nvSpPr>
        <p:spPr>
          <a:xfrm>
            <a:off x="8322358" y="3293397"/>
            <a:ext cx="1921394" cy="439384"/>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3" name="TextBox 42">
            <a:extLst>
              <a:ext uri="{FF2B5EF4-FFF2-40B4-BE49-F238E27FC236}">
                <a16:creationId xmlns:a16="http://schemas.microsoft.com/office/drawing/2014/main" id="{C16CBB67-563D-2C41-8194-51052C8CBF37}"/>
              </a:ext>
            </a:extLst>
          </p:cNvPr>
          <p:cNvSpPr txBox="1"/>
          <p:nvPr/>
        </p:nvSpPr>
        <p:spPr>
          <a:xfrm>
            <a:off x="9770911" y="4592258"/>
            <a:ext cx="1295175" cy="1015663"/>
          </a:xfrm>
          <a:prstGeom prst="rect">
            <a:avLst/>
          </a:prstGeom>
          <a:noFill/>
        </p:spPr>
        <p:txBody>
          <a:bodyPr wrap="square" rtlCol="0">
            <a:spAutoFit/>
          </a:bodyPr>
          <a:lstStyle/>
          <a:p>
            <a:pPr algn="ctr"/>
            <a:r>
              <a:rPr lang="en-US" sz="2000" dirty="0"/>
              <a:t>10x 5’ immune profiling</a:t>
            </a:r>
            <a:endParaRPr lang="en-BE" sz="2000" dirty="0"/>
          </a:p>
        </p:txBody>
      </p:sp>
      <p:sp>
        <p:nvSpPr>
          <p:cNvPr id="44" name="Rounded Rectangle 43">
            <a:extLst>
              <a:ext uri="{FF2B5EF4-FFF2-40B4-BE49-F238E27FC236}">
                <a16:creationId xmlns:a16="http://schemas.microsoft.com/office/drawing/2014/main" id="{D03BF29F-1E39-1A4E-8D01-B483BB7DFA01}"/>
              </a:ext>
            </a:extLst>
          </p:cNvPr>
          <p:cNvSpPr/>
          <p:nvPr/>
        </p:nvSpPr>
        <p:spPr>
          <a:xfrm>
            <a:off x="9766106" y="4552983"/>
            <a:ext cx="1302993" cy="1075512"/>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5" name="TextBox 44">
            <a:extLst>
              <a:ext uri="{FF2B5EF4-FFF2-40B4-BE49-F238E27FC236}">
                <a16:creationId xmlns:a16="http://schemas.microsoft.com/office/drawing/2014/main" id="{A6B57BB8-12F9-DD47-8320-EBABCACF5C2F}"/>
              </a:ext>
            </a:extLst>
          </p:cNvPr>
          <p:cNvSpPr txBox="1"/>
          <p:nvPr/>
        </p:nvSpPr>
        <p:spPr>
          <a:xfrm>
            <a:off x="7835186" y="4592258"/>
            <a:ext cx="1302993" cy="707886"/>
          </a:xfrm>
          <a:prstGeom prst="rect">
            <a:avLst/>
          </a:prstGeom>
          <a:noFill/>
        </p:spPr>
        <p:txBody>
          <a:bodyPr wrap="square" rtlCol="0">
            <a:spAutoFit/>
          </a:bodyPr>
          <a:lstStyle/>
          <a:p>
            <a:pPr algn="ctr"/>
            <a:r>
              <a:rPr lang="en-US" sz="2000" dirty="0"/>
              <a:t>Full </a:t>
            </a:r>
          </a:p>
          <a:p>
            <a:pPr algn="ctr"/>
            <a:r>
              <a:rPr lang="en-US" sz="2000" dirty="0"/>
              <a:t>transcript?</a:t>
            </a:r>
            <a:endParaRPr lang="en-BE" sz="2000" dirty="0"/>
          </a:p>
        </p:txBody>
      </p:sp>
      <p:sp>
        <p:nvSpPr>
          <p:cNvPr id="46" name="Rounded Rectangle 45">
            <a:extLst>
              <a:ext uri="{FF2B5EF4-FFF2-40B4-BE49-F238E27FC236}">
                <a16:creationId xmlns:a16="http://schemas.microsoft.com/office/drawing/2014/main" id="{95064D82-7B09-8B46-BC6D-4DCF214006A9}"/>
              </a:ext>
            </a:extLst>
          </p:cNvPr>
          <p:cNvSpPr/>
          <p:nvPr/>
        </p:nvSpPr>
        <p:spPr>
          <a:xfrm>
            <a:off x="7835186" y="4552983"/>
            <a:ext cx="1302994" cy="747161"/>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54" name="Straight Arrow Connector 53">
            <a:extLst>
              <a:ext uri="{FF2B5EF4-FFF2-40B4-BE49-F238E27FC236}">
                <a16:creationId xmlns:a16="http://schemas.microsoft.com/office/drawing/2014/main" id="{29D481FC-7433-4D46-AFF2-9ADD79985F00}"/>
              </a:ext>
            </a:extLst>
          </p:cNvPr>
          <p:cNvCxnSpPr>
            <a:cxnSpLocks/>
          </p:cNvCxnSpPr>
          <p:nvPr/>
        </p:nvCxnSpPr>
        <p:spPr>
          <a:xfrm>
            <a:off x="5486626" y="3946630"/>
            <a:ext cx="592183" cy="4469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2CA97ADB-3F0E-4F4E-906A-33A5E73DC4AA}"/>
              </a:ext>
            </a:extLst>
          </p:cNvPr>
          <p:cNvSpPr txBox="1"/>
          <p:nvPr/>
        </p:nvSpPr>
        <p:spPr>
          <a:xfrm>
            <a:off x="8298418" y="3952939"/>
            <a:ext cx="588852" cy="307777"/>
          </a:xfrm>
          <a:prstGeom prst="rect">
            <a:avLst/>
          </a:prstGeom>
          <a:noFill/>
        </p:spPr>
        <p:txBody>
          <a:bodyPr wrap="square" rtlCol="0">
            <a:spAutoFit/>
          </a:bodyPr>
          <a:lstStyle/>
          <a:p>
            <a:r>
              <a:rPr lang="en-BE" sz="1400" dirty="0"/>
              <a:t>3’</a:t>
            </a:r>
          </a:p>
        </p:txBody>
      </p:sp>
      <p:cxnSp>
        <p:nvCxnSpPr>
          <p:cNvPr id="60" name="Straight Arrow Connector 59">
            <a:extLst>
              <a:ext uri="{FF2B5EF4-FFF2-40B4-BE49-F238E27FC236}">
                <a16:creationId xmlns:a16="http://schemas.microsoft.com/office/drawing/2014/main" id="{1E9F0945-D40E-C241-9610-D999E4B4AC22}"/>
              </a:ext>
            </a:extLst>
          </p:cNvPr>
          <p:cNvCxnSpPr>
            <a:cxnSpLocks/>
          </p:cNvCxnSpPr>
          <p:nvPr/>
        </p:nvCxnSpPr>
        <p:spPr>
          <a:xfrm flipH="1">
            <a:off x="8644853" y="3946630"/>
            <a:ext cx="592183" cy="4469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1651BC0F-E186-0041-B4F5-D23FD159B4C1}"/>
              </a:ext>
            </a:extLst>
          </p:cNvPr>
          <p:cNvSpPr txBox="1"/>
          <p:nvPr/>
        </p:nvSpPr>
        <p:spPr>
          <a:xfrm>
            <a:off x="9994316" y="3952939"/>
            <a:ext cx="588852" cy="307777"/>
          </a:xfrm>
          <a:prstGeom prst="rect">
            <a:avLst/>
          </a:prstGeom>
          <a:noFill/>
        </p:spPr>
        <p:txBody>
          <a:bodyPr wrap="square" rtlCol="0">
            <a:spAutoFit/>
          </a:bodyPr>
          <a:lstStyle/>
          <a:p>
            <a:r>
              <a:rPr lang="en-BE" sz="1400" dirty="0"/>
              <a:t>5’</a:t>
            </a:r>
          </a:p>
        </p:txBody>
      </p:sp>
      <p:cxnSp>
        <p:nvCxnSpPr>
          <p:cNvPr id="62" name="Straight Arrow Connector 61">
            <a:extLst>
              <a:ext uri="{FF2B5EF4-FFF2-40B4-BE49-F238E27FC236}">
                <a16:creationId xmlns:a16="http://schemas.microsoft.com/office/drawing/2014/main" id="{677FF738-8F96-BB42-AE42-CBFBB40FC6F9}"/>
              </a:ext>
            </a:extLst>
          </p:cNvPr>
          <p:cNvCxnSpPr>
            <a:cxnSpLocks/>
          </p:cNvCxnSpPr>
          <p:nvPr/>
        </p:nvCxnSpPr>
        <p:spPr>
          <a:xfrm>
            <a:off x="9414288" y="3943559"/>
            <a:ext cx="592183" cy="4469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36D9A32F-B458-A443-BAD5-7652A9D321CD}"/>
              </a:ext>
            </a:extLst>
          </p:cNvPr>
          <p:cNvSpPr txBox="1"/>
          <p:nvPr/>
        </p:nvSpPr>
        <p:spPr>
          <a:xfrm>
            <a:off x="6854222" y="5950025"/>
            <a:ext cx="1403468" cy="400110"/>
          </a:xfrm>
          <a:prstGeom prst="rect">
            <a:avLst/>
          </a:prstGeom>
          <a:noFill/>
        </p:spPr>
        <p:txBody>
          <a:bodyPr wrap="square" rtlCol="0">
            <a:spAutoFit/>
          </a:bodyPr>
          <a:lstStyle/>
          <a:p>
            <a:pPr algn="ctr"/>
            <a:r>
              <a:rPr lang="en-US" sz="2000" dirty="0"/>
              <a:t>SMART-seq</a:t>
            </a:r>
            <a:endParaRPr lang="en-BE" sz="2000" dirty="0"/>
          </a:p>
        </p:txBody>
      </p:sp>
      <p:sp>
        <p:nvSpPr>
          <p:cNvPr id="64" name="Rounded Rectangle 63">
            <a:extLst>
              <a:ext uri="{FF2B5EF4-FFF2-40B4-BE49-F238E27FC236}">
                <a16:creationId xmlns:a16="http://schemas.microsoft.com/office/drawing/2014/main" id="{3853A5AE-1E4A-B44A-A672-F84DFA23B2B1}"/>
              </a:ext>
            </a:extLst>
          </p:cNvPr>
          <p:cNvSpPr/>
          <p:nvPr/>
        </p:nvSpPr>
        <p:spPr>
          <a:xfrm>
            <a:off x="6854889" y="5923108"/>
            <a:ext cx="1403468" cy="439384"/>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5" name="TextBox 64">
            <a:extLst>
              <a:ext uri="{FF2B5EF4-FFF2-40B4-BE49-F238E27FC236}">
                <a16:creationId xmlns:a16="http://schemas.microsoft.com/office/drawing/2014/main" id="{6E18167F-1F27-1E4A-BE27-810D38D03C60}"/>
              </a:ext>
            </a:extLst>
          </p:cNvPr>
          <p:cNvSpPr txBox="1"/>
          <p:nvPr/>
        </p:nvSpPr>
        <p:spPr>
          <a:xfrm>
            <a:off x="8545562" y="5938545"/>
            <a:ext cx="1403468" cy="400110"/>
          </a:xfrm>
          <a:prstGeom prst="rect">
            <a:avLst/>
          </a:prstGeom>
          <a:noFill/>
        </p:spPr>
        <p:txBody>
          <a:bodyPr wrap="square" rtlCol="0">
            <a:spAutoFit/>
          </a:bodyPr>
          <a:lstStyle/>
          <a:p>
            <a:pPr algn="ctr"/>
            <a:r>
              <a:rPr lang="en-US" sz="2000" dirty="0"/>
              <a:t>10x RNA seq</a:t>
            </a:r>
            <a:endParaRPr lang="en-BE" sz="2000" dirty="0"/>
          </a:p>
        </p:txBody>
      </p:sp>
      <p:sp>
        <p:nvSpPr>
          <p:cNvPr id="66" name="Rounded Rectangle 65">
            <a:extLst>
              <a:ext uri="{FF2B5EF4-FFF2-40B4-BE49-F238E27FC236}">
                <a16:creationId xmlns:a16="http://schemas.microsoft.com/office/drawing/2014/main" id="{69567FBF-C904-624A-A3D2-AE60EBE22F2A}"/>
              </a:ext>
            </a:extLst>
          </p:cNvPr>
          <p:cNvSpPr/>
          <p:nvPr/>
        </p:nvSpPr>
        <p:spPr>
          <a:xfrm>
            <a:off x="8546229" y="5911628"/>
            <a:ext cx="1403468" cy="747160"/>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7" name="TextBox 66">
            <a:extLst>
              <a:ext uri="{FF2B5EF4-FFF2-40B4-BE49-F238E27FC236}">
                <a16:creationId xmlns:a16="http://schemas.microsoft.com/office/drawing/2014/main" id="{4BDD7DB8-40E4-2844-A47E-FFF19976A2C9}"/>
              </a:ext>
            </a:extLst>
          </p:cNvPr>
          <p:cNvSpPr txBox="1"/>
          <p:nvPr/>
        </p:nvSpPr>
        <p:spPr>
          <a:xfrm>
            <a:off x="7629465" y="5382204"/>
            <a:ext cx="588852" cy="307777"/>
          </a:xfrm>
          <a:prstGeom prst="rect">
            <a:avLst/>
          </a:prstGeom>
          <a:noFill/>
        </p:spPr>
        <p:txBody>
          <a:bodyPr wrap="square" rtlCol="0">
            <a:spAutoFit/>
          </a:bodyPr>
          <a:lstStyle/>
          <a:p>
            <a:r>
              <a:rPr lang="en-BE" sz="1400" dirty="0"/>
              <a:t>yes</a:t>
            </a:r>
          </a:p>
        </p:txBody>
      </p:sp>
      <p:cxnSp>
        <p:nvCxnSpPr>
          <p:cNvPr id="68" name="Straight Arrow Connector 67">
            <a:extLst>
              <a:ext uri="{FF2B5EF4-FFF2-40B4-BE49-F238E27FC236}">
                <a16:creationId xmlns:a16="http://schemas.microsoft.com/office/drawing/2014/main" id="{E3794B12-E5E0-3A48-A5EE-65BA0FE5C592}"/>
              </a:ext>
            </a:extLst>
          </p:cNvPr>
          <p:cNvCxnSpPr>
            <a:cxnSpLocks/>
          </p:cNvCxnSpPr>
          <p:nvPr/>
        </p:nvCxnSpPr>
        <p:spPr>
          <a:xfrm flipH="1">
            <a:off x="7778190" y="5375895"/>
            <a:ext cx="592183" cy="4469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A6DCD4B2-0EF3-954C-A350-22913D70FB9A}"/>
              </a:ext>
            </a:extLst>
          </p:cNvPr>
          <p:cNvSpPr txBox="1"/>
          <p:nvPr/>
        </p:nvSpPr>
        <p:spPr>
          <a:xfrm>
            <a:off x="8818730" y="5369847"/>
            <a:ext cx="588852" cy="307777"/>
          </a:xfrm>
          <a:prstGeom prst="rect">
            <a:avLst/>
          </a:prstGeom>
          <a:noFill/>
        </p:spPr>
        <p:txBody>
          <a:bodyPr wrap="square" rtlCol="0">
            <a:spAutoFit/>
          </a:bodyPr>
          <a:lstStyle/>
          <a:p>
            <a:r>
              <a:rPr lang="en-BE" sz="1400" dirty="0"/>
              <a:t>no</a:t>
            </a:r>
          </a:p>
        </p:txBody>
      </p:sp>
      <p:cxnSp>
        <p:nvCxnSpPr>
          <p:cNvPr id="70" name="Straight Arrow Connector 69">
            <a:extLst>
              <a:ext uri="{FF2B5EF4-FFF2-40B4-BE49-F238E27FC236}">
                <a16:creationId xmlns:a16="http://schemas.microsoft.com/office/drawing/2014/main" id="{2B7D0817-A576-9F41-B098-39D9DB098421}"/>
              </a:ext>
            </a:extLst>
          </p:cNvPr>
          <p:cNvCxnSpPr>
            <a:cxnSpLocks/>
          </p:cNvCxnSpPr>
          <p:nvPr/>
        </p:nvCxnSpPr>
        <p:spPr>
          <a:xfrm>
            <a:off x="8547625" y="5372824"/>
            <a:ext cx="592183" cy="4469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42478087-11F8-F740-B3EF-7A729AC3F9DF}"/>
              </a:ext>
            </a:extLst>
          </p:cNvPr>
          <p:cNvSpPr txBox="1"/>
          <p:nvPr/>
        </p:nvSpPr>
        <p:spPr>
          <a:xfrm>
            <a:off x="8192312" y="2914358"/>
            <a:ext cx="588852" cy="307777"/>
          </a:xfrm>
          <a:prstGeom prst="rect">
            <a:avLst/>
          </a:prstGeom>
          <a:noFill/>
        </p:spPr>
        <p:txBody>
          <a:bodyPr wrap="square" rtlCol="0">
            <a:spAutoFit/>
          </a:bodyPr>
          <a:lstStyle/>
          <a:p>
            <a:r>
              <a:rPr lang="en-BE" sz="1400" dirty="0"/>
              <a:t>RNA</a:t>
            </a:r>
          </a:p>
        </p:txBody>
      </p:sp>
    </p:spTree>
    <p:extLst>
      <p:ext uri="{BB962C8B-B14F-4D97-AF65-F5344CB8AC3E}">
        <p14:creationId xmlns:p14="http://schemas.microsoft.com/office/powerpoint/2010/main" val="419996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CC3AF20A-E949-0449-86E8-FECD673FE190}"/>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65469" y="1531645"/>
            <a:ext cx="2124000" cy="4279626"/>
          </a:xfrm>
          <a:prstGeom prst="rect">
            <a:avLst/>
          </a:prstGeom>
        </p:spPr>
      </p:pic>
      <p:sp>
        <p:nvSpPr>
          <p:cNvPr id="15" name="Freeform 14">
            <a:extLst>
              <a:ext uri="{FF2B5EF4-FFF2-40B4-BE49-F238E27FC236}">
                <a16:creationId xmlns:a16="http://schemas.microsoft.com/office/drawing/2014/main" id="{787B81B5-721F-0847-BFC8-43FE2ACE17BA}"/>
              </a:ext>
            </a:extLst>
          </p:cNvPr>
          <p:cNvSpPr/>
          <p:nvPr/>
        </p:nvSpPr>
        <p:spPr>
          <a:xfrm>
            <a:off x="2219785" y="1235675"/>
            <a:ext cx="352751" cy="1343564"/>
          </a:xfrm>
          <a:custGeom>
            <a:avLst/>
            <a:gdLst>
              <a:gd name="connsiteX0" fmla="*/ 0 w 457200"/>
              <a:gd name="connsiteY0" fmla="*/ 1309816 h 1407972"/>
              <a:gd name="connsiteX1" fmla="*/ 284206 w 457200"/>
              <a:gd name="connsiteY1" fmla="*/ 1272746 h 1407972"/>
              <a:gd name="connsiteX2" fmla="*/ 457200 w 457200"/>
              <a:gd name="connsiteY2" fmla="*/ 0 h 1407972"/>
              <a:gd name="connsiteX0" fmla="*/ 0 w 457200"/>
              <a:gd name="connsiteY0" fmla="*/ 1309816 h 1346110"/>
              <a:gd name="connsiteX1" fmla="*/ 420130 w 457200"/>
              <a:gd name="connsiteY1" fmla="*/ 1099751 h 1346110"/>
              <a:gd name="connsiteX2" fmla="*/ 457200 w 457200"/>
              <a:gd name="connsiteY2" fmla="*/ 0 h 1346110"/>
              <a:gd name="connsiteX0" fmla="*/ 0 w 457200"/>
              <a:gd name="connsiteY0" fmla="*/ 1309816 h 1324859"/>
              <a:gd name="connsiteX1" fmla="*/ 382368 w 457200"/>
              <a:gd name="connsiteY1" fmla="*/ 842767 h 1324859"/>
              <a:gd name="connsiteX2" fmla="*/ 457200 w 457200"/>
              <a:gd name="connsiteY2" fmla="*/ 0 h 1324859"/>
              <a:gd name="connsiteX0" fmla="*/ 0 w 646012"/>
              <a:gd name="connsiteY0" fmla="*/ 1273103 h 1289582"/>
              <a:gd name="connsiteX1" fmla="*/ 571180 w 646012"/>
              <a:gd name="connsiteY1" fmla="*/ 842767 h 1289582"/>
              <a:gd name="connsiteX2" fmla="*/ 646012 w 646012"/>
              <a:gd name="connsiteY2" fmla="*/ 0 h 1289582"/>
              <a:gd name="connsiteX0" fmla="*/ 0 w 646012"/>
              <a:gd name="connsiteY0" fmla="*/ 1273103 h 1277444"/>
              <a:gd name="connsiteX1" fmla="*/ 571180 w 646012"/>
              <a:gd name="connsiteY1" fmla="*/ 842767 h 1277444"/>
              <a:gd name="connsiteX2" fmla="*/ 646012 w 646012"/>
              <a:gd name="connsiteY2" fmla="*/ 0 h 1277444"/>
              <a:gd name="connsiteX0" fmla="*/ 0 w 655649"/>
              <a:gd name="connsiteY0" fmla="*/ 1316820 h 1320593"/>
              <a:gd name="connsiteX1" fmla="*/ 580817 w 655649"/>
              <a:gd name="connsiteY1" fmla="*/ 842767 h 1320593"/>
              <a:gd name="connsiteX2" fmla="*/ 655649 w 655649"/>
              <a:gd name="connsiteY2" fmla="*/ 0 h 1320593"/>
              <a:gd name="connsiteX0" fmla="*/ 0 w 659212"/>
              <a:gd name="connsiteY0" fmla="*/ 1316820 h 1320740"/>
              <a:gd name="connsiteX1" fmla="*/ 628996 w 659212"/>
              <a:gd name="connsiteY1" fmla="*/ 855258 h 1320740"/>
              <a:gd name="connsiteX2" fmla="*/ 655649 w 659212"/>
              <a:gd name="connsiteY2" fmla="*/ 0 h 1320740"/>
            </a:gdLst>
            <a:ahLst/>
            <a:cxnLst>
              <a:cxn ang="0">
                <a:pos x="connsiteX0" y="connsiteY0"/>
              </a:cxn>
              <a:cxn ang="0">
                <a:pos x="connsiteX1" y="connsiteY1"/>
              </a:cxn>
              <a:cxn ang="0">
                <a:pos x="connsiteX2" y="connsiteY2"/>
              </a:cxn>
            </a:cxnLst>
            <a:rect l="l" t="t" r="r" b="b"/>
            <a:pathLst>
              <a:path w="659212" h="1320740">
                <a:moveTo>
                  <a:pt x="0" y="1316820"/>
                </a:moveTo>
                <a:cubicBezTo>
                  <a:pt x="547256" y="1357473"/>
                  <a:pt x="552796" y="1073561"/>
                  <a:pt x="628996" y="855258"/>
                </a:cubicBezTo>
                <a:cubicBezTo>
                  <a:pt x="705196" y="636955"/>
                  <a:pt x="607252" y="527221"/>
                  <a:pt x="655649" y="0"/>
                </a:cubicBezTo>
              </a:path>
            </a:pathLst>
          </a:custGeom>
          <a:noFill/>
          <a:ln>
            <a:solidFill>
              <a:srgbClr val="E64980">
                <a:alpha val="29804"/>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3" name="Rounded Rectangle 12">
            <a:extLst>
              <a:ext uri="{FF2B5EF4-FFF2-40B4-BE49-F238E27FC236}">
                <a16:creationId xmlns:a16="http://schemas.microsoft.com/office/drawing/2014/main" id="{1F7532E6-416D-B044-9B8D-B3BD70B36CA7}"/>
              </a:ext>
            </a:extLst>
          </p:cNvPr>
          <p:cNvSpPr/>
          <p:nvPr/>
        </p:nvSpPr>
        <p:spPr>
          <a:xfrm>
            <a:off x="2577341" y="336377"/>
            <a:ext cx="8778518" cy="6437871"/>
          </a:xfrm>
          <a:prstGeom prst="roundRect">
            <a:avLst/>
          </a:prstGeom>
          <a:noFill/>
          <a:ln w="19050">
            <a:solidFill>
              <a:srgbClr val="E64980">
                <a:alpha val="29804"/>
              </a:srgbClr>
            </a:solidFill>
            <a:prstDash val="sysDash"/>
            <a:extLst>
              <a:ext uri="{C807C97D-BFC1-408E-A445-0C87EB9F89A2}">
                <ask:lineSketchStyleProps xmlns:ask="http://schemas.microsoft.com/office/drawing/2018/sketchyshapes" sd="1219033472">
                  <a:custGeom>
                    <a:avLst/>
                    <a:gdLst>
                      <a:gd name="connsiteX0" fmla="*/ 0 w 8411825"/>
                      <a:gd name="connsiteY0" fmla="*/ 1013274 h 6079525"/>
                      <a:gd name="connsiteX1" fmla="*/ 1013274 w 8411825"/>
                      <a:gd name="connsiteY1" fmla="*/ 0 h 6079525"/>
                      <a:gd name="connsiteX2" fmla="*/ 1721459 w 8411825"/>
                      <a:gd name="connsiteY2" fmla="*/ 0 h 6079525"/>
                      <a:gd name="connsiteX3" fmla="*/ 2238086 w 8411825"/>
                      <a:gd name="connsiteY3" fmla="*/ 0 h 6079525"/>
                      <a:gd name="connsiteX4" fmla="*/ 2690860 w 8411825"/>
                      <a:gd name="connsiteY4" fmla="*/ 0 h 6079525"/>
                      <a:gd name="connsiteX5" fmla="*/ 3335193 w 8411825"/>
                      <a:gd name="connsiteY5" fmla="*/ 0 h 6079525"/>
                      <a:gd name="connsiteX6" fmla="*/ 3851820 w 8411825"/>
                      <a:gd name="connsiteY6" fmla="*/ 0 h 6079525"/>
                      <a:gd name="connsiteX7" fmla="*/ 4560005 w 8411825"/>
                      <a:gd name="connsiteY7" fmla="*/ 0 h 6079525"/>
                      <a:gd name="connsiteX8" fmla="*/ 5012779 w 8411825"/>
                      <a:gd name="connsiteY8" fmla="*/ 0 h 6079525"/>
                      <a:gd name="connsiteX9" fmla="*/ 5720965 w 8411825"/>
                      <a:gd name="connsiteY9" fmla="*/ 0 h 6079525"/>
                      <a:gd name="connsiteX10" fmla="*/ 6109886 w 8411825"/>
                      <a:gd name="connsiteY10" fmla="*/ 0 h 6079525"/>
                      <a:gd name="connsiteX11" fmla="*/ 6690366 w 8411825"/>
                      <a:gd name="connsiteY11" fmla="*/ 0 h 6079525"/>
                      <a:gd name="connsiteX12" fmla="*/ 7398551 w 8411825"/>
                      <a:gd name="connsiteY12" fmla="*/ 0 h 6079525"/>
                      <a:gd name="connsiteX13" fmla="*/ 8411825 w 8411825"/>
                      <a:gd name="connsiteY13" fmla="*/ 1013274 h 6079525"/>
                      <a:gd name="connsiteX14" fmla="*/ 8411825 w 8411825"/>
                      <a:gd name="connsiteY14" fmla="*/ 1592271 h 6079525"/>
                      <a:gd name="connsiteX15" fmla="*/ 8411825 w 8411825"/>
                      <a:gd name="connsiteY15" fmla="*/ 2090208 h 6079525"/>
                      <a:gd name="connsiteX16" fmla="*/ 8411825 w 8411825"/>
                      <a:gd name="connsiteY16" fmla="*/ 2669205 h 6079525"/>
                      <a:gd name="connsiteX17" fmla="*/ 8411825 w 8411825"/>
                      <a:gd name="connsiteY17" fmla="*/ 3329261 h 6079525"/>
                      <a:gd name="connsiteX18" fmla="*/ 8411825 w 8411825"/>
                      <a:gd name="connsiteY18" fmla="*/ 3908258 h 6079525"/>
                      <a:gd name="connsiteX19" fmla="*/ 8411825 w 8411825"/>
                      <a:gd name="connsiteY19" fmla="*/ 4365665 h 6079525"/>
                      <a:gd name="connsiteX20" fmla="*/ 8411825 w 8411825"/>
                      <a:gd name="connsiteY20" fmla="*/ 5066251 h 6079525"/>
                      <a:gd name="connsiteX21" fmla="*/ 7398551 w 8411825"/>
                      <a:gd name="connsiteY21" fmla="*/ 6079525 h 6079525"/>
                      <a:gd name="connsiteX22" fmla="*/ 6881924 w 8411825"/>
                      <a:gd name="connsiteY22" fmla="*/ 6079525 h 6079525"/>
                      <a:gd name="connsiteX23" fmla="*/ 6301444 w 8411825"/>
                      <a:gd name="connsiteY23" fmla="*/ 6079525 h 6079525"/>
                      <a:gd name="connsiteX24" fmla="*/ 5912523 w 8411825"/>
                      <a:gd name="connsiteY24" fmla="*/ 6079525 h 6079525"/>
                      <a:gd name="connsiteX25" fmla="*/ 5523601 w 8411825"/>
                      <a:gd name="connsiteY25" fmla="*/ 6079525 h 6079525"/>
                      <a:gd name="connsiteX26" fmla="*/ 4943122 w 8411825"/>
                      <a:gd name="connsiteY26" fmla="*/ 6079525 h 6079525"/>
                      <a:gd name="connsiteX27" fmla="*/ 4490348 w 8411825"/>
                      <a:gd name="connsiteY27" fmla="*/ 6079525 h 6079525"/>
                      <a:gd name="connsiteX28" fmla="*/ 3846015 w 8411825"/>
                      <a:gd name="connsiteY28" fmla="*/ 6079525 h 6079525"/>
                      <a:gd name="connsiteX29" fmla="*/ 3393241 w 8411825"/>
                      <a:gd name="connsiteY29" fmla="*/ 6079525 h 6079525"/>
                      <a:gd name="connsiteX30" fmla="*/ 2748908 w 8411825"/>
                      <a:gd name="connsiteY30" fmla="*/ 6079525 h 6079525"/>
                      <a:gd name="connsiteX31" fmla="*/ 2359987 w 8411825"/>
                      <a:gd name="connsiteY31" fmla="*/ 6079525 h 6079525"/>
                      <a:gd name="connsiteX32" fmla="*/ 1715654 w 8411825"/>
                      <a:gd name="connsiteY32" fmla="*/ 6079525 h 6079525"/>
                      <a:gd name="connsiteX33" fmla="*/ 1013274 w 8411825"/>
                      <a:gd name="connsiteY33" fmla="*/ 6079525 h 6079525"/>
                      <a:gd name="connsiteX34" fmla="*/ 0 w 8411825"/>
                      <a:gd name="connsiteY34" fmla="*/ 5066251 h 6079525"/>
                      <a:gd name="connsiteX35" fmla="*/ 0 w 8411825"/>
                      <a:gd name="connsiteY35" fmla="*/ 4406195 h 6079525"/>
                      <a:gd name="connsiteX36" fmla="*/ 0 w 8411825"/>
                      <a:gd name="connsiteY36" fmla="*/ 3908258 h 6079525"/>
                      <a:gd name="connsiteX37" fmla="*/ 0 w 8411825"/>
                      <a:gd name="connsiteY37" fmla="*/ 3450850 h 6079525"/>
                      <a:gd name="connsiteX38" fmla="*/ 0 w 8411825"/>
                      <a:gd name="connsiteY38" fmla="*/ 2952913 h 6079525"/>
                      <a:gd name="connsiteX39" fmla="*/ 0 w 8411825"/>
                      <a:gd name="connsiteY39" fmla="*/ 2414446 h 6079525"/>
                      <a:gd name="connsiteX40" fmla="*/ 0 w 8411825"/>
                      <a:gd name="connsiteY40" fmla="*/ 1835449 h 6079525"/>
                      <a:gd name="connsiteX41" fmla="*/ 0 w 8411825"/>
                      <a:gd name="connsiteY41" fmla="*/ 1013274 h 60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11825" h="6079525" extrusionOk="0">
                        <a:moveTo>
                          <a:pt x="0" y="1013274"/>
                        </a:moveTo>
                        <a:cubicBezTo>
                          <a:pt x="-102804" y="390246"/>
                          <a:pt x="324668" y="48412"/>
                          <a:pt x="1013274" y="0"/>
                        </a:cubicBezTo>
                        <a:cubicBezTo>
                          <a:pt x="1221492" y="-76002"/>
                          <a:pt x="1452409" y="66076"/>
                          <a:pt x="1721459" y="0"/>
                        </a:cubicBezTo>
                        <a:cubicBezTo>
                          <a:pt x="1990510" y="-66076"/>
                          <a:pt x="2058947" y="31289"/>
                          <a:pt x="2238086" y="0"/>
                        </a:cubicBezTo>
                        <a:cubicBezTo>
                          <a:pt x="2417225" y="-31289"/>
                          <a:pt x="2559296" y="11396"/>
                          <a:pt x="2690860" y="0"/>
                        </a:cubicBezTo>
                        <a:cubicBezTo>
                          <a:pt x="2822424" y="-11396"/>
                          <a:pt x="3074681" y="68794"/>
                          <a:pt x="3335193" y="0"/>
                        </a:cubicBezTo>
                        <a:cubicBezTo>
                          <a:pt x="3595705" y="-68794"/>
                          <a:pt x="3714577" y="28880"/>
                          <a:pt x="3851820" y="0"/>
                        </a:cubicBezTo>
                        <a:cubicBezTo>
                          <a:pt x="3989063" y="-28880"/>
                          <a:pt x="4397253" y="11371"/>
                          <a:pt x="4560005" y="0"/>
                        </a:cubicBezTo>
                        <a:cubicBezTo>
                          <a:pt x="4722758" y="-11371"/>
                          <a:pt x="4846326" y="24934"/>
                          <a:pt x="5012779" y="0"/>
                        </a:cubicBezTo>
                        <a:cubicBezTo>
                          <a:pt x="5179232" y="-24934"/>
                          <a:pt x="5414985" y="27977"/>
                          <a:pt x="5720965" y="0"/>
                        </a:cubicBezTo>
                        <a:cubicBezTo>
                          <a:pt x="6026945" y="-27977"/>
                          <a:pt x="5952627" y="4648"/>
                          <a:pt x="6109886" y="0"/>
                        </a:cubicBezTo>
                        <a:cubicBezTo>
                          <a:pt x="6267145" y="-4648"/>
                          <a:pt x="6520200" y="62990"/>
                          <a:pt x="6690366" y="0"/>
                        </a:cubicBezTo>
                        <a:cubicBezTo>
                          <a:pt x="6860532" y="-62990"/>
                          <a:pt x="7078318" y="33421"/>
                          <a:pt x="7398551" y="0"/>
                        </a:cubicBezTo>
                        <a:cubicBezTo>
                          <a:pt x="8031271" y="-72239"/>
                          <a:pt x="8455351" y="425592"/>
                          <a:pt x="8411825" y="1013274"/>
                        </a:cubicBezTo>
                        <a:cubicBezTo>
                          <a:pt x="8467362" y="1244336"/>
                          <a:pt x="8365820" y="1454726"/>
                          <a:pt x="8411825" y="1592271"/>
                        </a:cubicBezTo>
                        <a:cubicBezTo>
                          <a:pt x="8457830" y="1729816"/>
                          <a:pt x="8391830" y="1938873"/>
                          <a:pt x="8411825" y="2090208"/>
                        </a:cubicBezTo>
                        <a:cubicBezTo>
                          <a:pt x="8431820" y="2241543"/>
                          <a:pt x="8385640" y="2530434"/>
                          <a:pt x="8411825" y="2669205"/>
                        </a:cubicBezTo>
                        <a:cubicBezTo>
                          <a:pt x="8438010" y="2807976"/>
                          <a:pt x="8384417" y="3154356"/>
                          <a:pt x="8411825" y="3329261"/>
                        </a:cubicBezTo>
                        <a:cubicBezTo>
                          <a:pt x="8439233" y="3504166"/>
                          <a:pt x="8360359" y="3771976"/>
                          <a:pt x="8411825" y="3908258"/>
                        </a:cubicBezTo>
                        <a:cubicBezTo>
                          <a:pt x="8463291" y="4044540"/>
                          <a:pt x="8402729" y="4180418"/>
                          <a:pt x="8411825" y="4365665"/>
                        </a:cubicBezTo>
                        <a:cubicBezTo>
                          <a:pt x="8420921" y="4550912"/>
                          <a:pt x="8399130" y="4883369"/>
                          <a:pt x="8411825" y="5066251"/>
                        </a:cubicBezTo>
                        <a:cubicBezTo>
                          <a:pt x="8497968" y="5574769"/>
                          <a:pt x="7892703" y="6183452"/>
                          <a:pt x="7398551" y="6079525"/>
                        </a:cubicBezTo>
                        <a:cubicBezTo>
                          <a:pt x="7157812" y="6079926"/>
                          <a:pt x="7004989" y="6035751"/>
                          <a:pt x="6881924" y="6079525"/>
                        </a:cubicBezTo>
                        <a:cubicBezTo>
                          <a:pt x="6758859" y="6123299"/>
                          <a:pt x="6556140" y="6029579"/>
                          <a:pt x="6301444" y="6079525"/>
                        </a:cubicBezTo>
                        <a:cubicBezTo>
                          <a:pt x="6046748" y="6129471"/>
                          <a:pt x="6047287" y="6038637"/>
                          <a:pt x="5912523" y="6079525"/>
                        </a:cubicBezTo>
                        <a:cubicBezTo>
                          <a:pt x="5777759" y="6120413"/>
                          <a:pt x="5650129" y="6034178"/>
                          <a:pt x="5523601" y="6079525"/>
                        </a:cubicBezTo>
                        <a:cubicBezTo>
                          <a:pt x="5397073" y="6124872"/>
                          <a:pt x="5107424" y="6073740"/>
                          <a:pt x="4943122" y="6079525"/>
                        </a:cubicBezTo>
                        <a:cubicBezTo>
                          <a:pt x="4778820" y="6085310"/>
                          <a:pt x="4687063" y="6032615"/>
                          <a:pt x="4490348" y="6079525"/>
                        </a:cubicBezTo>
                        <a:cubicBezTo>
                          <a:pt x="4293633" y="6126435"/>
                          <a:pt x="4068090" y="6017649"/>
                          <a:pt x="3846015" y="6079525"/>
                        </a:cubicBezTo>
                        <a:cubicBezTo>
                          <a:pt x="3623940" y="6141401"/>
                          <a:pt x="3570656" y="6075366"/>
                          <a:pt x="3393241" y="6079525"/>
                        </a:cubicBezTo>
                        <a:cubicBezTo>
                          <a:pt x="3215826" y="6083684"/>
                          <a:pt x="3030746" y="6029854"/>
                          <a:pt x="2748908" y="6079525"/>
                        </a:cubicBezTo>
                        <a:cubicBezTo>
                          <a:pt x="2467070" y="6129196"/>
                          <a:pt x="2474263" y="6063531"/>
                          <a:pt x="2359987" y="6079525"/>
                        </a:cubicBezTo>
                        <a:cubicBezTo>
                          <a:pt x="2245711" y="6095519"/>
                          <a:pt x="1850742" y="6029850"/>
                          <a:pt x="1715654" y="6079525"/>
                        </a:cubicBezTo>
                        <a:cubicBezTo>
                          <a:pt x="1580566" y="6129200"/>
                          <a:pt x="1300250" y="6067777"/>
                          <a:pt x="1013274" y="6079525"/>
                        </a:cubicBezTo>
                        <a:cubicBezTo>
                          <a:pt x="430099" y="6092735"/>
                          <a:pt x="24307" y="5691727"/>
                          <a:pt x="0" y="5066251"/>
                        </a:cubicBezTo>
                        <a:cubicBezTo>
                          <a:pt x="-24774" y="4875056"/>
                          <a:pt x="34367" y="4687189"/>
                          <a:pt x="0" y="4406195"/>
                        </a:cubicBezTo>
                        <a:cubicBezTo>
                          <a:pt x="-34367" y="4125201"/>
                          <a:pt x="21606" y="4096859"/>
                          <a:pt x="0" y="3908258"/>
                        </a:cubicBezTo>
                        <a:cubicBezTo>
                          <a:pt x="-21606" y="3719657"/>
                          <a:pt x="28453" y="3573325"/>
                          <a:pt x="0" y="3450850"/>
                        </a:cubicBezTo>
                        <a:cubicBezTo>
                          <a:pt x="-28453" y="3328375"/>
                          <a:pt x="26523" y="3088658"/>
                          <a:pt x="0" y="2952913"/>
                        </a:cubicBezTo>
                        <a:cubicBezTo>
                          <a:pt x="-26523" y="2817168"/>
                          <a:pt x="29552" y="2580642"/>
                          <a:pt x="0" y="2414446"/>
                        </a:cubicBezTo>
                        <a:cubicBezTo>
                          <a:pt x="-29552" y="2248250"/>
                          <a:pt x="39317" y="1969577"/>
                          <a:pt x="0" y="1835449"/>
                        </a:cubicBezTo>
                        <a:cubicBezTo>
                          <a:pt x="-39317" y="1701321"/>
                          <a:pt x="18150" y="1349752"/>
                          <a:pt x="0" y="10132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6" name="TextBox 55">
            <a:extLst>
              <a:ext uri="{FF2B5EF4-FFF2-40B4-BE49-F238E27FC236}">
                <a16:creationId xmlns:a16="http://schemas.microsoft.com/office/drawing/2014/main" id="{CA87D798-1A3C-364E-8D9B-E820FEAC98F1}"/>
              </a:ext>
            </a:extLst>
          </p:cNvPr>
          <p:cNvSpPr txBox="1"/>
          <p:nvPr/>
        </p:nvSpPr>
        <p:spPr>
          <a:xfrm>
            <a:off x="5115697" y="1109164"/>
            <a:ext cx="3429866" cy="400110"/>
          </a:xfrm>
          <a:prstGeom prst="rect">
            <a:avLst/>
          </a:prstGeom>
          <a:noFill/>
        </p:spPr>
        <p:txBody>
          <a:bodyPr wrap="square" rtlCol="0">
            <a:spAutoFit/>
          </a:bodyPr>
          <a:lstStyle/>
          <a:p>
            <a:pPr algn="ctr"/>
            <a:r>
              <a:rPr lang="en-US" sz="2000" dirty="0"/>
              <a:t>retaining spatial information</a:t>
            </a:r>
            <a:endParaRPr lang="en-BE" sz="2000" dirty="0"/>
          </a:p>
        </p:txBody>
      </p:sp>
      <p:sp>
        <p:nvSpPr>
          <p:cNvPr id="14" name="TextBox 13">
            <a:extLst>
              <a:ext uri="{FF2B5EF4-FFF2-40B4-BE49-F238E27FC236}">
                <a16:creationId xmlns:a16="http://schemas.microsoft.com/office/drawing/2014/main" id="{774E504F-26F9-444D-9EAC-4C1FBA364740}"/>
              </a:ext>
            </a:extLst>
          </p:cNvPr>
          <p:cNvSpPr txBox="1"/>
          <p:nvPr/>
        </p:nvSpPr>
        <p:spPr>
          <a:xfrm>
            <a:off x="2872747" y="457509"/>
            <a:ext cx="7894557" cy="430887"/>
          </a:xfrm>
          <a:prstGeom prst="rect">
            <a:avLst/>
          </a:prstGeom>
          <a:noFill/>
        </p:spPr>
        <p:txBody>
          <a:bodyPr wrap="square" rtlCol="0">
            <a:spAutoFit/>
          </a:bodyPr>
          <a:lstStyle/>
          <a:p>
            <a:pPr algn="ctr"/>
            <a:r>
              <a:rPr lang="en-GB" sz="2400" b="1" dirty="0"/>
              <a:t>W</a:t>
            </a:r>
            <a:r>
              <a:rPr lang="en-BE" sz="2400" b="1" dirty="0"/>
              <a:t>hat is my scientific question?</a:t>
            </a:r>
          </a:p>
        </p:txBody>
      </p:sp>
      <p:sp>
        <p:nvSpPr>
          <p:cNvPr id="48" name="Triangle 47">
            <a:extLst>
              <a:ext uri="{FF2B5EF4-FFF2-40B4-BE49-F238E27FC236}">
                <a16:creationId xmlns:a16="http://schemas.microsoft.com/office/drawing/2014/main" id="{F3ACD916-F275-FB4F-B91B-81858DA0FBDF}"/>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49" name="Triangle 48">
            <a:extLst>
              <a:ext uri="{FF2B5EF4-FFF2-40B4-BE49-F238E27FC236}">
                <a16:creationId xmlns:a16="http://schemas.microsoft.com/office/drawing/2014/main" id="{DC616640-E1A1-D848-A0EB-46E626C628ED}"/>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50" name="Picture 2" descr="Genomics Core Leuven">
            <a:extLst>
              <a:ext uri="{FF2B5EF4-FFF2-40B4-BE49-F238E27FC236}">
                <a16:creationId xmlns:a16="http://schemas.microsoft.com/office/drawing/2014/main" id="{B5904C58-0056-6646-9CCF-6F1BA46F521C}"/>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sp>
        <p:nvSpPr>
          <p:cNvPr id="55" name="Rounded Rectangle 54">
            <a:extLst>
              <a:ext uri="{FF2B5EF4-FFF2-40B4-BE49-F238E27FC236}">
                <a16:creationId xmlns:a16="http://schemas.microsoft.com/office/drawing/2014/main" id="{6390FAE5-CAFA-EA42-854F-C83C78D365DE}"/>
              </a:ext>
            </a:extLst>
          </p:cNvPr>
          <p:cNvSpPr/>
          <p:nvPr/>
        </p:nvSpPr>
        <p:spPr>
          <a:xfrm>
            <a:off x="5115697" y="1069890"/>
            <a:ext cx="3429865" cy="439384"/>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7" name="TextBox 56">
            <a:extLst>
              <a:ext uri="{FF2B5EF4-FFF2-40B4-BE49-F238E27FC236}">
                <a16:creationId xmlns:a16="http://schemas.microsoft.com/office/drawing/2014/main" id="{75967EB5-51ED-FC4F-90DA-788731539B44}"/>
              </a:ext>
            </a:extLst>
          </p:cNvPr>
          <p:cNvSpPr txBox="1"/>
          <p:nvPr/>
        </p:nvSpPr>
        <p:spPr>
          <a:xfrm>
            <a:off x="3384512" y="2368750"/>
            <a:ext cx="1345303" cy="400110"/>
          </a:xfrm>
          <a:prstGeom prst="rect">
            <a:avLst/>
          </a:prstGeom>
          <a:noFill/>
        </p:spPr>
        <p:txBody>
          <a:bodyPr wrap="square" rtlCol="0">
            <a:spAutoFit/>
          </a:bodyPr>
          <a:lstStyle/>
          <a:p>
            <a:pPr algn="ctr"/>
            <a:r>
              <a:rPr lang="en-US" sz="2000" b="1" dirty="0"/>
              <a:t>10x </a:t>
            </a:r>
            <a:r>
              <a:rPr lang="en-US" sz="2000" b="1" dirty="0" err="1"/>
              <a:t>visium</a:t>
            </a:r>
            <a:endParaRPr lang="en-BE" sz="2000" b="1" dirty="0"/>
          </a:p>
        </p:txBody>
      </p:sp>
      <p:sp>
        <p:nvSpPr>
          <p:cNvPr id="58" name="Rounded Rectangle 57">
            <a:extLst>
              <a:ext uri="{FF2B5EF4-FFF2-40B4-BE49-F238E27FC236}">
                <a16:creationId xmlns:a16="http://schemas.microsoft.com/office/drawing/2014/main" id="{BB2BC589-5091-A046-9E7A-F159034C3723}"/>
              </a:ext>
            </a:extLst>
          </p:cNvPr>
          <p:cNvSpPr/>
          <p:nvPr/>
        </p:nvSpPr>
        <p:spPr>
          <a:xfrm>
            <a:off x="3422017" y="2329475"/>
            <a:ext cx="1302993" cy="439385"/>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3" name="Straight Arrow Connector 2">
            <a:extLst>
              <a:ext uri="{FF2B5EF4-FFF2-40B4-BE49-F238E27FC236}">
                <a16:creationId xmlns:a16="http://schemas.microsoft.com/office/drawing/2014/main" id="{F8084E4E-016E-FA49-8F84-1E6988CF3239}"/>
              </a:ext>
            </a:extLst>
          </p:cNvPr>
          <p:cNvCxnSpPr>
            <a:cxnSpLocks/>
          </p:cNvCxnSpPr>
          <p:nvPr/>
        </p:nvCxnSpPr>
        <p:spPr>
          <a:xfrm flipH="1">
            <a:off x="4725011" y="1689879"/>
            <a:ext cx="687248" cy="521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6983D6C-E9B1-2948-AF8E-BCE55C7B8934}"/>
              </a:ext>
            </a:extLst>
          </p:cNvPr>
          <p:cNvSpPr txBox="1"/>
          <p:nvPr/>
        </p:nvSpPr>
        <p:spPr>
          <a:xfrm>
            <a:off x="4712194" y="1735695"/>
            <a:ext cx="588852" cy="307777"/>
          </a:xfrm>
          <a:prstGeom prst="rect">
            <a:avLst/>
          </a:prstGeom>
          <a:noFill/>
        </p:spPr>
        <p:txBody>
          <a:bodyPr wrap="square" rtlCol="0">
            <a:spAutoFit/>
          </a:bodyPr>
          <a:lstStyle/>
          <a:p>
            <a:r>
              <a:rPr lang="en-BE" sz="1400" dirty="0"/>
              <a:t>yes</a:t>
            </a:r>
          </a:p>
        </p:txBody>
      </p:sp>
      <p:cxnSp>
        <p:nvCxnSpPr>
          <p:cNvPr id="17" name="Straight Arrow Connector 16">
            <a:extLst>
              <a:ext uri="{FF2B5EF4-FFF2-40B4-BE49-F238E27FC236}">
                <a16:creationId xmlns:a16="http://schemas.microsoft.com/office/drawing/2014/main" id="{78EBEEC4-65E2-2047-BAF3-E46C9F43D720}"/>
              </a:ext>
            </a:extLst>
          </p:cNvPr>
          <p:cNvCxnSpPr>
            <a:cxnSpLocks/>
          </p:cNvCxnSpPr>
          <p:nvPr/>
        </p:nvCxnSpPr>
        <p:spPr>
          <a:xfrm>
            <a:off x="7046177" y="1745133"/>
            <a:ext cx="375517" cy="4660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6934B52-2D38-6740-9394-AED130A6054D}"/>
              </a:ext>
            </a:extLst>
          </p:cNvPr>
          <p:cNvSpPr txBox="1"/>
          <p:nvPr/>
        </p:nvSpPr>
        <p:spPr>
          <a:xfrm>
            <a:off x="7178222" y="1688129"/>
            <a:ext cx="588852" cy="307777"/>
          </a:xfrm>
          <a:prstGeom prst="rect">
            <a:avLst/>
          </a:prstGeom>
          <a:noFill/>
        </p:spPr>
        <p:txBody>
          <a:bodyPr wrap="square" rtlCol="0">
            <a:spAutoFit/>
          </a:bodyPr>
          <a:lstStyle/>
          <a:p>
            <a:r>
              <a:rPr lang="en-BE" sz="1400" dirty="0"/>
              <a:t>no</a:t>
            </a:r>
          </a:p>
        </p:txBody>
      </p:sp>
      <p:sp>
        <p:nvSpPr>
          <p:cNvPr id="19" name="TextBox 18">
            <a:extLst>
              <a:ext uri="{FF2B5EF4-FFF2-40B4-BE49-F238E27FC236}">
                <a16:creationId xmlns:a16="http://schemas.microsoft.com/office/drawing/2014/main" id="{ECBBAB83-786B-7F4C-823E-8BB26EF839EE}"/>
              </a:ext>
            </a:extLst>
          </p:cNvPr>
          <p:cNvSpPr txBox="1"/>
          <p:nvPr/>
        </p:nvSpPr>
        <p:spPr>
          <a:xfrm>
            <a:off x="5963169" y="2306965"/>
            <a:ext cx="2821863" cy="400110"/>
          </a:xfrm>
          <a:prstGeom prst="rect">
            <a:avLst/>
          </a:prstGeom>
          <a:noFill/>
        </p:spPr>
        <p:txBody>
          <a:bodyPr wrap="none" rtlCol="0">
            <a:spAutoFit/>
          </a:bodyPr>
          <a:lstStyle/>
          <a:p>
            <a:r>
              <a:rPr lang="en-US" sz="2000" dirty="0"/>
              <a:t>interested in DNA or RNA</a:t>
            </a:r>
            <a:endParaRPr lang="en-BE" sz="2000" dirty="0"/>
          </a:p>
        </p:txBody>
      </p:sp>
      <p:sp>
        <p:nvSpPr>
          <p:cNvPr id="20" name="Rounded Rectangle 19">
            <a:extLst>
              <a:ext uri="{FF2B5EF4-FFF2-40B4-BE49-F238E27FC236}">
                <a16:creationId xmlns:a16="http://schemas.microsoft.com/office/drawing/2014/main" id="{CC43530F-C175-6D42-8895-C9B1B781525D}"/>
              </a:ext>
            </a:extLst>
          </p:cNvPr>
          <p:cNvSpPr/>
          <p:nvPr/>
        </p:nvSpPr>
        <p:spPr>
          <a:xfrm>
            <a:off x="5955345" y="2292405"/>
            <a:ext cx="2829681" cy="439384"/>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3" name="TextBox 22">
            <a:extLst>
              <a:ext uri="{FF2B5EF4-FFF2-40B4-BE49-F238E27FC236}">
                <a16:creationId xmlns:a16="http://schemas.microsoft.com/office/drawing/2014/main" id="{9533E8BD-5BB4-934B-AF6A-E89EC4F98109}"/>
              </a:ext>
            </a:extLst>
          </p:cNvPr>
          <p:cNvSpPr txBox="1"/>
          <p:nvPr/>
        </p:nvSpPr>
        <p:spPr>
          <a:xfrm>
            <a:off x="4134770" y="3345881"/>
            <a:ext cx="2939142" cy="400110"/>
          </a:xfrm>
          <a:prstGeom prst="rect">
            <a:avLst/>
          </a:prstGeom>
          <a:noFill/>
        </p:spPr>
        <p:txBody>
          <a:bodyPr wrap="square" rtlCol="0">
            <a:spAutoFit/>
          </a:bodyPr>
          <a:lstStyle/>
          <a:p>
            <a:pPr algn="ctr"/>
            <a:r>
              <a:rPr lang="en-US" sz="2000" dirty="0"/>
              <a:t>Interested in epigenetics</a:t>
            </a:r>
            <a:endParaRPr lang="en-BE" sz="2000" dirty="0"/>
          </a:p>
        </p:txBody>
      </p:sp>
      <p:sp>
        <p:nvSpPr>
          <p:cNvPr id="24" name="Rounded Rectangle 23">
            <a:extLst>
              <a:ext uri="{FF2B5EF4-FFF2-40B4-BE49-F238E27FC236}">
                <a16:creationId xmlns:a16="http://schemas.microsoft.com/office/drawing/2014/main" id="{7908C62C-0CAE-5F4C-B0E1-BEE4AFBBB778}"/>
              </a:ext>
            </a:extLst>
          </p:cNvPr>
          <p:cNvSpPr/>
          <p:nvPr/>
        </p:nvSpPr>
        <p:spPr>
          <a:xfrm>
            <a:off x="4126951" y="3306607"/>
            <a:ext cx="2946961" cy="439384"/>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7" name="TextBox 26">
            <a:extLst>
              <a:ext uri="{FF2B5EF4-FFF2-40B4-BE49-F238E27FC236}">
                <a16:creationId xmlns:a16="http://schemas.microsoft.com/office/drawing/2014/main" id="{743139BF-0D66-1C48-9E2C-F51E1C5EEA35}"/>
              </a:ext>
            </a:extLst>
          </p:cNvPr>
          <p:cNvSpPr txBox="1"/>
          <p:nvPr/>
        </p:nvSpPr>
        <p:spPr>
          <a:xfrm>
            <a:off x="4370756" y="3956010"/>
            <a:ext cx="588852" cy="307777"/>
          </a:xfrm>
          <a:prstGeom prst="rect">
            <a:avLst/>
          </a:prstGeom>
          <a:noFill/>
        </p:spPr>
        <p:txBody>
          <a:bodyPr wrap="square" rtlCol="0">
            <a:spAutoFit/>
          </a:bodyPr>
          <a:lstStyle/>
          <a:p>
            <a:r>
              <a:rPr lang="en-BE" sz="1400" dirty="0"/>
              <a:t>yes</a:t>
            </a:r>
          </a:p>
        </p:txBody>
      </p:sp>
      <p:cxnSp>
        <p:nvCxnSpPr>
          <p:cNvPr id="28" name="Straight Arrow Connector 27">
            <a:extLst>
              <a:ext uri="{FF2B5EF4-FFF2-40B4-BE49-F238E27FC236}">
                <a16:creationId xmlns:a16="http://schemas.microsoft.com/office/drawing/2014/main" id="{D1F978EE-4E6C-6F46-A418-BD68E4729061}"/>
              </a:ext>
            </a:extLst>
          </p:cNvPr>
          <p:cNvCxnSpPr>
            <a:cxnSpLocks/>
          </p:cNvCxnSpPr>
          <p:nvPr/>
        </p:nvCxnSpPr>
        <p:spPr>
          <a:xfrm flipH="1">
            <a:off x="4717191" y="3949701"/>
            <a:ext cx="592183" cy="4469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749B1AB-78F1-B24C-9A1B-03B97500989F}"/>
              </a:ext>
            </a:extLst>
          </p:cNvPr>
          <p:cNvSpPr txBox="1"/>
          <p:nvPr/>
        </p:nvSpPr>
        <p:spPr>
          <a:xfrm>
            <a:off x="3518780" y="4595573"/>
            <a:ext cx="1295175" cy="400110"/>
          </a:xfrm>
          <a:prstGeom prst="rect">
            <a:avLst/>
          </a:prstGeom>
          <a:noFill/>
        </p:spPr>
        <p:txBody>
          <a:bodyPr wrap="square" rtlCol="0">
            <a:spAutoFit/>
          </a:bodyPr>
          <a:lstStyle/>
          <a:p>
            <a:pPr algn="ctr"/>
            <a:r>
              <a:rPr lang="en-US" sz="2000" b="1" dirty="0"/>
              <a:t>10x ATAC</a:t>
            </a:r>
            <a:endParaRPr lang="en-BE" sz="2000" b="1" dirty="0"/>
          </a:p>
        </p:txBody>
      </p:sp>
      <p:sp>
        <p:nvSpPr>
          <p:cNvPr id="30" name="Rounded Rectangle 29">
            <a:extLst>
              <a:ext uri="{FF2B5EF4-FFF2-40B4-BE49-F238E27FC236}">
                <a16:creationId xmlns:a16="http://schemas.microsoft.com/office/drawing/2014/main" id="{97DC53B2-5ACD-4F47-9967-471718B7B1E7}"/>
              </a:ext>
            </a:extLst>
          </p:cNvPr>
          <p:cNvSpPr/>
          <p:nvPr/>
        </p:nvSpPr>
        <p:spPr>
          <a:xfrm>
            <a:off x="3513975" y="4556298"/>
            <a:ext cx="1302993" cy="439385"/>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1" name="TextBox 30">
            <a:extLst>
              <a:ext uri="{FF2B5EF4-FFF2-40B4-BE49-F238E27FC236}">
                <a16:creationId xmlns:a16="http://schemas.microsoft.com/office/drawing/2014/main" id="{C1EACDA4-714A-C340-AF2D-DA8B97596069}"/>
              </a:ext>
            </a:extLst>
          </p:cNvPr>
          <p:cNvSpPr txBox="1"/>
          <p:nvPr/>
        </p:nvSpPr>
        <p:spPr>
          <a:xfrm>
            <a:off x="3515767" y="5215563"/>
            <a:ext cx="1295175" cy="1077218"/>
          </a:xfrm>
          <a:prstGeom prst="rect">
            <a:avLst/>
          </a:prstGeom>
          <a:noFill/>
        </p:spPr>
        <p:txBody>
          <a:bodyPr wrap="square" rtlCol="0">
            <a:spAutoFit/>
          </a:bodyPr>
          <a:lstStyle/>
          <a:p>
            <a:pPr algn="ctr"/>
            <a:r>
              <a:rPr lang="en-US" sz="1600" dirty="0" err="1"/>
              <a:t>scBS</a:t>
            </a:r>
            <a:r>
              <a:rPr lang="en-US" sz="1600" dirty="0"/>
              <a:t> seq</a:t>
            </a:r>
          </a:p>
          <a:p>
            <a:pPr algn="ctr"/>
            <a:r>
              <a:rPr lang="en-US" sz="1600" dirty="0"/>
              <a:t>Cut and run</a:t>
            </a:r>
          </a:p>
          <a:p>
            <a:pPr algn="ctr"/>
            <a:r>
              <a:rPr lang="en-US" sz="1600" dirty="0"/>
              <a:t>Methylation</a:t>
            </a:r>
          </a:p>
          <a:p>
            <a:pPr algn="ctr"/>
            <a:r>
              <a:rPr lang="en-US" sz="1600" dirty="0"/>
              <a:t>…</a:t>
            </a:r>
            <a:endParaRPr lang="en-BE" sz="1600" dirty="0"/>
          </a:p>
        </p:txBody>
      </p:sp>
      <p:sp>
        <p:nvSpPr>
          <p:cNvPr id="32" name="Rounded Rectangle 31">
            <a:extLst>
              <a:ext uri="{FF2B5EF4-FFF2-40B4-BE49-F238E27FC236}">
                <a16:creationId xmlns:a16="http://schemas.microsoft.com/office/drawing/2014/main" id="{D5085B3E-3578-F849-8BFB-05F0DCEDD1C0}"/>
              </a:ext>
            </a:extLst>
          </p:cNvPr>
          <p:cNvSpPr/>
          <p:nvPr/>
        </p:nvSpPr>
        <p:spPr>
          <a:xfrm>
            <a:off x="3510962" y="5176288"/>
            <a:ext cx="1302993" cy="1075512"/>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4" name="TextBox 33">
            <a:extLst>
              <a:ext uri="{FF2B5EF4-FFF2-40B4-BE49-F238E27FC236}">
                <a16:creationId xmlns:a16="http://schemas.microsoft.com/office/drawing/2014/main" id="{F3DB3503-6784-B346-8636-8FD4DE59EA30}"/>
              </a:ext>
            </a:extLst>
          </p:cNvPr>
          <p:cNvSpPr txBox="1"/>
          <p:nvPr/>
        </p:nvSpPr>
        <p:spPr>
          <a:xfrm>
            <a:off x="6066654" y="3956010"/>
            <a:ext cx="588852" cy="307777"/>
          </a:xfrm>
          <a:prstGeom prst="rect">
            <a:avLst/>
          </a:prstGeom>
          <a:noFill/>
        </p:spPr>
        <p:txBody>
          <a:bodyPr wrap="square" rtlCol="0">
            <a:spAutoFit/>
          </a:bodyPr>
          <a:lstStyle/>
          <a:p>
            <a:r>
              <a:rPr lang="en-BE" sz="1400" dirty="0"/>
              <a:t>no</a:t>
            </a:r>
          </a:p>
        </p:txBody>
      </p:sp>
      <p:sp>
        <p:nvSpPr>
          <p:cNvPr id="35" name="TextBox 34">
            <a:extLst>
              <a:ext uri="{FF2B5EF4-FFF2-40B4-BE49-F238E27FC236}">
                <a16:creationId xmlns:a16="http://schemas.microsoft.com/office/drawing/2014/main" id="{AF7864B9-C05A-5B41-8080-239D1B28DAD9}"/>
              </a:ext>
            </a:extLst>
          </p:cNvPr>
          <p:cNvSpPr txBox="1"/>
          <p:nvPr/>
        </p:nvSpPr>
        <p:spPr>
          <a:xfrm>
            <a:off x="5540141" y="4614305"/>
            <a:ext cx="1314081" cy="400110"/>
          </a:xfrm>
          <a:prstGeom prst="rect">
            <a:avLst/>
          </a:prstGeom>
          <a:noFill/>
        </p:spPr>
        <p:txBody>
          <a:bodyPr wrap="square" rtlCol="0">
            <a:spAutoFit/>
          </a:bodyPr>
          <a:lstStyle/>
          <a:p>
            <a:pPr algn="ctr"/>
            <a:r>
              <a:rPr lang="en-US" sz="2000" b="1" dirty="0" err="1"/>
              <a:t>scDNA</a:t>
            </a:r>
            <a:r>
              <a:rPr lang="en-US" sz="2000" b="1" dirty="0"/>
              <a:t> seq</a:t>
            </a:r>
            <a:endParaRPr lang="en-BE" sz="2000" b="1" dirty="0"/>
          </a:p>
        </p:txBody>
      </p:sp>
      <p:sp>
        <p:nvSpPr>
          <p:cNvPr id="36" name="Rounded Rectangle 35">
            <a:extLst>
              <a:ext uri="{FF2B5EF4-FFF2-40B4-BE49-F238E27FC236}">
                <a16:creationId xmlns:a16="http://schemas.microsoft.com/office/drawing/2014/main" id="{9662A592-F77D-134C-A9AC-9EBDC73A64EA}"/>
              </a:ext>
            </a:extLst>
          </p:cNvPr>
          <p:cNvSpPr/>
          <p:nvPr/>
        </p:nvSpPr>
        <p:spPr>
          <a:xfrm>
            <a:off x="5535336" y="4575030"/>
            <a:ext cx="1302993" cy="439385"/>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7" name="TextBox 36">
            <a:extLst>
              <a:ext uri="{FF2B5EF4-FFF2-40B4-BE49-F238E27FC236}">
                <a16:creationId xmlns:a16="http://schemas.microsoft.com/office/drawing/2014/main" id="{49756A88-481E-FF42-BB17-DC560849C6C2}"/>
              </a:ext>
            </a:extLst>
          </p:cNvPr>
          <p:cNvSpPr txBox="1"/>
          <p:nvPr/>
        </p:nvSpPr>
        <p:spPr>
          <a:xfrm>
            <a:off x="5962881" y="2914146"/>
            <a:ext cx="588852" cy="307777"/>
          </a:xfrm>
          <a:prstGeom prst="rect">
            <a:avLst/>
          </a:prstGeom>
          <a:noFill/>
        </p:spPr>
        <p:txBody>
          <a:bodyPr wrap="square" rtlCol="0">
            <a:spAutoFit/>
          </a:bodyPr>
          <a:lstStyle/>
          <a:p>
            <a:r>
              <a:rPr lang="en-BE" sz="1400" dirty="0"/>
              <a:t>DNA</a:t>
            </a:r>
          </a:p>
        </p:txBody>
      </p:sp>
      <p:cxnSp>
        <p:nvCxnSpPr>
          <p:cNvPr id="38" name="Straight Arrow Connector 37">
            <a:extLst>
              <a:ext uri="{FF2B5EF4-FFF2-40B4-BE49-F238E27FC236}">
                <a16:creationId xmlns:a16="http://schemas.microsoft.com/office/drawing/2014/main" id="{F45430E2-53FE-CF4C-836E-E22037EEF9A8}"/>
              </a:ext>
            </a:extLst>
          </p:cNvPr>
          <p:cNvCxnSpPr>
            <a:cxnSpLocks/>
          </p:cNvCxnSpPr>
          <p:nvPr/>
        </p:nvCxnSpPr>
        <p:spPr>
          <a:xfrm flipH="1">
            <a:off x="5721406" y="2854472"/>
            <a:ext cx="283370" cy="3676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B33E0ED-A8AA-6341-BA38-64A79E798023}"/>
              </a:ext>
            </a:extLst>
          </p:cNvPr>
          <p:cNvCxnSpPr>
            <a:cxnSpLocks/>
          </p:cNvCxnSpPr>
          <p:nvPr/>
        </p:nvCxnSpPr>
        <p:spPr>
          <a:xfrm>
            <a:off x="8776022" y="2829730"/>
            <a:ext cx="288492" cy="3987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A6C3C90-7DA5-7B46-9948-D097A55B0D5B}"/>
              </a:ext>
            </a:extLst>
          </p:cNvPr>
          <p:cNvSpPr txBox="1"/>
          <p:nvPr/>
        </p:nvSpPr>
        <p:spPr>
          <a:xfrm>
            <a:off x="8322356" y="3332671"/>
            <a:ext cx="1921395" cy="400110"/>
          </a:xfrm>
          <a:prstGeom prst="rect">
            <a:avLst/>
          </a:prstGeom>
          <a:noFill/>
        </p:spPr>
        <p:txBody>
          <a:bodyPr wrap="square" rtlCol="0">
            <a:spAutoFit/>
          </a:bodyPr>
          <a:lstStyle/>
          <a:p>
            <a:pPr algn="ctr"/>
            <a:r>
              <a:rPr lang="en-US" sz="2000" dirty="0"/>
              <a:t>3’ vs 5’ RNA</a:t>
            </a:r>
            <a:endParaRPr lang="en-BE" sz="2000" dirty="0"/>
          </a:p>
        </p:txBody>
      </p:sp>
      <p:sp>
        <p:nvSpPr>
          <p:cNvPr id="42" name="Rounded Rectangle 41">
            <a:extLst>
              <a:ext uri="{FF2B5EF4-FFF2-40B4-BE49-F238E27FC236}">
                <a16:creationId xmlns:a16="http://schemas.microsoft.com/office/drawing/2014/main" id="{903EBED4-BDE3-4D45-AA9E-01FC67CF4F27}"/>
              </a:ext>
            </a:extLst>
          </p:cNvPr>
          <p:cNvSpPr/>
          <p:nvPr/>
        </p:nvSpPr>
        <p:spPr>
          <a:xfrm>
            <a:off x="8322358" y="3293397"/>
            <a:ext cx="1921394" cy="439384"/>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3" name="TextBox 42">
            <a:extLst>
              <a:ext uri="{FF2B5EF4-FFF2-40B4-BE49-F238E27FC236}">
                <a16:creationId xmlns:a16="http://schemas.microsoft.com/office/drawing/2014/main" id="{C16CBB67-563D-2C41-8194-51052C8CBF37}"/>
              </a:ext>
            </a:extLst>
          </p:cNvPr>
          <p:cNvSpPr txBox="1"/>
          <p:nvPr/>
        </p:nvSpPr>
        <p:spPr>
          <a:xfrm>
            <a:off x="9770911" y="4592258"/>
            <a:ext cx="1295175" cy="1015663"/>
          </a:xfrm>
          <a:prstGeom prst="rect">
            <a:avLst/>
          </a:prstGeom>
          <a:noFill/>
        </p:spPr>
        <p:txBody>
          <a:bodyPr wrap="square" rtlCol="0">
            <a:spAutoFit/>
          </a:bodyPr>
          <a:lstStyle/>
          <a:p>
            <a:pPr algn="ctr"/>
            <a:r>
              <a:rPr lang="en-US" sz="2000" b="1" dirty="0"/>
              <a:t>10x 5’ immune profiling</a:t>
            </a:r>
            <a:endParaRPr lang="en-BE" sz="2000" b="1" dirty="0"/>
          </a:p>
        </p:txBody>
      </p:sp>
      <p:sp>
        <p:nvSpPr>
          <p:cNvPr id="44" name="Rounded Rectangle 43">
            <a:extLst>
              <a:ext uri="{FF2B5EF4-FFF2-40B4-BE49-F238E27FC236}">
                <a16:creationId xmlns:a16="http://schemas.microsoft.com/office/drawing/2014/main" id="{D03BF29F-1E39-1A4E-8D01-B483BB7DFA01}"/>
              </a:ext>
            </a:extLst>
          </p:cNvPr>
          <p:cNvSpPr/>
          <p:nvPr/>
        </p:nvSpPr>
        <p:spPr>
          <a:xfrm>
            <a:off x="9766106" y="4552983"/>
            <a:ext cx="1302993" cy="1075512"/>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5" name="TextBox 44">
            <a:extLst>
              <a:ext uri="{FF2B5EF4-FFF2-40B4-BE49-F238E27FC236}">
                <a16:creationId xmlns:a16="http://schemas.microsoft.com/office/drawing/2014/main" id="{A6B57BB8-12F9-DD47-8320-EBABCACF5C2F}"/>
              </a:ext>
            </a:extLst>
          </p:cNvPr>
          <p:cNvSpPr txBox="1"/>
          <p:nvPr/>
        </p:nvSpPr>
        <p:spPr>
          <a:xfrm>
            <a:off x="7835186" y="4592258"/>
            <a:ext cx="1302993" cy="707886"/>
          </a:xfrm>
          <a:prstGeom prst="rect">
            <a:avLst/>
          </a:prstGeom>
          <a:noFill/>
        </p:spPr>
        <p:txBody>
          <a:bodyPr wrap="square" rtlCol="0">
            <a:spAutoFit/>
          </a:bodyPr>
          <a:lstStyle/>
          <a:p>
            <a:pPr algn="ctr"/>
            <a:r>
              <a:rPr lang="en-US" sz="2000" dirty="0"/>
              <a:t>Full </a:t>
            </a:r>
          </a:p>
          <a:p>
            <a:pPr algn="ctr"/>
            <a:r>
              <a:rPr lang="en-US" sz="2000" dirty="0"/>
              <a:t>transcript?</a:t>
            </a:r>
            <a:endParaRPr lang="en-BE" sz="2000" dirty="0"/>
          </a:p>
        </p:txBody>
      </p:sp>
      <p:sp>
        <p:nvSpPr>
          <p:cNvPr id="46" name="Rounded Rectangle 45">
            <a:extLst>
              <a:ext uri="{FF2B5EF4-FFF2-40B4-BE49-F238E27FC236}">
                <a16:creationId xmlns:a16="http://schemas.microsoft.com/office/drawing/2014/main" id="{95064D82-7B09-8B46-BC6D-4DCF214006A9}"/>
              </a:ext>
            </a:extLst>
          </p:cNvPr>
          <p:cNvSpPr/>
          <p:nvPr/>
        </p:nvSpPr>
        <p:spPr>
          <a:xfrm>
            <a:off x="7835186" y="4552983"/>
            <a:ext cx="1302994" cy="747161"/>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54" name="Straight Arrow Connector 53">
            <a:extLst>
              <a:ext uri="{FF2B5EF4-FFF2-40B4-BE49-F238E27FC236}">
                <a16:creationId xmlns:a16="http://schemas.microsoft.com/office/drawing/2014/main" id="{29D481FC-7433-4D46-AFF2-9ADD79985F00}"/>
              </a:ext>
            </a:extLst>
          </p:cNvPr>
          <p:cNvCxnSpPr>
            <a:cxnSpLocks/>
          </p:cNvCxnSpPr>
          <p:nvPr/>
        </p:nvCxnSpPr>
        <p:spPr>
          <a:xfrm>
            <a:off x="5486626" y="3946630"/>
            <a:ext cx="592183" cy="4469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2CA97ADB-3F0E-4F4E-906A-33A5E73DC4AA}"/>
              </a:ext>
            </a:extLst>
          </p:cNvPr>
          <p:cNvSpPr txBox="1"/>
          <p:nvPr/>
        </p:nvSpPr>
        <p:spPr>
          <a:xfrm>
            <a:off x="8298418" y="3952939"/>
            <a:ext cx="588852" cy="307777"/>
          </a:xfrm>
          <a:prstGeom prst="rect">
            <a:avLst/>
          </a:prstGeom>
          <a:noFill/>
        </p:spPr>
        <p:txBody>
          <a:bodyPr wrap="square" rtlCol="0">
            <a:spAutoFit/>
          </a:bodyPr>
          <a:lstStyle/>
          <a:p>
            <a:r>
              <a:rPr lang="en-BE" sz="1400" dirty="0"/>
              <a:t>3’</a:t>
            </a:r>
          </a:p>
        </p:txBody>
      </p:sp>
      <p:cxnSp>
        <p:nvCxnSpPr>
          <p:cNvPr id="60" name="Straight Arrow Connector 59">
            <a:extLst>
              <a:ext uri="{FF2B5EF4-FFF2-40B4-BE49-F238E27FC236}">
                <a16:creationId xmlns:a16="http://schemas.microsoft.com/office/drawing/2014/main" id="{1E9F0945-D40E-C241-9610-D999E4B4AC22}"/>
              </a:ext>
            </a:extLst>
          </p:cNvPr>
          <p:cNvCxnSpPr>
            <a:cxnSpLocks/>
          </p:cNvCxnSpPr>
          <p:nvPr/>
        </p:nvCxnSpPr>
        <p:spPr>
          <a:xfrm flipH="1">
            <a:off x="8644853" y="3946630"/>
            <a:ext cx="592183" cy="4469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1651BC0F-E186-0041-B4F5-D23FD159B4C1}"/>
              </a:ext>
            </a:extLst>
          </p:cNvPr>
          <p:cNvSpPr txBox="1"/>
          <p:nvPr/>
        </p:nvSpPr>
        <p:spPr>
          <a:xfrm>
            <a:off x="9994316" y="3952939"/>
            <a:ext cx="588852" cy="307777"/>
          </a:xfrm>
          <a:prstGeom prst="rect">
            <a:avLst/>
          </a:prstGeom>
          <a:noFill/>
        </p:spPr>
        <p:txBody>
          <a:bodyPr wrap="square" rtlCol="0">
            <a:spAutoFit/>
          </a:bodyPr>
          <a:lstStyle/>
          <a:p>
            <a:r>
              <a:rPr lang="en-BE" sz="1400" dirty="0"/>
              <a:t>5’</a:t>
            </a:r>
          </a:p>
        </p:txBody>
      </p:sp>
      <p:cxnSp>
        <p:nvCxnSpPr>
          <p:cNvPr id="62" name="Straight Arrow Connector 61">
            <a:extLst>
              <a:ext uri="{FF2B5EF4-FFF2-40B4-BE49-F238E27FC236}">
                <a16:creationId xmlns:a16="http://schemas.microsoft.com/office/drawing/2014/main" id="{677FF738-8F96-BB42-AE42-CBFBB40FC6F9}"/>
              </a:ext>
            </a:extLst>
          </p:cNvPr>
          <p:cNvCxnSpPr>
            <a:cxnSpLocks/>
          </p:cNvCxnSpPr>
          <p:nvPr/>
        </p:nvCxnSpPr>
        <p:spPr>
          <a:xfrm>
            <a:off x="9414288" y="3943559"/>
            <a:ext cx="592183" cy="4469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36D9A32F-B458-A443-BAD5-7652A9D321CD}"/>
              </a:ext>
            </a:extLst>
          </p:cNvPr>
          <p:cNvSpPr txBox="1"/>
          <p:nvPr/>
        </p:nvSpPr>
        <p:spPr>
          <a:xfrm>
            <a:off x="6854222" y="5950025"/>
            <a:ext cx="1403468" cy="400110"/>
          </a:xfrm>
          <a:prstGeom prst="rect">
            <a:avLst/>
          </a:prstGeom>
          <a:noFill/>
        </p:spPr>
        <p:txBody>
          <a:bodyPr wrap="square" rtlCol="0">
            <a:spAutoFit/>
          </a:bodyPr>
          <a:lstStyle/>
          <a:p>
            <a:pPr algn="ctr"/>
            <a:r>
              <a:rPr lang="en-US" sz="2000" b="1" dirty="0"/>
              <a:t>SMRT-seq</a:t>
            </a:r>
            <a:endParaRPr lang="en-BE" sz="2000" b="1" dirty="0"/>
          </a:p>
        </p:txBody>
      </p:sp>
      <p:sp>
        <p:nvSpPr>
          <p:cNvPr id="64" name="Rounded Rectangle 63">
            <a:extLst>
              <a:ext uri="{FF2B5EF4-FFF2-40B4-BE49-F238E27FC236}">
                <a16:creationId xmlns:a16="http://schemas.microsoft.com/office/drawing/2014/main" id="{3853A5AE-1E4A-B44A-A672-F84DFA23B2B1}"/>
              </a:ext>
            </a:extLst>
          </p:cNvPr>
          <p:cNvSpPr/>
          <p:nvPr/>
        </p:nvSpPr>
        <p:spPr>
          <a:xfrm>
            <a:off x="6854889" y="5923108"/>
            <a:ext cx="1403468" cy="439384"/>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5" name="TextBox 64">
            <a:extLst>
              <a:ext uri="{FF2B5EF4-FFF2-40B4-BE49-F238E27FC236}">
                <a16:creationId xmlns:a16="http://schemas.microsoft.com/office/drawing/2014/main" id="{6E18167F-1F27-1E4A-BE27-810D38D03C60}"/>
              </a:ext>
            </a:extLst>
          </p:cNvPr>
          <p:cNvSpPr txBox="1"/>
          <p:nvPr/>
        </p:nvSpPr>
        <p:spPr>
          <a:xfrm>
            <a:off x="8545562" y="5938545"/>
            <a:ext cx="1403468" cy="707886"/>
          </a:xfrm>
          <a:prstGeom prst="rect">
            <a:avLst/>
          </a:prstGeom>
          <a:noFill/>
        </p:spPr>
        <p:txBody>
          <a:bodyPr wrap="square" rtlCol="0">
            <a:spAutoFit/>
          </a:bodyPr>
          <a:lstStyle/>
          <a:p>
            <a:pPr algn="ctr"/>
            <a:r>
              <a:rPr lang="en-US" sz="2000" b="1" dirty="0"/>
              <a:t>10x RNA seq</a:t>
            </a:r>
            <a:endParaRPr lang="en-BE" sz="2000" b="1" dirty="0"/>
          </a:p>
        </p:txBody>
      </p:sp>
      <p:sp>
        <p:nvSpPr>
          <p:cNvPr id="66" name="Rounded Rectangle 65">
            <a:extLst>
              <a:ext uri="{FF2B5EF4-FFF2-40B4-BE49-F238E27FC236}">
                <a16:creationId xmlns:a16="http://schemas.microsoft.com/office/drawing/2014/main" id="{69567FBF-C904-624A-A3D2-AE60EBE22F2A}"/>
              </a:ext>
            </a:extLst>
          </p:cNvPr>
          <p:cNvSpPr/>
          <p:nvPr/>
        </p:nvSpPr>
        <p:spPr>
          <a:xfrm>
            <a:off x="8546229" y="5911628"/>
            <a:ext cx="1403468" cy="747160"/>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7" name="TextBox 66">
            <a:extLst>
              <a:ext uri="{FF2B5EF4-FFF2-40B4-BE49-F238E27FC236}">
                <a16:creationId xmlns:a16="http://schemas.microsoft.com/office/drawing/2014/main" id="{4BDD7DB8-40E4-2844-A47E-FFF19976A2C9}"/>
              </a:ext>
            </a:extLst>
          </p:cNvPr>
          <p:cNvSpPr txBox="1"/>
          <p:nvPr/>
        </p:nvSpPr>
        <p:spPr>
          <a:xfrm>
            <a:off x="7629465" y="5382204"/>
            <a:ext cx="588852" cy="307777"/>
          </a:xfrm>
          <a:prstGeom prst="rect">
            <a:avLst/>
          </a:prstGeom>
          <a:noFill/>
        </p:spPr>
        <p:txBody>
          <a:bodyPr wrap="square" rtlCol="0">
            <a:spAutoFit/>
          </a:bodyPr>
          <a:lstStyle/>
          <a:p>
            <a:r>
              <a:rPr lang="en-BE" sz="1400" dirty="0"/>
              <a:t>yes</a:t>
            </a:r>
          </a:p>
        </p:txBody>
      </p:sp>
      <p:cxnSp>
        <p:nvCxnSpPr>
          <p:cNvPr id="68" name="Straight Arrow Connector 67">
            <a:extLst>
              <a:ext uri="{FF2B5EF4-FFF2-40B4-BE49-F238E27FC236}">
                <a16:creationId xmlns:a16="http://schemas.microsoft.com/office/drawing/2014/main" id="{E3794B12-E5E0-3A48-A5EE-65BA0FE5C592}"/>
              </a:ext>
            </a:extLst>
          </p:cNvPr>
          <p:cNvCxnSpPr>
            <a:cxnSpLocks/>
          </p:cNvCxnSpPr>
          <p:nvPr/>
        </p:nvCxnSpPr>
        <p:spPr>
          <a:xfrm flipH="1">
            <a:off x="7778190" y="5375895"/>
            <a:ext cx="592183" cy="4469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A6DCD4B2-0EF3-954C-A350-22913D70FB9A}"/>
              </a:ext>
            </a:extLst>
          </p:cNvPr>
          <p:cNvSpPr txBox="1"/>
          <p:nvPr/>
        </p:nvSpPr>
        <p:spPr>
          <a:xfrm>
            <a:off x="8818730" y="5369847"/>
            <a:ext cx="588852" cy="307777"/>
          </a:xfrm>
          <a:prstGeom prst="rect">
            <a:avLst/>
          </a:prstGeom>
          <a:noFill/>
        </p:spPr>
        <p:txBody>
          <a:bodyPr wrap="square" rtlCol="0">
            <a:spAutoFit/>
          </a:bodyPr>
          <a:lstStyle/>
          <a:p>
            <a:r>
              <a:rPr lang="en-BE" sz="1400" dirty="0"/>
              <a:t>no</a:t>
            </a:r>
          </a:p>
        </p:txBody>
      </p:sp>
      <p:cxnSp>
        <p:nvCxnSpPr>
          <p:cNvPr id="70" name="Straight Arrow Connector 69">
            <a:extLst>
              <a:ext uri="{FF2B5EF4-FFF2-40B4-BE49-F238E27FC236}">
                <a16:creationId xmlns:a16="http://schemas.microsoft.com/office/drawing/2014/main" id="{2B7D0817-A576-9F41-B098-39D9DB098421}"/>
              </a:ext>
            </a:extLst>
          </p:cNvPr>
          <p:cNvCxnSpPr>
            <a:cxnSpLocks/>
          </p:cNvCxnSpPr>
          <p:nvPr/>
        </p:nvCxnSpPr>
        <p:spPr>
          <a:xfrm>
            <a:off x="8547625" y="5372824"/>
            <a:ext cx="592183" cy="4469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42478087-11F8-F740-B3EF-7A729AC3F9DF}"/>
              </a:ext>
            </a:extLst>
          </p:cNvPr>
          <p:cNvSpPr txBox="1"/>
          <p:nvPr/>
        </p:nvSpPr>
        <p:spPr>
          <a:xfrm>
            <a:off x="8192312" y="2914358"/>
            <a:ext cx="588852" cy="307777"/>
          </a:xfrm>
          <a:prstGeom prst="rect">
            <a:avLst/>
          </a:prstGeom>
          <a:noFill/>
        </p:spPr>
        <p:txBody>
          <a:bodyPr wrap="square" rtlCol="0">
            <a:spAutoFit/>
          </a:bodyPr>
          <a:lstStyle/>
          <a:p>
            <a:r>
              <a:rPr lang="en-BE" sz="1400" dirty="0"/>
              <a:t>RNA</a:t>
            </a:r>
          </a:p>
        </p:txBody>
      </p:sp>
    </p:spTree>
    <p:extLst>
      <p:ext uri="{BB962C8B-B14F-4D97-AF65-F5344CB8AC3E}">
        <p14:creationId xmlns:p14="http://schemas.microsoft.com/office/powerpoint/2010/main" val="3133713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CC3AF20A-E949-0449-86E8-FECD673FE190}"/>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65469" y="1531645"/>
            <a:ext cx="2124000" cy="4279626"/>
          </a:xfrm>
          <a:prstGeom prst="rect">
            <a:avLst/>
          </a:prstGeom>
        </p:spPr>
      </p:pic>
      <p:sp>
        <p:nvSpPr>
          <p:cNvPr id="15" name="Freeform 14">
            <a:extLst>
              <a:ext uri="{FF2B5EF4-FFF2-40B4-BE49-F238E27FC236}">
                <a16:creationId xmlns:a16="http://schemas.microsoft.com/office/drawing/2014/main" id="{787B81B5-721F-0847-BFC8-43FE2ACE17BA}"/>
              </a:ext>
            </a:extLst>
          </p:cNvPr>
          <p:cNvSpPr/>
          <p:nvPr/>
        </p:nvSpPr>
        <p:spPr>
          <a:xfrm>
            <a:off x="2219785" y="1235675"/>
            <a:ext cx="352751" cy="1343564"/>
          </a:xfrm>
          <a:custGeom>
            <a:avLst/>
            <a:gdLst>
              <a:gd name="connsiteX0" fmla="*/ 0 w 457200"/>
              <a:gd name="connsiteY0" fmla="*/ 1309816 h 1407972"/>
              <a:gd name="connsiteX1" fmla="*/ 284206 w 457200"/>
              <a:gd name="connsiteY1" fmla="*/ 1272746 h 1407972"/>
              <a:gd name="connsiteX2" fmla="*/ 457200 w 457200"/>
              <a:gd name="connsiteY2" fmla="*/ 0 h 1407972"/>
              <a:gd name="connsiteX0" fmla="*/ 0 w 457200"/>
              <a:gd name="connsiteY0" fmla="*/ 1309816 h 1346110"/>
              <a:gd name="connsiteX1" fmla="*/ 420130 w 457200"/>
              <a:gd name="connsiteY1" fmla="*/ 1099751 h 1346110"/>
              <a:gd name="connsiteX2" fmla="*/ 457200 w 457200"/>
              <a:gd name="connsiteY2" fmla="*/ 0 h 1346110"/>
              <a:gd name="connsiteX0" fmla="*/ 0 w 457200"/>
              <a:gd name="connsiteY0" fmla="*/ 1309816 h 1324859"/>
              <a:gd name="connsiteX1" fmla="*/ 382368 w 457200"/>
              <a:gd name="connsiteY1" fmla="*/ 842767 h 1324859"/>
              <a:gd name="connsiteX2" fmla="*/ 457200 w 457200"/>
              <a:gd name="connsiteY2" fmla="*/ 0 h 1324859"/>
              <a:gd name="connsiteX0" fmla="*/ 0 w 646012"/>
              <a:gd name="connsiteY0" fmla="*/ 1273103 h 1289582"/>
              <a:gd name="connsiteX1" fmla="*/ 571180 w 646012"/>
              <a:gd name="connsiteY1" fmla="*/ 842767 h 1289582"/>
              <a:gd name="connsiteX2" fmla="*/ 646012 w 646012"/>
              <a:gd name="connsiteY2" fmla="*/ 0 h 1289582"/>
              <a:gd name="connsiteX0" fmla="*/ 0 w 646012"/>
              <a:gd name="connsiteY0" fmla="*/ 1273103 h 1277444"/>
              <a:gd name="connsiteX1" fmla="*/ 571180 w 646012"/>
              <a:gd name="connsiteY1" fmla="*/ 842767 h 1277444"/>
              <a:gd name="connsiteX2" fmla="*/ 646012 w 646012"/>
              <a:gd name="connsiteY2" fmla="*/ 0 h 1277444"/>
              <a:gd name="connsiteX0" fmla="*/ 0 w 655649"/>
              <a:gd name="connsiteY0" fmla="*/ 1316820 h 1320593"/>
              <a:gd name="connsiteX1" fmla="*/ 580817 w 655649"/>
              <a:gd name="connsiteY1" fmla="*/ 842767 h 1320593"/>
              <a:gd name="connsiteX2" fmla="*/ 655649 w 655649"/>
              <a:gd name="connsiteY2" fmla="*/ 0 h 1320593"/>
              <a:gd name="connsiteX0" fmla="*/ 0 w 659212"/>
              <a:gd name="connsiteY0" fmla="*/ 1316820 h 1320740"/>
              <a:gd name="connsiteX1" fmla="*/ 628996 w 659212"/>
              <a:gd name="connsiteY1" fmla="*/ 855258 h 1320740"/>
              <a:gd name="connsiteX2" fmla="*/ 655649 w 659212"/>
              <a:gd name="connsiteY2" fmla="*/ 0 h 1320740"/>
            </a:gdLst>
            <a:ahLst/>
            <a:cxnLst>
              <a:cxn ang="0">
                <a:pos x="connsiteX0" y="connsiteY0"/>
              </a:cxn>
              <a:cxn ang="0">
                <a:pos x="connsiteX1" y="connsiteY1"/>
              </a:cxn>
              <a:cxn ang="0">
                <a:pos x="connsiteX2" y="connsiteY2"/>
              </a:cxn>
            </a:cxnLst>
            <a:rect l="l" t="t" r="r" b="b"/>
            <a:pathLst>
              <a:path w="659212" h="1320740">
                <a:moveTo>
                  <a:pt x="0" y="1316820"/>
                </a:moveTo>
                <a:cubicBezTo>
                  <a:pt x="547256" y="1357473"/>
                  <a:pt x="552796" y="1073561"/>
                  <a:pt x="628996" y="855258"/>
                </a:cubicBezTo>
                <a:cubicBezTo>
                  <a:pt x="705196" y="636955"/>
                  <a:pt x="607252" y="527221"/>
                  <a:pt x="655649" y="0"/>
                </a:cubicBezTo>
              </a:path>
            </a:pathLst>
          </a:custGeom>
          <a:noFill/>
          <a:ln>
            <a:solidFill>
              <a:srgbClr val="E64980">
                <a:alpha val="29804"/>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3" name="Rounded Rectangle 12">
            <a:extLst>
              <a:ext uri="{FF2B5EF4-FFF2-40B4-BE49-F238E27FC236}">
                <a16:creationId xmlns:a16="http://schemas.microsoft.com/office/drawing/2014/main" id="{1F7532E6-416D-B044-9B8D-B3BD70B36CA7}"/>
              </a:ext>
            </a:extLst>
          </p:cNvPr>
          <p:cNvSpPr/>
          <p:nvPr/>
        </p:nvSpPr>
        <p:spPr>
          <a:xfrm>
            <a:off x="2577341" y="336377"/>
            <a:ext cx="8753805" cy="6437871"/>
          </a:xfrm>
          <a:prstGeom prst="roundRect">
            <a:avLst/>
          </a:prstGeom>
          <a:noFill/>
          <a:ln w="19050">
            <a:solidFill>
              <a:srgbClr val="E64980">
                <a:alpha val="29804"/>
              </a:srgbClr>
            </a:solidFill>
            <a:prstDash val="sysDash"/>
            <a:extLst>
              <a:ext uri="{C807C97D-BFC1-408E-A445-0C87EB9F89A2}">
                <ask:lineSketchStyleProps xmlns:ask="http://schemas.microsoft.com/office/drawing/2018/sketchyshapes" sd="1219033472">
                  <a:custGeom>
                    <a:avLst/>
                    <a:gdLst>
                      <a:gd name="connsiteX0" fmla="*/ 0 w 8411825"/>
                      <a:gd name="connsiteY0" fmla="*/ 1013274 h 6079525"/>
                      <a:gd name="connsiteX1" fmla="*/ 1013274 w 8411825"/>
                      <a:gd name="connsiteY1" fmla="*/ 0 h 6079525"/>
                      <a:gd name="connsiteX2" fmla="*/ 1721459 w 8411825"/>
                      <a:gd name="connsiteY2" fmla="*/ 0 h 6079525"/>
                      <a:gd name="connsiteX3" fmla="*/ 2238086 w 8411825"/>
                      <a:gd name="connsiteY3" fmla="*/ 0 h 6079525"/>
                      <a:gd name="connsiteX4" fmla="*/ 2690860 w 8411825"/>
                      <a:gd name="connsiteY4" fmla="*/ 0 h 6079525"/>
                      <a:gd name="connsiteX5" fmla="*/ 3335193 w 8411825"/>
                      <a:gd name="connsiteY5" fmla="*/ 0 h 6079525"/>
                      <a:gd name="connsiteX6" fmla="*/ 3851820 w 8411825"/>
                      <a:gd name="connsiteY6" fmla="*/ 0 h 6079525"/>
                      <a:gd name="connsiteX7" fmla="*/ 4560005 w 8411825"/>
                      <a:gd name="connsiteY7" fmla="*/ 0 h 6079525"/>
                      <a:gd name="connsiteX8" fmla="*/ 5012779 w 8411825"/>
                      <a:gd name="connsiteY8" fmla="*/ 0 h 6079525"/>
                      <a:gd name="connsiteX9" fmla="*/ 5720965 w 8411825"/>
                      <a:gd name="connsiteY9" fmla="*/ 0 h 6079525"/>
                      <a:gd name="connsiteX10" fmla="*/ 6109886 w 8411825"/>
                      <a:gd name="connsiteY10" fmla="*/ 0 h 6079525"/>
                      <a:gd name="connsiteX11" fmla="*/ 6690366 w 8411825"/>
                      <a:gd name="connsiteY11" fmla="*/ 0 h 6079525"/>
                      <a:gd name="connsiteX12" fmla="*/ 7398551 w 8411825"/>
                      <a:gd name="connsiteY12" fmla="*/ 0 h 6079525"/>
                      <a:gd name="connsiteX13" fmla="*/ 8411825 w 8411825"/>
                      <a:gd name="connsiteY13" fmla="*/ 1013274 h 6079525"/>
                      <a:gd name="connsiteX14" fmla="*/ 8411825 w 8411825"/>
                      <a:gd name="connsiteY14" fmla="*/ 1592271 h 6079525"/>
                      <a:gd name="connsiteX15" fmla="*/ 8411825 w 8411825"/>
                      <a:gd name="connsiteY15" fmla="*/ 2090208 h 6079525"/>
                      <a:gd name="connsiteX16" fmla="*/ 8411825 w 8411825"/>
                      <a:gd name="connsiteY16" fmla="*/ 2669205 h 6079525"/>
                      <a:gd name="connsiteX17" fmla="*/ 8411825 w 8411825"/>
                      <a:gd name="connsiteY17" fmla="*/ 3329261 h 6079525"/>
                      <a:gd name="connsiteX18" fmla="*/ 8411825 w 8411825"/>
                      <a:gd name="connsiteY18" fmla="*/ 3908258 h 6079525"/>
                      <a:gd name="connsiteX19" fmla="*/ 8411825 w 8411825"/>
                      <a:gd name="connsiteY19" fmla="*/ 4365665 h 6079525"/>
                      <a:gd name="connsiteX20" fmla="*/ 8411825 w 8411825"/>
                      <a:gd name="connsiteY20" fmla="*/ 5066251 h 6079525"/>
                      <a:gd name="connsiteX21" fmla="*/ 7398551 w 8411825"/>
                      <a:gd name="connsiteY21" fmla="*/ 6079525 h 6079525"/>
                      <a:gd name="connsiteX22" fmla="*/ 6881924 w 8411825"/>
                      <a:gd name="connsiteY22" fmla="*/ 6079525 h 6079525"/>
                      <a:gd name="connsiteX23" fmla="*/ 6301444 w 8411825"/>
                      <a:gd name="connsiteY23" fmla="*/ 6079525 h 6079525"/>
                      <a:gd name="connsiteX24" fmla="*/ 5912523 w 8411825"/>
                      <a:gd name="connsiteY24" fmla="*/ 6079525 h 6079525"/>
                      <a:gd name="connsiteX25" fmla="*/ 5523601 w 8411825"/>
                      <a:gd name="connsiteY25" fmla="*/ 6079525 h 6079525"/>
                      <a:gd name="connsiteX26" fmla="*/ 4943122 w 8411825"/>
                      <a:gd name="connsiteY26" fmla="*/ 6079525 h 6079525"/>
                      <a:gd name="connsiteX27" fmla="*/ 4490348 w 8411825"/>
                      <a:gd name="connsiteY27" fmla="*/ 6079525 h 6079525"/>
                      <a:gd name="connsiteX28" fmla="*/ 3846015 w 8411825"/>
                      <a:gd name="connsiteY28" fmla="*/ 6079525 h 6079525"/>
                      <a:gd name="connsiteX29" fmla="*/ 3393241 w 8411825"/>
                      <a:gd name="connsiteY29" fmla="*/ 6079525 h 6079525"/>
                      <a:gd name="connsiteX30" fmla="*/ 2748908 w 8411825"/>
                      <a:gd name="connsiteY30" fmla="*/ 6079525 h 6079525"/>
                      <a:gd name="connsiteX31" fmla="*/ 2359987 w 8411825"/>
                      <a:gd name="connsiteY31" fmla="*/ 6079525 h 6079525"/>
                      <a:gd name="connsiteX32" fmla="*/ 1715654 w 8411825"/>
                      <a:gd name="connsiteY32" fmla="*/ 6079525 h 6079525"/>
                      <a:gd name="connsiteX33" fmla="*/ 1013274 w 8411825"/>
                      <a:gd name="connsiteY33" fmla="*/ 6079525 h 6079525"/>
                      <a:gd name="connsiteX34" fmla="*/ 0 w 8411825"/>
                      <a:gd name="connsiteY34" fmla="*/ 5066251 h 6079525"/>
                      <a:gd name="connsiteX35" fmla="*/ 0 w 8411825"/>
                      <a:gd name="connsiteY35" fmla="*/ 4406195 h 6079525"/>
                      <a:gd name="connsiteX36" fmla="*/ 0 w 8411825"/>
                      <a:gd name="connsiteY36" fmla="*/ 3908258 h 6079525"/>
                      <a:gd name="connsiteX37" fmla="*/ 0 w 8411825"/>
                      <a:gd name="connsiteY37" fmla="*/ 3450850 h 6079525"/>
                      <a:gd name="connsiteX38" fmla="*/ 0 w 8411825"/>
                      <a:gd name="connsiteY38" fmla="*/ 2952913 h 6079525"/>
                      <a:gd name="connsiteX39" fmla="*/ 0 w 8411825"/>
                      <a:gd name="connsiteY39" fmla="*/ 2414446 h 6079525"/>
                      <a:gd name="connsiteX40" fmla="*/ 0 w 8411825"/>
                      <a:gd name="connsiteY40" fmla="*/ 1835449 h 6079525"/>
                      <a:gd name="connsiteX41" fmla="*/ 0 w 8411825"/>
                      <a:gd name="connsiteY41" fmla="*/ 1013274 h 60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11825" h="6079525" extrusionOk="0">
                        <a:moveTo>
                          <a:pt x="0" y="1013274"/>
                        </a:moveTo>
                        <a:cubicBezTo>
                          <a:pt x="-102804" y="390246"/>
                          <a:pt x="324668" y="48412"/>
                          <a:pt x="1013274" y="0"/>
                        </a:cubicBezTo>
                        <a:cubicBezTo>
                          <a:pt x="1221492" y="-76002"/>
                          <a:pt x="1452409" y="66076"/>
                          <a:pt x="1721459" y="0"/>
                        </a:cubicBezTo>
                        <a:cubicBezTo>
                          <a:pt x="1990510" y="-66076"/>
                          <a:pt x="2058947" y="31289"/>
                          <a:pt x="2238086" y="0"/>
                        </a:cubicBezTo>
                        <a:cubicBezTo>
                          <a:pt x="2417225" y="-31289"/>
                          <a:pt x="2559296" y="11396"/>
                          <a:pt x="2690860" y="0"/>
                        </a:cubicBezTo>
                        <a:cubicBezTo>
                          <a:pt x="2822424" y="-11396"/>
                          <a:pt x="3074681" y="68794"/>
                          <a:pt x="3335193" y="0"/>
                        </a:cubicBezTo>
                        <a:cubicBezTo>
                          <a:pt x="3595705" y="-68794"/>
                          <a:pt x="3714577" y="28880"/>
                          <a:pt x="3851820" y="0"/>
                        </a:cubicBezTo>
                        <a:cubicBezTo>
                          <a:pt x="3989063" y="-28880"/>
                          <a:pt x="4397253" y="11371"/>
                          <a:pt x="4560005" y="0"/>
                        </a:cubicBezTo>
                        <a:cubicBezTo>
                          <a:pt x="4722758" y="-11371"/>
                          <a:pt x="4846326" y="24934"/>
                          <a:pt x="5012779" y="0"/>
                        </a:cubicBezTo>
                        <a:cubicBezTo>
                          <a:pt x="5179232" y="-24934"/>
                          <a:pt x="5414985" y="27977"/>
                          <a:pt x="5720965" y="0"/>
                        </a:cubicBezTo>
                        <a:cubicBezTo>
                          <a:pt x="6026945" y="-27977"/>
                          <a:pt x="5952627" y="4648"/>
                          <a:pt x="6109886" y="0"/>
                        </a:cubicBezTo>
                        <a:cubicBezTo>
                          <a:pt x="6267145" y="-4648"/>
                          <a:pt x="6520200" y="62990"/>
                          <a:pt x="6690366" y="0"/>
                        </a:cubicBezTo>
                        <a:cubicBezTo>
                          <a:pt x="6860532" y="-62990"/>
                          <a:pt x="7078318" y="33421"/>
                          <a:pt x="7398551" y="0"/>
                        </a:cubicBezTo>
                        <a:cubicBezTo>
                          <a:pt x="8031271" y="-72239"/>
                          <a:pt x="8455351" y="425592"/>
                          <a:pt x="8411825" y="1013274"/>
                        </a:cubicBezTo>
                        <a:cubicBezTo>
                          <a:pt x="8467362" y="1244336"/>
                          <a:pt x="8365820" y="1454726"/>
                          <a:pt x="8411825" y="1592271"/>
                        </a:cubicBezTo>
                        <a:cubicBezTo>
                          <a:pt x="8457830" y="1729816"/>
                          <a:pt x="8391830" y="1938873"/>
                          <a:pt x="8411825" y="2090208"/>
                        </a:cubicBezTo>
                        <a:cubicBezTo>
                          <a:pt x="8431820" y="2241543"/>
                          <a:pt x="8385640" y="2530434"/>
                          <a:pt x="8411825" y="2669205"/>
                        </a:cubicBezTo>
                        <a:cubicBezTo>
                          <a:pt x="8438010" y="2807976"/>
                          <a:pt x="8384417" y="3154356"/>
                          <a:pt x="8411825" y="3329261"/>
                        </a:cubicBezTo>
                        <a:cubicBezTo>
                          <a:pt x="8439233" y="3504166"/>
                          <a:pt x="8360359" y="3771976"/>
                          <a:pt x="8411825" y="3908258"/>
                        </a:cubicBezTo>
                        <a:cubicBezTo>
                          <a:pt x="8463291" y="4044540"/>
                          <a:pt x="8402729" y="4180418"/>
                          <a:pt x="8411825" y="4365665"/>
                        </a:cubicBezTo>
                        <a:cubicBezTo>
                          <a:pt x="8420921" y="4550912"/>
                          <a:pt x="8399130" y="4883369"/>
                          <a:pt x="8411825" y="5066251"/>
                        </a:cubicBezTo>
                        <a:cubicBezTo>
                          <a:pt x="8497968" y="5574769"/>
                          <a:pt x="7892703" y="6183452"/>
                          <a:pt x="7398551" y="6079525"/>
                        </a:cubicBezTo>
                        <a:cubicBezTo>
                          <a:pt x="7157812" y="6079926"/>
                          <a:pt x="7004989" y="6035751"/>
                          <a:pt x="6881924" y="6079525"/>
                        </a:cubicBezTo>
                        <a:cubicBezTo>
                          <a:pt x="6758859" y="6123299"/>
                          <a:pt x="6556140" y="6029579"/>
                          <a:pt x="6301444" y="6079525"/>
                        </a:cubicBezTo>
                        <a:cubicBezTo>
                          <a:pt x="6046748" y="6129471"/>
                          <a:pt x="6047287" y="6038637"/>
                          <a:pt x="5912523" y="6079525"/>
                        </a:cubicBezTo>
                        <a:cubicBezTo>
                          <a:pt x="5777759" y="6120413"/>
                          <a:pt x="5650129" y="6034178"/>
                          <a:pt x="5523601" y="6079525"/>
                        </a:cubicBezTo>
                        <a:cubicBezTo>
                          <a:pt x="5397073" y="6124872"/>
                          <a:pt x="5107424" y="6073740"/>
                          <a:pt x="4943122" y="6079525"/>
                        </a:cubicBezTo>
                        <a:cubicBezTo>
                          <a:pt x="4778820" y="6085310"/>
                          <a:pt x="4687063" y="6032615"/>
                          <a:pt x="4490348" y="6079525"/>
                        </a:cubicBezTo>
                        <a:cubicBezTo>
                          <a:pt x="4293633" y="6126435"/>
                          <a:pt x="4068090" y="6017649"/>
                          <a:pt x="3846015" y="6079525"/>
                        </a:cubicBezTo>
                        <a:cubicBezTo>
                          <a:pt x="3623940" y="6141401"/>
                          <a:pt x="3570656" y="6075366"/>
                          <a:pt x="3393241" y="6079525"/>
                        </a:cubicBezTo>
                        <a:cubicBezTo>
                          <a:pt x="3215826" y="6083684"/>
                          <a:pt x="3030746" y="6029854"/>
                          <a:pt x="2748908" y="6079525"/>
                        </a:cubicBezTo>
                        <a:cubicBezTo>
                          <a:pt x="2467070" y="6129196"/>
                          <a:pt x="2474263" y="6063531"/>
                          <a:pt x="2359987" y="6079525"/>
                        </a:cubicBezTo>
                        <a:cubicBezTo>
                          <a:pt x="2245711" y="6095519"/>
                          <a:pt x="1850742" y="6029850"/>
                          <a:pt x="1715654" y="6079525"/>
                        </a:cubicBezTo>
                        <a:cubicBezTo>
                          <a:pt x="1580566" y="6129200"/>
                          <a:pt x="1300250" y="6067777"/>
                          <a:pt x="1013274" y="6079525"/>
                        </a:cubicBezTo>
                        <a:cubicBezTo>
                          <a:pt x="430099" y="6092735"/>
                          <a:pt x="24307" y="5691727"/>
                          <a:pt x="0" y="5066251"/>
                        </a:cubicBezTo>
                        <a:cubicBezTo>
                          <a:pt x="-24774" y="4875056"/>
                          <a:pt x="34367" y="4687189"/>
                          <a:pt x="0" y="4406195"/>
                        </a:cubicBezTo>
                        <a:cubicBezTo>
                          <a:pt x="-34367" y="4125201"/>
                          <a:pt x="21606" y="4096859"/>
                          <a:pt x="0" y="3908258"/>
                        </a:cubicBezTo>
                        <a:cubicBezTo>
                          <a:pt x="-21606" y="3719657"/>
                          <a:pt x="28453" y="3573325"/>
                          <a:pt x="0" y="3450850"/>
                        </a:cubicBezTo>
                        <a:cubicBezTo>
                          <a:pt x="-28453" y="3328375"/>
                          <a:pt x="26523" y="3088658"/>
                          <a:pt x="0" y="2952913"/>
                        </a:cubicBezTo>
                        <a:cubicBezTo>
                          <a:pt x="-26523" y="2817168"/>
                          <a:pt x="29552" y="2580642"/>
                          <a:pt x="0" y="2414446"/>
                        </a:cubicBezTo>
                        <a:cubicBezTo>
                          <a:pt x="-29552" y="2248250"/>
                          <a:pt x="39317" y="1969577"/>
                          <a:pt x="0" y="1835449"/>
                        </a:cubicBezTo>
                        <a:cubicBezTo>
                          <a:pt x="-39317" y="1701321"/>
                          <a:pt x="18150" y="1349752"/>
                          <a:pt x="0" y="10132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4" name="TextBox 13">
            <a:extLst>
              <a:ext uri="{FF2B5EF4-FFF2-40B4-BE49-F238E27FC236}">
                <a16:creationId xmlns:a16="http://schemas.microsoft.com/office/drawing/2014/main" id="{774E504F-26F9-444D-9EAC-4C1FBA364740}"/>
              </a:ext>
            </a:extLst>
          </p:cNvPr>
          <p:cNvSpPr txBox="1"/>
          <p:nvPr/>
        </p:nvSpPr>
        <p:spPr>
          <a:xfrm>
            <a:off x="2872747" y="457509"/>
            <a:ext cx="7894557" cy="461665"/>
          </a:xfrm>
          <a:prstGeom prst="rect">
            <a:avLst/>
          </a:prstGeom>
          <a:noFill/>
        </p:spPr>
        <p:txBody>
          <a:bodyPr wrap="square" rtlCol="0">
            <a:spAutoFit/>
          </a:bodyPr>
          <a:lstStyle/>
          <a:p>
            <a:pPr algn="ctr"/>
            <a:r>
              <a:rPr lang="en-US" sz="2400" b="1" dirty="0"/>
              <a:t>SMART-seq vs 10x 3’ RNA seq</a:t>
            </a:r>
            <a:endParaRPr lang="en-BE" sz="2400" b="1" dirty="0"/>
          </a:p>
        </p:txBody>
      </p:sp>
      <p:sp>
        <p:nvSpPr>
          <p:cNvPr id="48" name="Triangle 47">
            <a:extLst>
              <a:ext uri="{FF2B5EF4-FFF2-40B4-BE49-F238E27FC236}">
                <a16:creationId xmlns:a16="http://schemas.microsoft.com/office/drawing/2014/main" id="{F3ACD916-F275-FB4F-B91B-81858DA0FBDF}"/>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49" name="Triangle 48">
            <a:extLst>
              <a:ext uri="{FF2B5EF4-FFF2-40B4-BE49-F238E27FC236}">
                <a16:creationId xmlns:a16="http://schemas.microsoft.com/office/drawing/2014/main" id="{DC616640-E1A1-D848-A0EB-46E626C628ED}"/>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50" name="Picture 2" descr="Genomics Core Leuven">
            <a:extLst>
              <a:ext uri="{FF2B5EF4-FFF2-40B4-BE49-F238E27FC236}">
                <a16:creationId xmlns:a16="http://schemas.microsoft.com/office/drawing/2014/main" id="{B5904C58-0056-6646-9CCF-6F1BA46F521C}"/>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5" name="Table 24">
            <a:extLst>
              <a:ext uri="{FF2B5EF4-FFF2-40B4-BE49-F238E27FC236}">
                <a16:creationId xmlns:a16="http://schemas.microsoft.com/office/drawing/2014/main" id="{5DA20248-F4C7-9444-85AA-E9081AF004E3}"/>
              </a:ext>
            </a:extLst>
          </p:cNvPr>
          <p:cNvGraphicFramePr>
            <a:graphicFrameLocks noGrp="1"/>
          </p:cNvGraphicFramePr>
          <p:nvPr>
            <p:extLst>
              <p:ext uri="{D42A27DB-BD31-4B8C-83A1-F6EECF244321}">
                <p14:modId xmlns:p14="http://schemas.microsoft.com/office/powerpoint/2010/main" val="4281616579"/>
              </p:ext>
            </p:extLst>
          </p:nvPr>
        </p:nvGraphicFramePr>
        <p:xfrm>
          <a:off x="3312618" y="1176516"/>
          <a:ext cx="7014814" cy="5152913"/>
        </p:xfrm>
        <a:graphic>
          <a:graphicData uri="http://schemas.openxmlformats.org/drawingml/2006/table">
            <a:tbl>
              <a:tblPr firstRow="1" firstCol="1">
                <a:tableStyleId>{EB344D84-9AFB-497E-A393-DC336BA19D2E}</a:tableStyleId>
              </a:tblPr>
              <a:tblGrid>
                <a:gridCol w="2282271">
                  <a:extLst>
                    <a:ext uri="{9D8B030D-6E8A-4147-A177-3AD203B41FA5}">
                      <a16:colId xmlns:a16="http://schemas.microsoft.com/office/drawing/2014/main" val="3643845079"/>
                    </a:ext>
                  </a:extLst>
                </a:gridCol>
                <a:gridCol w="2666418">
                  <a:extLst>
                    <a:ext uri="{9D8B030D-6E8A-4147-A177-3AD203B41FA5}">
                      <a16:colId xmlns:a16="http://schemas.microsoft.com/office/drawing/2014/main" val="1993197171"/>
                    </a:ext>
                  </a:extLst>
                </a:gridCol>
                <a:gridCol w="2066125">
                  <a:extLst>
                    <a:ext uri="{9D8B030D-6E8A-4147-A177-3AD203B41FA5}">
                      <a16:colId xmlns:a16="http://schemas.microsoft.com/office/drawing/2014/main" val="3199981852"/>
                    </a:ext>
                  </a:extLst>
                </a:gridCol>
              </a:tblGrid>
              <a:tr h="470800">
                <a:tc>
                  <a:txBody>
                    <a:bodyPr/>
                    <a:lstStyle/>
                    <a:p>
                      <a:endParaRPr lang="en-BE" dirty="0"/>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0000">
                        <a:alpha val="0"/>
                      </a:srgbClr>
                    </a:solidFill>
                  </a:tcPr>
                </a:tc>
                <a:tc>
                  <a:txBody>
                    <a:bodyPr/>
                    <a:lstStyle/>
                    <a:p>
                      <a:pPr algn="ctr"/>
                      <a:r>
                        <a:rPr lang="en-BE" sz="1800" b="1" dirty="0">
                          <a:solidFill>
                            <a:schemeClr val="tx1"/>
                          </a:solidFill>
                        </a:rPr>
                        <a:t>SMART seq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0000">
                        <a:alpha val="0"/>
                      </a:srgbClr>
                    </a:solidFill>
                  </a:tcPr>
                </a:tc>
                <a:tc>
                  <a:txBody>
                    <a:bodyPr/>
                    <a:lstStyle/>
                    <a:p>
                      <a:pPr algn="ctr"/>
                      <a:r>
                        <a:rPr lang="en-US" sz="1800" b="1" dirty="0">
                          <a:solidFill>
                            <a:schemeClr val="tx1"/>
                          </a:solidFill>
                        </a:rPr>
                        <a:t>10x 3’ RNA</a:t>
                      </a:r>
                      <a:endParaRPr lang="en-BE" sz="1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0000">
                        <a:alpha val="0"/>
                      </a:srgbClr>
                    </a:solidFill>
                  </a:tcPr>
                </a:tc>
                <a:extLst>
                  <a:ext uri="{0D108BD9-81ED-4DB2-BD59-A6C34878D82A}">
                    <a16:rowId xmlns:a16="http://schemas.microsoft.com/office/drawing/2014/main" val="194862164"/>
                  </a:ext>
                </a:extLst>
              </a:tr>
              <a:tr h="45371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a:solidFill>
                            <a:schemeClr val="tx1"/>
                          </a:solidFill>
                        </a:rPr>
                        <a:t>RNA type</a:t>
                      </a:r>
                    </a:p>
                  </a:txBody>
                  <a:tcPr anchor="ctr">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alpha val="0"/>
                      </a:srgbClr>
                    </a:solidFill>
                  </a:tcPr>
                </a:tc>
                <a:tc>
                  <a:txBody>
                    <a:bodyPr/>
                    <a:lstStyle/>
                    <a:p>
                      <a:pPr marL="0" indent="0" algn="ctr">
                        <a:buFont typeface="Wingdings" pitchFamily="2" charset="2"/>
                        <a:buNone/>
                      </a:pPr>
                      <a:r>
                        <a:rPr lang="en-BE" sz="1600" dirty="0"/>
                        <a:t>mRNA*</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indent="0" algn="ctr">
                        <a:buFont typeface="Wingdings" pitchFamily="2" charset="2"/>
                        <a:buNone/>
                      </a:pPr>
                      <a:r>
                        <a:rPr lang="en-US" sz="1600" dirty="0"/>
                        <a:t>mRNA</a:t>
                      </a:r>
                      <a:endParaRPr lang="en-BE" sz="16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43488035"/>
                  </a:ext>
                </a:extLst>
              </a:tr>
              <a:tr h="432769">
                <a:tc>
                  <a:txBody>
                    <a:bodyPr/>
                    <a:lstStyle/>
                    <a:p>
                      <a:pPr algn="ctr"/>
                      <a:r>
                        <a:rPr lang="en-GB" sz="1600" b="1" dirty="0">
                          <a:solidFill>
                            <a:schemeClr val="tx1"/>
                          </a:solidFill>
                        </a:rPr>
                        <a:t>transcript</a:t>
                      </a:r>
                      <a:endParaRPr lang="en-BE" sz="1600" b="1" dirty="0">
                        <a:solidFill>
                          <a:schemeClr val="tx1"/>
                        </a:solidFill>
                      </a:endParaRPr>
                    </a:p>
                  </a:txBody>
                  <a:tcPr anchor="ctr">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BE" sz="1600" dirty="0"/>
                        <a:t>full</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indent="0" algn="ctr">
                        <a:buFont typeface="Wingdings" pitchFamily="2" charset="2"/>
                        <a:buNone/>
                      </a:pPr>
                      <a:r>
                        <a:rPr lang="en-BE" sz="1600" dirty="0"/>
                        <a:t>3’ end</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520117281"/>
                  </a:ext>
                </a:extLst>
              </a:tr>
              <a:tr h="453710">
                <a:tc>
                  <a:txBody>
                    <a:bodyPr/>
                    <a:lstStyle/>
                    <a:p>
                      <a:pPr algn="ctr"/>
                      <a:r>
                        <a:rPr lang="en-BE" sz="1600" b="1" dirty="0">
                          <a:solidFill>
                            <a:schemeClr val="tx1"/>
                          </a:solidFill>
                        </a:rPr>
                        <a:t>sensitivity</a:t>
                      </a:r>
                    </a:p>
                  </a:txBody>
                  <a:tcPr anchor="ctr">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BE" sz="1600" dirty="0"/>
                        <a:t>high</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indent="0" algn="ctr">
                        <a:buFont typeface="Wingdings" pitchFamily="2" charset="2"/>
                        <a:buNone/>
                      </a:pPr>
                      <a:r>
                        <a:rPr lang="en-BE" sz="1600" dirty="0"/>
                        <a:t>medium</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34654880"/>
                  </a:ext>
                </a:extLst>
              </a:tr>
              <a:tr h="446730">
                <a:tc>
                  <a:txBody>
                    <a:bodyPr/>
                    <a:lstStyle/>
                    <a:p>
                      <a:pPr algn="ctr"/>
                      <a:r>
                        <a:rPr lang="en-BE" sz="1600" b="1" dirty="0">
                          <a:solidFill>
                            <a:schemeClr val="tx1"/>
                          </a:solidFill>
                        </a:rPr>
                        <a:t>sequencing</a:t>
                      </a:r>
                    </a:p>
                  </a:txBody>
                  <a:tcPr anchor="ctr">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BE" sz="1600" dirty="0"/>
                        <a:t>deep</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indent="0" algn="ctr">
                        <a:buFont typeface="Wingdings" pitchFamily="2" charset="2"/>
                        <a:buNone/>
                      </a:pPr>
                      <a:r>
                        <a:rPr lang="en-BE" sz="1600" dirty="0"/>
                        <a:t>shallow</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60146107"/>
                  </a:ext>
                </a:extLst>
              </a:tr>
              <a:tr h="446730">
                <a:tc>
                  <a:txBody>
                    <a:bodyPr/>
                    <a:lstStyle/>
                    <a:p>
                      <a:pPr algn="ctr"/>
                      <a:r>
                        <a:rPr lang="en-GB" sz="1600" b="1" dirty="0">
                          <a:solidFill>
                            <a:schemeClr val="tx1"/>
                          </a:solidFill>
                        </a:rPr>
                        <a:t>C</a:t>
                      </a:r>
                      <a:r>
                        <a:rPr lang="en-BE" sz="1600" b="1" dirty="0">
                          <a:solidFill>
                            <a:schemeClr val="tx1"/>
                          </a:solidFill>
                        </a:rPr>
                        <a:t>ost per cell</a:t>
                      </a:r>
                    </a:p>
                  </a:txBody>
                  <a:tcPr anchor="ctr">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BE" sz="1600" dirty="0"/>
                        <a:t>high</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indent="0" algn="ctr">
                        <a:buFont typeface="Wingdings" pitchFamily="2" charset="2"/>
                        <a:buNone/>
                      </a:pPr>
                      <a:r>
                        <a:rPr lang="en-BE" sz="1600" dirty="0"/>
                        <a:t>medium</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07778819"/>
                  </a:ext>
                </a:extLst>
              </a:tr>
              <a:tr h="526641">
                <a:tc>
                  <a:txBody>
                    <a:bodyPr/>
                    <a:lstStyle/>
                    <a:p>
                      <a:pPr algn="ctr"/>
                      <a:r>
                        <a:rPr lang="en-GB" sz="1600" b="1" dirty="0">
                          <a:solidFill>
                            <a:schemeClr val="tx1"/>
                          </a:solidFill>
                        </a:rPr>
                        <a:t>S</a:t>
                      </a:r>
                      <a:r>
                        <a:rPr lang="en-BE" sz="1600" b="1" dirty="0">
                          <a:solidFill>
                            <a:schemeClr val="tx1"/>
                          </a:solidFill>
                        </a:rPr>
                        <a:t>ingle cell “seperation”</a:t>
                      </a:r>
                    </a:p>
                  </a:txBody>
                  <a:tcPr anchor="ctr">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t>96-well plate</a:t>
                      </a:r>
                      <a:endParaRPr lang="en-BE" sz="1600" dirty="0"/>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indent="0" algn="ctr">
                        <a:buFont typeface="Wingdings" pitchFamily="2" charset="2"/>
                        <a:buNone/>
                      </a:pPr>
                      <a:r>
                        <a:rPr lang="en-BE" sz="1600" dirty="0"/>
                        <a:t>droplet formation</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45818022"/>
                  </a:ext>
                </a:extLst>
              </a:tr>
              <a:tr h="526641">
                <a:tc>
                  <a:txBody>
                    <a:bodyPr/>
                    <a:lstStyle/>
                    <a:p>
                      <a:pPr algn="ctr"/>
                      <a:r>
                        <a:rPr lang="en-BE" sz="1600" b="1" dirty="0">
                          <a:solidFill>
                            <a:schemeClr val="tx1"/>
                          </a:solidFill>
                        </a:rPr>
                        <a:t>throughput</a:t>
                      </a:r>
                    </a:p>
                  </a:txBody>
                  <a:tcPr anchor="ctr">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t>L</a:t>
                      </a:r>
                      <a:r>
                        <a:rPr lang="en-BE" sz="1600" dirty="0"/>
                        <a:t>ow</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indent="0" algn="ctr">
                        <a:buFont typeface="Wingdings" pitchFamily="2" charset="2"/>
                        <a:buNone/>
                      </a:pPr>
                      <a:r>
                        <a:rPr lang="en-BE" sz="1600" dirty="0"/>
                        <a:t>high</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21037629"/>
                  </a:ext>
                </a:extLst>
              </a:tr>
              <a:tr h="526641">
                <a:tc>
                  <a:txBody>
                    <a:bodyPr/>
                    <a:lstStyle/>
                    <a:p>
                      <a:pPr algn="ctr"/>
                      <a:r>
                        <a:rPr lang="en-GB" sz="1600" b="1" dirty="0">
                          <a:solidFill>
                            <a:schemeClr val="tx1"/>
                          </a:solidFill>
                        </a:rPr>
                        <a:t>D</a:t>
                      </a:r>
                      <a:r>
                        <a:rPr lang="en-BE" sz="1600" b="1" dirty="0">
                          <a:solidFill>
                            <a:schemeClr val="tx1"/>
                          </a:solidFill>
                        </a:rPr>
                        <a:t>etecting heterogeneity</a:t>
                      </a:r>
                    </a:p>
                  </a:txBody>
                  <a:tcPr anchor="ctr">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BE" sz="1600" dirty="0"/>
                        <a:t>low</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indent="0" algn="ctr">
                        <a:buFont typeface="Wingdings" pitchFamily="2" charset="2"/>
                        <a:buNone/>
                      </a:pPr>
                      <a:r>
                        <a:rPr lang="en-BE" sz="1600" dirty="0"/>
                        <a:t>high</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98017306"/>
                  </a:ext>
                </a:extLst>
              </a:tr>
              <a:tr h="868541">
                <a:tc>
                  <a:txBody>
                    <a:bodyPr/>
                    <a:lstStyle/>
                    <a:p>
                      <a:pPr algn="ctr"/>
                      <a:r>
                        <a:rPr lang="en-GB" sz="1600" b="1" dirty="0">
                          <a:solidFill>
                            <a:schemeClr val="tx1"/>
                          </a:solidFill>
                        </a:rPr>
                        <a:t>S</a:t>
                      </a:r>
                      <a:r>
                        <a:rPr lang="en-BE" sz="1600" b="1" dirty="0">
                          <a:solidFill>
                            <a:schemeClr val="tx1"/>
                          </a:solidFill>
                        </a:rPr>
                        <a:t>pecific properties</a:t>
                      </a:r>
                    </a:p>
                  </a:txBody>
                  <a:tcPr anchor="ctr">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a:noFill/>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t>F</a:t>
                      </a:r>
                      <a:r>
                        <a:rPr lang="en-BE" sz="1600" dirty="0"/>
                        <a:t>ocus on subpopulations via FACS sorting</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lumMod val="95000"/>
                      </a:schemeClr>
                    </a:solidFill>
                  </a:tcPr>
                </a:tc>
                <a:tc>
                  <a:txBody>
                    <a:bodyPr/>
                    <a:lstStyle/>
                    <a:p>
                      <a:pPr marL="0" indent="0" algn="ctr">
                        <a:buFont typeface="Wingdings" pitchFamily="2" charset="2"/>
                        <a:buNone/>
                      </a:pPr>
                      <a:r>
                        <a:rPr lang="en-GB" sz="1600" dirty="0"/>
                        <a:t>F</a:t>
                      </a:r>
                      <a:r>
                        <a:rPr lang="en-BE" sz="1600" dirty="0"/>
                        <a:t>eature barcoding</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lumMod val="95000"/>
                      </a:schemeClr>
                    </a:solidFill>
                  </a:tcPr>
                </a:tc>
                <a:extLst>
                  <a:ext uri="{0D108BD9-81ED-4DB2-BD59-A6C34878D82A}">
                    <a16:rowId xmlns:a16="http://schemas.microsoft.com/office/drawing/2014/main" val="1876106970"/>
                  </a:ext>
                </a:extLst>
              </a:tr>
            </a:tbl>
          </a:graphicData>
        </a:graphic>
      </p:graphicFrame>
      <p:sp>
        <p:nvSpPr>
          <p:cNvPr id="2" name="TextBox 1">
            <a:extLst>
              <a:ext uri="{FF2B5EF4-FFF2-40B4-BE49-F238E27FC236}">
                <a16:creationId xmlns:a16="http://schemas.microsoft.com/office/drawing/2014/main" id="{C882E60F-90E7-664D-9C58-E654FDAD9752}"/>
              </a:ext>
            </a:extLst>
          </p:cNvPr>
          <p:cNvSpPr txBox="1"/>
          <p:nvPr/>
        </p:nvSpPr>
        <p:spPr>
          <a:xfrm>
            <a:off x="6096000" y="6390818"/>
            <a:ext cx="3737181" cy="261610"/>
          </a:xfrm>
          <a:prstGeom prst="rect">
            <a:avLst/>
          </a:prstGeom>
          <a:noFill/>
        </p:spPr>
        <p:txBody>
          <a:bodyPr wrap="square" rtlCol="0">
            <a:spAutoFit/>
          </a:bodyPr>
          <a:lstStyle/>
          <a:p>
            <a:r>
              <a:rPr lang="en-BE" sz="1100" dirty="0"/>
              <a:t>* </a:t>
            </a:r>
            <a:r>
              <a:rPr lang="en-GB" sz="1100" dirty="0"/>
              <a:t>T</a:t>
            </a:r>
            <a:r>
              <a:rPr lang="en-BE" sz="1100" dirty="0"/>
              <a:t>here is now an experimental protocol aiming for total RNA</a:t>
            </a:r>
          </a:p>
        </p:txBody>
      </p:sp>
    </p:spTree>
    <p:extLst>
      <p:ext uri="{BB962C8B-B14F-4D97-AF65-F5344CB8AC3E}">
        <p14:creationId xmlns:p14="http://schemas.microsoft.com/office/powerpoint/2010/main" val="320136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Pie 9">
            <a:extLst>
              <a:ext uri="{FF2B5EF4-FFF2-40B4-BE49-F238E27FC236}">
                <a16:creationId xmlns:a16="http://schemas.microsoft.com/office/drawing/2014/main" id="{DD2E537F-32C1-084C-82A7-5990524B7061}"/>
              </a:ext>
            </a:extLst>
          </p:cNvPr>
          <p:cNvSpPr/>
          <p:nvPr/>
        </p:nvSpPr>
        <p:spPr>
          <a:xfrm flipH="1">
            <a:off x="7077111" y="1899322"/>
            <a:ext cx="2037559" cy="3163260"/>
          </a:xfrm>
          <a:custGeom>
            <a:avLst/>
            <a:gdLst>
              <a:gd name="connsiteX0" fmla="*/ 478670 w 5760000"/>
              <a:gd name="connsiteY0" fmla="*/ 4469973 h 5760000"/>
              <a:gd name="connsiteX1" fmla="*/ 342923 w 5760000"/>
              <a:gd name="connsiteY1" fmla="*/ 1517047 h 5760000"/>
              <a:gd name="connsiteX2" fmla="*/ 2880001 w 5760000"/>
              <a:gd name="connsiteY2" fmla="*/ -1 h 5760000"/>
              <a:gd name="connsiteX3" fmla="*/ 2880000 w 5760000"/>
              <a:gd name="connsiteY3" fmla="*/ 2880000 h 5760000"/>
              <a:gd name="connsiteX4" fmla="*/ 478670 w 5760000"/>
              <a:gd name="connsiteY4" fmla="*/ 4469973 h 5760000"/>
              <a:gd name="connsiteX0" fmla="*/ 449031 w 2850362"/>
              <a:gd name="connsiteY0" fmla="*/ 4469974 h 4469974"/>
              <a:gd name="connsiteX1" fmla="*/ 313284 w 2850362"/>
              <a:gd name="connsiteY1" fmla="*/ 1517048 h 4469974"/>
              <a:gd name="connsiteX2" fmla="*/ 2850362 w 2850362"/>
              <a:gd name="connsiteY2" fmla="*/ 0 h 4469974"/>
              <a:gd name="connsiteX3" fmla="*/ 2850361 w 2850362"/>
              <a:gd name="connsiteY3" fmla="*/ 2880001 h 4469974"/>
              <a:gd name="connsiteX4" fmla="*/ 449031 w 2850362"/>
              <a:gd name="connsiteY4" fmla="*/ 4469974 h 4469974"/>
              <a:gd name="connsiteX0" fmla="*/ 501127 w 2778891"/>
              <a:gd name="connsiteY0" fmla="*/ 4358764 h 4358764"/>
              <a:gd name="connsiteX1" fmla="*/ 241813 w 2778891"/>
              <a:gd name="connsiteY1" fmla="*/ 1517048 h 4358764"/>
              <a:gd name="connsiteX2" fmla="*/ 2778891 w 2778891"/>
              <a:gd name="connsiteY2" fmla="*/ 0 h 4358764"/>
              <a:gd name="connsiteX3" fmla="*/ 2778890 w 2778891"/>
              <a:gd name="connsiteY3" fmla="*/ 2880001 h 4358764"/>
              <a:gd name="connsiteX4" fmla="*/ 501127 w 2778891"/>
              <a:gd name="connsiteY4" fmla="*/ 4358764 h 4358764"/>
              <a:gd name="connsiteX0" fmla="*/ 524673 w 2802437"/>
              <a:gd name="connsiteY0" fmla="*/ 4358764 h 4358764"/>
              <a:gd name="connsiteX1" fmla="*/ 228288 w 2802437"/>
              <a:gd name="connsiteY1" fmla="*/ 1492335 h 4358764"/>
              <a:gd name="connsiteX2" fmla="*/ 2802437 w 2802437"/>
              <a:gd name="connsiteY2" fmla="*/ 0 h 4358764"/>
              <a:gd name="connsiteX3" fmla="*/ 2802436 w 2802437"/>
              <a:gd name="connsiteY3" fmla="*/ 2880001 h 4358764"/>
              <a:gd name="connsiteX4" fmla="*/ 524673 w 2802437"/>
              <a:gd name="connsiteY4" fmla="*/ 4358764 h 4358764"/>
              <a:gd name="connsiteX0" fmla="*/ 498067 w 2775831"/>
              <a:gd name="connsiteY0" fmla="*/ 4358764 h 4358764"/>
              <a:gd name="connsiteX1" fmla="*/ 201682 w 2775831"/>
              <a:gd name="connsiteY1" fmla="*/ 1492335 h 4358764"/>
              <a:gd name="connsiteX2" fmla="*/ 2775831 w 2775831"/>
              <a:gd name="connsiteY2" fmla="*/ 0 h 4358764"/>
              <a:gd name="connsiteX3" fmla="*/ 2775830 w 2775831"/>
              <a:gd name="connsiteY3" fmla="*/ 2880001 h 4358764"/>
              <a:gd name="connsiteX4" fmla="*/ 498067 w 2775831"/>
              <a:gd name="connsiteY4" fmla="*/ 4358764 h 4358764"/>
              <a:gd name="connsiteX0" fmla="*/ 498067 w 2775831"/>
              <a:gd name="connsiteY0" fmla="*/ 4366428 h 4366428"/>
              <a:gd name="connsiteX1" fmla="*/ 201682 w 2775831"/>
              <a:gd name="connsiteY1" fmla="*/ 1499999 h 4366428"/>
              <a:gd name="connsiteX2" fmla="*/ 2775831 w 2775831"/>
              <a:gd name="connsiteY2" fmla="*/ 7664 h 4366428"/>
              <a:gd name="connsiteX3" fmla="*/ 2775830 w 2775831"/>
              <a:gd name="connsiteY3" fmla="*/ 2887665 h 4366428"/>
              <a:gd name="connsiteX4" fmla="*/ 498067 w 2775831"/>
              <a:gd name="connsiteY4" fmla="*/ 4366428 h 4366428"/>
              <a:gd name="connsiteX0" fmla="*/ 524874 w 2802638"/>
              <a:gd name="connsiteY0" fmla="*/ 4366428 h 4366428"/>
              <a:gd name="connsiteX1" fmla="*/ 228489 w 2802638"/>
              <a:gd name="connsiteY1" fmla="*/ 1499999 h 4366428"/>
              <a:gd name="connsiteX2" fmla="*/ 2802638 w 2802638"/>
              <a:gd name="connsiteY2" fmla="*/ 7664 h 4366428"/>
              <a:gd name="connsiteX3" fmla="*/ 2802637 w 2802638"/>
              <a:gd name="connsiteY3" fmla="*/ 2887665 h 4366428"/>
              <a:gd name="connsiteX4" fmla="*/ 524874 w 2802638"/>
              <a:gd name="connsiteY4" fmla="*/ 4366428 h 4366428"/>
              <a:gd name="connsiteX0" fmla="*/ 547379 w 2825143"/>
              <a:gd name="connsiteY0" fmla="*/ 4365970 h 4365970"/>
              <a:gd name="connsiteX1" fmla="*/ 213924 w 2825143"/>
              <a:gd name="connsiteY1" fmla="*/ 1561325 h 4365970"/>
              <a:gd name="connsiteX2" fmla="*/ 2825143 w 2825143"/>
              <a:gd name="connsiteY2" fmla="*/ 7206 h 4365970"/>
              <a:gd name="connsiteX3" fmla="*/ 2825142 w 2825143"/>
              <a:gd name="connsiteY3" fmla="*/ 2887207 h 4365970"/>
              <a:gd name="connsiteX4" fmla="*/ 547379 w 2825143"/>
              <a:gd name="connsiteY4" fmla="*/ 4365970 h 4365970"/>
              <a:gd name="connsiteX0" fmla="*/ 547379 w 2825143"/>
              <a:gd name="connsiteY0" fmla="*/ 4371559 h 4371559"/>
              <a:gd name="connsiteX1" fmla="*/ 213924 w 2825143"/>
              <a:gd name="connsiteY1" fmla="*/ 1566914 h 4371559"/>
              <a:gd name="connsiteX2" fmla="*/ 2825143 w 2825143"/>
              <a:gd name="connsiteY2" fmla="*/ 12795 h 4371559"/>
              <a:gd name="connsiteX3" fmla="*/ 2825142 w 2825143"/>
              <a:gd name="connsiteY3" fmla="*/ 2892796 h 4371559"/>
              <a:gd name="connsiteX4" fmla="*/ 547379 w 2825143"/>
              <a:gd name="connsiteY4" fmla="*/ 4371559 h 4371559"/>
              <a:gd name="connsiteX0" fmla="*/ 536908 w 2814672"/>
              <a:gd name="connsiteY0" fmla="*/ 4371994 h 4371994"/>
              <a:gd name="connsiteX1" fmla="*/ 203453 w 2814672"/>
              <a:gd name="connsiteY1" fmla="*/ 1567349 h 4371994"/>
              <a:gd name="connsiteX2" fmla="*/ 2814672 w 2814672"/>
              <a:gd name="connsiteY2" fmla="*/ 13230 h 4371994"/>
              <a:gd name="connsiteX3" fmla="*/ 2814671 w 2814672"/>
              <a:gd name="connsiteY3" fmla="*/ 2893231 h 4371994"/>
              <a:gd name="connsiteX4" fmla="*/ 536908 w 2814672"/>
              <a:gd name="connsiteY4" fmla="*/ 4371994 h 4371994"/>
              <a:gd name="connsiteX0" fmla="*/ 491358 w 2929760"/>
              <a:gd name="connsiteY0" fmla="*/ 4062210 h 4062210"/>
              <a:gd name="connsiteX1" fmla="*/ 318541 w 2929760"/>
              <a:gd name="connsiteY1" fmla="*/ 1566484 h 4062210"/>
              <a:gd name="connsiteX2" fmla="*/ 2929760 w 2929760"/>
              <a:gd name="connsiteY2" fmla="*/ 12365 h 4062210"/>
              <a:gd name="connsiteX3" fmla="*/ 2929759 w 2929760"/>
              <a:gd name="connsiteY3" fmla="*/ 2892366 h 4062210"/>
              <a:gd name="connsiteX4" fmla="*/ 491358 w 2929760"/>
              <a:gd name="connsiteY4" fmla="*/ 4062210 h 4062210"/>
              <a:gd name="connsiteX0" fmla="*/ 361869 w 2800271"/>
              <a:gd name="connsiteY0" fmla="*/ 4062210 h 4062210"/>
              <a:gd name="connsiteX1" fmla="*/ 189052 w 2800271"/>
              <a:gd name="connsiteY1" fmla="*/ 1566484 h 4062210"/>
              <a:gd name="connsiteX2" fmla="*/ 2800271 w 2800271"/>
              <a:gd name="connsiteY2" fmla="*/ 12365 h 4062210"/>
              <a:gd name="connsiteX3" fmla="*/ 2800270 w 2800271"/>
              <a:gd name="connsiteY3" fmla="*/ 2892366 h 4062210"/>
              <a:gd name="connsiteX4" fmla="*/ 361869 w 2800271"/>
              <a:gd name="connsiteY4" fmla="*/ 4062210 h 4062210"/>
              <a:gd name="connsiteX0" fmla="*/ 238786 w 2677188"/>
              <a:gd name="connsiteY0" fmla="*/ 4061572 h 4061572"/>
              <a:gd name="connsiteX1" fmla="*/ 251321 w 2677188"/>
              <a:gd name="connsiteY1" fmla="*/ 1627630 h 4061572"/>
              <a:gd name="connsiteX2" fmla="*/ 2677188 w 2677188"/>
              <a:gd name="connsiteY2" fmla="*/ 11727 h 4061572"/>
              <a:gd name="connsiteX3" fmla="*/ 2677187 w 2677188"/>
              <a:gd name="connsiteY3" fmla="*/ 2891728 h 4061572"/>
              <a:gd name="connsiteX4" fmla="*/ 238786 w 2677188"/>
              <a:gd name="connsiteY4" fmla="*/ 4061572 h 4061572"/>
              <a:gd name="connsiteX0" fmla="*/ 181285 w 2619687"/>
              <a:gd name="connsiteY0" fmla="*/ 4060888 h 4060888"/>
              <a:gd name="connsiteX1" fmla="*/ 305031 w 2619687"/>
              <a:gd name="connsiteY1" fmla="*/ 1701086 h 4060888"/>
              <a:gd name="connsiteX2" fmla="*/ 2619687 w 2619687"/>
              <a:gd name="connsiteY2" fmla="*/ 11043 h 4060888"/>
              <a:gd name="connsiteX3" fmla="*/ 2619686 w 2619687"/>
              <a:gd name="connsiteY3" fmla="*/ 2891044 h 4060888"/>
              <a:gd name="connsiteX4" fmla="*/ 181285 w 2619687"/>
              <a:gd name="connsiteY4" fmla="*/ 4060888 h 4060888"/>
              <a:gd name="connsiteX0" fmla="*/ 165313 w 2603715"/>
              <a:gd name="connsiteY0" fmla="*/ 4062771 h 4062771"/>
              <a:gd name="connsiteX1" fmla="*/ 326129 w 2603715"/>
              <a:gd name="connsiteY1" fmla="*/ 1517618 h 4062771"/>
              <a:gd name="connsiteX2" fmla="*/ 2603715 w 2603715"/>
              <a:gd name="connsiteY2" fmla="*/ 12926 h 4062771"/>
              <a:gd name="connsiteX3" fmla="*/ 2603714 w 2603715"/>
              <a:gd name="connsiteY3" fmla="*/ 2892927 h 4062771"/>
              <a:gd name="connsiteX4" fmla="*/ 165313 w 2603715"/>
              <a:gd name="connsiteY4" fmla="*/ 4062771 h 4062771"/>
              <a:gd name="connsiteX0" fmla="*/ 146149 w 2584551"/>
              <a:gd name="connsiteY0" fmla="*/ 4063529 h 4063529"/>
              <a:gd name="connsiteX1" fmla="*/ 306965 w 2584551"/>
              <a:gd name="connsiteY1" fmla="*/ 1518376 h 4063529"/>
              <a:gd name="connsiteX2" fmla="*/ 2584551 w 2584551"/>
              <a:gd name="connsiteY2" fmla="*/ 13684 h 4063529"/>
              <a:gd name="connsiteX3" fmla="*/ 2584550 w 2584551"/>
              <a:gd name="connsiteY3" fmla="*/ 2893685 h 4063529"/>
              <a:gd name="connsiteX4" fmla="*/ 146149 w 2584551"/>
              <a:gd name="connsiteY4" fmla="*/ 4063529 h 4063529"/>
              <a:gd name="connsiteX0" fmla="*/ 146149 w 2584551"/>
              <a:gd name="connsiteY0" fmla="*/ 4049845 h 4049845"/>
              <a:gd name="connsiteX1" fmla="*/ 306965 w 2584551"/>
              <a:gd name="connsiteY1" fmla="*/ 1504692 h 4049845"/>
              <a:gd name="connsiteX2" fmla="*/ 2584551 w 2584551"/>
              <a:gd name="connsiteY2" fmla="*/ 0 h 4049845"/>
              <a:gd name="connsiteX3" fmla="*/ 2584550 w 2584551"/>
              <a:gd name="connsiteY3" fmla="*/ 2880001 h 4049845"/>
              <a:gd name="connsiteX4" fmla="*/ 146149 w 2584551"/>
              <a:gd name="connsiteY4" fmla="*/ 4049845 h 4049845"/>
              <a:gd name="connsiteX0" fmla="*/ 234966 w 2512730"/>
              <a:gd name="connsiteY0" fmla="*/ 3975705 h 3975705"/>
              <a:gd name="connsiteX1" fmla="*/ 235144 w 2512730"/>
              <a:gd name="connsiteY1" fmla="*/ 1504692 h 3975705"/>
              <a:gd name="connsiteX2" fmla="*/ 2512730 w 2512730"/>
              <a:gd name="connsiteY2" fmla="*/ 0 h 3975705"/>
              <a:gd name="connsiteX3" fmla="*/ 2512729 w 2512730"/>
              <a:gd name="connsiteY3" fmla="*/ 2880001 h 3975705"/>
              <a:gd name="connsiteX4" fmla="*/ 234966 w 2512730"/>
              <a:gd name="connsiteY4" fmla="*/ 3975705 h 3975705"/>
              <a:gd name="connsiteX0" fmla="*/ 269366 w 2547130"/>
              <a:gd name="connsiteY0" fmla="*/ 3975705 h 3975705"/>
              <a:gd name="connsiteX1" fmla="*/ 269544 w 2547130"/>
              <a:gd name="connsiteY1" fmla="*/ 1504692 h 3975705"/>
              <a:gd name="connsiteX2" fmla="*/ 2547130 w 2547130"/>
              <a:gd name="connsiteY2" fmla="*/ 0 h 3975705"/>
              <a:gd name="connsiteX3" fmla="*/ 2547129 w 2547130"/>
              <a:gd name="connsiteY3" fmla="*/ 2880001 h 3975705"/>
              <a:gd name="connsiteX4" fmla="*/ 269366 w 2547130"/>
              <a:gd name="connsiteY4" fmla="*/ 3975705 h 39757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7130" h="3975705">
                <a:moveTo>
                  <a:pt x="269366" y="3975705"/>
                </a:moveTo>
                <a:cubicBezTo>
                  <a:pt x="-68973" y="3177960"/>
                  <a:pt x="-110083" y="2167309"/>
                  <a:pt x="269544" y="1504692"/>
                </a:cubicBezTo>
                <a:cubicBezTo>
                  <a:pt x="649171" y="842075"/>
                  <a:pt x="1313633" y="98854"/>
                  <a:pt x="2547130" y="0"/>
                </a:cubicBezTo>
                <a:cubicBezTo>
                  <a:pt x="2547130" y="960000"/>
                  <a:pt x="2547129" y="1920001"/>
                  <a:pt x="2547129" y="2880001"/>
                </a:cubicBezTo>
                <a:lnTo>
                  <a:pt x="269366" y="3975705"/>
                </a:lnTo>
                <a:close/>
              </a:path>
            </a:pathLst>
          </a:cu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66" name="Pie 9">
            <a:extLst>
              <a:ext uri="{FF2B5EF4-FFF2-40B4-BE49-F238E27FC236}">
                <a16:creationId xmlns:a16="http://schemas.microsoft.com/office/drawing/2014/main" id="{8E612E47-0CE6-8043-8B9D-ED1037C8DF6B}"/>
              </a:ext>
            </a:extLst>
          </p:cNvPr>
          <p:cNvSpPr/>
          <p:nvPr/>
        </p:nvSpPr>
        <p:spPr>
          <a:xfrm rot="6905250" flipH="1">
            <a:off x="5947142" y="3831697"/>
            <a:ext cx="2070390" cy="3183038"/>
          </a:xfrm>
          <a:custGeom>
            <a:avLst/>
            <a:gdLst>
              <a:gd name="connsiteX0" fmla="*/ 478670 w 5760000"/>
              <a:gd name="connsiteY0" fmla="*/ 4469973 h 5760000"/>
              <a:gd name="connsiteX1" fmla="*/ 342923 w 5760000"/>
              <a:gd name="connsiteY1" fmla="*/ 1517047 h 5760000"/>
              <a:gd name="connsiteX2" fmla="*/ 2880001 w 5760000"/>
              <a:gd name="connsiteY2" fmla="*/ -1 h 5760000"/>
              <a:gd name="connsiteX3" fmla="*/ 2880000 w 5760000"/>
              <a:gd name="connsiteY3" fmla="*/ 2880000 h 5760000"/>
              <a:gd name="connsiteX4" fmla="*/ 478670 w 5760000"/>
              <a:gd name="connsiteY4" fmla="*/ 4469973 h 5760000"/>
              <a:gd name="connsiteX0" fmla="*/ 449031 w 2850362"/>
              <a:gd name="connsiteY0" fmla="*/ 4469974 h 4469974"/>
              <a:gd name="connsiteX1" fmla="*/ 313284 w 2850362"/>
              <a:gd name="connsiteY1" fmla="*/ 1517048 h 4469974"/>
              <a:gd name="connsiteX2" fmla="*/ 2850362 w 2850362"/>
              <a:gd name="connsiteY2" fmla="*/ 0 h 4469974"/>
              <a:gd name="connsiteX3" fmla="*/ 2850361 w 2850362"/>
              <a:gd name="connsiteY3" fmla="*/ 2880001 h 4469974"/>
              <a:gd name="connsiteX4" fmla="*/ 449031 w 2850362"/>
              <a:gd name="connsiteY4" fmla="*/ 4469974 h 4469974"/>
              <a:gd name="connsiteX0" fmla="*/ 501127 w 2778891"/>
              <a:gd name="connsiteY0" fmla="*/ 4358764 h 4358764"/>
              <a:gd name="connsiteX1" fmla="*/ 241813 w 2778891"/>
              <a:gd name="connsiteY1" fmla="*/ 1517048 h 4358764"/>
              <a:gd name="connsiteX2" fmla="*/ 2778891 w 2778891"/>
              <a:gd name="connsiteY2" fmla="*/ 0 h 4358764"/>
              <a:gd name="connsiteX3" fmla="*/ 2778890 w 2778891"/>
              <a:gd name="connsiteY3" fmla="*/ 2880001 h 4358764"/>
              <a:gd name="connsiteX4" fmla="*/ 501127 w 2778891"/>
              <a:gd name="connsiteY4" fmla="*/ 4358764 h 4358764"/>
              <a:gd name="connsiteX0" fmla="*/ 524673 w 2802437"/>
              <a:gd name="connsiteY0" fmla="*/ 4358764 h 4358764"/>
              <a:gd name="connsiteX1" fmla="*/ 228288 w 2802437"/>
              <a:gd name="connsiteY1" fmla="*/ 1492335 h 4358764"/>
              <a:gd name="connsiteX2" fmla="*/ 2802437 w 2802437"/>
              <a:gd name="connsiteY2" fmla="*/ 0 h 4358764"/>
              <a:gd name="connsiteX3" fmla="*/ 2802436 w 2802437"/>
              <a:gd name="connsiteY3" fmla="*/ 2880001 h 4358764"/>
              <a:gd name="connsiteX4" fmla="*/ 524673 w 2802437"/>
              <a:gd name="connsiteY4" fmla="*/ 4358764 h 4358764"/>
              <a:gd name="connsiteX0" fmla="*/ 498067 w 2775831"/>
              <a:gd name="connsiteY0" fmla="*/ 4358764 h 4358764"/>
              <a:gd name="connsiteX1" fmla="*/ 201682 w 2775831"/>
              <a:gd name="connsiteY1" fmla="*/ 1492335 h 4358764"/>
              <a:gd name="connsiteX2" fmla="*/ 2775831 w 2775831"/>
              <a:gd name="connsiteY2" fmla="*/ 0 h 4358764"/>
              <a:gd name="connsiteX3" fmla="*/ 2775830 w 2775831"/>
              <a:gd name="connsiteY3" fmla="*/ 2880001 h 4358764"/>
              <a:gd name="connsiteX4" fmla="*/ 498067 w 2775831"/>
              <a:gd name="connsiteY4" fmla="*/ 4358764 h 4358764"/>
              <a:gd name="connsiteX0" fmla="*/ 498067 w 2775831"/>
              <a:gd name="connsiteY0" fmla="*/ 4366428 h 4366428"/>
              <a:gd name="connsiteX1" fmla="*/ 201682 w 2775831"/>
              <a:gd name="connsiteY1" fmla="*/ 1499999 h 4366428"/>
              <a:gd name="connsiteX2" fmla="*/ 2775831 w 2775831"/>
              <a:gd name="connsiteY2" fmla="*/ 7664 h 4366428"/>
              <a:gd name="connsiteX3" fmla="*/ 2775830 w 2775831"/>
              <a:gd name="connsiteY3" fmla="*/ 2887665 h 4366428"/>
              <a:gd name="connsiteX4" fmla="*/ 498067 w 2775831"/>
              <a:gd name="connsiteY4" fmla="*/ 4366428 h 4366428"/>
              <a:gd name="connsiteX0" fmla="*/ 524874 w 2802638"/>
              <a:gd name="connsiteY0" fmla="*/ 4366428 h 4366428"/>
              <a:gd name="connsiteX1" fmla="*/ 228489 w 2802638"/>
              <a:gd name="connsiteY1" fmla="*/ 1499999 h 4366428"/>
              <a:gd name="connsiteX2" fmla="*/ 2802638 w 2802638"/>
              <a:gd name="connsiteY2" fmla="*/ 7664 h 4366428"/>
              <a:gd name="connsiteX3" fmla="*/ 2802637 w 2802638"/>
              <a:gd name="connsiteY3" fmla="*/ 2887665 h 4366428"/>
              <a:gd name="connsiteX4" fmla="*/ 524874 w 2802638"/>
              <a:gd name="connsiteY4" fmla="*/ 4366428 h 4366428"/>
              <a:gd name="connsiteX0" fmla="*/ 547379 w 2825143"/>
              <a:gd name="connsiteY0" fmla="*/ 4365970 h 4365970"/>
              <a:gd name="connsiteX1" fmla="*/ 213924 w 2825143"/>
              <a:gd name="connsiteY1" fmla="*/ 1561325 h 4365970"/>
              <a:gd name="connsiteX2" fmla="*/ 2825143 w 2825143"/>
              <a:gd name="connsiteY2" fmla="*/ 7206 h 4365970"/>
              <a:gd name="connsiteX3" fmla="*/ 2825142 w 2825143"/>
              <a:gd name="connsiteY3" fmla="*/ 2887207 h 4365970"/>
              <a:gd name="connsiteX4" fmla="*/ 547379 w 2825143"/>
              <a:gd name="connsiteY4" fmla="*/ 4365970 h 4365970"/>
              <a:gd name="connsiteX0" fmla="*/ 547379 w 2825143"/>
              <a:gd name="connsiteY0" fmla="*/ 4371559 h 4371559"/>
              <a:gd name="connsiteX1" fmla="*/ 213924 w 2825143"/>
              <a:gd name="connsiteY1" fmla="*/ 1566914 h 4371559"/>
              <a:gd name="connsiteX2" fmla="*/ 2825143 w 2825143"/>
              <a:gd name="connsiteY2" fmla="*/ 12795 h 4371559"/>
              <a:gd name="connsiteX3" fmla="*/ 2825142 w 2825143"/>
              <a:gd name="connsiteY3" fmla="*/ 2892796 h 4371559"/>
              <a:gd name="connsiteX4" fmla="*/ 547379 w 2825143"/>
              <a:gd name="connsiteY4" fmla="*/ 4371559 h 4371559"/>
              <a:gd name="connsiteX0" fmla="*/ 536908 w 2814672"/>
              <a:gd name="connsiteY0" fmla="*/ 4371994 h 4371994"/>
              <a:gd name="connsiteX1" fmla="*/ 203453 w 2814672"/>
              <a:gd name="connsiteY1" fmla="*/ 1567349 h 4371994"/>
              <a:gd name="connsiteX2" fmla="*/ 2814672 w 2814672"/>
              <a:gd name="connsiteY2" fmla="*/ 13230 h 4371994"/>
              <a:gd name="connsiteX3" fmla="*/ 2814671 w 2814672"/>
              <a:gd name="connsiteY3" fmla="*/ 2893231 h 4371994"/>
              <a:gd name="connsiteX4" fmla="*/ 536908 w 2814672"/>
              <a:gd name="connsiteY4" fmla="*/ 4371994 h 4371994"/>
              <a:gd name="connsiteX0" fmla="*/ 579662 w 2940333"/>
              <a:gd name="connsiteY0" fmla="*/ 4053951 h 4053951"/>
              <a:gd name="connsiteX1" fmla="*/ 246207 w 2940333"/>
              <a:gd name="connsiteY1" fmla="*/ 1249306 h 4053951"/>
              <a:gd name="connsiteX2" fmla="*/ 2940333 w 2940333"/>
              <a:gd name="connsiteY2" fmla="*/ 17170 h 4053951"/>
              <a:gd name="connsiteX3" fmla="*/ 2857425 w 2940333"/>
              <a:gd name="connsiteY3" fmla="*/ 2575188 h 4053951"/>
              <a:gd name="connsiteX4" fmla="*/ 579662 w 2940333"/>
              <a:gd name="connsiteY4" fmla="*/ 4053951 h 4053951"/>
              <a:gd name="connsiteX0" fmla="*/ 579662 w 2940333"/>
              <a:gd name="connsiteY0" fmla="*/ 4053951 h 4053951"/>
              <a:gd name="connsiteX1" fmla="*/ 246207 w 2940333"/>
              <a:gd name="connsiteY1" fmla="*/ 1249306 h 4053951"/>
              <a:gd name="connsiteX2" fmla="*/ 2940333 w 2940333"/>
              <a:gd name="connsiteY2" fmla="*/ 17170 h 4053951"/>
              <a:gd name="connsiteX3" fmla="*/ 2885999 w 2940333"/>
              <a:gd name="connsiteY3" fmla="*/ 2520409 h 4053951"/>
              <a:gd name="connsiteX4" fmla="*/ 579662 w 2940333"/>
              <a:gd name="connsiteY4" fmla="*/ 4053951 h 4053951"/>
              <a:gd name="connsiteX0" fmla="*/ 349485 w 2710156"/>
              <a:gd name="connsiteY0" fmla="*/ 4059989 h 4059989"/>
              <a:gd name="connsiteX1" fmla="*/ 506143 w 2710156"/>
              <a:gd name="connsiteY1" fmla="*/ 1037147 h 4059989"/>
              <a:gd name="connsiteX2" fmla="*/ 2710156 w 2710156"/>
              <a:gd name="connsiteY2" fmla="*/ 23208 h 4059989"/>
              <a:gd name="connsiteX3" fmla="*/ 2655822 w 2710156"/>
              <a:gd name="connsiteY3" fmla="*/ 2526447 h 4059989"/>
              <a:gd name="connsiteX4" fmla="*/ 349485 w 2710156"/>
              <a:gd name="connsiteY4" fmla="*/ 4059989 h 4059989"/>
              <a:gd name="connsiteX0" fmla="*/ 362070 w 2678443"/>
              <a:gd name="connsiteY0" fmla="*/ 4055194 h 4055194"/>
              <a:gd name="connsiteX1" fmla="*/ 474430 w 2678443"/>
              <a:gd name="connsiteY1" fmla="*/ 1037120 h 4055194"/>
              <a:gd name="connsiteX2" fmla="*/ 2678443 w 2678443"/>
              <a:gd name="connsiteY2" fmla="*/ 23181 h 4055194"/>
              <a:gd name="connsiteX3" fmla="*/ 2624109 w 2678443"/>
              <a:gd name="connsiteY3" fmla="*/ 2526420 h 4055194"/>
              <a:gd name="connsiteX4" fmla="*/ 362070 w 2678443"/>
              <a:gd name="connsiteY4" fmla="*/ 4055194 h 4055194"/>
              <a:gd name="connsiteX0" fmla="*/ 394132 w 2710505"/>
              <a:gd name="connsiteY0" fmla="*/ 4047583 h 4047583"/>
              <a:gd name="connsiteX1" fmla="*/ 418401 w 2710505"/>
              <a:gd name="connsiteY1" fmla="*/ 1331979 h 4047583"/>
              <a:gd name="connsiteX2" fmla="*/ 2710505 w 2710505"/>
              <a:gd name="connsiteY2" fmla="*/ 15570 h 4047583"/>
              <a:gd name="connsiteX3" fmla="*/ 2656171 w 2710505"/>
              <a:gd name="connsiteY3" fmla="*/ 2518809 h 4047583"/>
              <a:gd name="connsiteX4" fmla="*/ 394132 w 2710505"/>
              <a:gd name="connsiteY4" fmla="*/ 4047583 h 4047583"/>
              <a:gd name="connsiteX0" fmla="*/ 369797 w 2686170"/>
              <a:gd name="connsiteY0" fmla="*/ 4047017 h 4047017"/>
              <a:gd name="connsiteX1" fmla="*/ 459800 w 2686170"/>
              <a:gd name="connsiteY1" fmla="*/ 1365702 h 4047017"/>
              <a:gd name="connsiteX2" fmla="*/ 2686170 w 2686170"/>
              <a:gd name="connsiteY2" fmla="*/ 15004 h 4047017"/>
              <a:gd name="connsiteX3" fmla="*/ 2631836 w 2686170"/>
              <a:gd name="connsiteY3" fmla="*/ 2518243 h 4047017"/>
              <a:gd name="connsiteX4" fmla="*/ 369797 w 2686170"/>
              <a:gd name="connsiteY4" fmla="*/ 4047017 h 4047017"/>
              <a:gd name="connsiteX0" fmla="*/ 401086 w 2717459"/>
              <a:gd name="connsiteY0" fmla="*/ 4046611 h 4046611"/>
              <a:gd name="connsiteX1" fmla="*/ 407736 w 2717459"/>
              <a:gd name="connsiteY1" fmla="*/ 1391501 h 4046611"/>
              <a:gd name="connsiteX2" fmla="*/ 2717459 w 2717459"/>
              <a:gd name="connsiteY2" fmla="*/ 14598 h 4046611"/>
              <a:gd name="connsiteX3" fmla="*/ 2663125 w 2717459"/>
              <a:gd name="connsiteY3" fmla="*/ 2517837 h 4046611"/>
              <a:gd name="connsiteX4" fmla="*/ 401086 w 2717459"/>
              <a:gd name="connsiteY4" fmla="*/ 4046611 h 4046611"/>
              <a:gd name="connsiteX0" fmla="*/ 356015 w 2672388"/>
              <a:gd name="connsiteY0" fmla="*/ 4045948 h 4045948"/>
              <a:gd name="connsiteX1" fmla="*/ 362665 w 2672388"/>
              <a:gd name="connsiteY1" fmla="*/ 1390838 h 4045948"/>
              <a:gd name="connsiteX2" fmla="*/ 2672388 w 2672388"/>
              <a:gd name="connsiteY2" fmla="*/ 13935 h 4045948"/>
              <a:gd name="connsiteX3" fmla="*/ 2618054 w 2672388"/>
              <a:gd name="connsiteY3" fmla="*/ 2517174 h 4045948"/>
              <a:gd name="connsiteX4" fmla="*/ 356015 w 2672388"/>
              <a:gd name="connsiteY4" fmla="*/ 4045948 h 4045948"/>
              <a:gd name="connsiteX0" fmla="*/ 385346 w 2748621"/>
              <a:gd name="connsiteY0" fmla="*/ 3942539 h 3942539"/>
              <a:gd name="connsiteX1" fmla="*/ 438898 w 2748621"/>
              <a:gd name="connsiteY1" fmla="*/ 1391250 h 3942539"/>
              <a:gd name="connsiteX2" fmla="*/ 2748621 w 2748621"/>
              <a:gd name="connsiteY2" fmla="*/ 14347 h 3942539"/>
              <a:gd name="connsiteX3" fmla="*/ 2694287 w 2748621"/>
              <a:gd name="connsiteY3" fmla="*/ 2517586 h 3942539"/>
              <a:gd name="connsiteX4" fmla="*/ 385346 w 2748621"/>
              <a:gd name="connsiteY4" fmla="*/ 3942539 h 3942539"/>
              <a:gd name="connsiteX0" fmla="*/ 380032 w 2688973"/>
              <a:gd name="connsiteY0" fmla="*/ 3978075 h 3978075"/>
              <a:gd name="connsiteX1" fmla="*/ 433584 w 2688973"/>
              <a:gd name="connsiteY1" fmla="*/ 1426786 h 3978075"/>
              <a:gd name="connsiteX2" fmla="*/ 2637348 w 2688973"/>
              <a:gd name="connsiteY2" fmla="*/ 13921 h 3978075"/>
              <a:gd name="connsiteX3" fmla="*/ 2688973 w 2688973"/>
              <a:gd name="connsiteY3" fmla="*/ 2553122 h 3978075"/>
              <a:gd name="connsiteX4" fmla="*/ 380032 w 2688973"/>
              <a:gd name="connsiteY4" fmla="*/ 3978075 h 3978075"/>
              <a:gd name="connsiteX0" fmla="*/ 361803 w 2670744"/>
              <a:gd name="connsiteY0" fmla="*/ 3979082 h 3979082"/>
              <a:gd name="connsiteX1" fmla="*/ 415355 w 2670744"/>
              <a:gd name="connsiteY1" fmla="*/ 1427793 h 3979082"/>
              <a:gd name="connsiteX2" fmla="*/ 2619119 w 2670744"/>
              <a:gd name="connsiteY2" fmla="*/ 14928 h 3979082"/>
              <a:gd name="connsiteX3" fmla="*/ 2670744 w 2670744"/>
              <a:gd name="connsiteY3" fmla="*/ 2554129 h 3979082"/>
              <a:gd name="connsiteX4" fmla="*/ 361803 w 2670744"/>
              <a:gd name="connsiteY4" fmla="*/ 3979082 h 3979082"/>
              <a:gd name="connsiteX0" fmla="*/ 293204 w 2602145"/>
              <a:gd name="connsiteY0" fmla="*/ 3979082 h 3979082"/>
              <a:gd name="connsiteX1" fmla="*/ 346756 w 2602145"/>
              <a:gd name="connsiteY1" fmla="*/ 1427793 h 3979082"/>
              <a:gd name="connsiteX2" fmla="*/ 2550520 w 2602145"/>
              <a:gd name="connsiteY2" fmla="*/ 14928 h 3979082"/>
              <a:gd name="connsiteX3" fmla="*/ 2602145 w 2602145"/>
              <a:gd name="connsiteY3" fmla="*/ 2554129 h 3979082"/>
              <a:gd name="connsiteX4" fmla="*/ 293204 w 2602145"/>
              <a:gd name="connsiteY4" fmla="*/ 3979082 h 3979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2145" h="3979082">
                <a:moveTo>
                  <a:pt x="293204" y="3979082"/>
                </a:moveTo>
                <a:cubicBezTo>
                  <a:pt x="-219453" y="2903757"/>
                  <a:pt x="33156" y="2158732"/>
                  <a:pt x="346756" y="1427793"/>
                </a:cubicBezTo>
                <a:cubicBezTo>
                  <a:pt x="660356" y="696854"/>
                  <a:pt x="1502375" y="-120996"/>
                  <a:pt x="2550520" y="14928"/>
                </a:cubicBezTo>
                <a:cubicBezTo>
                  <a:pt x="2550520" y="974928"/>
                  <a:pt x="2602145" y="1594129"/>
                  <a:pt x="2602145" y="2554129"/>
                </a:cubicBezTo>
                <a:lnTo>
                  <a:pt x="293204" y="3979082"/>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solidFill>
                <a:schemeClr val="tx1"/>
              </a:solidFill>
            </a:endParaRPr>
          </a:p>
        </p:txBody>
      </p:sp>
      <p:sp>
        <p:nvSpPr>
          <p:cNvPr id="10" name="Pie 9">
            <a:extLst>
              <a:ext uri="{FF2B5EF4-FFF2-40B4-BE49-F238E27FC236}">
                <a16:creationId xmlns:a16="http://schemas.microsoft.com/office/drawing/2014/main" id="{AB6FBC0E-9AA5-0340-B1C6-C1B670C4B3C8}"/>
              </a:ext>
            </a:extLst>
          </p:cNvPr>
          <p:cNvSpPr/>
          <p:nvPr/>
        </p:nvSpPr>
        <p:spPr>
          <a:xfrm>
            <a:off x="4614243" y="1874669"/>
            <a:ext cx="2251577" cy="3478566"/>
          </a:xfrm>
          <a:custGeom>
            <a:avLst/>
            <a:gdLst>
              <a:gd name="connsiteX0" fmla="*/ 478670 w 5760000"/>
              <a:gd name="connsiteY0" fmla="*/ 4469973 h 5760000"/>
              <a:gd name="connsiteX1" fmla="*/ 342923 w 5760000"/>
              <a:gd name="connsiteY1" fmla="*/ 1517047 h 5760000"/>
              <a:gd name="connsiteX2" fmla="*/ 2880001 w 5760000"/>
              <a:gd name="connsiteY2" fmla="*/ -1 h 5760000"/>
              <a:gd name="connsiteX3" fmla="*/ 2880000 w 5760000"/>
              <a:gd name="connsiteY3" fmla="*/ 2880000 h 5760000"/>
              <a:gd name="connsiteX4" fmla="*/ 478670 w 5760000"/>
              <a:gd name="connsiteY4" fmla="*/ 4469973 h 5760000"/>
              <a:gd name="connsiteX0" fmla="*/ 449031 w 2850362"/>
              <a:gd name="connsiteY0" fmla="*/ 4469974 h 4469974"/>
              <a:gd name="connsiteX1" fmla="*/ 313284 w 2850362"/>
              <a:gd name="connsiteY1" fmla="*/ 1517048 h 4469974"/>
              <a:gd name="connsiteX2" fmla="*/ 2850362 w 2850362"/>
              <a:gd name="connsiteY2" fmla="*/ 0 h 4469974"/>
              <a:gd name="connsiteX3" fmla="*/ 2850361 w 2850362"/>
              <a:gd name="connsiteY3" fmla="*/ 2880001 h 4469974"/>
              <a:gd name="connsiteX4" fmla="*/ 449031 w 2850362"/>
              <a:gd name="connsiteY4" fmla="*/ 4469974 h 4469974"/>
              <a:gd name="connsiteX0" fmla="*/ 501127 w 2778891"/>
              <a:gd name="connsiteY0" fmla="*/ 4358764 h 4358764"/>
              <a:gd name="connsiteX1" fmla="*/ 241813 w 2778891"/>
              <a:gd name="connsiteY1" fmla="*/ 1517048 h 4358764"/>
              <a:gd name="connsiteX2" fmla="*/ 2778891 w 2778891"/>
              <a:gd name="connsiteY2" fmla="*/ 0 h 4358764"/>
              <a:gd name="connsiteX3" fmla="*/ 2778890 w 2778891"/>
              <a:gd name="connsiteY3" fmla="*/ 2880001 h 4358764"/>
              <a:gd name="connsiteX4" fmla="*/ 501127 w 2778891"/>
              <a:gd name="connsiteY4" fmla="*/ 4358764 h 4358764"/>
              <a:gd name="connsiteX0" fmla="*/ 524673 w 2802437"/>
              <a:gd name="connsiteY0" fmla="*/ 4358764 h 4358764"/>
              <a:gd name="connsiteX1" fmla="*/ 228288 w 2802437"/>
              <a:gd name="connsiteY1" fmla="*/ 1492335 h 4358764"/>
              <a:gd name="connsiteX2" fmla="*/ 2802437 w 2802437"/>
              <a:gd name="connsiteY2" fmla="*/ 0 h 4358764"/>
              <a:gd name="connsiteX3" fmla="*/ 2802436 w 2802437"/>
              <a:gd name="connsiteY3" fmla="*/ 2880001 h 4358764"/>
              <a:gd name="connsiteX4" fmla="*/ 524673 w 2802437"/>
              <a:gd name="connsiteY4" fmla="*/ 4358764 h 4358764"/>
              <a:gd name="connsiteX0" fmla="*/ 498067 w 2775831"/>
              <a:gd name="connsiteY0" fmla="*/ 4358764 h 4358764"/>
              <a:gd name="connsiteX1" fmla="*/ 201682 w 2775831"/>
              <a:gd name="connsiteY1" fmla="*/ 1492335 h 4358764"/>
              <a:gd name="connsiteX2" fmla="*/ 2775831 w 2775831"/>
              <a:gd name="connsiteY2" fmla="*/ 0 h 4358764"/>
              <a:gd name="connsiteX3" fmla="*/ 2775830 w 2775831"/>
              <a:gd name="connsiteY3" fmla="*/ 2880001 h 4358764"/>
              <a:gd name="connsiteX4" fmla="*/ 498067 w 2775831"/>
              <a:gd name="connsiteY4" fmla="*/ 4358764 h 4358764"/>
              <a:gd name="connsiteX0" fmla="*/ 498067 w 2775831"/>
              <a:gd name="connsiteY0" fmla="*/ 4366428 h 4366428"/>
              <a:gd name="connsiteX1" fmla="*/ 201682 w 2775831"/>
              <a:gd name="connsiteY1" fmla="*/ 1499999 h 4366428"/>
              <a:gd name="connsiteX2" fmla="*/ 2775831 w 2775831"/>
              <a:gd name="connsiteY2" fmla="*/ 7664 h 4366428"/>
              <a:gd name="connsiteX3" fmla="*/ 2775830 w 2775831"/>
              <a:gd name="connsiteY3" fmla="*/ 2887665 h 4366428"/>
              <a:gd name="connsiteX4" fmla="*/ 498067 w 2775831"/>
              <a:gd name="connsiteY4" fmla="*/ 4366428 h 4366428"/>
              <a:gd name="connsiteX0" fmla="*/ 524874 w 2802638"/>
              <a:gd name="connsiteY0" fmla="*/ 4366428 h 4366428"/>
              <a:gd name="connsiteX1" fmla="*/ 228489 w 2802638"/>
              <a:gd name="connsiteY1" fmla="*/ 1499999 h 4366428"/>
              <a:gd name="connsiteX2" fmla="*/ 2802638 w 2802638"/>
              <a:gd name="connsiteY2" fmla="*/ 7664 h 4366428"/>
              <a:gd name="connsiteX3" fmla="*/ 2802637 w 2802638"/>
              <a:gd name="connsiteY3" fmla="*/ 2887665 h 4366428"/>
              <a:gd name="connsiteX4" fmla="*/ 524874 w 2802638"/>
              <a:gd name="connsiteY4" fmla="*/ 4366428 h 4366428"/>
              <a:gd name="connsiteX0" fmla="*/ 547379 w 2825143"/>
              <a:gd name="connsiteY0" fmla="*/ 4365970 h 4365970"/>
              <a:gd name="connsiteX1" fmla="*/ 213924 w 2825143"/>
              <a:gd name="connsiteY1" fmla="*/ 1561325 h 4365970"/>
              <a:gd name="connsiteX2" fmla="*/ 2825143 w 2825143"/>
              <a:gd name="connsiteY2" fmla="*/ 7206 h 4365970"/>
              <a:gd name="connsiteX3" fmla="*/ 2825142 w 2825143"/>
              <a:gd name="connsiteY3" fmla="*/ 2887207 h 4365970"/>
              <a:gd name="connsiteX4" fmla="*/ 547379 w 2825143"/>
              <a:gd name="connsiteY4" fmla="*/ 4365970 h 4365970"/>
              <a:gd name="connsiteX0" fmla="*/ 547379 w 2825143"/>
              <a:gd name="connsiteY0" fmla="*/ 4371559 h 4371559"/>
              <a:gd name="connsiteX1" fmla="*/ 213924 w 2825143"/>
              <a:gd name="connsiteY1" fmla="*/ 1566914 h 4371559"/>
              <a:gd name="connsiteX2" fmla="*/ 2825143 w 2825143"/>
              <a:gd name="connsiteY2" fmla="*/ 12795 h 4371559"/>
              <a:gd name="connsiteX3" fmla="*/ 2825142 w 2825143"/>
              <a:gd name="connsiteY3" fmla="*/ 2892796 h 4371559"/>
              <a:gd name="connsiteX4" fmla="*/ 547379 w 2825143"/>
              <a:gd name="connsiteY4" fmla="*/ 4371559 h 4371559"/>
              <a:gd name="connsiteX0" fmla="*/ 536908 w 2814672"/>
              <a:gd name="connsiteY0" fmla="*/ 4371994 h 4371994"/>
              <a:gd name="connsiteX1" fmla="*/ 203453 w 2814672"/>
              <a:gd name="connsiteY1" fmla="*/ 1567349 h 4371994"/>
              <a:gd name="connsiteX2" fmla="*/ 2814672 w 2814672"/>
              <a:gd name="connsiteY2" fmla="*/ 13230 h 4371994"/>
              <a:gd name="connsiteX3" fmla="*/ 2814671 w 2814672"/>
              <a:gd name="connsiteY3" fmla="*/ 2893231 h 4371994"/>
              <a:gd name="connsiteX4" fmla="*/ 536908 w 2814672"/>
              <a:gd name="connsiteY4" fmla="*/ 4371994 h 4371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4672" h="4371994">
                <a:moveTo>
                  <a:pt x="536908" y="4371994"/>
                </a:moveTo>
                <a:cubicBezTo>
                  <a:pt x="-135064" y="3549536"/>
                  <a:pt x="-89676" y="2318523"/>
                  <a:pt x="203453" y="1567349"/>
                </a:cubicBezTo>
                <a:cubicBezTo>
                  <a:pt x="496582" y="816175"/>
                  <a:pt x="1766527" y="-122694"/>
                  <a:pt x="2814672" y="13230"/>
                </a:cubicBezTo>
                <a:cubicBezTo>
                  <a:pt x="2814672" y="973230"/>
                  <a:pt x="2814671" y="1933231"/>
                  <a:pt x="2814671" y="2893231"/>
                </a:cubicBezTo>
                <a:lnTo>
                  <a:pt x="536908" y="4371994"/>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pic>
        <p:nvPicPr>
          <p:cNvPr id="5" name="Picture 4" descr="Diagram&#10;&#10;Description automatically generated">
            <a:extLst>
              <a:ext uri="{FF2B5EF4-FFF2-40B4-BE49-F238E27FC236}">
                <a16:creationId xmlns:a16="http://schemas.microsoft.com/office/drawing/2014/main" id="{CC3AF20A-E949-0449-86E8-FECD673FE190}"/>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65469" y="1531645"/>
            <a:ext cx="2124000" cy="4279626"/>
          </a:xfrm>
          <a:prstGeom prst="rect">
            <a:avLst/>
          </a:prstGeom>
        </p:spPr>
      </p:pic>
      <p:sp>
        <p:nvSpPr>
          <p:cNvPr id="15" name="Freeform 14">
            <a:extLst>
              <a:ext uri="{FF2B5EF4-FFF2-40B4-BE49-F238E27FC236}">
                <a16:creationId xmlns:a16="http://schemas.microsoft.com/office/drawing/2014/main" id="{787B81B5-721F-0847-BFC8-43FE2ACE17BA}"/>
              </a:ext>
            </a:extLst>
          </p:cNvPr>
          <p:cNvSpPr/>
          <p:nvPr/>
        </p:nvSpPr>
        <p:spPr>
          <a:xfrm>
            <a:off x="2219785" y="1235675"/>
            <a:ext cx="352751" cy="1343564"/>
          </a:xfrm>
          <a:custGeom>
            <a:avLst/>
            <a:gdLst>
              <a:gd name="connsiteX0" fmla="*/ 0 w 457200"/>
              <a:gd name="connsiteY0" fmla="*/ 1309816 h 1407972"/>
              <a:gd name="connsiteX1" fmla="*/ 284206 w 457200"/>
              <a:gd name="connsiteY1" fmla="*/ 1272746 h 1407972"/>
              <a:gd name="connsiteX2" fmla="*/ 457200 w 457200"/>
              <a:gd name="connsiteY2" fmla="*/ 0 h 1407972"/>
              <a:gd name="connsiteX0" fmla="*/ 0 w 457200"/>
              <a:gd name="connsiteY0" fmla="*/ 1309816 h 1346110"/>
              <a:gd name="connsiteX1" fmla="*/ 420130 w 457200"/>
              <a:gd name="connsiteY1" fmla="*/ 1099751 h 1346110"/>
              <a:gd name="connsiteX2" fmla="*/ 457200 w 457200"/>
              <a:gd name="connsiteY2" fmla="*/ 0 h 1346110"/>
              <a:gd name="connsiteX0" fmla="*/ 0 w 457200"/>
              <a:gd name="connsiteY0" fmla="*/ 1309816 h 1324859"/>
              <a:gd name="connsiteX1" fmla="*/ 382368 w 457200"/>
              <a:gd name="connsiteY1" fmla="*/ 842767 h 1324859"/>
              <a:gd name="connsiteX2" fmla="*/ 457200 w 457200"/>
              <a:gd name="connsiteY2" fmla="*/ 0 h 1324859"/>
              <a:gd name="connsiteX0" fmla="*/ 0 w 646012"/>
              <a:gd name="connsiteY0" fmla="*/ 1273103 h 1289582"/>
              <a:gd name="connsiteX1" fmla="*/ 571180 w 646012"/>
              <a:gd name="connsiteY1" fmla="*/ 842767 h 1289582"/>
              <a:gd name="connsiteX2" fmla="*/ 646012 w 646012"/>
              <a:gd name="connsiteY2" fmla="*/ 0 h 1289582"/>
              <a:gd name="connsiteX0" fmla="*/ 0 w 646012"/>
              <a:gd name="connsiteY0" fmla="*/ 1273103 h 1277444"/>
              <a:gd name="connsiteX1" fmla="*/ 571180 w 646012"/>
              <a:gd name="connsiteY1" fmla="*/ 842767 h 1277444"/>
              <a:gd name="connsiteX2" fmla="*/ 646012 w 646012"/>
              <a:gd name="connsiteY2" fmla="*/ 0 h 1277444"/>
              <a:gd name="connsiteX0" fmla="*/ 0 w 655649"/>
              <a:gd name="connsiteY0" fmla="*/ 1316820 h 1320593"/>
              <a:gd name="connsiteX1" fmla="*/ 580817 w 655649"/>
              <a:gd name="connsiteY1" fmla="*/ 842767 h 1320593"/>
              <a:gd name="connsiteX2" fmla="*/ 655649 w 655649"/>
              <a:gd name="connsiteY2" fmla="*/ 0 h 1320593"/>
              <a:gd name="connsiteX0" fmla="*/ 0 w 659212"/>
              <a:gd name="connsiteY0" fmla="*/ 1316820 h 1320740"/>
              <a:gd name="connsiteX1" fmla="*/ 628996 w 659212"/>
              <a:gd name="connsiteY1" fmla="*/ 855258 h 1320740"/>
              <a:gd name="connsiteX2" fmla="*/ 655649 w 659212"/>
              <a:gd name="connsiteY2" fmla="*/ 0 h 1320740"/>
            </a:gdLst>
            <a:ahLst/>
            <a:cxnLst>
              <a:cxn ang="0">
                <a:pos x="connsiteX0" y="connsiteY0"/>
              </a:cxn>
              <a:cxn ang="0">
                <a:pos x="connsiteX1" y="connsiteY1"/>
              </a:cxn>
              <a:cxn ang="0">
                <a:pos x="connsiteX2" y="connsiteY2"/>
              </a:cxn>
            </a:cxnLst>
            <a:rect l="l" t="t" r="r" b="b"/>
            <a:pathLst>
              <a:path w="659212" h="1320740">
                <a:moveTo>
                  <a:pt x="0" y="1316820"/>
                </a:moveTo>
                <a:cubicBezTo>
                  <a:pt x="547256" y="1357473"/>
                  <a:pt x="552796" y="1073561"/>
                  <a:pt x="628996" y="855258"/>
                </a:cubicBezTo>
                <a:cubicBezTo>
                  <a:pt x="705196" y="636955"/>
                  <a:pt x="607252" y="527221"/>
                  <a:pt x="655649" y="0"/>
                </a:cubicBezTo>
              </a:path>
            </a:pathLst>
          </a:custGeom>
          <a:noFill/>
          <a:ln>
            <a:solidFill>
              <a:srgbClr val="E64980">
                <a:alpha val="29804"/>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3" name="Rounded Rectangle 12">
            <a:extLst>
              <a:ext uri="{FF2B5EF4-FFF2-40B4-BE49-F238E27FC236}">
                <a16:creationId xmlns:a16="http://schemas.microsoft.com/office/drawing/2014/main" id="{1F7532E6-416D-B044-9B8D-B3BD70B36CA7}"/>
              </a:ext>
            </a:extLst>
          </p:cNvPr>
          <p:cNvSpPr/>
          <p:nvPr/>
        </p:nvSpPr>
        <p:spPr>
          <a:xfrm>
            <a:off x="2577340" y="336377"/>
            <a:ext cx="8751600" cy="6437871"/>
          </a:xfrm>
          <a:prstGeom prst="roundRect">
            <a:avLst/>
          </a:prstGeom>
          <a:noFill/>
          <a:ln w="19050">
            <a:solidFill>
              <a:srgbClr val="E64980">
                <a:alpha val="29804"/>
              </a:srgbClr>
            </a:solidFill>
            <a:prstDash val="sysDash"/>
            <a:extLst>
              <a:ext uri="{C807C97D-BFC1-408E-A445-0C87EB9F89A2}">
                <ask:lineSketchStyleProps xmlns:ask="http://schemas.microsoft.com/office/drawing/2018/sketchyshapes" sd="1219033472">
                  <a:custGeom>
                    <a:avLst/>
                    <a:gdLst>
                      <a:gd name="connsiteX0" fmla="*/ 0 w 8411825"/>
                      <a:gd name="connsiteY0" fmla="*/ 1013274 h 6079525"/>
                      <a:gd name="connsiteX1" fmla="*/ 1013274 w 8411825"/>
                      <a:gd name="connsiteY1" fmla="*/ 0 h 6079525"/>
                      <a:gd name="connsiteX2" fmla="*/ 1721459 w 8411825"/>
                      <a:gd name="connsiteY2" fmla="*/ 0 h 6079525"/>
                      <a:gd name="connsiteX3" fmla="*/ 2238086 w 8411825"/>
                      <a:gd name="connsiteY3" fmla="*/ 0 h 6079525"/>
                      <a:gd name="connsiteX4" fmla="*/ 2690860 w 8411825"/>
                      <a:gd name="connsiteY4" fmla="*/ 0 h 6079525"/>
                      <a:gd name="connsiteX5" fmla="*/ 3335193 w 8411825"/>
                      <a:gd name="connsiteY5" fmla="*/ 0 h 6079525"/>
                      <a:gd name="connsiteX6" fmla="*/ 3851820 w 8411825"/>
                      <a:gd name="connsiteY6" fmla="*/ 0 h 6079525"/>
                      <a:gd name="connsiteX7" fmla="*/ 4560005 w 8411825"/>
                      <a:gd name="connsiteY7" fmla="*/ 0 h 6079525"/>
                      <a:gd name="connsiteX8" fmla="*/ 5012779 w 8411825"/>
                      <a:gd name="connsiteY8" fmla="*/ 0 h 6079525"/>
                      <a:gd name="connsiteX9" fmla="*/ 5720965 w 8411825"/>
                      <a:gd name="connsiteY9" fmla="*/ 0 h 6079525"/>
                      <a:gd name="connsiteX10" fmla="*/ 6109886 w 8411825"/>
                      <a:gd name="connsiteY10" fmla="*/ 0 h 6079525"/>
                      <a:gd name="connsiteX11" fmla="*/ 6690366 w 8411825"/>
                      <a:gd name="connsiteY11" fmla="*/ 0 h 6079525"/>
                      <a:gd name="connsiteX12" fmla="*/ 7398551 w 8411825"/>
                      <a:gd name="connsiteY12" fmla="*/ 0 h 6079525"/>
                      <a:gd name="connsiteX13" fmla="*/ 8411825 w 8411825"/>
                      <a:gd name="connsiteY13" fmla="*/ 1013274 h 6079525"/>
                      <a:gd name="connsiteX14" fmla="*/ 8411825 w 8411825"/>
                      <a:gd name="connsiteY14" fmla="*/ 1592271 h 6079525"/>
                      <a:gd name="connsiteX15" fmla="*/ 8411825 w 8411825"/>
                      <a:gd name="connsiteY15" fmla="*/ 2090208 h 6079525"/>
                      <a:gd name="connsiteX16" fmla="*/ 8411825 w 8411825"/>
                      <a:gd name="connsiteY16" fmla="*/ 2669205 h 6079525"/>
                      <a:gd name="connsiteX17" fmla="*/ 8411825 w 8411825"/>
                      <a:gd name="connsiteY17" fmla="*/ 3329261 h 6079525"/>
                      <a:gd name="connsiteX18" fmla="*/ 8411825 w 8411825"/>
                      <a:gd name="connsiteY18" fmla="*/ 3908258 h 6079525"/>
                      <a:gd name="connsiteX19" fmla="*/ 8411825 w 8411825"/>
                      <a:gd name="connsiteY19" fmla="*/ 4365665 h 6079525"/>
                      <a:gd name="connsiteX20" fmla="*/ 8411825 w 8411825"/>
                      <a:gd name="connsiteY20" fmla="*/ 5066251 h 6079525"/>
                      <a:gd name="connsiteX21" fmla="*/ 7398551 w 8411825"/>
                      <a:gd name="connsiteY21" fmla="*/ 6079525 h 6079525"/>
                      <a:gd name="connsiteX22" fmla="*/ 6881924 w 8411825"/>
                      <a:gd name="connsiteY22" fmla="*/ 6079525 h 6079525"/>
                      <a:gd name="connsiteX23" fmla="*/ 6301444 w 8411825"/>
                      <a:gd name="connsiteY23" fmla="*/ 6079525 h 6079525"/>
                      <a:gd name="connsiteX24" fmla="*/ 5912523 w 8411825"/>
                      <a:gd name="connsiteY24" fmla="*/ 6079525 h 6079525"/>
                      <a:gd name="connsiteX25" fmla="*/ 5523601 w 8411825"/>
                      <a:gd name="connsiteY25" fmla="*/ 6079525 h 6079525"/>
                      <a:gd name="connsiteX26" fmla="*/ 4943122 w 8411825"/>
                      <a:gd name="connsiteY26" fmla="*/ 6079525 h 6079525"/>
                      <a:gd name="connsiteX27" fmla="*/ 4490348 w 8411825"/>
                      <a:gd name="connsiteY27" fmla="*/ 6079525 h 6079525"/>
                      <a:gd name="connsiteX28" fmla="*/ 3846015 w 8411825"/>
                      <a:gd name="connsiteY28" fmla="*/ 6079525 h 6079525"/>
                      <a:gd name="connsiteX29" fmla="*/ 3393241 w 8411825"/>
                      <a:gd name="connsiteY29" fmla="*/ 6079525 h 6079525"/>
                      <a:gd name="connsiteX30" fmla="*/ 2748908 w 8411825"/>
                      <a:gd name="connsiteY30" fmla="*/ 6079525 h 6079525"/>
                      <a:gd name="connsiteX31" fmla="*/ 2359987 w 8411825"/>
                      <a:gd name="connsiteY31" fmla="*/ 6079525 h 6079525"/>
                      <a:gd name="connsiteX32" fmla="*/ 1715654 w 8411825"/>
                      <a:gd name="connsiteY32" fmla="*/ 6079525 h 6079525"/>
                      <a:gd name="connsiteX33" fmla="*/ 1013274 w 8411825"/>
                      <a:gd name="connsiteY33" fmla="*/ 6079525 h 6079525"/>
                      <a:gd name="connsiteX34" fmla="*/ 0 w 8411825"/>
                      <a:gd name="connsiteY34" fmla="*/ 5066251 h 6079525"/>
                      <a:gd name="connsiteX35" fmla="*/ 0 w 8411825"/>
                      <a:gd name="connsiteY35" fmla="*/ 4406195 h 6079525"/>
                      <a:gd name="connsiteX36" fmla="*/ 0 w 8411825"/>
                      <a:gd name="connsiteY36" fmla="*/ 3908258 h 6079525"/>
                      <a:gd name="connsiteX37" fmla="*/ 0 w 8411825"/>
                      <a:gd name="connsiteY37" fmla="*/ 3450850 h 6079525"/>
                      <a:gd name="connsiteX38" fmla="*/ 0 w 8411825"/>
                      <a:gd name="connsiteY38" fmla="*/ 2952913 h 6079525"/>
                      <a:gd name="connsiteX39" fmla="*/ 0 w 8411825"/>
                      <a:gd name="connsiteY39" fmla="*/ 2414446 h 6079525"/>
                      <a:gd name="connsiteX40" fmla="*/ 0 w 8411825"/>
                      <a:gd name="connsiteY40" fmla="*/ 1835449 h 6079525"/>
                      <a:gd name="connsiteX41" fmla="*/ 0 w 8411825"/>
                      <a:gd name="connsiteY41" fmla="*/ 1013274 h 60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11825" h="6079525" extrusionOk="0">
                        <a:moveTo>
                          <a:pt x="0" y="1013274"/>
                        </a:moveTo>
                        <a:cubicBezTo>
                          <a:pt x="-102804" y="390246"/>
                          <a:pt x="324668" y="48412"/>
                          <a:pt x="1013274" y="0"/>
                        </a:cubicBezTo>
                        <a:cubicBezTo>
                          <a:pt x="1221492" y="-76002"/>
                          <a:pt x="1452409" y="66076"/>
                          <a:pt x="1721459" y="0"/>
                        </a:cubicBezTo>
                        <a:cubicBezTo>
                          <a:pt x="1990510" y="-66076"/>
                          <a:pt x="2058947" y="31289"/>
                          <a:pt x="2238086" y="0"/>
                        </a:cubicBezTo>
                        <a:cubicBezTo>
                          <a:pt x="2417225" y="-31289"/>
                          <a:pt x="2559296" y="11396"/>
                          <a:pt x="2690860" y="0"/>
                        </a:cubicBezTo>
                        <a:cubicBezTo>
                          <a:pt x="2822424" y="-11396"/>
                          <a:pt x="3074681" y="68794"/>
                          <a:pt x="3335193" y="0"/>
                        </a:cubicBezTo>
                        <a:cubicBezTo>
                          <a:pt x="3595705" y="-68794"/>
                          <a:pt x="3714577" y="28880"/>
                          <a:pt x="3851820" y="0"/>
                        </a:cubicBezTo>
                        <a:cubicBezTo>
                          <a:pt x="3989063" y="-28880"/>
                          <a:pt x="4397253" y="11371"/>
                          <a:pt x="4560005" y="0"/>
                        </a:cubicBezTo>
                        <a:cubicBezTo>
                          <a:pt x="4722758" y="-11371"/>
                          <a:pt x="4846326" y="24934"/>
                          <a:pt x="5012779" y="0"/>
                        </a:cubicBezTo>
                        <a:cubicBezTo>
                          <a:pt x="5179232" y="-24934"/>
                          <a:pt x="5414985" y="27977"/>
                          <a:pt x="5720965" y="0"/>
                        </a:cubicBezTo>
                        <a:cubicBezTo>
                          <a:pt x="6026945" y="-27977"/>
                          <a:pt x="5952627" y="4648"/>
                          <a:pt x="6109886" y="0"/>
                        </a:cubicBezTo>
                        <a:cubicBezTo>
                          <a:pt x="6267145" y="-4648"/>
                          <a:pt x="6520200" y="62990"/>
                          <a:pt x="6690366" y="0"/>
                        </a:cubicBezTo>
                        <a:cubicBezTo>
                          <a:pt x="6860532" y="-62990"/>
                          <a:pt x="7078318" y="33421"/>
                          <a:pt x="7398551" y="0"/>
                        </a:cubicBezTo>
                        <a:cubicBezTo>
                          <a:pt x="8031271" y="-72239"/>
                          <a:pt x="8455351" y="425592"/>
                          <a:pt x="8411825" y="1013274"/>
                        </a:cubicBezTo>
                        <a:cubicBezTo>
                          <a:pt x="8467362" y="1244336"/>
                          <a:pt x="8365820" y="1454726"/>
                          <a:pt x="8411825" y="1592271"/>
                        </a:cubicBezTo>
                        <a:cubicBezTo>
                          <a:pt x="8457830" y="1729816"/>
                          <a:pt x="8391830" y="1938873"/>
                          <a:pt x="8411825" y="2090208"/>
                        </a:cubicBezTo>
                        <a:cubicBezTo>
                          <a:pt x="8431820" y="2241543"/>
                          <a:pt x="8385640" y="2530434"/>
                          <a:pt x="8411825" y="2669205"/>
                        </a:cubicBezTo>
                        <a:cubicBezTo>
                          <a:pt x="8438010" y="2807976"/>
                          <a:pt x="8384417" y="3154356"/>
                          <a:pt x="8411825" y="3329261"/>
                        </a:cubicBezTo>
                        <a:cubicBezTo>
                          <a:pt x="8439233" y="3504166"/>
                          <a:pt x="8360359" y="3771976"/>
                          <a:pt x="8411825" y="3908258"/>
                        </a:cubicBezTo>
                        <a:cubicBezTo>
                          <a:pt x="8463291" y="4044540"/>
                          <a:pt x="8402729" y="4180418"/>
                          <a:pt x="8411825" y="4365665"/>
                        </a:cubicBezTo>
                        <a:cubicBezTo>
                          <a:pt x="8420921" y="4550912"/>
                          <a:pt x="8399130" y="4883369"/>
                          <a:pt x="8411825" y="5066251"/>
                        </a:cubicBezTo>
                        <a:cubicBezTo>
                          <a:pt x="8497968" y="5574769"/>
                          <a:pt x="7892703" y="6183452"/>
                          <a:pt x="7398551" y="6079525"/>
                        </a:cubicBezTo>
                        <a:cubicBezTo>
                          <a:pt x="7157812" y="6079926"/>
                          <a:pt x="7004989" y="6035751"/>
                          <a:pt x="6881924" y="6079525"/>
                        </a:cubicBezTo>
                        <a:cubicBezTo>
                          <a:pt x="6758859" y="6123299"/>
                          <a:pt x="6556140" y="6029579"/>
                          <a:pt x="6301444" y="6079525"/>
                        </a:cubicBezTo>
                        <a:cubicBezTo>
                          <a:pt x="6046748" y="6129471"/>
                          <a:pt x="6047287" y="6038637"/>
                          <a:pt x="5912523" y="6079525"/>
                        </a:cubicBezTo>
                        <a:cubicBezTo>
                          <a:pt x="5777759" y="6120413"/>
                          <a:pt x="5650129" y="6034178"/>
                          <a:pt x="5523601" y="6079525"/>
                        </a:cubicBezTo>
                        <a:cubicBezTo>
                          <a:pt x="5397073" y="6124872"/>
                          <a:pt x="5107424" y="6073740"/>
                          <a:pt x="4943122" y="6079525"/>
                        </a:cubicBezTo>
                        <a:cubicBezTo>
                          <a:pt x="4778820" y="6085310"/>
                          <a:pt x="4687063" y="6032615"/>
                          <a:pt x="4490348" y="6079525"/>
                        </a:cubicBezTo>
                        <a:cubicBezTo>
                          <a:pt x="4293633" y="6126435"/>
                          <a:pt x="4068090" y="6017649"/>
                          <a:pt x="3846015" y="6079525"/>
                        </a:cubicBezTo>
                        <a:cubicBezTo>
                          <a:pt x="3623940" y="6141401"/>
                          <a:pt x="3570656" y="6075366"/>
                          <a:pt x="3393241" y="6079525"/>
                        </a:cubicBezTo>
                        <a:cubicBezTo>
                          <a:pt x="3215826" y="6083684"/>
                          <a:pt x="3030746" y="6029854"/>
                          <a:pt x="2748908" y="6079525"/>
                        </a:cubicBezTo>
                        <a:cubicBezTo>
                          <a:pt x="2467070" y="6129196"/>
                          <a:pt x="2474263" y="6063531"/>
                          <a:pt x="2359987" y="6079525"/>
                        </a:cubicBezTo>
                        <a:cubicBezTo>
                          <a:pt x="2245711" y="6095519"/>
                          <a:pt x="1850742" y="6029850"/>
                          <a:pt x="1715654" y="6079525"/>
                        </a:cubicBezTo>
                        <a:cubicBezTo>
                          <a:pt x="1580566" y="6129200"/>
                          <a:pt x="1300250" y="6067777"/>
                          <a:pt x="1013274" y="6079525"/>
                        </a:cubicBezTo>
                        <a:cubicBezTo>
                          <a:pt x="430099" y="6092735"/>
                          <a:pt x="24307" y="5691727"/>
                          <a:pt x="0" y="5066251"/>
                        </a:cubicBezTo>
                        <a:cubicBezTo>
                          <a:pt x="-24774" y="4875056"/>
                          <a:pt x="34367" y="4687189"/>
                          <a:pt x="0" y="4406195"/>
                        </a:cubicBezTo>
                        <a:cubicBezTo>
                          <a:pt x="-34367" y="4125201"/>
                          <a:pt x="21606" y="4096859"/>
                          <a:pt x="0" y="3908258"/>
                        </a:cubicBezTo>
                        <a:cubicBezTo>
                          <a:pt x="-21606" y="3719657"/>
                          <a:pt x="28453" y="3573325"/>
                          <a:pt x="0" y="3450850"/>
                        </a:cubicBezTo>
                        <a:cubicBezTo>
                          <a:pt x="-28453" y="3328375"/>
                          <a:pt x="26523" y="3088658"/>
                          <a:pt x="0" y="2952913"/>
                        </a:cubicBezTo>
                        <a:cubicBezTo>
                          <a:pt x="-26523" y="2817168"/>
                          <a:pt x="29552" y="2580642"/>
                          <a:pt x="0" y="2414446"/>
                        </a:cubicBezTo>
                        <a:cubicBezTo>
                          <a:pt x="-29552" y="2248250"/>
                          <a:pt x="39317" y="1969577"/>
                          <a:pt x="0" y="1835449"/>
                        </a:cubicBezTo>
                        <a:cubicBezTo>
                          <a:pt x="-39317" y="1701321"/>
                          <a:pt x="18150" y="1349752"/>
                          <a:pt x="0" y="10132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4" name="TextBox 13">
            <a:extLst>
              <a:ext uri="{FF2B5EF4-FFF2-40B4-BE49-F238E27FC236}">
                <a16:creationId xmlns:a16="http://schemas.microsoft.com/office/drawing/2014/main" id="{774E504F-26F9-444D-9EAC-4C1FBA364740}"/>
              </a:ext>
            </a:extLst>
          </p:cNvPr>
          <p:cNvSpPr txBox="1"/>
          <p:nvPr/>
        </p:nvSpPr>
        <p:spPr>
          <a:xfrm>
            <a:off x="2872747" y="457509"/>
            <a:ext cx="7894557" cy="461665"/>
          </a:xfrm>
          <a:prstGeom prst="rect">
            <a:avLst/>
          </a:prstGeom>
          <a:noFill/>
        </p:spPr>
        <p:txBody>
          <a:bodyPr wrap="square" rtlCol="0">
            <a:spAutoFit/>
          </a:bodyPr>
          <a:lstStyle/>
          <a:p>
            <a:pPr algn="ctr"/>
            <a:r>
              <a:rPr lang="en-BE" sz="2400" b="1" dirty="0"/>
              <a:t>My scientific question is “and” and not “or”</a:t>
            </a:r>
          </a:p>
        </p:txBody>
      </p:sp>
      <p:sp>
        <p:nvSpPr>
          <p:cNvPr id="48" name="Triangle 47">
            <a:extLst>
              <a:ext uri="{FF2B5EF4-FFF2-40B4-BE49-F238E27FC236}">
                <a16:creationId xmlns:a16="http://schemas.microsoft.com/office/drawing/2014/main" id="{F3ACD916-F275-FB4F-B91B-81858DA0FBDF}"/>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49" name="Triangle 48">
            <a:extLst>
              <a:ext uri="{FF2B5EF4-FFF2-40B4-BE49-F238E27FC236}">
                <a16:creationId xmlns:a16="http://schemas.microsoft.com/office/drawing/2014/main" id="{DC616640-E1A1-D848-A0EB-46E626C628ED}"/>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50" name="Picture 2" descr="Genomics Core Leuven">
            <a:extLst>
              <a:ext uri="{FF2B5EF4-FFF2-40B4-BE49-F238E27FC236}">
                <a16:creationId xmlns:a16="http://schemas.microsoft.com/office/drawing/2014/main" id="{B5904C58-0056-6646-9CCF-6F1BA46F521C}"/>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a:extLst>
              <a:ext uri="{FF2B5EF4-FFF2-40B4-BE49-F238E27FC236}">
                <a16:creationId xmlns:a16="http://schemas.microsoft.com/office/drawing/2014/main" id="{72D8A8A6-EF16-A741-9469-84B9EE9E3463}"/>
              </a:ext>
            </a:extLst>
          </p:cNvPr>
          <p:cNvSpPr txBox="1"/>
          <p:nvPr/>
        </p:nvSpPr>
        <p:spPr>
          <a:xfrm>
            <a:off x="4338980" y="1119826"/>
            <a:ext cx="5270874" cy="400110"/>
          </a:xfrm>
          <a:prstGeom prst="rect">
            <a:avLst/>
          </a:prstGeom>
          <a:noFill/>
        </p:spPr>
        <p:txBody>
          <a:bodyPr wrap="square" rtlCol="0">
            <a:spAutoFit/>
          </a:bodyPr>
          <a:lstStyle/>
          <a:p>
            <a:pPr algn="ctr"/>
            <a:r>
              <a:rPr lang="en-US" sz="2000" dirty="0"/>
              <a:t>Multi-omics in single cell sequencing</a:t>
            </a:r>
            <a:endParaRPr lang="en-BE" sz="2000" dirty="0"/>
          </a:p>
        </p:txBody>
      </p:sp>
      <p:sp>
        <p:nvSpPr>
          <p:cNvPr id="56" name="Rounded Rectangle 55">
            <a:extLst>
              <a:ext uri="{FF2B5EF4-FFF2-40B4-BE49-F238E27FC236}">
                <a16:creationId xmlns:a16="http://schemas.microsoft.com/office/drawing/2014/main" id="{4F02CA5D-DFB1-F344-B79F-AA3D57F5E59F}"/>
              </a:ext>
            </a:extLst>
          </p:cNvPr>
          <p:cNvSpPr/>
          <p:nvPr/>
        </p:nvSpPr>
        <p:spPr>
          <a:xfrm>
            <a:off x="4343785" y="1103098"/>
            <a:ext cx="5270874" cy="439384"/>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TextBox 5">
            <a:extLst>
              <a:ext uri="{FF2B5EF4-FFF2-40B4-BE49-F238E27FC236}">
                <a16:creationId xmlns:a16="http://schemas.microsoft.com/office/drawing/2014/main" id="{4054BC39-C518-C044-93DF-7794B2B336DD}"/>
              </a:ext>
            </a:extLst>
          </p:cNvPr>
          <p:cNvSpPr txBox="1"/>
          <p:nvPr/>
        </p:nvSpPr>
        <p:spPr>
          <a:xfrm>
            <a:off x="7802680" y="3031376"/>
            <a:ext cx="1599862" cy="830997"/>
          </a:xfrm>
          <a:prstGeom prst="rect">
            <a:avLst/>
          </a:prstGeom>
          <a:noFill/>
        </p:spPr>
        <p:txBody>
          <a:bodyPr wrap="square" rtlCol="0">
            <a:spAutoFit/>
          </a:bodyPr>
          <a:lstStyle/>
          <a:p>
            <a:r>
              <a:rPr lang="en-BE" sz="1600" dirty="0"/>
              <a:t>+ATAC</a:t>
            </a:r>
          </a:p>
          <a:p>
            <a:r>
              <a:rPr lang="en-BE" sz="1600" dirty="0"/>
              <a:t>M&amp;T seq</a:t>
            </a:r>
          </a:p>
          <a:p>
            <a:r>
              <a:rPr lang="en-BE" sz="1600" dirty="0"/>
              <a:t>NMT seq</a:t>
            </a:r>
          </a:p>
        </p:txBody>
      </p:sp>
      <p:sp>
        <p:nvSpPr>
          <p:cNvPr id="63" name="Oval 62">
            <a:extLst>
              <a:ext uri="{FF2B5EF4-FFF2-40B4-BE49-F238E27FC236}">
                <a16:creationId xmlns:a16="http://schemas.microsoft.com/office/drawing/2014/main" id="{9003DD7A-1719-FF44-821A-D57E5A0D7E41}"/>
              </a:ext>
            </a:extLst>
          </p:cNvPr>
          <p:cNvSpPr/>
          <p:nvPr/>
        </p:nvSpPr>
        <p:spPr>
          <a:xfrm>
            <a:off x="6251169" y="3298320"/>
            <a:ext cx="1440000" cy="14400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 name="Oval 6">
            <a:extLst>
              <a:ext uri="{FF2B5EF4-FFF2-40B4-BE49-F238E27FC236}">
                <a16:creationId xmlns:a16="http://schemas.microsoft.com/office/drawing/2014/main" id="{860A69B1-830E-7543-AF3F-3947222D4EE3}"/>
              </a:ext>
            </a:extLst>
          </p:cNvPr>
          <p:cNvSpPr/>
          <p:nvPr/>
        </p:nvSpPr>
        <p:spPr>
          <a:xfrm>
            <a:off x="6351381" y="3391821"/>
            <a:ext cx="1260000" cy="1260000"/>
          </a:xfrm>
          <a:prstGeom prst="ellipse">
            <a:avLst/>
          </a:prstGeom>
          <a:solidFill>
            <a:srgbClr val="FFC000">
              <a:alpha val="32549"/>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 name="TextBox 7">
            <a:extLst>
              <a:ext uri="{FF2B5EF4-FFF2-40B4-BE49-F238E27FC236}">
                <a16:creationId xmlns:a16="http://schemas.microsoft.com/office/drawing/2014/main" id="{0342F60B-EC78-DA47-B5E7-34F7E892EFFB}"/>
              </a:ext>
            </a:extLst>
          </p:cNvPr>
          <p:cNvSpPr txBox="1"/>
          <p:nvPr/>
        </p:nvSpPr>
        <p:spPr>
          <a:xfrm>
            <a:off x="6425701" y="3724729"/>
            <a:ext cx="1113303" cy="584775"/>
          </a:xfrm>
          <a:prstGeom prst="rect">
            <a:avLst/>
          </a:prstGeom>
          <a:noFill/>
        </p:spPr>
        <p:txBody>
          <a:bodyPr wrap="square" rtlCol="0">
            <a:spAutoFit/>
          </a:bodyPr>
          <a:lstStyle/>
          <a:p>
            <a:pPr algn="ctr"/>
            <a:r>
              <a:rPr lang="en-GB" dirty="0"/>
              <a:t>t</a:t>
            </a:r>
            <a:r>
              <a:rPr lang="en-BE" dirty="0"/>
              <a:t>ranscrip</a:t>
            </a:r>
            <a:br>
              <a:rPr lang="en-BE" dirty="0"/>
            </a:br>
            <a:r>
              <a:rPr lang="en-BE" dirty="0"/>
              <a:t>tome</a:t>
            </a:r>
          </a:p>
        </p:txBody>
      </p:sp>
      <p:sp>
        <p:nvSpPr>
          <p:cNvPr id="68" name="TextBox 67">
            <a:extLst>
              <a:ext uri="{FF2B5EF4-FFF2-40B4-BE49-F238E27FC236}">
                <a16:creationId xmlns:a16="http://schemas.microsoft.com/office/drawing/2014/main" id="{8011A919-B518-9948-9EB2-8128FC2362F8}"/>
              </a:ext>
            </a:extLst>
          </p:cNvPr>
          <p:cNvSpPr txBox="1"/>
          <p:nvPr/>
        </p:nvSpPr>
        <p:spPr>
          <a:xfrm>
            <a:off x="5729400" y="2305397"/>
            <a:ext cx="1124736" cy="400110"/>
          </a:xfrm>
          <a:prstGeom prst="rect">
            <a:avLst/>
          </a:prstGeom>
          <a:noFill/>
        </p:spPr>
        <p:txBody>
          <a:bodyPr wrap="square" rtlCol="0">
            <a:spAutoFit/>
          </a:bodyPr>
          <a:lstStyle/>
          <a:p>
            <a:r>
              <a:rPr lang="en-BE" sz="2000" dirty="0"/>
              <a:t>genome</a:t>
            </a:r>
          </a:p>
        </p:txBody>
      </p:sp>
      <p:sp>
        <p:nvSpPr>
          <p:cNvPr id="69" name="TextBox 68">
            <a:extLst>
              <a:ext uri="{FF2B5EF4-FFF2-40B4-BE49-F238E27FC236}">
                <a16:creationId xmlns:a16="http://schemas.microsoft.com/office/drawing/2014/main" id="{6CB16DD0-81C2-C24B-8D88-DB5AB62BC848}"/>
              </a:ext>
            </a:extLst>
          </p:cNvPr>
          <p:cNvSpPr txBox="1"/>
          <p:nvPr/>
        </p:nvSpPr>
        <p:spPr>
          <a:xfrm>
            <a:off x="7077111" y="2307004"/>
            <a:ext cx="1462096" cy="400110"/>
          </a:xfrm>
          <a:custGeom>
            <a:avLst/>
            <a:gdLst>
              <a:gd name="connsiteX0" fmla="*/ 0 w 1277920"/>
              <a:gd name="connsiteY0" fmla="*/ 0 h 369332"/>
              <a:gd name="connsiteX1" fmla="*/ 1277920 w 1277920"/>
              <a:gd name="connsiteY1" fmla="*/ 0 h 369332"/>
              <a:gd name="connsiteX2" fmla="*/ 1277920 w 1277920"/>
              <a:gd name="connsiteY2" fmla="*/ 369332 h 369332"/>
              <a:gd name="connsiteX3" fmla="*/ 0 w 1277920"/>
              <a:gd name="connsiteY3" fmla="*/ 369332 h 369332"/>
              <a:gd name="connsiteX4" fmla="*/ 0 w 1277920"/>
              <a:gd name="connsiteY4" fmla="*/ 0 h 369332"/>
              <a:gd name="connsiteX0" fmla="*/ 0 w 1277920"/>
              <a:gd name="connsiteY0" fmla="*/ 0 h 369332"/>
              <a:gd name="connsiteX1" fmla="*/ 1277920 w 1277920"/>
              <a:gd name="connsiteY1" fmla="*/ 0 h 369332"/>
              <a:gd name="connsiteX2" fmla="*/ 1277920 w 1277920"/>
              <a:gd name="connsiteY2" fmla="*/ 369332 h 369332"/>
              <a:gd name="connsiteX3" fmla="*/ 0 w 1277920"/>
              <a:gd name="connsiteY3" fmla="*/ 369332 h 369332"/>
              <a:gd name="connsiteX4" fmla="*/ 0 w 1277920"/>
              <a:gd name="connsiteY4" fmla="*/ 0 h 369332"/>
              <a:gd name="connsiteX0" fmla="*/ 0 w 1277920"/>
              <a:gd name="connsiteY0" fmla="*/ 0 h 369332"/>
              <a:gd name="connsiteX1" fmla="*/ 1277920 w 1277920"/>
              <a:gd name="connsiteY1" fmla="*/ 0 h 369332"/>
              <a:gd name="connsiteX2" fmla="*/ 1277920 w 1277920"/>
              <a:gd name="connsiteY2" fmla="*/ 369332 h 369332"/>
              <a:gd name="connsiteX3" fmla="*/ 0 w 1277920"/>
              <a:gd name="connsiteY3" fmla="*/ 369332 h 369332"/>
              <a:gd name="connsiteX4" fmla="*/ 0 w 1277920"/>
              <a:gd name="connsiteY4" fmla="*/ 0 h 36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920" h="369332">
                <a:moveTo>
                  <a:pt x="0" y="0"/>
                </a:moveTo>
                <a:lnTo>
                  <a:pt x="1277920" y="0"/>
                </a:lnTo>
                <a:lnTo>
                  <a:pt x="1277920" y="369332"/>
                </a:lnTo>
                <a:cubicBezTo>
                  <a:pt x="663665" y="140772"/>
                  <a:pt x="542782" y="172527"/>
                  <a:pt x="0" y="369332"/>
                </a:cubicBezTo>
                <a:lnTo>
                  <a:pt x="0" y="0"/>
                </a:lnTo>
                <a:close/>
              </a:path>
            </a:pathLst>
          </a:custGeom>
          <a:noFill/>
        </p:spPr>
        <p:txBody>
          <a:bodyPr wrap="square" rtlCol="0">
            <a:spAutoFit/>
          </a:bodyPr>
          <a:lstStyle/>
          <a:p>
            <a:r>
              <a:rPr lang="en-BE" sz="2000" dirty="0"/>
              <a:t>epigenome</a:t>
            </a:r>
          </a:p>
        </p:txBody>
      </p:sp>
      <p:sp>
        <p:nvSpPr>
          <p:cNvPr id="70" name="TextBox 69">
            <a:extLst>
              <a:ext uri="{FF2B5EF4-FFF2-40B4-BE49-F238E27FC236}">
                <a16:creationId xmlns:a16="http://schemas.microsoft.com/office/drawing/2014/main" id="{3ED7D38E-5A27-6743-B134-13E5EC0A2A05}"/>
              </a:ext>
            </a:extLst>
          </p:cNvPr>
          <p:cNvSpPr txBox="1"/>
          <p:nvPr/>
        </p:nvSpPr>
        <p:spPr>
          <a:xfrm>
            <a:off x="6473493" y="5871911"/>
            <a:ext cx="1474021" cy="369332"/>
          </a:xfrm>
          <a:prstGeom prst="rect">
            <a:avLst/>
          </a:prstGeom>
          <a:noFill/>
        </p:spPr>
        <p:txBody>
          <a:bodyPr wrap="square" rtlCol="0">
            <a:spAutoFit/>
          </a:bodyPr>
          <a:lstStyle/>
          <a:p>
            <a:r>
              <a:rPr lang="en-BE" sz="2000" dirty="0"/>
              <a:t>proteome</a:t>
            </a:r>
          </a:p>
        </p:txBody>
      </p:sp>
      <p:sp>
        <p:nvSpPr>
          <p:cNvPr id="11" name="Rectangle 10">
            <a:extLst>
              <a:ext uri="{FF2B5EF4-FFF2-40B4-BE49-F238E27FC236}">
                <a16:creationId xmlns:a16="http://schemas.microsoft.com/office/drawing/2014/main" id="{892D12CF-F2D9-B747-814F-19F39D4BB3F3}"/>
              </a:ext>
            </a:extLst>
          </p:cNvPr>
          <p:cNvSpPr/>
          <p:nvPr/>
        </p:nvSpPr>
        <p:spPr>
          <a:xfrm>
            <a:off x="5302300" y="3116360"/>
            <a:ext cx="1124736" cy="369332"/>
          </a:xfrm>
          <a:prstGeom prst="rect">
            <a:avLst/>
          </a:prstGeom>
        </p:spPr>
        <p:txBody>
          <a:bodyPr wrap="square">
            <a:spAutoFit/>
          </a:bodyPr>
          <a:lstStyle/>
          <a:p>
            <a:r>
              <a:rPr lang="en-BE" sz="1600" dirty="0"/>
              <a:t>G&amp;T seq</a:t>
            </a:r>
          </a:p>
        </p:txBody>
      </p:sp>
      <p:sp>
        <p:nvSpPr>
          <p:cNvPr id="17" name="Rectangle 16">
            <a:extLst>
              <a:ext uri="{FF2B5EF4-FFF2-40B4-BE49-F238E27FC236}">
                <a16:creationId xmlns:a16="http://schemas.microsoft.com/office/drawing/2014/main" id="{C1F59B7B-CE9D-B849-8697-1C06534B68B2}"/>
              </a:ext>
            </a:extLst>
          </p:cNvPr>
          <p:cNvSpPr/>
          <p:nvPr/>
        </p:nvSpPr>
        <p:spPr>
          <a:xfrm>
            <a:off x="6581331" y="5043066"/>
            <a:ext cx="1144722" cy="369332"/>
          </a:xfrm>
          <a:prstGeom prst="rect">
            <a:avLst/>
          </a:prstGeom>
        </p:spPr>
        <p:txBody>
          <a:bodyPr wrap="square">
            <a:spAutoFit/>
          </a:bodyPr>
          <a:lstStyle/>
          <a:p>
            <a:r>
              <a:rPr lang="en-BE" dirty="0"/>
              <a:t>C</a:t>
            </a:r>
            <a:r>
              <a:rPr lang="en-GB" dirty="0"/>
              <a:t>ITE-</a:t>
            </a:r>
            <a:r>
              <a:rPr lang="en-GB" dirty="0" err="1"/>
              <a:t>seq</a:t>
            </a:r>
            <a:endParaRPr lang="en-BE" dirty="0"/>
          </a:p>
        </p:txBody>
      </p:sp>
    </p:spTree>
    <p:extLst>
      <p:ext uri="{BB962C8B-B14F-4D97-AF65-F5344CB8AC3E}">
        <p14:creationId xmlns:p14="http://schemas.microsoft.com/office/powerpoint/2010/main" val="458454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Shape, rectangle&#10;&#10;Description automatically generated">
            <a:extLst>
              <a:ext uri="{FF2B5EF4-FFF2-40B4-BE49-F238E27FC236}">
                <a16:creationId xmlns:a16="http://schemas.microsoft.com/office/drawing/2014/main" id="{33DE0237-E962-1C46-AB90-D055B4275D7D}"/>
              </a:ext>
            </a:extLst>
          </p:cNvPr>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98438" y="1582964"/>
            <a:ext cx="2172553" cy="4064074"/>
          </a:xfrm>
          <a:prstGeom prst="rect">
            <a:avLst/>
          </a:prstGeom>
        </p:spPr>
      </p:pic>
      <p:sp>
        <p:nvSpPr>
          <p:cNvPr id="7" name="Freeform 6">
            <a:extLst>
              <a:ext uri="{FF2B5EF4-FFF2-40B4-BE49-F238E27FC236}">
                <a16:creationId xmlns:a16="http://schemas.microsoft.com/office/drawing/2014/main" id="{872A95BC-E8B5-CD45-ACFE-30F453D409CA}"/>
              </a:ext>
            </a:extLst>
          </p:cNvPr>
          <p:cNvSpPr/>
          <p:nvPr/>
        </p:nvSpPr>
        <p:spPr>
          <a:xfrm>
            <a:off x="2219785" y="1235675"/>
            <a:ext cx="352751" cy="1343564"/>
          </a:xfrm>
          <a:custGeom>
            <a:avLst/>
            <a:gdLst>
              <a:gd name="connsiteX0" fmla="*/ 0 w 457200"/>
              <a:gd name="connsiteY0" fmla="*/ 1309816 h 1407972"/>
              <a:gd name="connsiteX1" fmla="*/ 284206 w 457200"/>
              <a:gd name="connsiteY1" fmla="*/ 1272746 h 1407972"/>
              <a:gd name="connsiteX2" fmla="*/ 457200 w 457200"/>
              <a:gd name="connsiteY2" fmla="*/ 0 h 1407972"/>
              <a:gd name="connsiteX0" fmla="*/ 0 w 457200"/>
              <a:gd name="connsiteY0" fmla="*/ 1309816 h 1346110"/>
              <a:gd name="connsiteX1" fmla="*/ 420130 w 457200"/>
              <a:gd name="connsiteY1" fmla="*/ 1099751 h 1346110"/>
              <a:gd name="connsiteX2" fmla="*/ 457200 w 457200"/>
              <a:gd name="connsiteY2" fmla="*/ 0 h 1346110"/>
              <a:gd name="connsiteX0" fmla="*/ 0 w 457200"/>
              <a:gd name="connsiteY0" fmla="*/ 1309816 h 1324859"/>
              <a:gd name="connsiteX1" fmla="*/ 382368 w 457200"/>
              <a:gd name="connsiteY1" fmla="*/ 842767 h 1324859"/>
              <a:gd name="connsiteX2" fmla="*/ 457200 w 457200"/>
              <a:gd name="connsiteY2" fmla="*/ 0 h 1324859"/>
              <a:gd name="connsiteX0" fmla="*/ 0 w 646012"/>
              <a:gd name="connsiteY0" fmla="*/ 1273103 h 1289582"/>
              <a:gd name="connsiteX1" fmla="*/ 571180 w 646012"/>
              <a:gd name="connsiteY1" fmla="*/ 842767 h 1289582"/>
              <a:gd name="connsiteX2" fmla="*/ 646012 w 646012"/>
              <a:gd name="connsiteY2" fmla="*/ 0 h 1289582"/>
              <a:gd name="connsiteX0" fmla="*/ 0 w 646012"/>
              <a:gd name="connsiteY0" fmla="*/ 1273103 h 1277444"/>
              <a:gd name="connsiteX1" fmla="*/ 571180 w 646012"/>
              <a:gd name="connsiteY1" fmla="*/ 842767 h 1277444"/>
              <a:gd name="connsiteX2" fmla="*/ 646012 w 646012"/>
              <a:gd name="connsiteY2" fmla="*/ 0 h 1277444"/>
              <a:gd name="connsiteX0" fmla="*/ 0 w 655649"/>
              <a:gd name="connsiteY0" fmla="*/ 1316820 h 1320593"/>
              <a:gd name="connsiteX1" fmla="*/ 580817 w 655649"/>
              <a:gd name="connsiteY1" fmla="*/ 842767 h 1320593"/>
              <a:gd name="connsiteX2" fmla="*/ 655649 w 655649"/>
              <a:gd name="connsiteY2" fmla="*/ 0 h 1320593"/>
              <a:gd name="connsiteX0" fmla="*/ 0 w 659212"/>
              <a:gd name="connsiteY0" fmla="*/ 1316820 h 1320740"/>
              <a:gd name="connsiteX1" fmla="*/ 628996 w 659212"/>
              <a:gd name="connsiteY1" fmla="*/ 855258 h 1320740"/>
              <a:gd name="connsiteX2" fmla="*/ 655649 w 659212"/>
              <a:gd name="connsiteY2" fmla="*/ 0 h 1320740"/>
            </a:gdLst>
            <a:ahLst/>
            <a:cxnLst>
              <a:cxn ang="0">
                <a:pos x="connsiteX0" y="connsiteY0"/>
              </a:cxn>
              <a:cxn ang="0">
                <a:pos x="connsiteX1" y="connsiteY1"/>
              </a:cxn>
              <a:cxn ang="0">
                <a:pos x="connsiteX2" y="connsiteY2"/>
              </a:cxn>
            </a:cxnLst>
            <a:rect l="l" t="t" r="r" b="b"/>
            <a:pathLst>
              <a:path w="659212" h="1320740">
                <a:moveTo>
                  <a:pt x="0" y="1316820"/>
                </a:moveTo>
                <a:cubicBezTo>
                  <a:pt x="547256" y="1357473"/>
                  <a:pt x="552796" y="1073561"/>
                  <a:pt x="628996" y="855258"/>
                </a:cubicBezTo>
                <a:cubicBezTo>
                  <a:pt x="705196" y="636955"/>
                  <a:pt x="607252" y="527221"/>
                  <a:pt x="655649" y="0"/>
                </a:cubicBezTo>
              </a:path>
            </a:pathLst>
          </a:custGeom>
          <a:noFill/>
          <a:ln>
            <a:solidFill>
              <a:srgbClr val="E64980">
                <a:alpha val="29804"/>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ounded Rectangle 9">
            <a:extLst>
              <a:ext uri="{FF2B5EF4-FFF2-40B4-BE49-F238E27FC236}">
                <a16:creationId xmlns:a16="http://schemas.microsoft.com/office/drawing/2014/main" id="{52A5FF1F-60C3-804B-B317-1C0500385E8E}"/>
              </a:ext>
            </a:extLst>
          </p:cNvPr>
          <p:cNvSpPr/>
          <p:nvPr/>
        </p:nvSpPr>
        <p:spPr>
          <a:xfrm>
            <a:off x="2577340" y="336377"/>
            <a:ext cx="8751600" cy="6437871"/>
          </a:xfrm>
          <a:prstGeom prst="roundRect">
            <a:avLst/>
          </a:prstGeom>
          <a:noFill/>
          <a:ln w="19050">
            <a:solidFill>
              <a:srgbClr val="E64980">
                <a:alpha val="29804"/>
              </a:srgbClr>
            </a:solidFill>
            <a:prstDash val="sysDash"/>
            <a:extLst>
              <a:ext uri="{C807C97D-BFC1-408E-A445-0C87EB9F89A2}">
                <ask:lineSketchStyleProps xmlns:ask="http://schemas.microsoft.com/office/drawing/2018/sketchyshapes" sd="1219033472">
                  <a:custGeom>
                    <a:avLst/>
                    <a:gdLst>
                      <a:gd name="connsiteX0" fmla="*/ 0 w 8411825"/>
                      <a:gd name="connsiteY0" fmla="*/ 1013274 h 6079525"/>
                      <a:gd name="connsiteX1" fmla="*/ 1013274 w 8411825"/>
                      <a:gd name="connsiteY1" fmla="*/ 0 h 6079525"/>
                      <a:gd name="connsiteX2" fmla="*/ 1721459 w 8411825"/>
                      <a:gd name="connsiteY2" fmla="*/ 0 h 6079525"/>
                      <a:gd name="connsiteX3" fmla="*/ 2238086 w 8411825"/>
                      <a:gd name="connsiteY3" fmla="*/ 0 h 6079525"/>
                      <a:gd name="connsiteX4" fmla="*/ 2690860 w 8411825"/>
                      <a:gd name="connsiteY4" fmla="*/ 0 h 6079525"/>
                      <a:gd name="connsiteX5" fmla="*/ 3335193 w 8411825"/>
                      <a:gd name="connsiteY5" fmla="*/ 0 h 6079525"/>
                      <a:gd name="connsiteX6" fmla="*/ 3851820 w 8411825"/>
                      <a:gd name="connsiteY6" fmla="*/ 0 h 6079525"/>
                      <a:gd name="connsiteX7" fmla="*/ 4560005 w 8411825"/>
                      <a:gd name="connsiteY7" fmla="*/ 0 h 6079525"/>
                      <a:gd name="connsiteX8" fmla="*/ 5012779 w 8411825"/>
                      <a:gd name="connsiteY8" fmla="*/ 0 h 6079525"/>
                      <a:gd name="connsiteX9" fmla="*/ 5720965 w 8411825"/>
                      <a:gd name="connsiteY9" fmla="*/ 0 h 6079525"/>
                      <a:gd name="connsiteX10" fmla="*/ 6109886 w 8411825"/>
                      <a:gd name="connsiteY10" fmla="*/ 0 h 6079525"/>
                      <a:gd name="connsiteX11" fmla="*/ 6690366 w 8411825"/>
                      <a:gd name="connsiteY11" fmla="*/ 0 h 6079525"/>
                      <a:gd name="connsiteX12" fmla="*/ 7398551 w 8411825"/>
                      <a:gd name="connsiteY12" fmla="*/ 0 h 6079525"/>
                      <a:gd name="connsiteX13" fmla="*/ 8411825 w 8411825"/>
                      <a:gd name="connsiteY13" fmla="*/ 1013274 h 6079525"/>
                      <a:gd name="connsiteX14" fmla="*/ 8411825 w 8411825"/>
                      <a:gd name="connsiteY14" fmla="*/ 1592271 h 6079525"/>
                      <a:gd name="connsiteX15" fmla="*/ 8411825 w 8411825"/>
                      <a:gd name="connsiteY15" fmla="*/ 2090208 h 6079525"/>
                      <a:gd name="connsiteX16" fmla="*/ 8411825 w 8411825"/>
                      <a:gd name="connsiteY16" fmla="*/ 2669205 h 6079525"/>
                      <a:gd name="connsiteX17" fmla="*/ 8411825 w 8411825"/>
                      <a:gd name="connsiteY17" fmla="*/ 3329261 h 6079525"/>
                      <a:gd name="connsiteX18" fmla="*/ 8411825 w 8411825"/>
                      <a:gd name="connsiteY18" fmla="*/ 3908258 h 6079525"/>
                      <a:gd name="connsiteX19" fmla="*/ 8411825 w 8411825"/>
                      <a:gd name="connsiteY19" fmla="*/ 4365665 h 6079525"/>
                      <a:gd name="connsiteX20" fmla="*/ 8411825 w 8411825"/>
                      <a:gd name="connsiteY20" fmla="*/ 5066251 h 6079525"/>
                      <a:gd name="connsiteX21" fmla="*/ 7398551 w 8411825"/>
                      <a:gd name="connsiteY21" fmla="*/ 6079525 h 6079525"/>
                      <a:gd name="connsiteX22" fmla="*/ 6881924 w 8411825"/>
                      <a:gd name="connsiteY22" fmla="*/ 6079525 h 6079525"/>
                      <a:gd name="connsiteX23" fmla="*/ 6301444 w 8411825"/>
                      <a:gd name="connsiteY23" fmla="*/ 6079525 h 6079525"/>
                      <a:gd name="connsiteX24" fmla="*/ 5912523 w 8411825"/>
                      <a:gd name="connsiteY24" fmla="*/ 6079525 h 6079525"/>
                      <a:gd name="connsiteX25" fmla="*/ 5523601 w 8411825"/>
                      <a:gd name="connsiteY25" fmla="*/ 6079525 h 6079525"/>
                      <a:gd name="connsiteX26" fmla="*/ 4943122 w 8411825"/>
                      <a:gd name="connsiteY26" fmla="*/ 6079525 h 6079525"/>
                      <a:gd name="connsiteX27" fmla="*/ 4490348 w 8411825"/>
                      <a:gd name="connsiteY27" fmla="*/ 6079525 h 6079525"/>
                      <a:gd name="connsiteX28" fmla="*/ 3846015 w 8411825"/>
                      <a:gd name="connsiteY28" fmla="*/ 6079525 h 6079525"/>
                      <a:gd name="connsiteX29" fmla="*/ 3393241 w 8411825"/>
                      <a:gd name="connsiteY29" fmla="*/ 6079525 h 6079525"/>
                      <a:gd name="connsiteX30" fmla="*/ 2748908 w 8411825"/>
                      <a:gd name="connsiteY30" fmla="*/ 6079525 h 6079525"/>
                      <a:gd name="connsiteX31" fmla="*/ 2359987 w 8411825"/>
                      <a:gd name="connsiteY31" fmla="*/ 6079525 h 6079525"/>
                      <a:gd name="connsiteX32" fmla="*/ 1715654 w 8411825"/>
                      <a:gd name="connsiteY32" fmla="*/ 6079525 h 6079525"/>
                      <a:gd name="connsiteX33" fmla="*/ 1013274 w 8411825"/>
                      <a:gd name="connsiteY33" fmla="*/ 6079525 h 6079525"/>
                      <a:gd name="connsiteX34" fmla="*/ 0 w 8411825"/>
                      <a:gd name="connsiteY34" fmla="*/ 5066251 h 6079525"/>
                      <a:gd name="connsiteX35" fmla="*/ 0 w 8411825"/>
                      <a:gd name="connsiteY35" fmla="*/ 4406195 h 6079525"/>
                      <a:gd name="connsiteX36" fmla="*/ 0 w 8411825"/>
                      <a:gd name="connsiteY36" fmla="*/ 3908258 h 6079525"/>
                      <a:gd name="connsiteX37" fmla="*/ 0 w 8411825"/>
                      <a:gd name="connsiteY37" fmla="*/ 3450850 h 6079525"/>
                      <a:gd name="connsiteX38" fmla="*/ 0 w 8411825"/>
                      <a:gd name="connsiteY38" fmla="*/ 2952913 h 6079525"/>
                      <a:gd name="connsiteX39" fmla="*/ 0 w 8411825"/>
                      <a:gd name="connsiteY39" fmla="*/ 2414446 h 6079525"/>
                      <a:gd name="connsiteX40" fmla="*/ 0 w 8411825"/>
                      <a:gd name="connsiteY40" fmla="*/ 1835449 h 6079525"/>
                      <a:gd name="connsiteX41" fmla="*/ 0 w 8411825"/>
                      <a:gd name="connsiteY41" fmla="*/ 1013274 h 60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11825" h="6079525" extrusionOk="0">
                        <a:moveTo>
                          <a:pt x="0" y="1013274"/>
                        </a:moveTo>
                        <a:cubicBezTo>
                          <a:pt x="-102804" y="390246"/>
                          <a:pt x="324668" y="48412"/>
                          <a:pt x="1013274" y="0"/>
                        </a:cubicBezTo>
                        <a:cubicBezTo>
                          <a:pt x="1221492" y="-76002"/>
                          <a:pt x="1452409" y="66076"/>
                          <a:pt x="1721459" y="0"/>
                        </a:cubicBezTo>
                        <a:cubicBezTo>
                          <a:pt x="1990510" y="-66076"/>
                          <a:pt x="2058947" y="31289"/>
                          <a:pt x="2238086" y="0"/>
                        </a:cubicBezTo>
                        <a:cubicBezTo>
                          <a:pt x="2417225" y="-31289"/>
                          <a:pt x="2559296" y="11396"/>
                          <a:pt x="2690860" y="0"/>
                        </a:cubicBezTo>
                        <a:cubicBezTo>
                          <a:pt x="2822424" y="-11396"/>
                          <a:pt x="3074681" y="68794"/>
                          <a:pt x="3335193" y="0"/>
                        </a:cubicBezTo>
                        <a:cubicBezTo>
                          <a:pt x="3595705" y="-68794"/>
                          <a:pt x="3714577" y="28880"/>
                          <a:pt x="3851820" y="0"/>
                        </a:cubicBezTo>
                        <a:cubicBezTo>
                          <a:pt x="3989063" y="-28880"/>
                          <a:pt x="4397253" y="11371"/>
                          <a:pt x="4560005" y="0"/>
                        </a:cubicBezTo>
                        <a:cubicBezTo>
                          <a:pt x="4722758" y="-11371"/>
                          <a:pt x="4846326" y="24934"/>
                          <a:pt x="5012779" y="0"/>
                        </a:cubicBezTo>
                        <a:cubicBezTo>
                          <a:pt x="5179232" y="-24934"/>
                          <a:pt x="5414985" y="27977"/>
                          <a:pt x="5720965" y="0"/>
                        </a:cubicBezTo>
                        <a:cubicBezTo>
                          <a:pt x="6026945" y="-27977"/>
                          <a:pt x="5952627" y="4648"/>
                          <a:pt x="6109886" y="0"/>
                        </a:cubicBezTo>
                        <a:cubicBezTo>
                          <a:pt x="6267145" y="-4648"/>
                          <a:pt x="6520200" y="62990"/>
                          <a:pt x="6690366" y="0"/>
                        </a:cubicBezTo>
                        <a:cubicBezTo>
                          <a:pt x="6860532" y="-62990"/>
                          <a:pt x="7078318" y="33421"/>
                          <a:pt x="7398551" y="0"/>
                        </a:cubicBezTo>
                        <a:cubicBezTo>
                          <a:pt x="8031271" y="-72239"/>
                          <a:pt x="8455351" y="425592"/>
                          <a:pt x="8411825" y="1013274"/>
                        </a:cubicBezTo>
                        <a:cubicBezTo>
                          <a:pt x="8467362" y="1244336"/>
                          <a:pt x="8365820" y="1454726"/>
                          <a:pt x="8411825" y="1592271"/>
                        </a:cubicBezTo>
                        <a:cubicBezTo>
                          <a:pt x="8457830" y="1729816"/>
                          <a:pt x="8391830" y="1938873"/>
                          <a:pt x="8411825" y="2090208"/>
                        </a:cubicBezTo>
                        <a:cubicBezTo>
                          <a:pt x="8431820" y="2241543"/>
                          <a:pt x="8385640" y="2530434"/>
                          <a:pt x="8411825" y="2669205"/>
                        </a:cubicBezTo>
                        <a:cubicBezTo>
                          <a:pt x="8438010" y="2807976"/>
                          <a:pt x="8384417" y="3154356"/>
                          <a:pt x="8411825" y="3329261"/>
                        </a:cubicBezTo>
                        <a:cubicBezTo>
                          <a:pt x="8439233" y="3504166"/>
                          <a:pt x="8360359" y="3771976"/>
                          <a:pt x="8411825" y="3908258"/>
                        </a:cubicBezTo>
                        <a:cubicBezTo>
                          <a:pt x="8463291" y="4044540"/>
                          <a:pt x="8402729" y="4180418"/>
                          <a:pt x="8411825" y="4365665"/>
                        </a:cubicBezTo>
                        <a:cubicBezTo>
                          <a:pt x="8420921" y="4550912"/>
                          <a:pt x="8399130" y="4883369"/>
                          <a:pt x="8411825" y="5066251"/>
                        </a:cubicBezTo>
                        <a:cubicBezTo>
                          <a:pt x="8497968" y="5574769"/>
                          <a:pt x="7892703" y="6183452"/>
                          <a:pt x="7398551" y="6079525"/>
                        </a:cubicBezTo>
                        <a:cubicBezTo>
                          <a:pt x="7157812" y="6079926"/>
                          <a:pt x="7004989" y="6035751"/>
                          <a:pt x="6881924" y="6079525"/>
                        </a:cubicBezTo>
                        <a:cubicBezTo>
                          <a:pt x="6758859" y="6123299"/>
                          <a:pt x="6556140" y="6029579"/>
                          <a:pt x="6301444" y="6079525"/>
                        </a:cubicBezTo>
                        <a:cubicBezTo>
                          <a:pt x="6046748" y="6129471"/>
                          <a:pt x="6047287" y="6038637"/>
                          <a:pt x="5912523" y="6079525"/>
                        </a:cubicBezTo>
                        <a:cubicBezTo>
                          <a:pt x="5777759" y="6120413"/>
                          <a:pt x="5650129" y="6034178"/>
                          <a:pt x="5523601" y="6079525"/>
                        </a:cubicBezTo>
                        <a:cubicBezTo>
                          <a:pt x="5397073" y="6124872"/>
                          <a:pt x="5107424" y="6073740"/>
                          <a:pt x="4943122" y="6079525"/>
                        </a:cubicBezTo>
                        <a:cubicBezTo>
                          <a:pt x="4778820" y="6085310"/>
                          <a:pt x="4687063" y="6032615"/>
                          <a:pt x="4490348" y="6079525"/>
                        </a:cubicBezTo>
                        <a:cubicBezTo>
                          <a:pt x="4293633" y="6126435"/>
                          <a:pt x="4068090" y="6017649"/>
                          <a:pt x="3846015" y="6079525"/>
                        </a:cubicBezTo>
                        <a:cubicBezTo>
                          <a:pt x="3623940" y="6141401"/>
                          <a:pt x="3570656" y="6075366"/>
                          <a:pt x="3393241" y="6079525"/>
                        </a:cubicBezTo>
                        <a:cubicBezTo>
                          <a:pt x="3215826" y="6083684"/>
                          <a:pt x="3030746" y="6029854"/>
                          <a:pt x="2748908" y="6079525"/>
                        </a:cubicBezTo>
                        <a:cubicBezTo>
                          <a:pt x="2467070" y="6129196"/>
                          <a:pt x="2474263" y="6063531"/>
                          <a:pt x="2359987" y="6079525"/>
                        </a:cubicBezTo>
                        <a:cubicBezTo>
                          <a:pt x="2245711" y="6095519"/>
                          <a:pt x="1850742" y="6029850"/>
                          <a:pt x="1715654" y="6079525"/>
                        </a:cubicBezTo>
                        <a:cubicBezTo>
                          <a:pt x="1580566" y="6129200"/>
                          <a:pt x="1300250" y="6067777"/>
                          <a:pt x="1013274" y="6079525"/>
                        </a:cubicBezTo>
                        <a:cubicBezTo>
                          <a:pt x="430099" y="6092735"/>
                          <a:pt x="24307" y="5691727"/>
                          <a:pt x="0" y="5066251"/>
                        </a:cubicBezTo>
                        <a:cubicBezTo>
                          <a:pt x="-24774" y="4875056"/>
                          <a:pt x="34367" y="4687189"/>
                          <a:pt x="0" y="4406195"/>
                        </a:cubicBezTo>
                        <a:cubicBezTo>
                          <a:pt x="-34367" y="4125201"/>
                          <a:pt x="21606" y="4096859"/>
                          <a:pt x="0" y="3908258"/>
                        </a:cubicBezTo>
                        <a:cubicBezTo>
                          <a:pt x="-21606" y="3719657"/>
                          <a:pt x="28453" y="3573325"/>
                          <a:pt x="0" y="3450850"/>
                        </a:cubicBezTo>
                        <a:cubicBezTo>
                          <a:pt x="-28453" y="3328375"/>
                          <a:pt x="26523" y="3088658"/>
                          <a:pt x="0" y="2952913"/>
                        </a:cubicBezTo>
                        <a:cubicBezTo>
                          <a:pt x="-26523" y="2817168"/>
                          <a:pt x="29552" y="2580642"/>
                          <a:pt x="0" y="2414446"/>
                        </a:cubicBezTo>
                        <a:cubicBezTo>
                          <a:pt x="-29552" y="2248250"/>
                          <a:pt x="39317" y="1969577"/>
                          <a:pt x="0" y="1835449"/>
                        </a:cubicBezTo>
                        <a:cubicBezTo>
                          <a:pt x="-39317" y="1701321"/>
                          <a:pt x="18150" y="1349752"/>
                          <a:pt x="0" y="10132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3" name="Triangle 12">
            <a:extLst>
              <a:ext uri="{FF2B5EF4-FFF2-40B4-BE49-F238E27FC236}">
                <a16:creationId xmlns:a16="http://schemas.microsoft.com/office/drawing/2014/main" id="{F8A5ECAA-5F61-0540-A341-A380D20DDD12}"/>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9" name="Triangle 18">
            <a:extLst>
              <a:ext uri="{FF2B5EF4-FFF2-40B4-BE49-F238E27FC236}">
                <a16:creationId xmlns:a16="http://schemas.microsoft.com/office/drawing/2014/main" id="{51E26622-559F-2C4D-BB67-1CF02C74E03E}"/>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20" name="Picture 2" descr="Genomics Core Leuven">
            <a:extLst>
              <a:ext uri="{FF2B5EF4-FFF2-40B4-BE49-F238E27FC236}">
                <a16:creationId xmlns:a16="http://schemas.microsoft.com/office/drawing/2014/main" id="{021C1D5F-D2E1-144C-8B6A-A08847D4D1C9}"/>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EBB92896-A38F-DF4F-B13A-7AAAA77730AD}"/>
              </a:ext>
            </a:extLst>
          </p:cNvPr>
          <p:cNvSpPr txBox="1"/>
          <p:nvPr/>
        </p:nvSpPr>
        <p:spPr>
          <a:xfrm>
            <a:off x="2872747" y="457509"/>
            <a:ext cx="7894557" cy="430887"/>
          </a:xfrm>
          <a:prstGeom prst="rect">
            <a:avLst/>
          </a:prstGeom>
          <a:noFill/>
        </p:spPr>
        <p:txBody>
          <a:bodyPr wrap="square" rtlCol="0">
            <a:spAutoFit/>
          </a:bodyPr>
          <a:lstStyle/>
          <a:p>
            <a:pPr algn="ctr"/>
            <a:r>
              <a:rPr lang="en-US" sz="2400" b="1" dirty="0"/>
              <a:t>What do I need?</a:t>
            </a:r>
            <a:endParaRPr lang="en-BE" sz="2400" b="1" dirty="0"/>
          </a:p>
        </p:txBody>
      </p:sp>
      <p:sp>
        <p:nvSpPr>
          <p:cNvPr id="2" name="TextBox 1">
            <a:extLst>
              <a:ext uri="{FF2B5EF4-FFF2-40B4-BE49-F238E27FC236}">
                <a16:creationId xmlns:a16="http://schemas.microsoft.com/office/drawing/2014/main" id="{F9034CE3-7243-8143-B1C7-90F408FF0081}"/>
              </a:ext>
            </a:extLst>
          </p:cNvPr>
          <p:cNvSpPr txBox="1"/>
          <p:nvPr/>
        </p:nvSpPr>
        <p:spPr>
          <a:xfrm>
            <a:off x="3092676" y="1235675"/>
            <a:ext cx="7381154" cy="2819362"/>
          </a:xfrm>
          <a:prstGeom prst="rect">
            <a:avLst/>
          </a:prstGeom>
          <a:noFill/>
        </p:spPr>
        <p:txBody>
          <a:bodyPr wrap="square" rtlCol="0">
            <a:spAutoFit/>
          </a:bodyPr>
          <a:lstStyle/>
          <a:p>
            <a:pPr marL="285750" indent="-285750">
              <a:lnSpc>
                <a:spcPct val="150000"/>
              </a:lnSpc>
              <a:buFont typeface="Courier New" panose="02070309020205020404" pitchFamily="49" charset="0"/>
              <a:buChar char="o"/>
            </a:pPr>
            <a:r>
              <a:rPr lang="en-US" b="1" dirty="0"/>
              <a:t>Starting material</a:t>
            </a:r>
            <a:endParaRPr lang="en-US" dirty="0"/>
          </a:p>
          <a:p>
            <a:pPr marL="742950" lvl="1" indent="-285750">
              <a:buFont typeface="Courier New" panose="02070309020205020404" pitchFamily="49" charset="0"/>
              <a:buChar char="o"/>
            </a:pPr>
            <a:r>
              <a:rPr lang="en-US" dirty="0"/>
              <a:t>Single cell or nuclei suspension</a:t>
            </a:r>
          </a:p>
          <a:p>
            <a:pPr marL="1200150" lvl="2" indent="-285750">
              <a:buFont typeface="Courier New" panose="02070309020205020404" pitchFamily="49" charset="0"/>
              <a:buChar char="o"/>
            </a:pPr>
            <a:r>
              <a:rPr lang="en-US" dirty="0"/>
              <a:t>Cell lines &gt; Fresh tissue &gt; Frozen tissue </a:t>
            </a:r>
          </a:p>
          <a:p>
            <a:pPr marL="742950" lvl="1" indent="-285750">
              <a:buFont typeface="Courier New" panose="02070309020205020404" pitchFamily="49" charset="0"/>
              <a:buChar char="o"/>
            </a:pPr>
            <a:r>
              <a:rPr lang="en-US" dirty="0"/>
              <a:t>Avoid frozen or fixed cell suspension if possible</a:t>
            </a:r>
          </a:p>
          <a:p>
            <a:pPr marL="742950" lvl="1" indent="-285750">
              <a:buFont typeface="Courier New" panose="02070309020205020404" pitchFamily="49" charset="0"/>
              <a:buChar char="o"/>
            </a:pPr>
            <a:r>
              <a:rPr lang="en-US" dirty="0"/>
              <a:t>Consider timing and processing</a:t>
            </a:r>
          </a:p>
          <a:p>
            <a:pPr>
              <a:lnSpc>
                <a:spcPct val="150000"/>
              </a:lnSpc>
            </a:pPr>
            <a:endParaRPr lang="en-US" dirty="0">
              <a:sym typeface="Wingdings" pitchFamily="2" charset="2"/>
            </a:endParaRPr>
          </a:p>
          <a:p>
            <a:pPr>
              <a:lnSpc>
                <a:spcPct val="150000"/>
              </a:lnSpc>
            </a:pPr>
            <a:endParaRPr lang="en-BE" dirty="0">
              <a:sym typeface="Wingdings" pitchFamily="2" charset="2"/>
            </a:endParaRPr>
          </a:p>
          <a:p>
            <a:pPr marL="285750" indent="-285750">
              <a:lnSpc>
                <a:spcPct val="150000"/>
              </a:lnSpc>
              <a:buFont typeface="Courier New" panose="02070309020205020404" pitchFamily="49" charset="0"/>
              <a:buChar char="o"/>
            </a:pPr>
            <a:endParaRPr lang="en-BE" dirty="0"/>
          </a:p>
        </p:txBody>
      </p:sp>
    </p:spTree>
    <p:extLst>
      <p:ext uri="{BB962C8B-B14F-4D97-AF65-F5344CB8AC3E}">
        <p14:creationId xmlns:p14="http://schemas.microsoft.com/office/powerpoint/2010/main" val="2325602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Shape, rectangle&#10;&#10;Description automatically generated">
            <a:extLst>
              <a:ext uri="{FF2B5EF4-FFF2-40B4-BE49-F238E27FC236}">
                <a16:creationId xmlns:a16="http://schemas.microsoft.com/office/drawing/2014/main" id="{33DE0237-E962-1C46-AB90-D055B4275D7D}"/>
              </a:ext>
            </a:extLst>
          </p:cNvPr>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98438" y="1582964"/>
            <a:ext cx="2172553" cy="4064074"/>
          </a:xfrm>
          <a:prstGeom prst="rect">
            <a:avLst/>
          </a:prstGeom>
        </p:spPr>
      </p:pic>
      <p:sp>
        <p:nvSpPr>
          <p:cNvPr id="7" name="Freeform 6">
            <a:extLst>
              <a:ext uri="{FF2B5EF4-FFF2-40B4-BE49-F238E27FC236}">
                <a16:creationId xmlns:a16="http://schemas.microsoft.com/office/drawing/2014/main" id="{872A95BC-E8B5-CD45-ACFE-30F453D409CA}"/>
              </a:ext>
            </a:extLst>
          </p:cNvPr>
          <p:cNvSpPr/>
          <p:nvPr/>
        </p:nvSpPr>
        <p:spPr>
          <a:xfrm>
            <a:off x="2219785" y="1235675"/>
            <a:ext cx="352751" cy="1343564"/>
          </a:xfrm>
          <a:custGeom>
            <a:avLst/>
            <a:gdLst>
              <a:gd name="connsiteX0" fmla="*/ 0 w 457200"/>
              <a:gd name="connsiteY0" fmla="*/ 1309816 h 1407972"/>
              <a:gd name="connsiteX1" fmla="*/ 284206 w 457200"/>
              <a:gd name="connsiteY1" fmla="*/ 1272746 h 1407972"/>
              <a:gd name="connsiteX2" fmla="*/ 457200 w 457200"/>
              <a:gd name="connsiteY2" fmla="*/ 0 h 1407972"/>
              <a:gd name="connsiteX0" fmla="*/ 0 w 457200"/>
              <a:gd name="connsiteY0" fmla="*/ 1309816 h 1346110"/>
              <a:gd name="connsiteX1" fmla="*/ 420130 w 457200"/>
              <a:gd name="connsiteY1" fmla="*/ 1099751 h 1346110"/>
              <a:gd name="connsiteX2" fmla="*/ 457200 w 457200"/>
              <a:gd name="connsiteY2" fmla="*/ 0 h 1346110"/>
              <a:gd name="connsiteX0" fmla="*/ 0 w 457200"/>
              <a:gd name="connsiteY0" fmla="*/ 1309816 h 1324859"/>
              <a:gd name="connsiteX1" fmla="*/ 382368 w 457200"/>
              <a:gd name="connsiteY1" fmla="*/ 842767 h 1324859"/>
              <a:gd name="connsiteX2" fmla="*/ 457200 w 457200"/>
              <a:gd name="connsiteY2" fmla="*/ 0 h 1324859"/>
              <a:gd name="connsiteX0" fmla="*/ 0 w 646012"/>
              <a:gd name="connsiteY0" fmla="*/ 1273103 h 1289582"/>
              <a:gd name="connsiteX1" fmla="*/ 571180 w 646012"/>
              <a:gd name="connsiteY1" fmla="*/ 842767 h 1289582"/>
              <a:gd name="connsiteX2" fmla="*/ 646012 w 646012"/>
              <a:gd name="connsiteY2" fmla="*/ 0 h 1289582"/>
              <a:gd name="connsiteX0" fmla="*/ 0 w 646012"/>
              <a:gd name="connsiteY0" fmla="*/ 1273103 h 1277444"/>
              <a:gd name="connsiteX1" fmla="*/ 571180 w 646012"/>
              <a:gd name="connsiteY1" fmla="*/ 842767 h 1277444"/>
              <a:gd name="connsiteX2" fmla="*/ 646012 w 646012"/>
              <a:gd name="connsiteY2" fmla="*/ 0 h 1277444"/>
              <a:gd name="connsiteX0" fmla="*/ 0 w 655649"/>
              <a:gd name="connsiteY0" fmla="*/ 1316820 h 1320593"/>
              <a:gd name="connsiteX1" fmla="*/ 580817 w 655649"/>
              <a:gd name="connsiteY1" fmla="*/ 842767 h 1320593"/>
              <a:gd name="connsiteX2" fmla="*/ 655649 w 655649"/>
              <a:gd name="connsiteY2" fmla="*/ 0 h 1320593"/>
              <a:gd name="connsiteX0" fmla="*/ 0 w 659212"/>
              <a:gd name="connsiteY0" fmla="*/ 1316820 h 1320740"/>
              <a:gd name="connsiteX1" fmla="*/ 628996 w 659212"/>
              <a:gd name="connsiteY1" fmla="*/ 855258 h 1320740"/>
              <a:gd name="connsiteX2" fmla="*/ 655649 w 659212"/>
              <a:gd name="connsiteY2" fmla="*/ 0 h 1320740"/>
            </a:gdLst>
            <a:ahLst/>
            <a:cxnLst>
              <a:cxn ang="0">
                <a:pos x="connsiteX0" y="connsiteY0"/>
              </a:cxn>
              <a:cxn ang="0">
                <a:pos x="connsiteX1" y="connsiteY1"/>
              </a:cxn>
              <a:cxn ang="0">
                <a:pos x="connsiteX2" y="connsiteY2"/>
              </a:cxn>
            </a:cxnLst>
            <a:rect l="l" t="t" r="r" b="b"/>
            <a:pathLst>
              <a:path w="659212" h="1320740">
                <a:moveTo>
                  <a:pt x="0" y="1316820"/>
                </a:moveTo>
                <a:cubicBezTo>
                  <a:pt x="547256" y="1357473"/>
                  <a:pt x="552796" y="1073561"/>
                  <a:pt x="628996" y="855258"/>
                </a:cubicBezTo>
                <a:cubicBezTo>
                  <a:pt x="705196" y="636955"/>
                  <a:pt x="607252" y="527221"/>
                  <a:pt x="655649" y="0"/>
                </a:cubicBezTo>
              </a:path>
            </a:pathLst>
          </a:custGeom>
          <a:noFill/>
          <a:ln>
            <a:solidFill>
              <a:srgbClr val="E64980">
                <a:alpha val="29804"/>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ounded Rectangle 9">
            <a:extLst>
              <a:ext uri="{FF2B5EF4-FFF2-40B4-BE49-F238E27FC236}">
                <a16:creationId xmlns:a16="http://schemas.microsoft.com/office/drawing/2014/main" id="{52A5FF1F-60C3-804B-B317-1C0500385E8E}"/>
              </a:ext>
            </a:extLst>
          </p:cNvPr>
          <p:cNvSpPr/>
          <p:nvPr/>
        </p:nvSpPr>
        <p:spPr>
          <a:xfrm>
            <a:off x="2577341" y="336377"/>
            <a:ext cx="8411825" cy="6437871"/>
          </a:xfrm>
          <a:prstGeom prst="roundRect">
            <a:avLst/>
          </a:prstGeom>
          <a:noFill/>
          <a:ln w="19050">
            <a:solidFill>
              <a:srgbClr val="E64980">
                <a:alpha val="29804"/>
              </a:srgbClr>
            </a:solidFill>
            <a:prstDash val="sysDash"/>
            <a:extLst>
              <a:ext uri="{C807C97D-BFC1-408E-A445-0C87EB9F89A2}">
                <ask:lineSketchStyleProps xmlns:ask="http://schemas.microsoft.com/office/drawing/2018/sketchyshapes" sd="1219033472">
                  <a:custGeom>
                    <a:avLst/>
                    <a:gdLst>
                      <a:gd name="connsiteX0" fmla="*/ 0 w 8411825"/>
                      <a:gd name="connsiteY0" fmla="*/ 1013274 h 6079525"/>
                      <a:gd name="connsiteX1" fmla="*/ 1013274 w 8411825"/>
                      <a:gd name="connsiteY1" fmla="*/ 0 h 6079525"/>
                      <a:gd name="connsiteX2" fmla="*/ 1721459 w 8411825"/>
                      <a:gd name="connsiteY2" fmla="*/ 0 h 6079525"/>
                      <a:gd name="connsiteX3" fmla="*/ 2238086 w 8411825"/>
                      <a:gd name="connsiteY3" fmla="*/ 0 h 6079525"/>
                      <a:gd name="connsiteX4" fmla="*/ 2690860 w 8411825"/>
                      <a:gd name="connsiteY4" fmla="*/ 0 h 6079525"/>
                      <a:gd name="connsiteX5" fmla="*/ 3335193 w 8411825"/>
                      <a:gd name="connsiteY5" fmla="*/ 0 h 6079525"/>
                      <a:gd name="connsiteX6" fmla="*/ 3851820 w 8411825"/>
                      <a:gd name="connsiteY6" fmla="*/ 0 h 6079525"/>
                      <a:gd name="connsiteX7" fmla="*/ 4560005 w 8411825"/>
                      <a:gd name="connsiteY7" fmla="*/ 0 h 6079525"/>
                      <a:gd name="connsiteX8" fmla="*/ 5012779 w 8411825"/>
                      <a:gd name="connsiteY8" fmla="*/ 0 h 6079525"/>
                      <a:gd name="connsiteX9" fmla="*/ 5720965 w 8411825"/>
                      <a:gd name="connsiteY9" fmla="*/ 0 h 6079525"/>
                      <a:gd name="connsiteX10" fmla="*/ 6109886 w 8411825"/>
                      <a:gd name="connsiteY10" fmla="*/ 0 h 6079525"/>
                      <a:gd name="connsiteX11" fmla="*/ 6690366 w 8411825"/>
                      <a:gd name="connsiteY11" fmla="*/ 0 h 6079525"/>
                      <a:gd name="connsiteX12" fmla="*/ 7398551 w 8411825"/>
                      <a:gd name="connsiteY12" fmla="*/ 0 h 6079525"/>
                      <a:gd name="connsiteX13" fmla="*/ 8411825 w 8411825"/>
                      <a:gd name="connsiteY13" fmla="*/ 1013274 h 6079525"/>
                      <a:gd name="connsiteX14" fmla="*/ 8411825 w 8411825"/>
                      <a:gd name="connsiteY14" fmla="*/ 1592271 h 6079525"/>
                      <a:gd name="connsiteX15" fmla="*/ 8411825 w 8411825"/>
                      <a:gd name="connsiteY15" fmla="*/ 2090208 h 6079525"/>
                      <a:gd name="connsiteX16" fmla="*/ 8411825 w 8411825"/>
                      <a:gd name="connsiteY16" fmla="*/ 2669205 h 6079525"/>
                      <a:gd name="connsiteX17" fmla="*/ 8411825 w 8411825"/>
                      <a:gd name="connsiteY17" fmla="*/ 3329261 h 6079525"/>
                      <a:gd name="connsiteX18" fmla="*/ 8411825 w 8411825"/>
                      <a:gd name="connsiteY18" fmla="*/ 3908258 h 6079525"/>
                      <a:gd name="connsiteX19" fmla="*/ 8411825 w 8411825"/>
                      <a:gd name="connsiteY19" fmla="*/ 4365665 h 6079525"/>
                      <a:gd name="connsiteX20" fmla="*/ 8411825 w 8411825"/>
                      <a:gd name="connsiteY20" fmla="*/ 5066251 h 6079525"/>
                      <a:gd name="connsiteX21" fmla="*/ 7398551 w 8411825"/>
                      <a:gd name="connsiteY21" fmla="*/ 6079525 h 6079525"/>
                      <a:gd name="connsiteX22" fmla="*/ 6881924 w 8411825"/>
                      <a:gd name="connsiteY22" fmla="*/ 6079525 h 6079525"/>
                      <a:gd name="connsiteX23" fmla="*/ 6301444 w 8411825"/>
                      <a:gd name="connsiteY23" fmla="*/ 6079525 h 6079525"/>
                      <a:gd name="connsiteX24" fmla="*/ 5912523 w 8411825"/>
                      <a:gd name="connsiteY24" fmla="*/ 6079525 h 6079525"/>
                      <a:gd name="connsiteX25" fmla="*/ 5523601 w 8411825"/>
                      <a:gd name="connsiteY25" fmla="*/ 6079525 h 6079525"/>
                      <a:gd name="connsiteX26" fmla="*/ 4943122 w 8411825"/>
                      <a:gd name="connsiteY26" fmla="*/ 6079525 h 6079525"/>
                      <a:gd name="connsiteX27" fmla="*/ 4490348 w 8411825"/>
                      <a:gd name="connsiteY27" fmla="*/ 6079525 h 6079525"/>
                      <a:gd name="connsiteX28" fmla="*/ 3846015 w 8411825"/>
                      <a:gd name="connsiteY28" fmla="*/ 6079525 h 6079525"/>
                      <a:gd name="connsiteX29" fmla="*/ 3393241 w 8411825"/>
                      <a:gd name="connsiteY29" fmla="*/ 6079525 h 6079525"/>
                      <a:gd name="connsiteX30" fmla="*/ 2748908 w 8411825"/>
                      <a:gd name="connsiteY30" fmla="*/ 6079525 h 6079525"/>
                      <a:gd name="connsiteX31" fmla="*/ 2359987 w 8411825"/>
                      <a:gd name="connsiteY31" fmla="*/ 6079525 h 6079525"/>
                      <a:gd name="connsiteX32" fmla="*/ 1715654 w 8411825"/>
                      <a:gd name="connsiteY32" fmla="*/ 6079525 h 6079525"/>
                      <a:gd name="connsiteX33" fmla="*/ 1013274 w 8411825"/>
                      <a:gd name="connsiteY33" fmla="*/ 6079525 h 6079525"/>
                      <a:gd name="connsiteX34" fmla="*/ 0 w 8411825"/>
                      <a:gd name="connsiteY34" fmla="*/ 5066251 h 6079525"/>
                      <a:gd name="connsiteX35" fmla="*/ 0 w 8411825"/>
                      <a:gd name="connsiteY35" fmla="*/ 4406195 h 6079525"/>
                      <a:gd name="connsiteX36" fmla="*/ 0 w 8411825"/>
                      <a:gd name="connsiteY36" fmla="*/ 3908258 h 6079525"/>
                      <a:gd name="connsiteX37" fmla="*/ 0 w 8411825"/>
                      <a:gd name="connsiteY37" fmla="*/ 3450850 h 6079525"/>
                      <a:gd name="connsiteX38" fmla="*/ 0 w 8411825"/>
                      <a:gd name="connsiteY38" fmla="*/ 2952913 h 6079525"/>
                      <a:gd name="connsiteX39" fmla="*/ 0 w 8411825"/>
                      <a:gd name="connsiteY39" fmla="*/ 2414446 h 6079525"/>
                      <a:gd name="connsiteX40" fmla="*/ 0 w 8411825"/>
                      <a:gd name="connsiteY40" fmla="*/ 1835449 h 6079525"/>
                      <a:gd name="connsiteX41" fmla="*/ 0 w 8411825"/>
                      <a:gd name="connsiteY41" fmla="*/ 1013274 h 60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11825" h="6079525" extrusionOk="0">
                        <a:moveTo>
                          <a:pt x="0" y="1013274"/>
                        </a:moveTo>
                        <a:cubicBezTo>
                          <a:pt x="-102804" y="390246"/>
                          <a:pt x="324668" y="48412"/>
                          <a:pt x="1013274" y="0"/>
                        </a:cubicBezTo>
                        <a:cubicBezTo>
                          <a:pt x="1221492" y="-76002"/>
                          <a:pt x="1452409" y="66076"/>
                          <a:pt x="1721459" y="0"/>
                        </a:cubicBezTo>
                        <a:cubicBezTo>
                          <a:pt x="1990510" y="-66076"/>
                          <a:pt x="2058947" y="31289"/>
                          <a:pt x="2238086" y="0"/>
                        </a:cubicBezTo>
                        <a:cubicBezTo>
                          <a:pt x="2417225" y="-31289"/>
                          <a:pt x="2559296" y="11396"/>
                          <a:pt x="2690860" y="0"/>
                        </a:cubicBezTo>
                        <a:cubicBezTo>
                          <a:pt x="2822424" y="-11396"/>
                          <a:pt x="3074681" y="68794"/>
                          <a:pt x="3335193" y="0"/>
                        </a:cubicBezTo>
                        <a:cubicBezTo>
                          <a:pt x="3595705" y="-68794"/>
                          <a:pt x="3714577" y="28880"/>
                          <a:pt x="3851820" y="0"/>
                        </a:cubicBezTo>
                        <a:cubicBezTo>
                          <a:pt x="3989063" y="-28880"/>
                          <a:pt x="4397253" y="11371"/>
                          <a:pt x="4560005" y="0"/>
                        </a:cubicBezTo>
                        <a:cubicBezTo>
                          <a:pt x="4722758" y="-11371"/>
                          <a:pt x="4846326" y="24934"/>
                          <a:pt x="5012779" y="0"/>
                        </a:cubicBezTo>
                        <a:cubicBezTo>
                          <a:pt x="5179232" y="-24934"/>
                          <a:pt x="5414985" y="27977"/>
                          <a:pt x="5720965" y="0"/>
                        </a:cubicBezTo>
                        <a:cubicBezTo>
                          <a:pt x="6026945" y="-27977"/>
                          <a:pt x="5952627" y="4648"/>
                          <a:pt x="6109886" y="0"/>
                        </a:cubicBezTo>
                        <a:cubicBezTo>
                          <a:pt x="6267145" y="-4648"/>
                          <a:pt x="6520200" y="62990"/>
                          <a:pt x="6690366" y="0"/>
                        </a:cubicBezTo>
                        <a:cubicBezTo>
                          <a:pt x="6860532" y="-62990"/>
                          <a:pt x="7078318" y="33421"/>
                          <a:pt x="7398551" y="0"/>
                        </a:cubicBezTo>
                        <a:cubicBezTo>
                          <a:pt x="8031271" y="-72239"/>
                          <a:pt x="8455351" y="425592"/>
                          <a:pt x="8411825" y="1013274"/>
                        </a:cubicBezTo>
                        <a:cubicBezTo>
                          <a:pt x="8467362" y="1244336"/>
                          <a:pt x="8365820" y="1454726"/>
                          <a:pt x="8411825" y="1592271"/>
                        </a:cubicBezTo>
                        <a:cubicBezTo>
                          <a:pt x="8457830" y="1729816"/>
                          <a:pt x="8391830" y="1938873"/>
                          <a:pt x="8411825" y="2090208"/>
                        </a:cubicBezTo>
                        <a:cubicBezTo>
                          <a:pt x="8431820" y="2241543"/>
                          <a:pt x="8385640" y="2530434"/>
                          <a:pt x="8411825" y="2669205"/>
                        </a:cubicBezTo>
                        <a:cubicBezTo>
                          <a:pt x="8438010" y="2807976"/>
                          <a:pt x="8384417" y="3154356"/>
                          <a:pt x="8411825" y="3329261"/>
                        </a:cubicBezTo>
                        <a:cubicBezTo>
                          <a:pt x="8439233" y="3504166"/>
                          <a:pt x="8360359" y="3771976"/>
                          <a:pt x="8411825" y="3908258"/>
                        </a:cubicBezTo>
                        <a:cubicBezTo>
                          <a:pt x="8463291" y="4044540"/>
                          <a:pt x="8402729" y="4180418"/>
                          <a:pt x="8411825" y="4365665"/>
                        </a:cubicBezTo>
                        <a:cubicBezTo>
                          <a:pt x="8420921" y="4550912"/>
                          <a:pt x="8399130" y="4883369"/>
                          <a:pt x="8411825" y="5066251"/>
                        </a:cubicBezTo>
                        <a:cubicBezTo>
                          <a:pt x="8497968" y="5574769"/>
                          <a:pt x="7892703" y="6183452"/>
                          <a:pt x="7398551" y="6079525"/>
                        </a:cubicBezTo>
                        <a:cubicBezTo>
                          <a:pt x="7157812" y="6079926"/>
                          <a:pt x="7004989" y="6035751"/>
                          <a:pt x="6881924" y="6079525"/>
                        </a:cubicBezTo>
                        <a:cubicBezTo>
                          <a:pt x="6758859" y="6123299"/>
                          <a:pt x="6556140" y="6029579"/>
                          <a:pt x="6301444" y="6079525"/>
                        </a:cubicBezTo>
                        <a:cubicBezTo>
                          <a:pt x="6046748" y="6129471"/>
                          <a:pt x="6047287" y="6038637"/>
                          <a:pt x="5912523" y="6079525"/>
                        </a:cubicBezTo>
                        <a:cubicBezTo>
                          <a:pt x="5777759" y="6120413"/>
                          <a:pt x="5650129" y="6034178"/>
                          <a:pt x="5523601" y="6079525"/>
                        </a:cubicBezTo>
                        <a:cubicBezTo>
                          <a:pt x="5397073" y="6124872"/>
                          <a:pt x="5107424" y="6073740"/>
                          <a:pt x="4943122" y="6079525"/>
                        </a:cubicBezTo>
                        <a:cubicBezTo>
                          <a:pt x="4778820" y="6085310"/>
                          <a:pt x="4687063" y="6032615"/>
                          <a:pt x="4490348" y="6079525"/>
                        </a:cubicBezTo>
                        <a:cubicBezTo>
                          <a:pt x="4293633" y="6126435"/>
                          <a:pt x="4068090" y="6017649"/>
                          <a:pt x="3846015" y="6079525"/>
                        </a:cubicBezTo>
                        <a:cubicBezTo>
                          <a:pt x="3623940" y="6141401"/>
                          <a:pt x="3570656" y="6075366"/>
                          <a:pt x="3393241" y="6079525"/>
                        </a:cubicBezTo>
                        <a:cubicBezTo>
                          <a:pt x="3215826" y="6083684"/>
                          <a:pt x="3030746" y="6029854"/>
                          <a:pt x="2748908" y="6079525"/>
                        </a:cubicBezTo>
                        <a:cubicBezTo>
                          <a:pt x="2467070" y="6129196"/>
                          <a:pt x="2474263" y="6063531"/>
                          <a:pt x="2359987" y="6079525"/>
                        </a:cubicBezTo>
                        <a:cubicBezTo>
                          <a:pt x="2245711" y="6095519"/>
                          <a:pt x="1850742" y="6029850"/>
                          <a:pt x="1715654" y="6079525"/>
                        </a:cubicBezTo>
                        <a:cubicBezTo>
                          <a:pt x="1580566" y="6129200"/>
                          <a:pt x="1300250" y="6067777"/>
                          <a:pt x="1013274" y="6079525"/>
                        </a:cubicBezTo>
                        <a:cubicBezTo>
                          <a:pt x="430099" y="6092735"/>
                          <a:pt x="24307" y="5691727"/>
                          <a:pt x="0" y="5066251"/>
                        </a:cubicBezTo>
                        <a:cubicBezTo>
                          <a:pt x="-24774" y="4875056"/>
                          <a:pt x="34367" y="4687189"/>
                          <a:pt x="0" y="4406195"/>
                        </a:cubicBezTo>
                        <a:cubicBezTo>
                          <a:pt x="-34367" y="4125201"/>
                          <a:pt x="21606" y="4096859"/>
                          <a:pt x="0" y="3908258"/>
                        </a:cubicBezTo>
                        <a:cubicBezTo>
                          <a:pt x="-21606" y="3719657"/>
                          <a:pt x="28453" y="3573325"/>
                          <a:pt x="0" y="3450850"/>
                        </a:cubicBezTo>
                        <a:cubicBezTo>
                          <a:pt x="-28453" y="3328375"/>
                          <a:pt x="26523" y="3088658"/>
                          <a:pt x="0" y="2952913"/>
                        </a:cubicBezTo>
                        <a:cubicBezTo>
                          <a:pt x="-26523" y="2817168"/>
                          <a:pt x="29552" y="2580642"/>
                          <a:pt x="0" y="2414446"/>
                        </a:cubicBezTo>
                        <a:cubicBezTo>
                          <a:pt x="-29552" y="2248250"/>
                          <a:pt x="39317" y="1969577"/>
                          <a:pt x="0" y="1835449"/>
                        </a:cubicBezTo>
                        <a:cubicBezTo>
                          <a:pt x="-39317" y="1701321"/>
                          <a:pt x="18150" y="1349752"/>
                          <a:pt x="0" y="10132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3" name="Triangle 12">
            <a:extLst>
              <a:ext uri="{FF2B5EF4-FFF2-40B4-BE49-F238E27FC236}">
                <a16:creationId xmlns:a16="http://schemas.microsoft.com/office/drawing/2014/main" id="{F8A5ECAA-5F61-0540-A341-A380D20DDD12}"/>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9" name="Triangle 18">
            <a:extLst>
              <a:ext uri="{FF2B5EF4-FFF2-40B4-BE49-F238E27FC236}">
                <a16:creationId xmlns:a16="http://schemas.microsoft.com/office/drawing/2014/main" id="{51E26622-559F-2C4D-BB67-1CF02C74E03E}"/>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20" name="Picture 2" descr="Genomics Core Leuven">
            <a:extLst>
              <a:ext uri="{FF2B5EF4-FFF2-40B4-BE49-F238E27FC236}">
                <a16:creationId xmlns:a16="http://schemas.microsoft.com/office/drawing/2014/main" id="{021C1D5F-D2E1-144C-8B6A-A08847D4D1C9}"/>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EBB92896-A38F-DF4F-B13A-7AAAA77730AD}"/>
              </a:ext>
            </a:extLst>
          </p:cNvPr>
          <p:cNvSpPr txBox="1"/>
          <p:nvPr/>
        </p:nvSpPr>
        <p:spPr>
          <a:xfrm>
            <a:off x="2872747" y="457509"/>
            <a:ext cx="7894557" cy="430887"/>
          </a:xfrm>
          <a:prstGeom prst="rect">
            <a:avLst/>
          </a:prstGeom>
          <a:noFill/>
        </p:spPr>
        <p:txBody>
          <a:bodyPr wrap="square" rtlCol="0">
            <a:spAutoFit/>
          </a:bodyPr>
          <a:lstStyle/>
          <a:p>
            <a:pPr algn="ctr"/>
            <a:r>
              <a:rPr lang="en-US" sz="2400" b="1" dirty="0"/>
              <a:t>What do I need?</a:t>
            </a:r>
            <a:endParaRPr lang="en-BE" sz="2400" b="1" dirty="0"/>
          </a:p>
        </p:txBody>
      </p:sp>
      <p:sp>
        <p:nvSpPr>
          <p:cNvPr id="2" name="TextBox 1">
            <a:extLst>
              <a:ext uri="{FF2B5EF4-FFF2-40B4-BE49-F238E27FC236}">
                <a16:creationId xmlns:a16="http://schemas.microsoft.com/office/drawing/2014/main" id="{F9034CE3-7243-8143-B1C7-90F408FF0081}"/>
              </a:ext>
            </a:extLst>
          </p:cNvPr>
          <p:cNvSpPr txBox="1"/>
          <p:nvPr/>
        </p:nvSpPr>
        <p:spPr>
          <a:xfrm>
            <a:off x="3092676" y="1235675"/>
            <a:ext cx="7381154" cy="5312352"/>
          </a:xfrm>
          <a:prstGeom prst="rect">
            <a:avLst/>
          </a:prstGeom>
          <a:noFill/>
        </p:spPr>
        <p:txBody>
          <a:bodyPr wrap="square" rtlCol="0">
            <a:spAutoFit/>
          </a:bodyPr>
          <a:lstStyle/>
          <a:p>
            <a:pPr marL="285750" indent="-285750">
              <a:lnSpc>
                <a:spcPct val="150000"/>
              </a:lnSpc>
              <a:buFont typeface="Courier New" panose="02070309020205020404" pitchFamily="49" charset="0"/>
              <a:buChar char="o"/>
            </a:pPr>
            <a:r>
              <a:rPr lang="en-US" b="1" dirty="0"/>
              <a:t>Starting material</a:t>
            </a:r>
            <a:endParaRPr lang="en-US" dirty="0"/>
          </a:p>
          <a:p>
            <a:pPr marL="742950" lvl="1" indent="-285750">
              <a:buFont typeface="Courier New" panose="02070309020205020404" pitchFamily="49" charset="0"/>
              <a:buChar char="o"/>
            </a:pPr>
            <a:r>
              <a:rPr lang="en-US" dirty="0"/>
              <a:t>Single cell or nuclei suspension</a:t>
            </a:r>
          </a:p>
          <a:p>
            <a:pPr marL="1200150" lvl="2" indent="-285750">
              <a:buFont typeface="Courier New" panose="02070309020205020404" pitchFamily="49" charset="0"/>
              <a:buChar char="o"/>
            </a:pPr>
            <a:r>
              <a:rPr lang="en-US" dirty="0"/>
              <a:t>Cell lines &gt; Fresh tissue &gt; Frozen tissue </a:t>
            </a:r>
          </a:p>
          <a:p>
            <a:pPr marL="742950" lvl="1" indent="-285750">
              <a:buFont typeface="Courier New" panose="02070309020205020404" pitchFamily="49" charset="0"/>
              <a:buChar char="o"/>
            </a:pPr>
            <a:r>
              <a:rPr lang="en-US" dirty="0"/>
              <a:t>Avoid frozen or fixed cell suspension if possible</a:t>
            </a:r>
          </a:p>
          <a:p>
            <a:pPr marL="742950" lvl="1" indent="-285750">
              <a:buFont typeface="Courier New" panose="02070309020205020404" pitchFamily="49" charset="0"/>
              <a:buChar char="o"/>
            </a:pPr>
            <a:r>
              <a:rPr lang="en-US" dirty="0"/>
              <a:t>Consider timing and processing</a:t>
            </a:r>
          </a:p>
          <a:p>
            <a:pPr>
              <a:lnSpc>
                <a:spcPct val="150000"/>
              </a:lnSpc>
            </a:pPr>
            <a:endParaRPr lang="en-US" dirty="0">
              <a:sym typeface="Wingdings" pitchFamily="2" charset="2"/>
            </a:endParaRPr>
          </a:p>
          <a:p>
            <a:pPr marL="285750" indent="-285750">
              <a:lnSpc>
                <a:spcPct val="150000"/>
              </a:lnSpc>
              <a:buFont typeface="Courier New" panose="02070309020205020404" pitchFamily="49" charset="0"/>
              <a:buChar char="o"/>
            </a:pPr>
            <a:r>
              <a:rPr lang="en-US" dirty="0">
                <a:sym typeface="Wingdings" pitchFamily="2" charset="2"/>
              </a:rPr>
              <a:t>Sufficient </a:t>
            </a:r>
            <a:r>
              <a:rPr lang="en-US" b="1" dirty="0">
                <a:sym typeface="Wingdings" pitchFamily="2" charset="2"/>
              </a:rPr>
              <a:t>conditions</a:t>
            </a:r>
            <a:r>
              <a:rPr lang="en-US" dirty="0">
                <a:sym typeface="Wingdings" pitchFamily="2" charset="2"/>
              </a:rPr>
              <a:t> to draw your conclusions</a:t>
            </a:r>
          </a:p>
          <a:p>
            <a:pPr marL="742950" lvl="1" indent="-285750">
              <a:lnSpc>
                <a:spcPct val="150000"/>
              </a:lnSpc>
              <a:buFont typeface="Courier New" panose="02070309020205020404" pitchFamily="49" charset="0"/>
              <a:buChar char="o"/>
            </a:pPr>
            <a:r>
              <a:rPr lang="en-US" dirty="0">
                <a:sym typeface="Wingdings" pitchFamily="2" charset="2"/>
              </a:rPr>
              <a:t>drug vs no drug , cancer vs normal</a:t>
            </a:r>
          </a:p>
          <a:p>
            <a:pPr marL="742950" lvl="1" indent="-285750">
              <a:lnSpc>
                <a:spcPct val="150000"/>
              </a:lnSpc>
              <a:buFont typeface="Courier New" panose="02070309020205020404" pitchFamily="49" charset="0"/>
              <a:buChar char="o"/>
            </a:pPr>
            <a:r>
              <a:rPr lang="en-US" dirty="0">
                <a:sym typeface="Wingdings" pitchFamily="2" charset="2"/>
              </a:rPr>
              <a:t>note that the experimental question is crucial</a:t>
            </a:r>
          </a:p>
          <a:p>
            <a:pPr marL="1200150" lvl="2" indent="-285750">
              <a:buFont typeface="Courier New" panose="02070309020205020404" pitchFamily="49" charset="0"/>
              <a:buChar char="o"/>
            </a:pPr>
            <a:r>
              <a:rPr lang="en-US" dirty="0">
                <a:sym typeface="Wingdings" pitchFamily="2" charset="2"/>
              </a:rPr>
              <a:t>do you want to explore (what is my tissue made up of)</a:t>
            </a:r>
          </a:p>
          <a:p>
            <a:pPr marL="1200150" lvl="2" indent="-285750">
              <a:buFont typeface="Courier New" panose="02070309020205020404" pitchFamily="49" charset="0"/>
              <a:buChar char="o"/>
            </a:pPr>
            <a:r>
              <a:rPr lang="en-US" dirty="0">
                <a:sym typeface="Wingdings" pitchFamily="2" charset="2"/>
              </a:rPr>
              <a:t>do you want to link presence/absence of clusters/cell types to your condition  </a:t>
            </a:r>
          </a:p>
          <a:p>
            <a:pPr marL="285750" indent="-285750">
              <a:lnSpc>
                <a:spcPct val="150000"/>
              </a:lnSpc>
              <a:buFont typeface="Courier New" panose="02070309020205020404" pitchFamily="49" charset="0"/>
              <a:buChar char="o"/>
            </a:pPr>
            <a:endParaRPr lang="en-US" dirty="0">
              <a:sym typeface="Wingdings" pitchFamily="2" charset="2"/>
            </a:endParaRPr>
          </a:p>
          <a:p>
            <a:pPr>
              <a:lnSpc>
                <a:spcPct val="150000"/>
              </a:lnSpc>
            </a:pPr>
            <a:endParaRPr lang="en-BE" dirty="0">
              <a:sym typeface="Wingdings" pitchFamily="2" charset="2"/>
            </a:endParaRPr>
          </a:p>
          <a:p>
            <a:pPr marL="285750" indent="-285750">
              <a:lnSpc>
                <a:spcPct val="150000"/>
              </a:lnSpc>
              <a:buFont typeface="Courier New" panose="02070309020205020404" pitchFamily="49" charset="0"/>
              <a:buChar char="o"/>
            </a:pPr>
            <a:endParaRPr lang="en-BE" dirty="0"/>
          </a:p>
        </p:txBody>
      </p:sp>
    </p:spTree>
    <p:extLst>
      <p:ext uri="{BB962C8B-B14F-4D97-AF65-F5344CB8AC3E}">
        <p14:creationId xmlns:p14="http://schemas.microsoft.com/office/powerpoint/2010/main" val="1665763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Shape, rectangle&#10;&#10;Description automatically generated">
            <a:extLst>
              <a:ext uri="{FF2B5EF4-FFF2-40B4-BE49-F238E27FC236}">
                <a16:creationId xmlns:a16="http://schemas.microsoft.com/office/drawing/2014/main" id="{33DE0237-E962-1C46-AB90-D055B4275D7D}"/>
              </a:ext>
            </a:extLst>
          </p:cNvPr>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98438" y="1582964"/>
            <a:ext cx="2172553" cy="4064074"/>
          </a:xfrm>
          <a:prstGeom prst="rect">
            <a:avLst/>
          </a:prstGeom>
        </p:spPr>
      </p:pic>
      <p:sp>
        <p:nvSpPr>
          <p:cNvPr id="7" name="Freeform 6">
            <a:extLst>
              <a:ext uri="{FF2B5EF4-FFF2-40B4-BE49-F238E27FC236}">
                <a16:creationId xmlns:a16="http://schemas.microsoft.com/office/drawing/2014/main" id="{872A95BC-E8B5-CD45-ACFE-30F453D409CA}"/>
              </a:ext>
            </a:extLst>
          </p:cNvPr>
          <p:cNvSpPr/>
          <p:nvPr/>
        </p:nvSpPr>
        <p:spPr>
          <a:xfrm>
            <a:off x="2219785" y="1235675"/>
            <a:ext cx="352751" cy="1343564"/>
          </a:xfrm>
          <a:custGeom>
            <a:avLst/>
            <a:gdLst>
              <a:gd name="connsiteX0" fmla="*/ 0 w 457200"/>
              <a:gd name="connsiteY0" fmla="*/ 1309816 h 1407972"/>
              <a:gd name="connsiteX1" fmla="*/ 284206 w 457200"/>
              <a:gd name="connsiteY1" fmla="*/ 1272746 h 1407972"/>
              <a:gd name="connsiteX2" fmla="*/ 457200 w 457200"/>
              <a:gd name="connsiteY2" fmla="*/ 0 h 1407972"/>
              <a:gd name="connsiteX0" fmla="*/ 0 w 457200"/>
              <a:gd name="connsiteY0" fmla="*/ 1309816 h 1346110"/>
              <a:gd name="connsiteX1" fmla="*/ 420130 w 457200"/>
              <a:gd name="connsiteY1" fmla="*/ 1099751 h 1346110"/>
              <a:gd name="connsiteX2" fmla="*/ 457200 w 457200"/>
              <a:gd name="connsiteY2" fmla="*/ 0 h 1346110"/>
              <a:gd name="connsiteX0" fmla="*/ 0 w 457200"/>
              <a:gd name="connsiteY0" fmla="*/ 1309816 h 1324859"/>
              <a:gd name="connsiteX1" fmla="*/ 382368 w 457200"/>
              <a:gd name="connsiteY1" fmla="*/ 842767 h 1324859"/>
              <a:gd name="connsiteX2" fmla="*/ 457200 w 457200"/>
              <a:gd name="connsiteY2" fmla="*/ 0 h 1324859"/>
              <a:gd name="connsiteX0" fmla="*/ 0 w 646012"/>
              <a:gd name="connsiteY0" fmla="*/ 1273103 h 1289582"/>
              <a:gd name="connsiteX1" fmla="*/ 571180 w 646012"/>
              <a:gd name="connsiteY1" fmla="*/ 842767 h 1289582"/>
              <a:gd name="connsiteX2" fmla="*/ 646012 w 646012"/>
              <a:gd name="connsiteY2" fmla="*/ 0 h 1289582"/>
              <a:gd name="connsiteX0" fmla="*/ 0 w 646012"/>
              <a:gd name="connsiteY0" fmla="*/ 1273103 h 1277444"/>
              <a:gd name="connsiteX1" fmla="*/ 571180 w 646012"/>
              <a:gd name="connsiteY1" fmla="*/ 842767 h 1277444"/>
              <a:gd name="connsiteX2" fmla="*/ 646012 w 646012"/>
              <a:gd name="connsiteY2" fmla="*/ 0 h 1277444"/>
              <a:gd name="connsiteX0" fmla="*/ 0 w 655649"/>
              <a:gd name="connsiteY0" fmla="*/ 1316820 h 1320593"/>
              <a:gd name="connsiteX1" fmla="*/ 580817 w 655649"/>
              <a:gd name="connsiteY1" fmla="*/ 842767 h 1320593"/>
              <a:gd name="connsiteX2" fmla="*/ 655649 w 655649"/>
              <a:gd name="connsiteY2" fmla="*/ 0 h 1320593"/>
              <a:gd name="connsiteX0" fmla="*/ 0 w 659212"/>
              <a:gd name="connsiteY0" fmla="*/ 1316820 h 1320740"/>
              <a:gd name="connsiteX1" fmla="*/ 628996 w 659212"/>
              <a:gd name="connsiteY1" fmla="*/ 855258 h 1320740"/>
              <a:gd name="connsiteX2" fmla="*/ 655649 w 659212"/>
              <a:gd name="connsiteY2" fmla="*/ 0 h 1320740"/>
            </a:gdLst>
            <a:ahLst/>
            <a:cxnLst>
              <a:cxn ang="0">
                <a:pos x="connsiteX0" y="connsiteY0"/>
              </a:cxn>
              <a:cxn ang="0">
                <a:pos x="connsiteX1" y="connsiteY1"/>
              </a:cxn>
              <a:cxn ang="0">
                <a:pos x="connsiteX2" y="connsiteY2"/>
              </a:cxn>
            </a:cxnLst>
            <a:rect l="l" t="t" r="r" b="b"/>
            <a:pathLst>
              <a:path w="659212" h="1320740">
                <a:moveTo>
                  <a:pt x="0" y="1316820"/>
                </a:moveTo>
                <a:cubicBezTo>
                  <a:pt x="547256" y="1357473"/>
                  <a:pt x="552796" y="1073561"/>
                  <a:pt x="628996" y="855258"/>
                </a:cubicBezTo>
                <a:cubicBezTo>
                  <a:pt x="705196" y="636955"/>
                  <a:pt x="607252" y="527221"/>
                  <a:pt x="655649" y="0"/>
                </a:cubicBezTo>
              </a:path>
            </a:pathLst>
          </a:custGeom>
          <a:noFill/>
          <a:ln>
            <a:solidFill>
              <a:srgbClr val="E64980">
                <a:alpha val="29804"/>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ounded Rectangle 9">
            <a:extLst>
              <a:ext uri="{FF2B5EF4-FFF2-40B4-BE49-F238E27FC236}">
                <a16:creationId xmlns:a16="http://schemas.microsoft.com/office/drawing/2014/main" id="{52A5FF1F-60C3-804B-B317-1C0500385E8E}"/>
              </a:ext>
            </a:extLst>
          </p:cNvPr>
          <p:cNvSpPr/>
          <p:nvPr/>
        </p:nvSpPr>
        <p:spPr>
          <a:xfrm>
            <a:off x="2577341" y="336377"/>
            <a:ext cx="8411825" cy="6437871"/>
          </a:xfrm>
          <a:prstGeom prst="roundRect">
            <a:avLst/>
          </a:prstGeom>
          <a:noFill/>
          <a:ln w="19050">
            <a:solidFill>
              <a:srgbClr val="E64980">
                <a:alpha val="29804"/>
              </a:srgbClr>
            </a:solidFill>
            <a:prstDash val="sysDash"/>
            <a:extLst>
              <a:ext uri="{C807C97D-BFC1-408E-A445-0C87EB9F89A2}">
                <ask:lineSketchStyleProps xmlns:ask="http://schemas.microsoft.com/office/drawing/2018/sketchyshapes" sd="1219033472">
                  <a:custGeom>
                    <a:avLst/>
                    <a:gdLst>
                      <a:gd name="connsiteX0" fmla="*/ 0 w 8411825"/>
                      <a:gd name="connsiteY0" fmla="*/ 1013274 h 6079525"/>
                      <a:gd name="connsiteX1" fmla="*/ 1013274 w 8411825"/>
                      <a:gd name="connsiteY1" fmla="*/ 0 h 6079525"/>
                      <a:gd name="connsiteX2" fmla="*/ 1721459 w 8411825"/>
                      <a:gd name="connsiteY2" fmla="*/ 0 h 6079525"/>
                      <a:gd name="connsiteX3" fmla="*/ 2238086 w 8411825"/>
                      <a:gd name="connsiteY3" fmla="*/ 0 h 6079525"/>
                      <a:gd name="connsiteX4" fmla="*/ 2690860 w 8411825"/>
                      <a:gd name="connsiteY4" fmla="*/ 0 h 6079525"/>
                      <a:gd name="connsiteX5" fmla="*/ 3335193 w 8411825"/>
                      <a:gd name="connsiteY5" fmla="*/ 0 h 6079525"/>
                      <a:gd name="connsiteX6" fmla="*/ 3851820 w 8411825"/>
                      <a:gd name="connsiteY6" fmla="*/ 0 h 6079525"/>
                      <a:gd name="connsiteX7" fmla="*/ 4560005 w 8411825"/>
                      <a:gd name="connsiteY7" fmla="*/ 0 h 6079525"/>
                      <a:gd name="connsiteX8" fmla="*/ 5012779 w 8411825"/>
                      <a:gd name="connsiteY8" fmla="*/ 0 h 6079525"/>
                      <a:gd name="connsiteX9" fmla="*/ 5720965 w 8411825"/>
                      <a:gd name="connsiteY9" fmla="*/ 0 h 6079525"/>
                      <a:gd name="connsiteX10" fmla="*/ 6109886 w 8411825"/>
                      <a:gd name="connsiteY10" fmla="*/ 0 h 6079525"/>
                      <a:gd name="connsiteX11" fmla="*/ 6690366 w 8411825"/>
                      <a:gd name="connsiteY11" fmla="*/ 0 h 6079525"/>
                      <a:gd name="connsiteX12" fmla="*/ 7398551 w 8411825"/>
                      <a:gd name="connsiteY12" fmla="*/ 0 h 6079525"/>
                      <a:gd name="connsiteX13" fmla="*/ 8411825 w 8411825"/>
                      <a:gd name="connsiteY13" fmla="*/ 1013274 h 6079525"/>
                      <a:gd name="connsiteX14" fmla="*/ 8411825 w 8411825"/>
                      <a:gd name="connsiteY14" fmla="*/ 1592271 h 6079525"/>
                      <a:gd name="connsiteX15" fmla="*/ 8411825 w 8411825"/>
                      <a:gd name="connsiteY15" fmla="*/ 2090208 h 6079525"/>
                      <a:gd name="connsiteX16" fmla="*/ 8411825 w 8411825"/>
                      <a:gd name="connsiteY16" fmla="*/ 2669205 h 6079525"/>
                      <a:gd name="connsiteX17" fmla="*/ 8411825 w 8411825"/>
                      <a:gd name="connsiteY17" fmla="*/ 3329261 h 6079525"/>
                      <a:gd name="connsiteX18" fmla="*/ 8411825 w 8411825"/>
                      <a:gd name="connsiteY18" fmla="*/ 3908258 h 6079525"/>
                      <a:gd name="connsiteX19" fmla="*/ 8411825 w 8411825"/>
                      <a:gd name="connsiteY19" fmla="*/ 4365665 h 6079525"/>
                      <a:gd name="connsiteX20" fmla="*/ 8411825 w 8411825"/>
                      <a:gd name="connsiteY20" fmla="*/ 5066251 h 6079525"/>
                      <a:gd name="connsiteX21" fmla="*/ 7398551 w 8411825"/>
                      <a:gd name="connsiteY21" fmla="*/ 6079525 h 6079525"/>
                      <a:gd name="connsiteX22" fmla="*/ 6881924 w 8411825"/>
                      <a:gd name="connsiteY22" fmla="*/ 6079525 h 6079525"/>
                      <a:gd name="connsiteX23" fmla="*/ 6301444 w 8411825"/>
                      <a:gd name="connsiteY23" fmla="*/ 6079525 h 6079525"/>
                      <a:gd name="connsiteX24" fmla="*/ 5912523 w 8411825"/>
                      <a:gd name="connsiteY24" fmla="*/ 6079525 h 6079525"/>
                      <a:gd name="connsiteX25" fmla="*/ 5523601 w 8411825"/>
                      <a:gd name="connsiteY25" fmla="*/ 6079525 h 6079525"/>
                      <a:gd name="connsiteX26" fmla="*/ 4943122 w 8411825"/>
                      <a:gd name="connsiteY26" fmla="*/ 6079525 h 6079525"/>
                      <a:gd name="connsiteX27" fmla="*/ 4490348 w 8411825"/>
                      <a:gd name="connsiteY27" fmla="*/ 6079525 h 6079525"/>
                      <a:gd name="connsiteX28" fmla="*/ 3846015 w 8411825"/>
                      <a:gd name="connsiteY28" fmla="*/ 6079525 h 6079525"/>
                      <a:gd name="connsiteX29" fmla="*/ 3393241 w 8411825"/>
                      <a:gd name="connsiteY29" fmla="*/ 6079525 h 6079525"/>
                      <a:gd name="connsiteX30" fmla="*/ 2748908 w 8411825"/>
                      <a:gd name="connsiteY30" fmla="*/ 6079525 h 6079525"/>
                      <a:gd name="connsiteX31" fmla="*/ 2359987 w 8411825"/>
                      <a:gd name="connsiteY31" fmla="*/ 6079525 h 6079525"/>
                      <a:gd name="connsiteX32" fmla="*/ 1715654 w 8411825"/>
                      <a:gd name="connsiteY32" fmla="*/ 6079525 h 6079525"/>
                      <a:gd name="connsiteX33" fmla="*/ 1013274 w 8411825"/>
                      <a:gd name="connsiteY33" fmla="*/ 6079525 h 6079525"/>
                      <a:gd name="connsiteX34" fmla="*/ 0 w 8411825"/>
                      <a:gd name="connsiteY34" fmla="*/ 5066251 h 6079525"/>
                      <a:gd name="connsiteX35" fmla="*/ 0 w 8411825"/>
                      <a:gd name="connsiteY35" fmla="*/ 4406195 h 6079525"/>
                      <a:gd name="connsiteX36" fmla="*/ 0 w 8411825"/>
                      <a:gd name="connsiteY36" fmla="*/ 3908258 h 6079525"/>
                      <a:gd name="connsiteX37" fmla="*/ 0 w 8411825"/>
                      <a:gd name="connsiteY37" fmla="*/ 3450850 h 6079525"/>
                      <a:gd name="connsiteX38" fmla="*/ 0 w 8411825"/>
                      <a:gd name="connsiteY38" fmla="*/ 2952913 h 6079525"/>
                      <a:gd name="connsiteX39" fmla="*/ 0 w 8411825"/>
                      <a:gd name="connsiteY39" fmla="*/ 2414446 h 6079525"/>
                      <a:gd name="connsiteX40" fmla="*/ 0 w 8411825"/>
                      <a:gd name="connsiteY40" fmla="*/ 1835449 h 6079525"/>
                      <a:gd name="connsiteX41" fmla="*/ 0 w 8411825"/>
                      <a:gd name="connsiteY41" fmla="*/ 1013274 h 60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11825" h="6079525" extrusionOk="0">
                        <a:moveTo>
                          <a:pt x="0" y="1013274"/>
                        </a:moveTo>
                        <a:cubicBezTo>
                          <a:pt x="-102804" y="390246"/>
                          <a:pt x="324668" y="48412"/>
                          <a:pt x="1013274" y="0"/>
                        </a:cubicBezTo>
                        <a:cubicBezTo>
                          <a:pt x="1221492" y="-76002"/>
                          <a:pt x="1452409" y="66076"/>
                          <a:pt x="1721459" y="0"/>
                        </a:cubicBezTo>
                        <a:cubicBezTo>
                          <a:pt x="1990510" y="-66076"/>
                          <a:pt x="2058947" y="31289"/>
                          <a:pt x="2238086" y="0"/>
                        </a:cubicBezTo>
                        <a:cubicBezTo>
                          <a:pt x="2417225" y="-31289"/>
                          <a:pt x="2559296" y="11396"/>
                          <a:pt x="2690860" y="0"/>
                        </a:cubicBezTo>
                        <a:cubicBezTo>
                          <a:pt x="2822424" y="-11396"/>
                          <a:pt x="3074681" y="68794"/>
                          <a:pt x="3335193" y="0"/>
                        </a:cubicBezTo>
                        <a:cubicBezTo>
                          <a:pt x="3595705" y="-68794"/>
                          <a:pt x="3714577" y="28880"/>
                          <a:pt x="3851820" y="0"/>
                        </a:cubicBezTo>
                        <a:cubicBezTo>
                          <a:pt x="3989063" y="-28880"/>
                          <a:pt x="4397253" y="11371"/>
                          <a:pt x="4560005" y="0"/>
                        </a:cubicBezTo>
                        <a:cubicBezTo>
                          <a:pt x="4722758" y="-11371"/>
                          <a:pt x="4846326" y="24934"/>
                          <a:pt x="5012779" y="0"/>
                        </a:cubicBezTo>
                        <a:cubicBezTo>
                          <a:pt x="5179232" y="-24934"/>
                          <a:pt x="5414985" y="27977"/>
                          <a:pt x="5720965" y="0"/>
                        </a:cubicBezTo>
                        <a:cubicBezTo>
                          <a:pt x="6026945" y="-27977"/>
                          <a:pt x="5952627" y="4648"/>
                          <a:pt x="6109886" y="0"/>
                        </a:cubicBezTo>
                        <a:cubicBezTo>
                          <a:pt x="6267145" y="-4648"/>
                          <a:pt x="6520200" y="62990"/>
                          <a:pt x="6690366" y="0"/>
                        </a:cubicBezTo>
                        <a:cubicBezTo>
                          <a:pt x="6860532" y="-62990"/>
                          <a:pt x="7078318" y="33421"/>
                          <a:pt x="7398551" y="0"/>
                        </a:cubicBezTo>
                        <a:cubicBezTo>
                          <a:pt x="8031271" y="-72239"/>
                          <a:pt x="8455351" y="425592"/>
                          <a:pt x="8411825" y="1013274"/>
                        </a:cubicBezTo>
                        <a:cubicBezTo>
                          <a:pt x="8467362" y="1244336"/>
                          <a:pt x="8365820" y="1454726"/>
                          <a:pt x="8411825" y="1592271"/>
                        </a:cubicBezTo>
                        <a:cubicBezTo>
                          <a:pt x="8457830" y="1729816"/>
                          <a:pt x="8391830" y="1938873"/>
                          <a:pt x="8411825" y="2090208"/>
                        </a:cubicBezTo>
                        <a:cubicBezTo>
                          <a:pt x="8431820" y="2241543"/>
                          <a:pt x="8385640" y="2530434"/>
                          <a:pt x="8411825" y="2669205"/>
                        </a:cubicBezTo>
                        <a:cubicBezTo>
                          <a:pt x="8438010" y="2807976"/>
                          <a:pt x="8384417" y="3154356"/>
                          <a:pt x="8411825" y="3329261"/>
                        </a:cubicBezTo>
                        <a:cubicBezTo>
                          <a:pt x="8439233" y="3504166"/>
                          <a:pt x="8360359" y="3771976"/>
                          <a:pt x="8411825" y="3908258"/>
                        </a:cubicBezTo>
                        <a:cubicBezTo>
                          <a:pt x="8463291" y="4044540"/>
                          <a:pt x="8402729" y="4180418"/>
                          <a:pt x="8411825" y="4365665"/>
                        </a:cubicBezTo>
                        <a:cubicBezTo>
                          <a:pt x="8420921" y="4550912"/>
                          <a:pt x="8399130" y="4883369"/>
                          <a:pt x="8411825" y="5066251"/>
                        </a:cubicBezTo>
                        <a:cubicBezTo>
                          <a:pt x="8497968" y="5574769"/>
                          <a:pt x="7892703" y="6183452"/>
                          <a:pt x="7398551" y="6079525"/>
                        </a:cubicBezTo>
                        <a:cubicBezTo>
                          <a:pt x="7157812" y="6079926"/>
                          <a:pt x="7004989" y="6035751"/>
                          <a:pt x="6881924" y="6079525"/>
                        </a:cubicBezTo>
                        <a:cubicBezTo>
                          <a:pt x="6758859" y="6123299"/>
                          <a:pt x="6556140" y="6029579"/>
                          <a:pt x="6301444" y="6079525"/>
                        </a:cubicBezTo>
                        <a:cubicBezTo>
                          <a:pt x="6046748" y="6129471"/>
                          <a:pt x="6047287" y="6038637"/>
                          <a:pt x="5912523" y="6079525"/>
                        </a:cubicBezTo>
                        <a:cubicBezTo>
                          <a:pt x="5777759" y="6120413"/>
                          <a:pt x="5650129" y="6034178"/>
                          <a:pt x="5523601" y="6079525"/>
                        </a:cubicBezTo>
                        <a:cubicBezTo>
                          <a:pt x="5397073" y="6124872"/>
                          <a:pt x="5107424" y="6073740"/>
                          <a:pt x="4943122" y="6079525"/>
                        </a:cubicBezTo>
                        <a:cubicBezTo>
                          <a:pt x="4778820" y="6085310"/>
                          <a:pt x="4687063" y="6032615"/>
                          <a:pt x="4490348" y="6079525"/>
                        </a:cubicBezTo>
                        <a:cubicBezTo>
                          <a:pt x="4293633" y="6126435"/>
                          <a:pt x="4068090" y="6017649"/>
                          <a:pt x="3846015" y="6079525"/>
                        </a:cubicBezTo>
                        <a:cubicBezTo>
                          <a:pt x="3623940" y="6141401"/>
                          <a:pt x="3570656" y="6075366"/>
                          <a:pt x="3393241" y="6079525"/>
                        </a:cubicBezTo>
                        <a:cubicBezTo>
                          <a:pt x="3215826" y="6083684"/>
                          <a:pt x="3030746" y="6029854"/>
                          <a:pt x="2748908" y="6079525"/>
                        </a:cubicBezTo>
                        <a:cubicBezTo>
                          <a:pt x="2467070" y="6129196"/>
                          <a:pt x="2474263" y="6063531"/>
                          <a:pt x="2359987" y="6079525"/>
                        </a:cubicBezTo>
                        <a:cubicBezTo>
                          <a:pt x="2245711" y="6095519"/>
                          <a:pt x="1850742" y="6029850"/>
                          <a:pt x="1715654" y="6079525"/>
                        </a:cubicBezTo>
                        <a:cubicBezTo>
                          <a:pt x="1580566" y="6129200"/>
                          <a:pt x="1300250" y="6067777"/>
                          <a:pt x="1013274" y="6079525"/>
                        </a:cubicBezTo>
                        <a:cubicBezTo>
                          <a:pt x="430099" y="6092735"/>
                          <a:pt x="24307" y="5691727"/>
                          <a:pt x="0" y="5066251"/>
                        </a:cubicBezTo>
                        <a:cubicBezTo>
                          <a:pt x="-24774" y="4875056"/>
                          <a:pt x="34367" y="4687189"/>
                          <a:pt x="0" y="4406195"/>
                        </a:cubicBezTo>
                        <a:cubicBezTo>
                          <a:pt x="-34367" y="4125201"/>
                          <a:pt x="21606" y="4096859"/>
                          <a:pt x="0" y="3908258"/>
                        </a:cubicBezTo>
                        <a:cubicBezTo>
                          <a:pt x="-21606" y="3719657"/>
                          <a:pt x="28453" y="3573325"/>
                          <a:pt x="0" y="3450850"/>
                        </a:cubicBezTo>
                        <a:cubicBezTo>
                          <a:pt x="-28453" y="3328375"/>
                          <a:pt x="26523" y="3088658"/>
                          <a:pt x="0" y="2952913"/>
                        </a:cubicBezTo>
                        <a:cubicBezTo>
                          <a:pt x="-26523" y="2817168"/>
                          <a:pt x="29552" y="2580642"/>
                          <a:pt x="0" y="2414446"/>
                        </a:cubicBezTo>
                        <a:cubicBezTo>
                          <a:pt x="-29552" y="2248250"/>
                          <a:pt x="39317" y="1969577"/>
                          <a:pt x="0" y="1835449"/>
                        </a:cubicBezTo>
                        <a:cubicBezTo>
                          <a:pt x="-39317" y="1701321"/>
                          <a:pt x="18150" y="1349752"/>
                          <a:pt x="0" y="10132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3" name="Triangle 12">
            <a:extLst>
              <a:ext uri="{FF2B5EF4-FFF2-40B4-BE49-F238E27FC236}">
                <a16:creationId xmlns:a16="http://schemas.microsoft.com/office/drawing/2014/main" id="{F8A5ECAA-5F61-0540-A341-A380D20DDD12}"/>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9" name="Triangle 18">
            <a:extLst>
              <a:ext uri="{FF2B5EF4-FFF2-40B4-BE49-F238E27FC236}">
                <a16:creationId xmlns:a16="http://schemas.microsoft.com/office/drawing/2014/main" id="{51E26622-559F-2C4D-BB67-1CF02C74E03E}"/>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20" name="Picture 2" descr="Genomics Core Leuven">
            <a:extLst>
              <a:ext uri="{FF2B5EF4-FFF2-40B4-BE49-F238E27FC236}">
                <a16:creationId xmlns:a16="http://schemas.microsoft.com/office/drawing/2014/main" id="{021C1D5F-D2E1-144C-8B6A-A08847D4D1C9}"/>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EBB92896-A38F-DF4F-B13A-7AAAA77730AD}"/>
              </a:ext>
            </a:extLst>
          </p:cNvPr>
          <p:cNvSpPr txBox="1"/>
          <p:nvPr/>
        </p:nvSpPr>
        <p:spPr>
          <a:xfrm>
            <a:off x="2872747" y="457509"/>
            <a:ext cx="7894557" cy="430887"/>
          </a:xfrm>
          <a:prstGeom prst="rect">
            <a:avLst/>
          </a:prstGeom>
          <a:noFill/>
        </p:spPr>
        <p:txBody>
          <a:bodyPr wrap="square" rtlCol="0">
            <a:spAutoFit/>
          </a:bodyPr>
          <a:lstStyle/>
          <a:p>
            <a:pPr algn="ctr"/>
            <a:r>
              <a:rPr lang="en-US" sz="2400" b="1" dirty="0"/>
              <a:t>What do I need?</a:t>
            </a:r>
            <a:endParaRPr lang="en-BE" sz="2400" b="1" dirty="0"/>
          </a:p>
        </p:txBody>
      </p:sp>
      <p:sp>
        <p:nvSpPr>
          <p:cNvPr id="2" name="TextBox 1">
            <a:extLst>
              <a:ext uri="{FF2B5EF4-FFF2-40B4-BE49-F238E27FC236}">
                <a16:creationId xmlns:a16="http://schemas.microsoft.com/office/drawing/2014/main" id="{F9034CE3-7243-8143-B1C7-90F408FF0081}"/>
              </a:ext>
            </a:extLst>
          </p:cNvPr>
          <p:cNvSpPr txBox="1"/>
          <p:nvPr/>
        </p:nvSpPr>
        <p:spPr>
          <a:xfrm>
            <a:off x="3092676" y="1235675"/>
            <a:ext cx="7381154" cy="5312352"/>
          </a:xfrm>
          <a:prstGeom prst="rect">
            <a:avLst/>
          </a:prstGeom>
          <a:noFill/>
        </p:spPr>
        <p:txBody>
          <a:bodyPr wrap="square" rtlCol="0">
            <a:spAutoFit/>
          </a:bodyPr>
          <a:lstStyle/>
          <a:p>
            <a:pPr marL="285750" indent="-285750">
              <a:lnSpc>
                <a:spcPct val="150000"/>
              </a:lnSpc>
              <a:buFont typeface="Courier New" panose="02070309020205020404" pitchFamily="49" charset="0"/>
              <a:buChar char="o"/>
            </a:pPr>
            <a:r>
              <a:rPr lang="en-US" b="1" dirty="0"/>
              <a:t>Starting material</a:t>
            </a:r>
            <a:endParaRPr lang="en-US" dirty="0"/>
          </a:p>
          <a:p>
            <a:pPr marL="742950" lvl="1" indent="-285750">
              <a:buFont typeface="Courier New" panose="02070309020205020404" pitchFamily="49" charset="0"/>
              <a:buChar char="o"/>
            </a:pPr>
            <a:r>
              <a:rPr lang="en-US" dirty="0"/>
              <a:t>Single cell or nuclei suspension</a:t>
            </a:r>
          </a:p>
          <a:p>
            <a:pPr marL="1200150" lvl="2" indent="-285750">
              <a:buFont typeface="Courier New" panose="02070309020205020404" pitchFamily="49" charset="0"/>
              <a:buChar char="o"/>
            </a:pPr>
            <a:r>
              <a:rPr lang="en-US" dirty="0"/>
              <a:t>Cell lines &gt; Fresh tissue &gt; Frozen tissue </a:t>
            </a:r>
          </a:p>
          <a:p>
            <a:pPr marL="742950" lvl="1" indent="-285750">
              <a:buFont typeface="Courier New" panose="02070309020205020404" pitchFamily="49" charset="0"/>
              <a:buChar char="o"/>
            </a:pPr>
            <a:r>
              <a:rPr lang="en-US" dirty="0"/>
              <a:t>Avoid frozen or fixed cell suspension if possible</a:t>
            </a:r>
          </a:p>
          <a:p>
            <a:pPr marL="742950" lvl="1" indent="-285750">
              <a:buFont typeface="Courier New" panose="02070309020205020404" pitchFamily="49" charset="0"/>
              <a:buChar char="o"/>
            </a:pPr>
            <a:r>
              <a:rPr lang="en-US" dirty="0"/>
              <a:t>Consider timing and processing</a:t>
            </a:r>
          </a:p>
          <a:p>
            <a:pPr>
              <a:lnSpc>
                <a:spcPct val="150000"/>
              </a:lnSpc>
            </a:pPr>
            <a:endParaRPr lang="en-US" dirty="0">
              <a:sym typeface="Wingdings" pitchFamily="2" charset="2"/>
            </a:endParaRPr>
          </a:p>
          <a:p>
            <a:pPr marL="285750" indent="-285750">
              <a:lnSpc>
                <a:spcPct val="150000"/>
              </a:lnSpc>
              <a:buFont typeface="Courier New" panose="02070309020205020404" pitchFamily="49" charset="0"/>
              <a:buChar char="o"/>
            </a:pPr>
            <a:r>
              <a:rPr lang="en-US" dirty="0">
                <a:sym typeface="Wingdings" pitchFamily="2" charset="2"/>
              </a:rPr>
              <a:t>Sufficient </a:t>
            </a:r>
            <a:r>
              <a:rPr lang="en-US" b="1" dirty="0">
                <a:sym typeface="Wingdings" pitchFamily="2" charset="2"/>
              </a:rPr>
              <a:t>conditions</a:t>
            </a:r>
            <a:r>
              <a:rPr lang="en-US" dirty="0">
                <a:sym typeface="Wingdings" pitchFamily="2" charset="2"/>
              </a:rPr>
              <a:t> to draw your conclusions</a:t>
            </a:r>
          </a:p>
          <a:p>
            <a:pPr marL="742950" lvl="1" indent="-285750">
              <a:lnSpc>
                <a:spcPct val="150000"/>
              </a:lnSpc>
              <a:buFont typeface="Courier New" panose="02070309020205020404" pitchFamily="49" charset="0"/>
              <a:buChar char="o"/>
            </a:pPr>
            <a:r>
              <a:rPr lang="en-US" dirty="0">
                <a:sym typeface="Wingdings" pitchFamily="2" charset="2"/>
              </a:rPr>
              <a:t>drug vs no drug , cancer vs normal</a:t>
            </a:r>
          </a:p>
          <a:p>
            <a:pPr marL="742950" lvl="1" indent="-285750">
              <a:lnSpc>
                <a:spcPct val="150000"/>
              </a:lnSpc>
              <a:buFont typeface="Courier New" panose="02070309020205020404" pitchFamily="49" charset="0"/>
              <a:buChar char="o"/>
            </a:pPr>
            <a:r>
              <a:rPr lang="en-US" dirty="0">
                <a:sym typeface="Wingdings" pitchFamily="2" charset="2"/>
              </a:rPr>
              <a:t>note that the experimental question is crucial</a:t>
            </a:r>
          </a:p>
          <a:p>
            <a:pPr marL="1200150" lvl="2" indent="-285750">
              <a:buFont typeface="Courier New" panose="02070309020205020404" pitchFamily="49" charset="0"/>
              <a:buChar char="o"/>
            </a:pPr>
            <a:r>
              <a:rPr lang="en-US" dirty="0">
                <a:sym typeface="Wingdings" pitchFamily="2" charset="2"/>
              </a:rPr>
              <a:t>do you want to explore (what is my tissue made up of)</a:t>
            </a:r>
          </a:p>
          <a:p>
            <a:pPr marL="1200150" lvl="2" indent="-285750">
              <a:buFont typeface="Courier New" panose="02070309020205020404" pitchFamily="49" charset="0"/>
              <a:buChar char="o"/>
            </a:pPr>
            <a:r>
              <a:rPr lang="en-US" dirty="0">
                <a:sym typeface="Wingdings" pitchFamily="2" charset="2"/>
              </a:rPr>
              <a:t>do you want to link presence/absence of clusters/cell types to your condition  </a:t>
            </a:r>
          </a:p>
          <a:p>
            <a:pPr marL="285750" indent="-285750">
              <a:lnSpc>
                <a:spcPct val="150000"/>
              </a:lnSpc>
              <a:buFont typeface="Courier New" panose="02070309020205020404" pitchFamily="49" charset="0"/>
              <a:buChar char="o"/>
            </a:pPr>
            <a:endParaRPr lang="en-US" dirty="0">
              <a:sym typeface="Wingdings" pitchFamily="2" charset="2"/>
            </a:endParaRPr>
          </a:p>
          <a:p>
            <a:pPr marL="285750" indent="-285750">
              <a:lnSpc>
                <a:spcPct val="150000"/>
              </a:lnSpc>
              <a:buFont typeface="Courier New" panose="02070309020205020404" pitchFamily="49" charset="0"/>
              <a:buChar char="o"/>
            </a:pPr>
            <a:r>
              <a:rPr lang="en-US" dirty="0">
                <a:sym typeface="Wingdings" pitchFamily="2" charset="2"/>
              </a:rPr>
              <a:t>What about </a:t>
            </a:r>
            <a:r>
              <a:rPr lang="en-US" b="1" dirty="0">
                <a:sym typeface="Wingdings" pitchFamily="2" charset="2"/>
              </a:rPr>
              <a:t>replicates</a:t>
            </a:r>
            <a:r>
              <a:rPr lang="en-US" dirty="0">
                <a:sym typeface="Wingdings" pitchFamily="2" charset="2"/>
              </a:rPr>
              <a:t>?</a:t>
            </a:r>
            <a:endParaRPr lang="en-BE" dirty="0">
              <a:sym typeface="Wingdings" pitchFamily="2" charset="2"/>
            </a:endParaRPr>
          </a:p>
          <a:p>
            <a:pPr>
              <a:lnSpc>
                <a:spcPct val="150000"/>
              </a:lnSpc>
            </a:pPr>
            <a:endParaRPr lang="en-BE" dirty="0">
              <a:sym typeface="Wingdings" pitchFamily="2" charset="2"/>
            </a:endParaRPr>
          </a:p>
        </p:txBody>
      </p:sp>
    </p:spTree>
    <p:extLst>
      <p:ext uri="{BB962C8B-B14F-4D97-AF65-F5344CB8AC3E}">
        <p14:creationId xmlns:p14="http://schemas.microsoft.com/office/powerpoint/2010/main" val="423530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Shape, rectangle&#10;&#10;Description automatically generated">
            <a:extLst>
              <a:ext uri="{FF2B5EF4-FFF2-40B4-BE49-F238E27FC236}">
                <a16:creationId xmlns:a16="http://schemas.microsoft.com/office/drawing/2014/main" id="{33DE0237-E962-1C46-AB90-D055B4275D7D}"/>
              </a:ext>
            </a:extLst>
          </p:cNvPr>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98438" y="1582964"/>
            <a:ext cx="2172553" cy="4064074"/>
          </a:xfrm>
          <a:prstGeom prst="rect">
            <a:avLst/>
          </a:prstGeom>
        </p:spPr>
      </p:pic>
      <p:sp>
        <p:nvSpPr>
          <p:cNvPr id="7" name="Freeform 6">
            <a:extLst>
              <a:ext uri="{FF2B5EF4-FFF2-40B4-BE49-F238E27FC236}">
                <a16:creationId xmlns:a16="http://schemas.microsoft.com/office/drawing/2014/main" id="{872A95BC-E8B5-CD45-ACFE-30F453D409CA}"/>
              </a:ext>
            </a:extLst>
          </p:cNvPr>
          <p:cNvSpPr/>
          <p:nvPr/>
        </p:nvSpPr>
        <p:spPr>
          <a:xfrm>
            <a:off x="2219785" y="1235675"/>
            <a:ext cx="352751" cy="1343564"/>
          </a:xfrm>
          <a:custGeom>
            <a:avLst/>
            <a:gdLst>
              <a:gd name="connsiteX0" fmla="*/ 0 w 457200"/>
              <a:gd name="connsiteY0" fmla="*/ 1309816 h 1407972"/>
              <a:gd name="connsiteX1" fmla="*/ 284206 w 457200"/>
              <a:gd name="connsiteY1" fmla="*/ 1272746 h 1407972"/>
              <a:gd name="connsiteX2" fmla="*/ 457200 w 457200"/>
              <a:gd name="connsiteY2" fmla="*/ 0 h 1407972"/>
              <a:gd name="connsiteX0" fmla="*/ 0 w 457200"/>
              <a:gd name="connsiteY0" fmla="*/ 1309816 h 1346110"/>
              <a:gd name="connsiteX1" fmla="*/ 420130 w 457200"/>
              <a:gd name="connsiteY1" fmla="*/ 1099751 h 1346110"/>
              <a:gd name="connsiteX2" fmla="*/ 457200 w 457200"/>
              <a:gd name="connsiteY2" fmla="*/ 0 h 1346110"/>
              <a:gd name="connsiteX0" fmla="*/ 0 w 457200"/>
              <a:gd name="connsiteY0" fmla="*/ 1309816 h 1324859"/>
              <a:gd name="connsiteX1" fmla="*/ 382368 w 457200"/>
              <a:gd name="connsiteY1" fmla="*/ 842767 h 1324859"/>
              <a:gd name="connsiteX2" fmla="*/ 457200 w 457200"/>
              <a:gd name="connsiteY2" fmla="*/ 0 h 1324859"/>
              <a:gd name="connsiteX0" fmla="*/ 0 w 646012"/>
              <a:gd name="connsiteY0" fmla="*/ 1273103 h 1289582"/>
              <a:gd name="connsiteX1" fmla="*/ 571180 w 646012"/>
              <a:gd name="connsiteY1" fmla="*/ 842767 h 1289582"/>
              <a:gd name="connsiteX2" fmla="*/ 646012 w 646012"/>
              <a:gd name="connsiteY2" fmla="*/ 0 h 1289582"/>
              <a:gd name="connsiteX0" fmla="*/ 0 w 646012"/>
              <a:gd name="connsiteY0" fmla="*/ 1273103 h 1277444"/>
              <a:gd name="connsiteX1" fmla="*/ 571180 w 646012"/>
              <a:gd name="connsiteY1" fmla="*/ 842767 h 1277444"/>
              <a:gd name="connsiteX2" fmla="*/ 646012 w 646012"/>
              <a:gd name="connsiteY2" fmla="*/ 0 h 1277444"/>
              <a:gd name="connsiteX0" fmla="*/ 0 w 655649"/>
              <a:gd name="connsiteY0" fmla="*/ 1316820 h 1320593"/>
              <a:gd name="connsiteX1" fmla="*/ 580817 w 655649"/>
              <a:gd name="connsiteY1" fmla="*/ 842767 h 1320593"/>
              <a:gd name="connsiteX2" fmla="*/ 655649 w 655649"/>
              <a:gd name="connsiteY2" fmla="*/ 0 h 1320593"/>
              <a:gd name="connsiteX0" fmla="*/ 0 w 659212"/>
              <a:gd name="connsiteY0" fmla="*/ 1316820 h 1320740"/>
              <a:gd name="connsiteX1" fmla="*/ 628996 w 659212"/>
              <a:gd name="connsiteY1" fmla="*/ 855258 h 1320740"/>
              <a:gd name="connsiteX2" fmla="*/ 655649 w 659212"/>
              <a:gd name="connsiteY2" fmla="*/ 0 h 1320740"/>
            </a:gdLst>
            <a:ahLst/>
            <a:cxnLst>
              <a:cxn ang="0">
                <a:pos x="connsiteX0" y="connsiteY0"/>
              </a:cxn>
              <a:cxn ang="0">
                <a:pos x="connsiteX1" y="connsiteY1"/>
              </a:cxn>
              <a:cxn ang="0">
                <a:pos x="connsiteX2" y="connsiteY2"/>
              </a:cxn>
            </a:cxnLst>
            <a:rect l="l" t="t" r="r" b="b"/>
            <a:pathLst>
              <a:path w="659212" h="1320740">
                <a:moveTo>
                  <a:pt x="0" y="1316820"/>
                </a:moveTo>
                <a:cubicBezTo>
                  <a:pt x="547256" y="1357473"/>
                  <a:pt x="552796" y="1073561"/>
                  <a:pt x="628996" y="855258"/>
                </a:cubicBezTo>
                <a:cubicBezTo>
                  <a:pt x="705196" y="636955"/>
                  <a:pt x="607252" y="527221"/>
                  <a:pt x="655649" y="0"/>
                </a:cubicBezTo>
              </a:path>
            </a:pathLst>
          </a:custGeom>
          <a:noFill/>
          <a:ln>
            <a:solidFill>
              <a:srgbClr val="E64980">
                <a:alpha val="29804"/>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ounded Rectangle 9">
            <a:extLst>
              <a:ext uri="{FF2B5EF4-FFF2-40B4-BE49-F238E27FC236}">
                <a16:creationId xmlns:a16="http://schemas.microsoft.com/office/drawing/2014/main" id="{52A5FF1F-60C3-804B-B317-1C0500385E8E}"/>
              </a:ext>
            </a:extLst>
          </p:cNvPr>
          <p:cNvSpPr/>
          <p:nvPr/>
        </p:nvSpPr>
        <p:spPr>
          <a:xfrm>
            <a:off x="2577340" y="336377"/>
            <a:ext cx="8751600" cy="6437871"/>
          </a:xfrm>
          <a:prstGeom prst="roundRect">
            <a:avLst/>
          </a:prstGeom>
          <a:noFill/>
          <a:ln w="19050">
            <a:solidFill>
              <a:srgbClr val="E64980">
                <a:alpha val="29804"/>
              </a:srgbClr>
            </a:solidFill>
            <a:prstDash val="sysDash"/>
            <a:extLst>
              <a:ext uri="{C807C97D-BFC1-408E-A445-0C87EB9F89A2}">
                <ask:lineSketchStyleProps xmlns:ask="http://schemas.microsoft.com/office/drawing/2018/sketchyshapes" sd="1219033472">
                  <a:custGeom>
                    <a:avLst/>
                    <a:gdLst>
                      <a:gd name="connsiteX0" fmla="*/ 0 w 8411825"/>
                      <a:gd name="connsiteY0" fmla="*/ 1013274 h 6079525"/>
                      <a:gd name="connsiteX1" fmla="*/ 1013274 w 8411825"/>
                      <a:gd name="connsiteY1" fmla="*/ 0 h 6079525"/>
                      <a:gd name="connsiteX2" fmla="*/ 1721459 w 8411825"/>
                      <a:gd name="connsiteY2" fmla="*/ 0 h 6079525"/>
                      <a:gd name="connsiteX3" fmla="*/ 2238086 w 8411825"/>
                      <a:gd name="connsiteY3" fmla="*/ 0 h 6079525"/>
                      <a:gd name="connsiteX4" fmla="*/ 2690860 w 8411825"/>
                      <a:gd name="connsiteY4" fmla="*/ 0 h 6079525"/>
                      <a:gd name="connsiteX5" fmla="*/ 3335193 w 8411825"/>
                      <a:gd name="connsiteY5" fmla="*/ 0 h 6079525"/>
                      <a:gd name="connsiteX6" fmla="*/ 3851820 w 8411825"/>
                      <a:gd name="connsiteY6" fmla="*/ 0 h 6079525"/>
                      <a:gd name="connsiteX7" fmla="*/ 4560005 w 8411825"/>
                      <a:gd name="connsiteY7" fmla="*/ 0 h 6079525"/>
                      <a:gd name="connsiteX8" fmla="*/ 5012779 w 8411825"/>
                      <a:gd name="connsiteY8" fmla="*/ 0 h 6079525"/>
                      <a:gd name="connsiteX9" fmla="*/ 5720965 w 8411825"/>
                      <a:gd name="connsiteY9" fmla="*/ 0 h 6079525"/>
                      <a:gd name="connsiteX10" fmla="*/ 6109886 w 8411825"/>
                      <a:gd name="connsiteY10" fmla="*/ 0 h 6079525"/>
                      <a:gd name="connsiteX11" fmla="*/ 6690366 w 8411825"/>
                      <a:gd name="connsiteY11" fmla="*/ 0 h 6079525"/>
                      <a:gd name="connsiteX12" fmla="*/ 7398551 w 8411825"/>
                      <a:gd name="connsiteY12" fmla="*/ 0 h 6079525"/>
                      <a:gd name="connsiteX13" fmla="*/ 8411825 w 8411825"/>
                      <a:gd name="connsiteY13" fmla="*/ 1013274 h 6079525"/>
                      <a:gd name="connsiteX14" fmla="*/ 8411825 w 8411825"/>
                      <a:gd name="connsiteY14" fmla="*/ 1592271 h 6079525"/>
                      <a:gd name="connsiteX15" fmla="*/ 8411825 w 8411825"/>
                      <a:gd name="connsiteY15" fmla="*/ 2090208 h 6079525"/>
                      <a:gd name="connsiteX16" fmla="*/ 8411825 w 8411825"/>
                      <a:gd name="connsiteY16" fmla="*/ 2669205 h 6079525"/>
                      <a:gd name="connsiteX17" fmla="*/ 8411825 w 8411825"/>
                      <a:gd name="connsiteY17" fmla="*/ 3329261 h 6079525"/>
                      <a:gd name="connsiteX18" fmla="*/ 8411825 w 8411825"/>
                      <a:gd name="connsiteY18" fmla="*/ 3908258 h 6079525"/>
                      <a:gd name="connsiteX19" fmla="*/ 8411825 w 8411825"/>
                      <a:gd name="connsiteY19" fmla="*/ 4365665 h 6079525"/>
                      <a:gd name="connsiteX20" fmla="*/ 8411825 w 8411825"/>
                      <a:gd name="connsiteY20" fmla="*/ 5066251 h 6079525"/>
                      <a:gd name="connsiteX21" fmla="*/ 7398551 w 8411825"/>
                      <a:gd name="connsiteY21" fmla="*/ 6079525 h 6079525"/>
                      <a:gd name="connsiteX22" fmla="*/ 6881924 w 8411825"/>
                      <a:gd name="connsiteY22" fmla="*/ 6079525 h 6079525"/>
                      <a:gd name="connsiteX23" fmla="*/ 6301444 w 8411825"/>
                      <a:gd name="connsiteY23" fmla="*/ 6079525 h 6079525"/>
                      <a:gd name="connsiteX24" fmla="*/ 5912523 w 8411825"/>
                      <a:gd name="connsiteY24" fmla="*/ 6079525 h 6079525"/>
                      <a:gd name="connsiteX25" fmla="*/ 5523601 w 8411825"/>
                      <a:gd name="connsiteY25" fmla="*/ 6079525 h 6079525"/>
                      <a:gd name="connsiteX26" fmla="*/ 4943122 w 8411825"/>
                      <a:gd name="connsiteY26" fmla="*/ 6079525 h 6079525"/>
                      <a:gd name="connsiteX27" fmla="*/ 4490348 w 8411825"/>
                      <a:gd name="connsiteY27" fmla="*/ 6079525 h 6079525"/>
                      <a:gd name="connsiteX28" fmla="*/ 3846015 w 8411825"/>
                      <a:gd name="connsiteY28" fmla="*/ 6079525 h 6079525"/>
                      <a:gd name="connsiteX29" fmla="*/ 3393241 w 8411825"/>
                      <a:gd name="connsiteY29" fmla="*/ 6079525 h 6079525"/>
                      <a:gd name="connsiteX30" fmla="*/ 2748908 w 8411825"/>
                      <a:gd name="connsiteY30" fmla="*/ 6079525 h 6079525"/>
                      <a:gd name="connsiteX31" fmla="*/ 2359987 w 8411825"/>
                      <a:gd name="connsiteY31" fmla="*/ 6079525 h 6079525"/>
                      <a:gd name="connsiteX32" fmla="*/ 1715654 w 8411825"/>
                      <a:gd name="connsiteY32" fmla="*/ 6079525 h 6079525"/>
                      <a:gd name="connsiteX33" fmla="*/ 1013274 w 8411825"/>
                      <a:gd name="connsiteY33" fmla="*/ 6079525 h 6079525"/>
                      <a:gd name="connsiteX34" fmla="*/ 0 w 8411825"/>
                      <a:gd name="connsiteY34" fmla="*/ 5066251 h 6079525"/>
                      <a:gd name="connsiteX35" fmla="*/ 0 w 8411825"/>
                      <a:gd name="connsiteY35" fmla="*/ 4406195 h 6079525"/>
                      <a:gd name="connsiteX36" fmla="*/ 0 w 8411825"/>
                      <a:gd name="connsiteY36" fmla="*/ 3908258 h 6079525"/>
                      <a:gd name="connsiteX37" fmla="*/ 0 w 8411825"/>
                      <a:gd name="connsiteY37" fmla="*/ 3450850 h 6079525"/>
                      <a:gd name="connsiteX38" fmla="*/ 0 w 8411825"/>
                      <a:gd name="connsiteY38" fmla="*/ 2952913 h 6079525"/>
                      <a:gd name="connsiteX39" fmla="*/ 0 w 8411825"/>
                      <a:gd name="connsiteY39" fmla="*/ 2414446 h 6079525"/>
                      <a:gd name="connsiteX40" fmla="*/ 0 w 8411825"/>
                      <a:gd name="connsiteY40" fmla="*/ 1835449 h 6079525"/>
                      <a:gd name="connsiteX41" fmla="*/ 0 w 8411825"/>
                      <a:gd name="connsiteY41" fmla="*/ 1013274 h 60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11825" h="6079525" extrusionOk="0">
                        <a:moveTo>
                          <a:pt x="0" y="1013274"/>
                        </a:moveTo>
                        <a:cubicBezTo>
                          <a:pt x="-102804" y="390246"/>
                          <a:pt x="324668" y="48412"/>
                          <a:pt x="1013274" y="0"/>
                        </a:cubicBezTo>
                        <a:cubicBezTo>
                          <a:pt x="1221492" y="-76002"/>
                          <a:pt x="1452409" y="66076"/>
                          <a:pt x="1721459" y="0"/>
                        </a:cubicBezTo>
                        <a:cubicBezTo>
                          <a:pt x="1990510" y="-66076"/>
                          <a:pt x="2058947" y="31289"/>
                          <a:pt x="2238086" y="0"/>
                        </a:cubicBezTo>
                        <a:cubicBezTo>
                          <a:pt x="2417225" y="-31289"/>
                          <a:pt x="2559296" y="11396"/>
                          <a:pt x="2690860" y="0"/>
                        </a:cubicBezTo>
                        <a:cubicBezTo>
                          <a:pt x="2822424" y="-11396"/>
                          <a:pt x="3074681" y="68794"/>
                          <a:pt x="3335193" y="0"/>
                        </a:cubicBezTo>
                        <a:cubicBezTo>
                          <a:pt x="3595705" y="-68794"/>
                          <a:pt x="3714577" y="28880"/>
                          <a:pt x="3851820" y="0"/>
                        </a:cubicBezTo>
                        <a:cubicBezTo>
                          <a:pt x="3989063" y="-28880"/>
                          <a:pt x="4397253" y="11371"/>
                          <a:pt x="4560005" y="0"/>
                        </a:cubicBezTo>
                        <a:cubicBezTo>
                          <a:pt x="4722758" y="-11371"/>
                          <a:pt x="4846326" y="24934"/>
                          <a:pt x="5012779" y="0"/>
                        </a:cubicBezTo>
                        <a:cubicBezTo>
                          <a:pt x="5179232" y="-24934"/>
                          <a:pt x="5414985" y="27977"/>
                          <a:pt x="5720965" y="0"/>
                        </a:cubicBezTo>
                        <a:cubicBezTo>
                          <a:pt x="6026945" y="-27977"/>
                          <a:pt x="5952627" y="4648"/>
                          <a:pt x="6109886" y="0"/>
                        </a:cubicBezTo>
                        <a:cubicBezTo>
                          <a:pt x="6267145" y="-4648"/>
                          <a:pt x="6520200" y="62990"/>
                          <a:pt x="6690366" y="0"/>
                        </a:cubicBezTo>
                        <a:cubicBezTo>
                          <a:pt x="6860532" y="-62990"/>
                          <a:pt x="7078318" y="33421"/>
                          <a:pt x="7398551" y="0"/>
                        </a:cubicBezTo>
                        <a:cubicBezTo>
                          <a:pt x="8031271" y="-72239"/>
                          <a:pt x="8455351" y="425592"/>
                          <a:pt x="8411825" y="1013274"/>
                        </a:cubicBezTo>
                        <a:cubicBezTo>
                          <a:pt x="8467362" y="1244336"/>
                          <a:pt x="8365820" y="1454726"/>
                          <a:pt x="8411825" y="1592271"/>
                        </a:cubicBezTo>
                        <a:cubicBezTo>
                          <a:pt x="8457830" y="1729816"/>
                          <a:pt x="8391830" y="1938873"/>
                          <a:pt x="8411825" y="2090208"/>
                        </a:cubicBezTo>
                        <a:cubicBezTo>
                          <a:pt x="8431820" y="2241543"/>
                          <a:pt x="8385640" y="2530434"/>
                          <a:pt x="8411825" y="2669205"/>
                        </a:cubicBezTo>
                        <a:cubicBezTo>
                          <a:pt x="8438010" y="2807976"/>
                          <a:pt x="8384417" y="3154356"/>
                          <a:pt x="8411825" y="3329261"/>
                        </a:cubicBezTo>
                        <a:cubicBezTo>
                          <a:pt x="8439233" y="3504166"/>
                          <a:pt x="8360359" y="3771976"/>
                          <a:pt x="8411825" y="3908258"/>
                        </a:cubicBezTo>
                        <a:cubicBezTo>
                          <a:pt x="8463291" y="4044540"/>
                          <a:pt x="8402729" y="4180418"/>
                          <a:pt x="8411825" y="4365665"/>
                        </a:cubicBezTo>
                        <a:cubicBezTo>
                          <a:pt x="8420921" y="4550912"/>
                          <a:pt x="8399130" y="4883369"/>
                          <a:pt x="8411825" y="5066251"/>
                        </a:cubicBezTo>
                        <a:cubicBezTo>
                          <a:pt x="8497968" y="5574769"/>
                          <a:pt x="7892703" y="6183452"/>
                          <a:pt x="7398551" y="6079525"/>
                        </a:cubicBezTo>
                        <a:cubicBezTo>
                          <a:pt x="7157812" y="6079926"/>
                          <a:pt x="7004989" y="6035751"/>
                          <a:pt x="6881924" y="6079525"/>
                        </a:cubicBezTo>
                        <a:cubicBezTo>
                          <a:pt x="6758859" y="6123299"/>
                          <a:pt x="6556140" y="6029579"/>
                          <a:pt x="6301444" y="6079525"/>
                        </a:cubicBezTo>
                        <a:cubicBezTo>
                          <a:pt x="6046748" y="6129471"/>
                          <a:pt x="6047287" y="6038637"/>
                          <a:pt x="5912523" y="6079525"/>
                        </a:cubicBezTo>
                        <a:cubicBezTo>
                          <a:pt x="5777759" y="6120413"/>
                          <a:pt x="5650129" y="6034178"/>
                          <a:pt x="5523601" y="6079525"/>
                        </a:cubicBezTo>
                        <a:cubicBezTo>
                          <a:pt x="5397073" y="6124872"/>
                          <a:pt x="5107424" y="6073740"/>
                          <a:pt x="4943122" y="6079525"/>
                        </a:cubicBezTo>
                        <a:cubicBezTo>
                          <a:pt x="4778820" y="6085310"/>
                          <a:pt x="4687063" y="6032615"/>
                          <a:pt x="4490348" y="6079525"/>
                        </a:cubicBezTo>
                        <a:cubicBezTo>
                          <a:pt x="4293633" y="6126435"/>
                          <a:pt x="4068090" y="6017649"/>
                          <a:pt x="3846015" y="6079525"/>
                        </a:cubicBezTo>
                        <a:cubicBezTo>
                          <a:pt x="3623940" y="6141401"/>
                          <a:pt x="3570656" y="6075366"/>
                          <a:pt x="3393241" y="6079525"/>
                        </a:cubicBezTo>
                        <a:cubicBezTo>
                          <a:pt x="3215826" y="6083684"/>
                          <a:pt x="3030746" y="6029854"/>
                          <a:pt x="2748908" y="6079525"/>
                        </a:cubicBezTo>
                        <a:cubicBezTo>
                          <a:pt x="2467070" y="6129196"/>
                          <a:pt x="2474263" y="6063531"/>
                          <a:pt x="2359987" y="6079525"/>
                        </a:cubicBezTo>
                        <a:cubicBezTo>
                          <a:pt x="2245711" y="6095519"/>
                          <a:pt x="1850742" y="6029850"/>
                          <a:pt x="1715654" y="6079525"/>
                        </a:cubicBezTo>
                        <a:cubicBezTo>
                          <a:pt x="1580566" y="6129200"/>
                          <a:pt x="1300250" y="6067777"/>
                          <a:pt x="1013274" y="6079525"/>
                        </a:cubicBezTo>
                        <a:cubicBezTo>
                          <a:pt x="430099" y="6092735"/>
                          <a:pt x="24307" y="5691727"/>
                          <a:pt x="0" y="5066251"/>
                        </a:cubicBezTo>
                        <a:cubicBezTo>
                          <a:pt x="-24774" y="4875056"/>
                          <a:pt x="34367" y="4687189"/>
                          <a:pt x="0" y="4406195"/>
                        </a:cubicBezTo>
                        <a:cubicBezTo>
                          <a:pt x="-34367" y="4125201"/>
                          <a:pt x="21606" y="4096859"/>
                          <a:pt x="0" y="3908258"/>
                        </a:cubicBezTo>
                        <a:cubicBezTo>
                          <a:pt x="-21606" y="3719657"/>
                          <a:pt x="28453" y="3573325"/>
                          <a:pt x="0" y="3450850"/>
                        </a:cubicBezTo>
                        <a:cubicBezTo>
                          <a:pt x="-28453" y="3328375"/>
                          <a:pt x="26523" y="3088658"/>
                          <a:pt x="0" y="2952913"/>
                        </a:cubicBezTo>
                        <a:cubicBezTo>
                          <a:pt x="-26523" y="2817168"/>
                          <a:pt x="29552" y="2580642"/>
                          <a:pt x="0" y="2414446"/>
                        </a:cubicBezTo>
                        <a:cubicBezTo>
                          <a:pt x="-29552" y="2248250"/>
                          <a:pt x="39317" y="1969577"/>
                          <a:pt x="0" y="1835449"/>
                        </a:cubicBezTo>
                        <a:cubicBezTo>
                          <a:pt x="-39317" y="1701321"/>
                          <a:pt x="18150" y="1349752"/>
                          <a:pt x="0" y="10132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3" name="Triangle 12">
            <a:extLst>
              <a:ext uri="{FF2B5EF4-FFF2-40B4-BE49-F238E27FC236}">
                <a16:creationId xmlns:a16="http://schemas.microsoft.com/office/drawing/2014/main" id="{F8A5ECAA-5F61-0540-A341-A380D20DDD12}"/>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9" name="Triangle 18">
            <a:extLst>
              <a:ext uri="{FF2B5EF4-FFF2-40B4-BE49-F238E27FC236}">
                <a16:creationId xmlns:a16="http://schemas.microsoft.com/office/drawing/2014/main" id="{51E26622-559F-2C4D-BB67-1CF02C74E03E}"/>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20" name="Picture 2" descr="Genomics Core Leuven">
            <a:extLst>
              <a:ext uri="{FF2B5EF4-FFF2-40B4-BE49-F238E27FC236}">
                <a16:creationId xmlns:a16="http://schemas.microsoft.com/office/drawing/2014/main" id="{021C1D5F-D2E1-144C-8B6A-A08847D4D1C9}"/>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EBB92896-A38F-DF4F-B13A-7AAAA77730AD}"/>
              </a:ext>
            </a:extLst>
          </p:cNvPr>
          <p:cNvSpPr txBox="1"/>
          <p:nvPr/>
        </p:nvSpPr>
        <p:spPr>
          <a:xfrm>
            <a:off x="2872747" y="457509"/>
            <a:ext cx="7894557" cy="430887"/>
          </a:xfrm>
          <a:prstGeom prst="rect">
            <a:avLst/>
          </a:prstGeom>
          <a:noFill/>
        </p:spPr>
        <p:txBody>
          <a:bodyPr wrap="square" rtlCol="0">
            <a:spAutoFit/>
          </a:bodyPr>
          <a:lstStyle/>
          <a:p>
            <a:pPr algn="ctr"/>
            <a:r>
              <a:rPr lang="en-US" sz="2400" b="1" dirty="0"/>
              <a:t>Single cell and replicates</a:t>
            </a:r>
            <a:endParaRPr lang="en-BE" sz="2400" b="1" dirty="0"/>
          </a:p>
        </p:txBody>
      </p:sp>
      <p:sp>
        <p:nvSpPr>
          <p:cNvPr id="18" name="Rectangle 17">
            <a:extLst>
              <a:ext uri="{FF2B5EF4-FFF2-40B4-BE49-F238E27FC236}">
                <a16:creationId xmlns:a16="http://schemas.microsoft.com/office/drawing/2014/main" id="{E13F91C3-51AF-7B4E-AD2F-C1B0E4253AFC}"/>
              </a:ext>
            </a:extLst>
          </p:cNvPr>
          <p:cNvSpPr/>
          <p:nvPr/>
        </p:nvSpPr>
        <p:spPr>
          <a:xfrm>
            <a:off x="3181376" y="1229661"/>
            <a:ext cx="5177795" cy="1993174"/>
          </a:xfrm>
          <a:prstGeom prst="rect">
            <a:avLst/>
          </a:prstGeom>
        </p:spPr>
        <p:txBody>
          <a:bodyPr wrap="square">
            <a:spAutoFit/>
          </a:bodyPr>
          <a:lstStyle/>
          <a:p>
            <a:pPr>
              <a:lnSpc>
                <a:spcPct val="150000"/>
              </a:lnSpc>
            </a:pPr>
            <a:r>
              <a:rPr lang="en-GB" b="1" dirty="0">
                <a:sym typeface="Wingdings" pitchFamily="2" charset="2"/>
              </a:rPr>
              <a:t>T</a:t>
            </a:r>
            <a:r>
              <a:rPr lang="en-BE" b="1" dirty="0">
                <a:sym typeface="Wingdings" pitchFamily="2" charset="2"/>
              </a:rPr>
              <a:t>echnical</a:t>
            </a:r>
          </a:p>
          <a:p>
            <a:pPr marL="742950" lvl="1" indent="-285750">
              <a:lnSpc>
                <a:spcPct val="150000"/>
              </a:lnSpc>
              <a:buFont typeface="Courier New" panose="02070309020205020404" pitchFamily="49" charset="0"/>
              <a:buChar char="o"/>
            </a:pPr>
            <a:r>
              <a:rPr lang="en-GB" sz="1600" dirty="0">
                <a:sym typeface="Wingdings" pitchFamily="2" charset="2"/>
              </a:rPr>
              <a:t>C</a:t>
            </a:r>
            <a:r>
              <a:rPr lang="en-BE" sz="1600" dirty="0">
                <a:sym typeface="Wingdings" pitchFamily="2" charset="2"/>
              </a:rPr>
              <a:t>orrect for variation due to sample handling</a:t>
            </a:r>
          </a:p>
          <a:p>
            <a:pPr>
              <a:lnSpc>
                <a:spcPct val="150000"/>
              </a:lnSpc>
            </a:pPr>
            <a:r>
              <a:rPr lang="en-GB" b="1" dirty="0">
                <a:sym typeface="Wingdings" pitchFamily="2" charset="2"/>
              </a:rPr>
              <a:t>B</a:t>
            </a:r>
            <a:r>
              <a:rPr lang="en-BE" b="1" dirty="0">
                <a:sym typeface="Wingdings" pitchFamily="2" charset="2"/>
              </a:rPr>
              <a:t>iological </a:t>
            </a:r>
            <a:endParaRPr lang="en-BE" sz="1600" b="1" dirty="0">
              <a:sym typeface="Wingdings" pitchFamily="2" charset="2"/>
            </a:endParaRPr>
          </a:p>
          <a:p>
            <a:pPr marL="742950" lvl="1" indent="-285750">
              <a:lnSpc>
                <a:spcPct val="150000"/>
              </a:lnSpc>
              <a:buFont typeface="Courier New" panose="02070309020205020404" pitchFamily="49" charset="0"/>
              <a:buChar char="o"/>
            </a:pPr>
            <a:r>
              <a:rPr lang="en-GB" sz="1600" dirty="0">
                <a:sym typeface="Wingdings" pitchFamily="2" charset="2"/>
              </a:rPr>
              <a:t>C</a:t>
            </a:r>
            <a:r>
              <a:rPr lang="en-BE" sz="1600" dirty="0">
                <a:sym typeface="Wingdings" pitchFamily="2" charset="2"/>
              </a:rPr>
              <a:t>orrect for variation in the population </a:t>
            </a:r>
          </a:p>
        </p:txBody>
      </p:sp>
      <p:sp>
        <p:nvSpPr>
          <p:cNvPr id="2" name="Rectangle 1">
            <a:extLst>
              <a:ext uri="{FF2B5EF4-FFF2-40B4-BE49-F238E27FC236}">
                <a16:creationId xmlns:a16="http://schemas.microsoft.com/office/drawing/2014/main" id="{1F62964A-ACFC-2E40-A126-2B4B087B16F6}"/>
              </a:ext>
            </a:extLst>
          </p:cNvPr>
          <p:cNvSpPr/>
          <p:nvPr/>
        </p:nvSpPr>
        <p:spPr>
          <a:xfrm>
            <a:off x="3612927" y="6373787"/>
            <a:ext cx="6096000" cy="400110"/>
          </a:xfrm>
          <a:prstGeom prst="rect">
            <a:avLst/>
          </a:prstGeom>
        </p:spPr>
        <p:txBody>
          <a:bodyPr>
            <a:spAutoFit/>
          </a:bodyPr>
          <a:lstStyle/>
          <a:p>
            <a:r>
              <a:rPr lang="en-BE" sz="1000" dirty="0"/>
              <a:t>https://assets.ctfassets.net/an68im79xiti/3Q2nLWJ3hu6oIQWu8u66kQ/c2f2d89c1487131abc9a60cf89d00766/CG000170_TechNote_BiologicalandTechnicalVariationinSingleCell3_GeneExpressionExperiments_RevA_.pdf</a:t>
            </a:r>
          </a:p>
        </p:txBody>
      </p:sp>
      <p:pic>
        <p:nvPicPr>
          <p:cNvPr id="4" name="Picture 3" descr="Diagram&#10;&#10;Description automatically generated">
            <a:extLst>
              <a:ext uri="{FF2B5EF4-FFF2-40B4-BE49-F238E27FC236}">
                <a16:creationId xmlns:a16="http://schemas.microsoft.com/office/drawing/2014/main" id="{FF852CA1-A2F5-084D-9585-56A5E3F0A229}"/>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3129400" y="3341676"/>
            <a:ext cx="7906915" cy="2268297"/>
          </a:xfrm>
          <a:prstGeom prst="rect">
            <a:avLst/>
          </a:prstGeom>
        </p:spPr>
      </p:pic>
    </p:spTree>
    <p:extLst>
      <p:ext uri="{BB962C8B-B14F-4D97-AF65-F5344CB8AC3E}">
        <p14:creationId xmlns:p14="http://schemas.microsoft.com/office/powerpoint/2010/main" val="3289131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Shape, rectangle&#10;&#10;Description automatically generated">
            <a:extLst>
              <a:ext uri="{FF2B5EF4-FFF2-40B4-BE49-F238E27FC236}">
                <a16:creationId xmlns:a16="http://schemas.microsoft.com/office/drawing/2014/main" id="{33DE0237-E962-1C46-AB90-D055B4275D7D}"/>
              </a:ext>
            </a:extLst>
          </p:cNvPr>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98438" y="1582964"/>
            <a:ext cx="2172553" cy="4064074"/>
          </a:xfrm>
          <a:prstGeom prst="rect">
            <a:avLst/>
          </a:prstGeom>
        </p:spPr>
      </p:pic>
      <p:sp>
        <p:nvSpPr>
          <p:cNvPr id="7" name="Freeform 6">
            <a:extLst>
              <a:ext uri="{FF2B5EF4-FFF2-40B4-BE49-F238E27FC236}">
                <a16:creationId xmlns:a16="http://schemas.microsoft.com/office/drawing/2014/main" id="{872A95BC-E8B5-CD45-ACFE-30F453D409CA}"/>
              </a:ext>
            </a:extLst>
          </p:cNvPr>
          <p:cNvSpPr/>
          <p:nvPr/>
        </p:nvSpPr>
        <p:spPr>
          <a:xfrm>
            <a:off x="2219785" y="1235675"/>
            <a:ext cx="352751" cy="1343564"/>
          </a:xfrm>
          <a:custGeom>
            <a:avLst/>
            <a:gdLst>
              <a:gd name="connsiteX0" fmla="*/ 0 w 457200"/>
              <a:gd name="connsiteY0" fmla="*/ 1309816 h 1407972"/>
              <a:gd name="connsiteX1" fmla="*/ 284206 w 457200"/>
              <a:gd name="connsiteY1" fmla="*/ 1272746 h 1407972"/>
              <a:gd name="connsiteX2" fmla="*/ 457200 w 457200"/>
              <a:gd name="connsiteY2" fmla="*/ 0 h 1407972"/>
              <a:gd name="connsiteX0" fmla="*/ 0 w 457200"/>
              <a:gd name="connsiteY0" fmla="*/ 1309816 h 1346110"/>
              <a:gd name="connsiteX1" fmla="*/ 420130 w 457200"/>
              <a:gd name="connsiteY1" fmla="*/ 1099751 h 1346110"/>
              <a:gd name="connsiteX2" fmla="*/ 457200 w 457200"/>
              <a:gd name="connsiteY2" fmla="*/ 0 h 1346110"/>
              <a:gd name="connsiteX0" fmla="*/ 0 w 457200"/>
              <a:gd name="connsiteY0" fmla="*/ 1309816 h 1324859"/>
              <a:gd name="connsiteX1" fmla="*/ 382368 w 457200"/>
              <a:gd name="connsiteY1" fmla="*/ 842767 h 1324859"/>
              <a:gd name="connsiteX2" fmla="*/ 457200 w 457200"/>
              <a:gd name="connsiteY2" fmla="*/ 0 h 1324859"/>
              <a:gd name="connsiteX0" fmla="*/ 0 w 646012"/>
              <a:gd name="connsiteY0" fmla="*/ 1273103 h 1289582"/>
              <a:gd name="connsiteX1" fmla="*/ 571180 w 646012"/>
              <a:gd name="connsiteY1" fmla="*/ 842767 h 1289582"/>
              <a:gd name="connsiteX2" fmla="*/ 646012 w 646012"/>
              <a:gd name="connsiteY2" fmla="*/ 0 h 1289582"/>
              <a:gd name="connsiteX0" fmla="*/ 0 w 646012"/>
              <a:gd name="connsiteY0" fmla="*/ 1273103 h 1277444"/>
              <a:gd name="connsiteX1" fmla="*/ 571180 w 646012"/>
              <a:gd name="connsiteY1" fmla="*/ 842767 h 1277444"/>
              <a:gd name="connsiteX2" fmla="*/ 646012 w 646012"/>
              <a:gd name="connsiteY2" fmla="*/ 0 h 1277444"/>
              <a:gd name="connsiteX0" fmla="*/ 0 w 655649"/>
              <a:gd name="connsiteY0" fmla="*/ 1316820 h 1320593"/>
              <a:gd name="connsiteX1" fmla="*/ 580817 w 655649"/>
              <a:gd name="connsiteY1" fmla="*/ 842767 h 1320593"/>
              <a:gd name="connsiteX2" fmla="*/ 655649 w 655649"/>
              <a:gd name="connsiteY2" fmla="*/ 0 h 1320593"/>
              <a:gd name="connsiteX0" fmla="*/ 0 w 659212"/>
              <a:gd name="connsiteY0" fmla="*/ 1316820 h 1320740"/>
              <a:gd name="connsiteX1" fmla="*/ 628996 w 659212"/>
              <a:gd name="connsiteY1" fmla="*/ 855258 h 1320740"/>
              <a:gd name="connsiteX2" fmla="*/ 655649 w 659212"/>
              <a:gd name="connsiteY2" fmla="*/ 0 h 1320740"/>
            </a:gdLst>
            <a:ahLst/>
            <a:cxnLst>
              <a:cxn ang="0">
                <a:pos x="connsiteX0" y="connsiteY0"/>
              </a:cxn>
              <a:cxn ang="0">
                <a:pos x="connsiteX1" y="connsiteY1"/>
              </a:cxn>
              <a:cxn ang="0">
                <a:pos x="connsiteX2" y="connsiteY2"/>
              </a:cxn>
            </a:cxnLst>
            <a:rect l="l" t="t" r="r" b="b"/>
            <a:pathLst>
              <a:path w="659212" h="1320740">
                <a:moveTo>
                  <a:pt x="0" y="1316820"/>
                </a:moveTo>
                <a:cubicBezTo>
                  <a:pt x="547256" y="1357473"/>
                  <a:pt x="552796" y="1073561"/>
                  <a:pt x="628996" y="855258"/>
                </a:cubicBezTo>
                <a:cubicBezTo>
                  <a:pt x="705196" y="636955"/>
                  <a:pt x="607252" y="527221"/>
                  <a:pt x="655649" y="0"/>
                </a:cubicBezTo>
              </a:path>
            </a:pathLst>
          </a:custGeom>
          <a:noFill/>
          <a:ln>
            <a:solidFill>
              <a:srgbClr val="E64980">
                <a:alpha val="29804"/>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ounded Rectangle 9">
            <a:extLst>
              <a:ext uri="{FF2B5EF4-FFF2-40B4-BE49-F238E27FC236}">
                <a16:creationId xmlns:a16="http://schemas.microsoft.com/office/drawing/2014/main" id="{52A5FF1F-60C3-804B-B317-1C0500385E8E}"/>
              </a:ext>
            </a:extLst>
          </p:cNvPr>
          <p:cNvSpPr/>
          <p:nvPr/>
        </p:nvSpPr>
        <p:spPr>
          <a:xfrm>
            <a:off x="2577340" y="336377"/>
            <a:ext cx="8751600" cy="6437871"/>
          </a:xfrm>
          <a:prstGeom prst="roundRect">
            <a:avLst/>
          </a:prstGeom>
          <a:noFill/>
          <a:ln w="19050">
            <a:solidFill>
              <a:srgbClr val="E64980">
                <a:alpha val="29804"/>
              </a:srgbClr>
            </a:solidFill>
            <a:prstDash val="sysDash"/>
            <a:extLst>
              <a:ext uri="{C807C97D-BFC1-408E-A445-0C87EB9F89A2}">
                <ask:lineSketchStyleProps xmlns:ask="http://schemas.microsoft.com/office/drawing/2018/sketchyshapes" sd="1219033472">
                  <a:custGeom>
                    <a:avLst/>
                    <a:gdLst>
                      <a:gd name="connsiteX0" fmla="*/ 0 w 8411825"/>
                      <a:gd name="connsiteY0" fmla="*/ 1013274 h 6079525"/>
                      <a:gd name="connsiteX1" fmla="*/ 1013274 w 8411825"/>
                      <a:gd name="connsiteY1" fmla="*/ 0 h 6079525"/>
                      <a:gd name="connsiteX2" fmla="*/ 1721459 w 8411825"/>
                      <a:gd name="connsiteY2" fmla="*/ 0 h 6079525"/>
                      <a:gd name="connsiteX3" fmla="*/ 2238086 w 8411825"/>
                      <a:gd name="connsiteY3" fmla="*/ 0 h 6079525"/>
                      <a:gd name="connsiteX4" fmla="*/ 2690860 w 8411825"/>
                      <a:gd name="connsiteY4" fmla="*/ 0 h 6079525"/>
                      <a:gd name="connsiteX5" fmla="*/ 3335193 w 8411825"/>
                      <a:gd name="connsiteY5" fmla="*/ 0 h 6079525"/>
                      <a:gd name="connsiteX6" fmla="*/ 3851820 w 8411825"/>
                      <a:gd name="connsiteY6" fmla="*/ 0 h 6079525"/>
                      <a:gd name="connsiteX7" fmla="*/ 4560005 w 8411825"/>
                      <a:gd name="connsiteY7" fmla="*/ 0 h 6079525"/>
                      <a:gd name="connsiteX8" fmla="*/ 5012779 w 8411825"/>
                      <a:gd name="connsiteY8" fmla="*/ 0 h 6079525"/>
                      <a:gd name="connsiteX9" fmla="*/ 5720965 w 8411825"/>
                      <a:gd name="connsiteY9" fmla="*/ 0 h 6079525"/>
                      <a:gd name="connsiteX10" fmla="*/ 6109886 w 8411825"/>
                      <a:gd name="connsiteY10" fmla="*/ 0 h 6079525"/>
                      <a:gd name="connsiteX11" fmla="*/ 6690366 w 8411825"/>
                      <a:gd name="connsiteY11" fmla="*/ 0 h 6079525"/>
                      <a:gd name="connsiteX12" fmla="*/ 7398551 w 8411825"/>
                      <a:gd name="connsiteY12" fmla="*/ 0 h 6079525"/>
                      <a:gd name="connsiteX13" fmla="*/ 8411825 w 8411825"/>
                      <a:gd name="connsiteY13" fmla="*/ 1013274 h 6079525"/>
                      <a:gd name="connsiteX14" fmla="*/ 8411825 w 8411825"/>
                      <a:gd name="connsiteY14" fmla="*/ 1592271 h 6079525"/>
                      <a:gd name="connsiteX15" fmla="*/ 8411825 w 8411825"/>
                      <a:gd name="connsiteY15" fmla="*/ 2090208 h 6079525"/>
                      <a:gd name="connsiteX16" fmla="*/ 8411825 w 8411825"/>
                      <a:gd name="connsiteY16" fmla="*/ 2669205 h 6079525"/>
                      <a:gd name="connsiteX17" fmla="*/ 8411825 w 8411825"/>
                      <a:gd name="connsiteY17" fmla="*/ 3329261 h 6079525"/>
                      <a:gd name="connsiteX18" fmla="*/ 8411825 w 8411825"/>
                      <a:gd name="connsiteY18" fmla="*/ 3908258 h 6079525"/>
                      <a:gd name="connsiteX19" fmla="*/ 8411825 w 8411825"/>
                      <a:gd name="connsiteY19" fmla="*/ 4365665 h 6079525"/>
                      <a:gd name="connsiteX20" fmla="*/ 8411825 w 8411825"/>
                      <a:gd name="connsiteY20" fmla="*/ 5066251 h 6079525"/>
                      <a:gd name="connsiteX21" fmla="*/ 7398551 w 8411825"/>
                      <a:gd name="connsiteY21" fmla="*/ 6079525 h 6079525"/>
                      <a:gd name="connsiteX22" fmla="*/ 6881924 w 8411825"/>
                      <a:gd name="connsiteY22" fmla="*/ 6079525 h 6079525"/>
                      <a:gd name="connsiteX23" fmla="*/ 6301444 w 8411825"/>
                      <a:gd name="connsiteY23" fmla="*/ 6079525 h 6079525"/>
                      <a:gd name="connsiteX24" fmla="*/ 5912523 w 8411825"/>
                      <a:gd name="connsiteY24" fmla="*/ 6079525 h 6079525"/>
                      <a:gd name="connsiteX25" fmla="*/ 5523601 w 8411825"/>
                      <a:gd name="connsiteY25" fmla="*/ 6079525 h 6079525"/>
                      <a:gd name="connsiteX26" fmla="*/ 4943122 w 8411825"/>
                      <a:gd name="connsiteY26" fmla="*/ 6079525 h 6079525"/>
                      <a:gd name="connsiteX27" fmla="*/ 4490348 w 8411825"/>
                      <a:gd name="connsiteY27" fmla="*/ 6079525 h 6079525"/>
                      <a:gd name="connsiteX28" fmla="*/ 3846015 w 8411825"/>
                      <a:gd name="connsiteY28" fmla="*/ 6079525 h 6079525"/>
                      <a:gd name="connsiteX29" fmla="*/ 3393241 w 8411825"/>
                      <a:gd name="connsiteY29" fmla="*/ 6079525 h 6079525"/>
                      <a:gd name="connsiteX30" fmla="*/ 2748908 w 8411825"/>
                      <a:gd name="connsiteY30" fmla="*/ 6079525 h 6079525"/>
                      <a:gd name="connsiteX31" fmla="*/ 2359987 w 8411825"/>
                      <a:gd name="connsiteY31" fmla="*/ 6079525 h 6079525"/>
                      <a:gd name="connsiteX32" fmla="*/ 1715654 w 8411825"/>
                      <a:gd name="connsiteY32" fmla="*/ 6079525 h 6079525"/>
                      <a:gd name="connsiteX33" fmla="*/ 1013274 w 8411825"/>
                      <a:gd name="connsiteY33" fmla="*/ 6079525 h 6079525"/>
                      <a:gd name="connsiteX34" fmla="*/ 0 w 8411825"/>
                      <a:gd name="connsiteY34" fmla="*/ 5066251 h 6079525"/>
                      <a:gd name="connsiteX35" fmla="*/ 0 w 8411825"/>
                      <a:gd name="connsiteY35" fmla="*/ 4406195 h 6079525"/>
                      <a:gd name="connsiteX36" fmla="*/ 0 w 8411825"/>
                      <a:gd name="connsiteY36" fmla="*/ 3908258 h 6079525"/>
                      <a:gd name="connsiteX37" fmla="*/ 0 w 8411825"/>
                      <a:gd name="connsiteY37" fmla="*/ 3450850 h 6079525"/>
                      <a:gd name="connsiteX38" fmla="*/ 0 w 8411825"/>
                      <a:gd name="connsiteY38" fmla="*/ 2952913 h 6079525"/>
                      <a:gd name="connsiteX39" fmla="*/ 0 w 8411825"/>
                      <a:gd name="connsiteY39" fmla="*/ 2414446 h 6079525"/>
                      <a:gd name="connsiteX40" fmla="*/ 0 w 8411825"/>
                      <a:gd name="connsiteY40" fmla="*/ 1835449 h 6079525"/>
                      <a:gd name="connsiteX41" fmla="*/ 0 w 8411825"/>
                      <a:gd name="connsiteY41" fmla="*/ 1013274 h 60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11825" h="6079525" extrusionOk="0">
                        <a:moveTo>
                          <a:pt x="0" y="1013274"/>
                        </a:moveTo>
                        <a:cubicBezTo>
                          <a:pt x="-102804" y="390246"/>
                          <a:pt x="324668" y="48412"/>
                          <a:pt x="1013274" y="0"/>
                        </a:cubicBezTo>
                        <a:cubicBezTo>
                          <a:pt x="1221492" y="-76002"/>
                          <a:pt x="1452409" y="66076"/>
                          <a:pt x="1721459" y="0"/>
                        </a:cubicBezTo>
                        <a:cubicBezTo>
                          <a:pt x="1990510" y="-66076"/>
                          <a:pt x="2058947" y="31289"/>
                          <a:pt x="2238086" y="0"/>
                        </a:cubicBezTo>
                        <a:cubicBezTo>
                          <a:pt x="2417225" y="-31289"/>
                          <a:pt x="2559296" y="11396"/>
                          <a:pt x="2690860" y="0"/>
                        </a:cubicBezTo>
                        <a:cubicBezTo>
                          <a:pt x="2822424" y="-11396"/>
                          <a:pt x="3074681" y="68794"/>
                          <a:pt x="3335193" y="0"/>
                        </a:cubicBezTo>
                        <a:cubicBezTo>
                          <a:pt x="3595705" y="-68794"/>
                          <a:pt x="3714577" y="28880"/>
                          <a:pt x="3851820" y="0"/>
                        </a:cubicBezTo>
                        <a:cubicBezTo>
                          <a:pt x="3989063" y="-28880"/>
                          <a:pt x="4397253" y="11371"/>
                          <a:pt x="4560005" y="0"/>
                        </a:cubicBezTo>
                        <a:cubicBezTo>
                          <a:pt x="4722758" y="-11371"/>
                          <a:pt x="4846326" y="24934"/>
                          <a:pt x="5012779" y="0"/>
                        </a:cubicBezTo>
                        <a:cubicBezTo>
                          <a:pt x="5179232" y="-24934"/>
                          <a:pt x="5414985" y="27977"/>
                          <a:pt x="5720965" y="0"/>
                        </a:cubicBezTo>
                        <a:cubicBezTo>
                          <a:pt x="6026945" y="-27977"/>
                          <a:pt x="5952627" y="4648"/>
                          <a:pt x="6109886" y="0"/>
                        </a:cubicBezTo>
                        <a:cubicBezTo>
                          <a:pt x="6267145" y="-4648"/>
                          <a:pt x="6520200" y="62990"/>
                          <a:pt x="6690366" y="0"/>
                        </a:cubicBezTo>
                        <a:cubicBezTo>
                          <a:pt x="6860532" y="-62990"/>
                          <a:pt x="7078318" y="33421"/>
                          <a:pt x="7398551" y="0"/>
                        </a:cubicBezTo>
                        <a:cubicBezTo>
                          <a:pt x="8031271" y="-72239"/>
                          <a:pt x="8455351" y="425592"/>
                          <a:pt x="8411825" y="1013274"/>
                        </a:cubicBezTo>
                        <a:cubicBezTo>
                          <a:pt x="8467362" y="1244336"/>
                          <a:pt x="8365820" y="1454726"/>
                          <a:pt x="8411825" y="1592271"/>
                        </a:cubicBezTo>
                        <a:cubicBezTo>
                          <a:pt x="8457830" y="1729816"/>
                          <a:pt x="8391830" y="1938873"/>
                          <a:pt x="8411825" y="2090208"/>
                        </a:cubicBezTo>
                        <a:cubicBezTo>
                          <a:pt x="8431820" y="2241543"/>
                          <a:pt x="8385640" y="2530434"/>
                          <a:pt x="8411825" y="2669205"/>
                        </a:cubicBezTo>
                        <a:cubicBezTo>
                          <a:pt x="8438010" y="2807976"/>
                          <a:pt x="8384417" y="3154356"/>
                          <a:pt x="8411825" y="3329261"/>
                        </a:cubicBezTo>
                        <a:cubicBezTo>
                          <a:pt x="8439233" y="3504166"/>
                          <a:pt x="8360359" y="3771976"/>
                          <a:pt x="8411825" y="3908258"/>
                        </a:cubicBezTo>
                        <a:cubicBezTo>
                          <a:pt x="8463291" y="4044540"/>
                          <a:pt x="8402729" y="4180418"/>
                          <a:pt x="8411825" y="4365665"/>
                        </a:cubicBezTo>
                        <a:cubicBezTo>
                          <a:pt x="8420921" y="4550912"/>
                          <a:pt x="8399130" y="4883369"/>
                          <a:pt x="8411825" y="5066251"/>
                        </a:cubicBezTo>
                        <a:cubicBezTo>
                          <a:pt x="8497968" y="5574769"/>
                          <a:pt x="7892703" y="6183452"/>
                          <a:pt x="7398551" y="6079525"/>
                        </a:cubicBezTo>
                        <a:cubicBezTo>
                          <a:pt x="7157812" y="6079926"/>
                          <a:pt x="7004989" y="6035751"/>
                          <a:pt x="6881924" y="6079525"/>
                        </a:cubicBezTo>
                        <a:cubicBezTo>
                          <a:pt x="6758859" y="6123299"/>
                          <a:pt x="6556140" y="6029579"/>
                          <a:pt x="6301444" y="6079525"/>
                        </a:cubicBezTo>
                        <a:cubicBezTo>
                          <a:pt x="6046748" y="6129471"/>
                          <a:pt x="6047287" y="6038637"/>
                          <a:pt x="5912523" y="6079525"/>
                        </a:cubicBezTo>
                        <a:cubicBezTo>
                          <a:pt x="5777759" y="6120413"/>
                          <a:pt x="5650129" y="6034178"/>
                          <a:pt x="5523601" y="6079525"/>
                        </a:cubicBezTo>
                        <a:cubicBezTo>
                          <a:pt x="5397073" y="6124872"/>
                          <a:pt x="5107424" y="6073740"/>
                          <a:pt x="4943122" y="6079525"/>
                        </a:cubicBezTo>
                        <a:cubicBezTo>
                          <a:pt x="4778820" y="6085310"/>
                          <a:pt x="4687063" y="6032615"/>
                          <a:pt x="4490348" y="6079525"/>
                        </a:cubicBezTo>
                        <a:cubicBezTo>
                          <a:pt x="4293633" y="6126435"/>
                          <a:pt x="4068090" y="6017649"/>
                          <a:pt x="3846015" y="6079525"/>
                        </a:cubicBezTo>
                        <a:cubicBezTo>
                          <a:pt x="3623940" y="6141401"/>
                          <a:pt x="3570656" y="6075366"/>
                          <a:pt x="3393241" y="6079525"/>
                        </a:cubicBezTo>
                        <a:cubicBezTo>
                          <a:pt x="3215826" y="6083684"/>
                          <a:pt x="3030746" y="6029854"/>
                          <a:pt x="2748908" y="6079525"/>
                        </a:cubicBezTo>
                        <a:cubicBezTo>
                          <a:pt x="2467070" y="6129196"/>
                          <a:pt x="2474263" y="6063531"/>
                          <a:pt x="2359987" y="6079525"/>
                        </a:cubicBezTo>
                        <a:cubicBezTo>
                          <a:pt x="2245711" y="6095519"/>
                          <a:pt x="1850742" y="6029850"/>
                          <a:pt x="1715654" y="6079525"/>
                        </a:cubicBezTo>
                        <a:cubicBezTo>
                          <a:pt x="1580566" y="6129200"/>
                          <a:pt x="1300250" y="6067777"/>
                          <a:pt x="1013274" y="6079525"/>
                        </a:cubicBezTo>
                        <a:cubicBezTo>
                          <a:pt x="430099" y="6092735"/>
                          <a:pt x="24307" y="5691727"/>
                          <a:pt x="0" y="5066251"/>
                        </a:cubicBezTo>
                        <a:cubicBezTo>
                          <a:pt x="-24774" y="4875056"/>
                          <a:pt x="34367" y="4687189"/>
                          <a:pt x="0" y="4406195"/>
                        </a:cubicBezTo>
                        <a:cubicBezTo>
                          <a:pt x="-34367" y="4125201"/>
                          <a:pt x="21606" y="4096859"/>
                          <a:pt x="0" y="3908258"/>
                        </a:cubicBezTo>
                        <a:cubicBezTo>
                          <a:pt x="-21606" y="3719657"/>
                          <a:pt x="28453" y="3573325"/>
                          <a:pt x="0" y="3450850"/>
                        </a:cubicBezTo>
                        <a:cubicBezTo>
                          <a:pt x="-28453" y="3328375"/>
                          <a:pt x="26523" y="3088658"/>
                          <a:pt x="0" y="2952913"/>
                        </a:cubicBezTo>
                        <a:cubicBezTo>
                          <a:pt x="-26523" y="2817168"/>
                          <a:pt x="29552" y="2580642"/>
                          <a:pt x="0" y="2414446"/>
                        </a:cubicBezTo>
                        <a:cubicBezTo>
                          <a:pt x="-29552" y="2248250"/>
                          <a:pt x="39317" y="1969577"/>
                          <a:pt x="0" y="1835449"/>
                        </a:cubicBezTo>
                        <a:cubicBezTo>
                          <a:pt x="-39317" y="1701321"/>
                          <a:pt x="18150" y="1349752"/>
                          <a:pt x="0" y="10132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3" name="Triangle 12">
            <a:extLst>
              <a:ext uri="{FF2B5EF4-FFF2-40B4-BE49-F238E27FC236}">
                <a16:creationId xmlns:a16="http://schemas.microsoft.com/office/drawing/2014/main" id="{F8A5ECAA-5F61-0540-A341-A380D20DDD12}"/>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9" name="Triangle 18">
            <a:extLst>
              <a:ext uri="{FF2B5EF4-FFF2-40B4-BE49-F238E27FC236}">
                <a16:creationId xmlns:a16="http://schemas.microsoft.com/office/drawing/2014/main" id="{51E26622-559F-2C4D-BB67-1CF02C74E03E}"/>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20" name="Picture 2" descr="Genomics Core Leuven">
            <a:extLst>
              <a:ext uri="{FF2B5EF4-FFF2-40B4-BE49-F238E27FC236}">
                <a16:creationId xmlns:a16="http://schemas.microsoft.com/office/drawing/2014/main" id="{021C1D5F-D2E1-144C-8B6A-A08847D4D1C9}"/>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6CA5F3C-34F7-644F-9888-9253154BE6A2}"/>
              </a:ext>
            </a:extLst>
          </p:cNvPr>
          <p:cNvSpPr txBox="1"/>
          <p:nvPr/>
        </p:nvSpPr>
        <p:spPr>
          <a:xfrm>
            <a:off x="3014144" y="1288958"/>
            <a:ext cx="7611762" cy="3788858"/>
          </a:xfrm>
          <a:prstGeom prst="rect">
            <a:avLst/>
          </a:prstGeom>
          <a:noFill/>
        </p:spPr>
        <p:txBody>
          <a:bodyPr wrap="square" rtlCol="0">
            <a:spAutoFit/>
          </a:bodyPr>
          <a:lstStyle/>
          <a:p>
            <a:pPr>
              <a:lnSpc>
                <a:spcPct val="150000"/>
              </a:lnSpc>
            </a:pPr>
            <a:r>
              <a:rPr lang="en-GB" b="1" dirty="0"/>
              <a:t>What does “biological replicate” mean in single cell </a:t>
            </a:r>
          </a:p>
          <a:p>
            <a:pPr>
              <a:lnSpc>
                <a:spcPct val="150000"/>
              </a:lnSpc>
            </a:pPr>
            <a:endParaRPr lang="en-GB" b="1" dirty="0"/>
          </a:p>
          <a:p>
            <a:pPr marL="285750" indent="-285750">
              <a:lnSpc>
                <a:spcPct val="150000"/>
              </a:lnSpc>
              <a:buFont typeface="Courier New" panose="02070309020205020404" pitchFamily="49" charset="0"/>
              <a:buChar char="o"/>
            </a:pPr>
            <a:r>
              <a:rPr lang="en-GB" dirty="0"/>
              <a:t>Within one sample </a:t>
            </a:r>
            <a:r>
              <a:rPr lang="en-GB" dirty="0">
                <a:sym typeface="Wingdings" pitchFamily="2" charset="2"/>
              </a:rPr>
              <a:t> </a:t>
            </a:r>
            <a:r>
              <a:rPr lang="en-GB" dirty="0"/>
              <a:t>cells of a similar type can be considered a replicate of each other</a:t>
            </a:r>
          </a:p>
          <a:p>
            <a:pPr marL="285750" indent="-285750">
              <a:lnSpc>
                <a:spcPct val="150000"/>
              </a:lnSpc>
              <a:buFont typeface="Courier New" panose="02070309020205020404" pitchFamily="49" charset="0"/>
              <a:buChar char="o"/>
            </a:pPr>
            <a:r>
              <a:rPr lang="en-GB" dirty="0"/>
              <a:t>Biological replicates can show different clustering when driven by genetic background and not by altered gene expression </a:t>
            </a:r>
          </a:p>
          <a:p>
            <a:pPr>
              <a:lnSpc>
                <a:spcPct val="150000"/>
              </a:lnSpc>
            </a:pPr>
            <a:endParaRPr lang="en-GB" dirty="0"/>
          </a:p>
          <a:p>
            <a:pPr>
              <a:lnSpc>
                <a:spcPct val="150000"/>
              </a:lnSpc>
            </a:pPr>
            <a:endParaRPr lang="en-BE" dirty="0"/>
          </a:p>
        </p:txBody>
      </p:sp>
      <p:sp>
        <p:nvSpPr>
          <p:cNvPr id="15" name="TextBox 14">
            <a:extLst>
              <a:ext uri="{FF2B5EF4-FFF2-40B4-BE49-F238E27FC236}">
                <a16:creationId xmlns:a16="http://schemas.microsoft.com/office/drawing/2014/main" id="{F68C136F-D251-6744-8DF4-2ED653539128}"/>
              </a:ext>
            </a:extLst>
          </p:cNvPr>
          <p:cNvSpPr txBox="1"/>
          <p:nvPr/>
        </p:nvSpPr>
        <p:spPr>
          <a:xfrm>
            <a:off x="2872747" y="457509"/>
            <a:ext cx="7894557" cy="430887"/>
          </a:xfrm>
          <a:prstGeom prst="rect">
            <a:avLst/>
          </a:prstGeom>
          <a:noFill/>
        </p:spPr>
        <p:txBody>
          <a:bodyPr wrap="square" rtlCol="0">
            <a:spAutoFit/>
          </a:bodyPr>
          <a:lstStyle/>
          <a:p>
            <a:pPr algn="ctr"/>
            <a:r>
              <a:rPr lang="en-US" sz="2400" b="1" dirty="0"/>
              <a:t>Single cell and replicates</a:t>
            </a:r>
            <a:endParaRPr lang="en-BE" sz="2400" b="1" dirty="0"/>
          </a:p>
        </p:txBody>
      </p:sp>
      <p:pic>
        <p:nvPicPr>
          <p:cNvPr id="1026" name="Picture 2">
            <a:extLst>
              <a:ext uri="{FF2B5EF4-FFF2-40B4-BE49-F238E27FC236}">
                <a16:creationId xmlns:a16="http://schemas.microsoft.com/office/drawing/2014/main" id="{1B9C1B2E-73A5-EE40-BD90-CAB62AE261B4}"/>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5327454" y="3960974"/>
            <a:ext cx="3174372" cy="2720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406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B8664B-7BD0-164A-BC33-5EF89497955C}"/>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6746" y="1746295"/>
            <a:ext cx="2424341" cy="3989161"/>
          </a:xfrm>
          <a:prstGeom prst="rect">
            <a:avLst/>
          </a:prstGeom>
        </p:spPr>
      </p:pic>
      <p:sp>
        <p:nvSpPr>
          <p:cNvPr id="7" name="Freeform 6">
            <a:extLst>
              <a:ext uri="{FF2B5EF4-FFF2-40B4-BE49-F238E27FC236}">
                <a16:creationId xmlns:a16="http://schemas.microsoft.com/office/drawing/2014/main" id="{872A95BC-E8B5-CD45-ACFE-30F453D409CA}"/>
              </a:ext>
            </a:extLst>
          </p:cNvPr>
          <p:cNvSpPr/>
          <p:nvPr/>
        </p:nvSpPr>
        <p:spPr>
          <a:xfrm>
            <a:off x="2097719" y="1235674"/>
            <a:ext cx="474818" cy="2253114"/>
          </a:xfrm>
          <a:custGeom>
            <a:avLst/>
            <a:gdLst>
              <a:gd name="connsiteX0" fmla="*/ 0 w 457200"/>
              <a:gd name="connsiteY0" fmla="*/ 1309816 h 1407972"/>
              <a:gd name="connsiteX1" fmla="*/ 284206 w 457200"/>
              <a:gd name="connsiteY1" fmla="*/ 1272746 h 1407972"/>
              <a:gd name="connsiteX2" fmla="*/ 457200 w 457200"/>
              <a:gd name="connsiteY2" fmla="*/ 0 h 1407972"/>
              <a:gd name="connsiteX0" fmla="*/ 0 w 457200"/>
              <a:gd name="connsiteY0" fmla="*/ 1309816 h 1346110"/>
              <a:gd name="connsiteX1" fmla="*/ 420130 w 457200"/>
              <a:gd name="connsiteY1" fmla="*/ 1099751 h 1346110"/>
              <a:gd name="connsiteX2" fmla="*/ 457200 w 457200"/>
              <a:gd name="connsiteY2" fmla="*/ 0 h 1346110"/>
              <a:gd name="connsiteX0" fmla="*/ 0 w 457200"/>
              <a:gd name="connsiteY0" fmla="*/ 1309816 h 1324859"/>
              <a:gd name="connsiteX1" fmla="*/ 382368 w 457200"/>
              <a:gd name="connsiteY1" fmla="*/ 842767 h 1324859"/>
              <a:gd name="connsiteX2" fmla="*/ 457200 w 457200"/>
              <a:gd name="connsiteY2" fmla="*/ 0 h 1324859"/>
              <a:gd name="connsiteX0" fmla="*/ 0 w 646012"/>
              <a:gd name="connsiteY0" fmla="*/ 1273103 h 1289582"/>
              <a:gd name="connsiteX1" fmla="*/ 571180 w 646012"/>
              <a:gd name="connsiteY1" fmla="*/ 842767 h 1289582"/>
              <a:gd name="connsiteX2" fmla="*/ 646012 w 646012"/>
              <a:gd name="connsiteY2" fmla="*/ 0 h 1289582"/>
              <a:gd name="connsiteX0" fmla="*/ 0 w 646012"/>
              <a:gd name="connsiteY0" fmla="*/ 1273103 h 1277444"/>
              <a:gd name="connsiteX1" fmla="*/ 571180 w 646012"/>
              <a:gd name="connsiteY1" fmla="*/ 842767 h 1277444"/>
              <a:gd name="connsiteX2" fmla="*/ 646012 w 646012"/>
              <a:gd name="connsiteY2" fmla="*/ 0 h 1277444"/>
              <a:gd name="connsiteX0" fmla="*/ 0 w 655649"/>
              <a:gd name="connsiteY0" fmla="*/ 1316820 h 1320593"/>
              <a:gd name="connsiteX1" fmla="*/ 580817 w 655649"/>
              <a:gd name="connsiteY1" fmla="*/ 842767 h 1320593"/>
              <a:gd name="connsiteX2" fmla="*/ 655649 w 655649"/>
              <a:gd name="connsiteY2" fmla="*/ 0 h 1320593"/>
              <a:gd name="connsiteX0" fmla="*/ 0 w 659212"/>
              <a:gd name="connsiteY0" fmla="*/ 1316820 h 1320740"/>
              <a:gd name="connsiteX1" fmla="*/ 628996 w 659212"/>
              <a:gd name="connsiteY1" fmla="*/ 855258 h 1320740"/>
              <a:gd name="connsiteX2" fmla="*/ 655649 w 659212"/>
              <a:gd name="connsiteY2" fmla="*/ 0 h 1320740"/>
            </a:gdLst>
            <a:ahLst/>
            <a:cxnLst>
              <a:cxn ang="0">
                <a:pos x="connsiteX0" y="connsiteY0"/>
              </a:cxn>
              <a:cxn ang="0">
                <a:pos x="connsiteX1" y="connsiteY1"/>
              </a:cxn>
              <a:cxn ang="0">
                <a:pos x="connsiteX2" y="connsiteY2"/>
              </a:cxn>
            </a:cxnLst>
            <a:rect l="l" t="t" r="r" b="b"/>
            <a:pathLst>
              <a:path w="659212" h="1320740">
                <a:moveTo>
                  <a:pt x="0" y="1316820"/>
                </a:moveTo>
                <a:cubicBezTo>
                  <a:pt x="547256" y="1357473"/>
                  <a:pt x="552796" y="1073561"/>
                  <a:pt x="628996" y="855258"/>
                </a:cubicBezTo>
                <a:cubicBezTo>
                  <a:pt x="705196" y="636955"/>
                  <a:pt x="607252" y="527221"/>
                  <a:pt x="655649" y="0"/>
                </a:cubicBezTo>
              </a:path>
            </a:pathLst>
          </a:custGeom>
          <a:noFill/>
          <a:ln>
            <a:solidFill>
              <a:srgbClr val="FAB005">
                <a:alpha val="29804"/>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ounded Rectangle 9">
            <a:extLst>
              <a:ext uri="{FF2B5EF4-FFF2-40B4-BE49-F238E27FC236}">
                <a16:creationId xmlns:a16="http://schemas.microsoft.com/office/drawing/2014/main" id="{52A5FF1F-60C3-804B-B317-1C0500385E8E}"/>
              </a:ext>
            </a:extLst>
          </p:cNvPr>
          <p:cNvSpPr/>
          <p:nvPr/>
        </p:nvSpPr>
        <p:spPr>
          <a:xfrm>
            <a:off x="2577340" y="336377"/>
            <a:ext cx="8751600" cy="6437871"/>
          </a:xfrm>
          <a:prstGeom prst="roundRect">
            <a:avLst/>
          </a:prstGeom>
          <a:noFill/>
          <a:ln w="19050">
            <a:solidFill>
              <a:srgbClr val="FAB005">
                <a:alpha val="29804"/>
              </a:srgbClr>
            </a:solidFill>
            <a:prstDash val="sysDash"/>
            <a:extLst>
              <a:ext uri="{C807C97D-BFC1-408E-A445-0C87EB9F89A2}">
                <ask:lineSketchStyleProps xmlns:ask="http://schemas.microsoft.com/office/drawing/2018/sketchyshapes" sd="1219033472">
                  <a:custGeom>
                    <a:avLst/>
                    <a:gdLst>
                      <a:gd name="connsiteX0" fmla="*/ 0 w 8411825"/>
                      <a:gd name="connsiteY0" fmla="*/ 1013274 h 6079525"/>
                      <a:gd name="connsiteX1" fmla="*/ 1013274 w 8411825"/>
                      <a:gd name="connsiteY1" fmla="*/ 0 h 6079525"/>
                      <a:gd name="connsiteX2" fmla="*/ 1721459 w 8411825"/>
                      <a:gd name="connsiteY2" fmla="*/ 0 h 6079525"/>
                      <a:gd name="connsiteX3" fmla="*/ 2238086 w 8411825"/>
                      <a:gd name="connsiteY3" fmla="*/ 0 h 6079525"/>
                      <a:gd name="connsiteX4" fmla="*/ 2690860 w 8411825"/>
                      <a:gd name="connsiteY4" fmla="*/ 0 h 6079525"/>
                      <a:gd name="connsiteX5" fmla="*/ 3335193 w 8411825"/>
                      <a:gd name="connsiteY5" fmla="*/ 0 h 6079525"/>
                      <a:gd name="connsiteX6" fmla="*/ 3851820 w 8411825"/>
                      <a:gd name="connsiteY6" fmla="*/ 0 h 6079525"/>
                      <a:gd name="connsiteX7" fmla="*/ 4560005 w 8411825"/>
                      <a:gd name="connsiteY7" fmla="*/ 0 h 6079525"/>
                      <a:gd name="connsiteX8" fmla="*/ 5012779 w 8411825"/>
                      <a:gd name="connsiteY8" fmla="*/ 0 h 6079525"/>
                      <a:gd name="connsiteX9" fmla="*/ 5720965 w 8411825"/>
                      <a:gd name="connsiteY9" fmla="*/ 0 h 6079525"/>
                      <a:gd name="connsiteX10" fmla="*/ 6109886 w 8411825"/>
                      <a:gd name="connsiteY10" fmla="*/ 0 h 6079525"/>
                      <a:gd name="connsiteX11" fmla="*/ 6690366 w 8411825"/>
                      <a:gd name="connsiteY11" fmla="*/ 0 h 6079525"/>
                      <a:gd name="connsiteX12" fmla="*/ 7398551 w 8411825"/>
                      <a:gd name="connsiteY12" fmla="*/ 0 h 6079525"/>
                      <a:gd name="connsiteX13" fmla="*/ 8411825 w 8411825"/>
                      <a:gd name="connsiteY13" fmla="*/ 1013274 h 6079525"/>
                      <a:gd name="connsiteX14" fmla="*/ 8411825 w 8411825"/>
                      <a:gd name="connsiteY14" fmla="*/ 1592271 h 6079525"/>
                      <a:gd name="connsiteX15" fmla="*/ 8411825 w 8411825"/>
                      <a:gd name="connsiteY15" fmla="*/ 2090208 h 6079525"/>
                      <a:gd name="connsiteX16" fmla="*/ 8411825 w 8411825"/>
                      <a:gd name="connsiteY16" fmla="*/ 2669205 h 6079525"/>
                      <a:gd name="connsiteX17" fmla="*/ 8411825 w 8411825"/>
                      <a:gd name="connsiteY17" fmla="*/ 3329261 h 6079525"/>
                      <a:gd name="connsiteX18" fmla="*/ 8411825 w 8411825"/>
                      <a:gd name="connsiteY18" fmla="*/ 3908258 h 6079525"/>
                      <a:gd name="connsiteX19" fmla="*/ 8411825 w 8411825"/>
                      <a:gd name="connsiteY19" fmla="*/ 4365665 h 6079525"/>
                      <a:gd name="connsiteX20" fmla="*/ 8411825 w 8411825"/>
                      <a:gd name="connsiteY20" fmla="*/ 5066251 h 6079525"/>
                      <a:gd name="connsiteX21" fmla="*/ 7398551 w 8411825"/>
                      <a:gd name="connsiteY21" fmla="*/ 6079525 h 6079525"/>
                      <a:gd name="connsiteX22" fmla="*/ 6881924 w 8411825"/>
                      <a:gd name="connsiteY22" fmla="*/ 6079525 h 6079525"/>
                      <a:gd name="connsiteX23" fmla="*/ 6301444 w 8411825"/>
                      <a:gd name="connsiteY23" fmla="*/ 6079525 h 6079525"/>
                      <a:gd name="connsiteX24" fmla="*/ 5912523 w 8411825"/>
                      <a:gd name="connsiteY24" fmla="*/ 6079525 h 6079525"/>
                      <a:gd name="connsiteX25" fmla="*/ 5523601 w 8411825"/>
                      <a:gd name="connsiteY25" fmla="*/ 6079525 h 6079525"/>
                      <a:gd name="connsiteX26" fmla="*/ 4943122 w 8411825"/>
                      <a:gd name="connsiteY26" fmla="*/ 6079525 h 6079525"/>
                      <a:gd name="connsiteX27" fmla="*/ 4490348 w 8411825"/>
                      <a:gd name="connsiteY27" fmla="*/ 6079525 h 6079525"/>
                      <a:gd name="connsiteX28" fmla="*/ 3846015 w 8411825"/>
                      <a:gd name="connsiteY28" fmla="*/ 6079525 h 6079525"/>
                      <a:gd name="connsiteX29" fmla="*/ 3393241 w 8411825"/>
                      <a:gd name="connsiteY29" fmla="*/ 6079525 h 6079525"/>
                      <a:gd name="connsiteX30" fmla="*/ 2748908 w 8411825"/>
                      <a:gd name="connsiteY30" fmla="*/ 6079525 h 6079525"/>
                      <a:gd name="connsiteX31" fmla="*/ 2359987 w 8411825"/>
                      <a:gd name="connsiteY31" fmla="*/ 6079525 h 6079525"/>
                      <a:gd name="connsiteX32" fmla="*/ 1715654 w 8411825"/>
                      <a:gd name="connsiteY32" fmla="*/ 6079525 h 6079525"/>
                      <a:gd name="connsiteX33" fmla="*/ 1013274 w 8411825"/>
                      <a:gd name="connsiteY33" fmla="*/ 6079525 h 6079525"/>
                      <a:gd name="connsiteX34" fmla="*/ 0 w 8411825"/>
                      <a:gd name="connsiteY34" fmla="*/ 5066251 h 6079525"/>
                      <a:gd name="connsiteX35" fmla="*/ 0 w 8411825"/>
                      <a:gd name="connsiteY35" fmla="*/ 4406195 h 6079525"/>
                      <a:gd name="connsiteX36" fmla="*/ 0 w 8411825"/>
                      <a:gd name="connsiteY36" fmla="*/ 3908258 h 6079525"/>
                      <a:gd name="connsiteX37" fmla="*/ 0 w 8411825"/>
                      <a:gd name="connsiteY37" fmla="*/ 3450850 h 6079525"/>
                      <a:gd name="connsiteX38" fmla="*/ 0 w 8411825"/>
                      <a:gd name="connsiteY38" fmla="*/ 2952913 h 6079525"/>
                      <a:gd name="connsiteX39" fmla="*/ 0 w 8411825"/>
                      <a:gd name="connsiteY39" fmla="*/ 2414446 h 6079525"/>
                      <a:gd name="connsiteX40" fmla="*/ 0 w 8411825"/>
                      <a:gd name="connsiteY40" fmla="*/ 1835449 h 6079525"/>
                      <a:gd name="connsiteX41" fmla="*/ 0 w 8411825"/>
                      <a:gd name="connsiteY41" fmla="*/ 1013274 h 60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11825" h="6079525" extrusionOk="0">
                        <a:moveTo>
                          <a:pt x="0" y="1013274"/>
                        </a:moveTo>
                        <a:cubicBezTo>
                          <a:pt x="-102804" y="390246"/>
                          <a:pt x="324668" y="48412"/>
                          <a:pt x="1013274" y="0"/>
                        </a:cubicBezTo>
                        <a:cubicBezTo>
                          <a:pt x="1221492" y="-76002"/>
                          <a:pt x="1452409" y="66076"/>
                          <a:pt x="1721459" y="0"/>
                        </a:cubicBezTo>
                        <a:cubicBezTo>
                          <a:pt x="1990510" y="-66076"/>
                          <a:pt x="2058947" y="31289"/>
                          <a:pt x="2238086" y="0"/>
                        </a:cubicBezTo>
                        <a:cubicBezTo>
                          <a:pt x="2417225" y="-31289"/>
                          <a:pt x="2559296" y="11396"/>
                          <a:pt x="2690860" y="0"/>
                        </a:cubicBezTo>
                        <a:cubicBezTo>
                          <a:pt x="2822424" y="-11396"/>
                          <a:pt x="3074681" y="68794"/>
                          <a:pt x="3335193" y="0"/>
                        </a:cubicBezTo>
                        <a:cubicBezTo>
                          <a:pt x="3595705" y="-68794"/>
                          <a:pt x="3714577" y="28880"/>
                          <a:pt x="3851820" y="0"/>
                        </a:cubicBezTo>
                        <a:cubicBezTo>
                          <a:pt x="3989063" y="-28880"/>
                          <a:pt x="4397253" y="11371"/>
                          <a:pt x="4560005" y="0"/>
                        </a:cubicBezTo>
                        <a:cubicBezTo>
                          <a:pt x="4722758" y="-11371"/>
                          <a:pt x="4846326" y="24934"/>
                          <a:pt x="5012779" y="0"/>
                        </a:cubicBezTo>
                        <a:cubicBezTo>
                          <a:pt x="5179232" y="-24934"/>
                          <a:pt x="5414985" y="27977"/>
                          <a:pt x="5720965" y="0"/>
                        </a:cubicBezTo>
                        <a:cubicBezTo>
                          <a:pt x="6026945" y="-27977"/>
                          <a:pt x="5952627" y="4648"/>
                          <a:pt x="6109886" y="0"/>
                        </a:cubicBezTo>
                        <a:cubicBezTo>
                          <a:pt x="6267145" y="-4648"/>
                          <a:pt x="6520200" y="62990"/>
                          <a:pt x="6690366" y="0"/>
                        </a:cubicBezTo>
                        <a:cubicBezTo>
                          <a:pt x="6860532" y="-62990"/>
                          <a:pt x="7078318" y="33421"/>
                          <a:pt x="7398551" y="0"/>
                        </a:cubicBezTo>
                        <a:cubicBezTo>
                          <a:pt x="8031271" y="-72239"/>
                          <a:pt x="8455351" y="425592"/>
                          <a:pt x="8411825" y="1013274"/>
                        </a:cubicBezTo>
                        <a:cubicBezTo>
                          <a:pt x="8467362" y="1244336"/>
                          <a:pt x="8365820" y="1454726"/>
                          <a:pt x="8411825" y="1592271"/>
                        </a:cubicBezTo>
                        <a:cubicBezTo>
                          <a:pt x="8457830" y="1729816"/>
                          <a:pt x="8391830" y="1938873"/>
                          <a:pt x="8411825" y="2090208"/>
                        </a:cubicBezTo>
                        <a:cubicBezTo>
                          <a:pt x="8431820" y="2241543"/>
                          <a:pt x="8385640" y="2530434"/>
                          <a:pt x="8411825" y="2669205"/>
                        </a:cubicBezTo>
                        <a:cubicBezTo>
                          <a:pt x="8438010" y="2807976"/>
                          <a:pt x="8384417" y="3154356"/>
                          <a:pt x="8411825" y="3329261"/>
                        </a:cubicBezTo>
                        <a:cubicBezTo>
                          <a:pt x="8439233" y="3504166"/>
                          <a:pt x="8360359" y="3771976"/>
                          <a:pt x="8411825" y="3908258"/>
                        </a:cubicBezTo>
                        <a:cubicBezTo>
                          <a:pt x="8463291" y="4044540"/>
                          <a:pt x="8402729" y="4180418"/>
                          <a:pt x="8411825" y="4365665"/>
                        </a:cubicBezTo>
                        <a:cubicBezTo>
                          <a:pt x="8420921" y="4550912"/>
                          <a:pt x="8399130" y="4883369"/>
                          <a:pt x="8411825" y="5066251"/>
                        </a:cubicBezTo>
                        <a:cubicBezTo>
                          <a:pt x="8497968" y="5574769"/>
                          <a:pt x="7892703" y="6183452"/>
                          <a:pt x="7398551" y="6079525"/>
                        </a:cubicBezTo>
                        <a:cubicBezTo>
                          <a:pt x="7157812" y="6079926"/>
                          <a:pt x="7004989" y="6035751"/>
                          <a:pt x="6881924" y="6079525"/>
                        </a:cubicBezTo>
                        <a:cubicBezTo>
                          <a:pt x="6758859" y="6123299"/>
                          <a:pt x="6556140" y="6029579"/>
                          <a:pt x="6301444" y="6079525"/>
                        </a:cubicBezTo>
                        <a:cubicBezTo>
                          <a:pt x="6046748" y="6129471"/>
                          <a:pt x="6047287" y="6038637"/>
                          <a:pt x="5912523" y="6079525"/>
                        </a:cubicBezTo>
                        <a:cubicBezTo>
                          <a:pt x="5777759" y="6120413"/>
                          <a:pt x="5650129" y="6034178"/>
                          <a:pt x="5523601" y="6079525"/>
                        </a:cubicBezTo>
                        <a:cubicBezTo>
                          <a:pt x="5397073" y="6124872"/>
                          <a:pt x="5107424" y="6073740"/>
                          <a:pt x="4943122" y="6079525"/>
                        </a:cubicBezTo>
                        <a:cubicBezTo>
                          <a:pt x="4778820" y="6085310"/>
                          <a:pt x="4687063" y="6032615"/>
                          <a:pt x="4490348" y="6079525"/>
                        </a:cubicBezTo>
                        <a:cubicBezTo>
                          <a:pt x="4293633" y="6126435"/>
                          <a:pt x="4068090" y="6017649"/>
                          <a:pt x="3846015" y="6079525"/>
                        </a:cubicBezTo>
                        <a:cubicBezTo>
                          <a:pt x="3623940" y="6141401"/>
                          <a:pt x="3570656" y="6075366"/>
                          <a:pt x="3393241" y="6079525"/>
                        </a:cubicBezTo>
                        <a:cubicBezTo>
                          <a:pt x="3215826" y="6083684"/>
                          <a:pt x="3030746" y="6029854"/>
                          <a:pt x="2748908" y="6079525"/>
                        </a:cubicBezTo>
                        <a:cubicBezTo>
                          <a:pt x="2467070" y="6129196"/>
                          <a:pt x="2474263" y="6063531"/>
                          <a:pt x="2359987" y="6079525"/>
                        </a:cubicBezTo>
                        <a:cubicBezTo>
                          <a:pt x="2245711" y="6095519"/>
                          <a:pt x="1850742" y="6029850"/>
                          <a:pt x="1715654" y="6079525"/>
                        </a:cubicBezTo>
                        <a:cubicBezTo>
                          <a:pt x="1580566" y="6129200"/>
                          <a:pt x="1300250" y="6067777"/>
                          <a:pt x="1013274" y="6079525"/>
                        </a:cubicBezTo>
                        <a:cubicBezTo>
                          <a:pt x="430099" y="6092735"/>
                          <a:pt x="24307" y="5691727"/>
                          <a:pt x="0" y="5066251"/>
                        </a:cubicBezTo>
                        <a:cubicBezTo>
                          <a:pt x="-24774" y="4875056"/>
                          <a:pt x="34367" y="4687189"/>
                          <a:pt x="0" y="4406195"/>
                        </a:cubicBezTo>
                        <a:cubicBezTo>
                          <a:pt x="-34367" y="4125201"/>
                          <a:pt x="21606" y="4096859"/>
                          <a:pt x="0" y="3908258"/>
                        </a:cubicBezTo>
                        <a:cubicBezTo>
                          <a:pt x="-21606" y="3719657"/>
                          <a:pt x="28453" y="3573325"/>
                          <a:pt x="0" y="3450850"/>
                        </a:cubicBezTo>
                        <a:cubicBezTo>
                          <a:pt x="-28453" y="3328375"/>
                          <a:pt x="26523" y="3088658"/>
                          <a:pt x="0" y="2952913"/>
                        </a:cubicBezTo>
                        <a:cubicBezTo>
                          <a:pt x="-26523" y="2817168"/>
                          <a:pt x="29552" y="2580642"/>
                          <a:pt x="0" y="2414446"/>
                        </a:cubicBezTo>
                        <a:cubicBezTo>
                          <a:pt x="-29552" y="2248250"/>
                          <a:pt x="39317" y="1969577"/>
                          <a:pt x="0" y="1835449"/>
                        </a:cubicBezTo>
                        <a:cubicBezTo>
                          <a:pt x="-39317" y="1701321"/>
                          <a:pt x="18150" y="1349752"/>
                          <a:pt x="0" y="10132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1" name="TextBox 10">
            <a:extLst>
              <a:ext uri="{FF2B5EF4-FFF2-40B4-BE49-F238E27FC236}">
                <a16:creationId xmlns:a16="http://schemas.microsoft.com/office/drawing/2014/main" id="{1B91FD1E-AD2A-944B-9BA7-A8E1B79C8521}"/>
              </a:ext>
            </a:extLst>
          </p:cNvPr>
          <p:cNvSpPr txBox="1"/>
          <p:nvPr/>
        </p:nvSpPr>
        <p:spPr>
          <a:xfrm>
            <a:off x="3111299" y="1155895"/>
            <a:ext cx="2100640" cy="400110"/>
          </a:xfrm>
          <a:prstGeom prst="rect">
            <a:avLst/>
          </a:prstGeom>
          <a:noFill/>
        </p:spPr>
        <p:txBody>
          <a:bodyPr wrap="none" rtlCol="0">
            <a:spAutoFit/>
          </a:bodyPr>
          <a:lstStyle/>
          <a:p>
            <a:pPr algn="ctr"/>
            <a:r>
              <a:rPr lang="en-US" sz="2000" dirty="0"/>
              <a:t>Set up experiment</a:t>
            </a:r>
            <a:endParaRPr lang="en-BE" sz="2000" dirty="0"/>
          </a:p>
        </p:txBody>
      </p:sp>
      <p:sp>
        <p:nvSpPr>
          <p:cNvPr id="16" name="Rounded Rectangle 15">
            <a:extLst>
              <a:ext uri="{FF2B5EF4-FFF2-40B4-BE49-F238E27FC236}">
                <a16:creationId xmlns:a16="http://schemas.microsoft.com/office/drawing/2014/main" id="{31E1F86B-A64C-074C-B07B-188910EEEB96}"/>
              </a:ext>
            </a:extLst>
          </p:cNvPr>
          <p:cNvSpPr/>
          <p:nvPr/>
        </p:nvSpPr>
        <p:spPr>
          <a:xfrm>
            <a:off x="3085503" y="1116621"/>
            <a:ext cx="2100640" cy="456678"/>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0" name="TextBox 19">
            <a:extLst>
              <a:ext uri="{FF2B5EF4-FFF2-40B4-BE49-F238E27FC236}">
                <a16:creationId xmlns:a16="http://schemas.microsoft.com/office/drawing/2014/main" id="{E034C9D3-5556-F849-BE9E-C9B9C61BD929}"/>
              </a:ext>
            </a:extLst>
          </p:cNvPr>
          <p:cNvSpPr txBox="1"/>
          <p:nvPr/>
        </p:nvSpPr>
        <p:spPr>
          <a:xfrm>
            <a:off x="3098941" y="2006075"/>
            <a:ext cx="2074843" cy="707886"/>
          </a:xfrm>
          <a:prstGeom prst="rect">
            <a:avLst/>
          </a:prstGeom>
          <a:noFill/>
        </p:spPr>
        <p:txBody>
          <a:bodyPr wrap="square" rtlCol="0">
            <a:spAutoFit/>
          </a:bodyPr>
          <a:lstStyle/>
          <a:p>
            <a:pPr algn="ctr"/>
            <a:r>
              <a:rPr lang="en-US" sz="2000" dirty="0"/>
              <a:t>generate single cell suspensions</a:t>
            </a:r>
            <a:endParaRPr lang="en-BE" sz="2000" dirty="0"/>
          </a:p>
        </p:txBody>
      </p:sp>
      <p:sp>
        <p:nvSpPr>
          <p:cNvPr id="21" name="Rounded Rectangle 20">
            <a:extLst>
              <a:ext uri="{FF2B5EF4-FFF2-40B4-BE49-F238E27FC236}">
                <a16:creationId xmlns:a16="http://schemas.microsoft.com/office/drawing/2014/main" id="{79980363-CC97-A04B-8528-BD4BAFCD526E}"/>
              </a:ext>
            </a:extLst>
          </p:cNvPr>
          <p:cNvSpPr/>
          <p:nvPr/>
        </p:nvSpPr>
        <p:spPr>
          <a:xfrm>
            <a:off x="3085503" y="2003872"/>
            <a:ext cx="2100640" cy="707886"/>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2" name="TextBox 21">
            <a:extLst>
              <a:ext uri="{FF2B5EF4-FFF2-40B4-BE49-F238E27FC236}">
                <a16:creationId xmlns:a16="http://schemas.microsoft.com/office/drawing/2014/main" id="{81296070-2C5F-8C43-8C16-C397B08323B1}"/>
              </a:ext>
            </a:extLst>
          </p:cNvPr>
          <p:cNvSpPr txBox="1"/>
          <p:nvPr/>
        </p:nvSpPr>
        <p:spPr>
          <a:xfrm>
            <a:off x="3111297" y="3214605"/>
            <a:ext cx="2074843" cy="400110"/>
          </a:xfrm>
          <a:prstGeom prst="rect">
            <a:avLst/>
          </a:prstGeom>
          <a:noFill/>
        </p:spPr>
        <p:txBody>
          <a:bodyPr wrap="square" rtlCol="0">
            <a:spAutoFit/>
          </a:bodyPr>
          <a:lstStyle/>
          <a:p>
            <a:pPr algn="ctr"/>
            <a:r>
              <a:rPr lang="en-US" sz="2000" dirty="0"/>
              <a:t>QC</a:t>
            </a:r>
            <a:endParaRPr lang="en-BE" sz="2000" dirty="0"/>
          </a:p>
        </p:txBody>
      </p:sp>
      <p:sp>
        <p:nvSpPr>
          <p:cNvPr id="23" name="Rounded Rectangle 22">
            <a:extLst>
              <a:ext uri="{FF2B5EF4-FFF2-40B4-BE49-F238E27FC236}">
                <a16:creationId xmlns:a16="http://schemas.microsoft.com/office/drawing/2014/main" id="{A69754D4-BFB9-AF44-BF8B-F486DADD31CE}"/>
              </a:ext>
            </a:extLst>
          </p:cNvPr>
          <p:cNvSpPr/>
          <p:nvPr/>
        </p:nvSpPr>
        <p:spPr>
          <a:xfrm>
            <a:off x="3085502" y="3175331"/>
            <a:ext cx="2100639" cy="456678"/>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4" name="TextBox 23">
            <a:extLst>
              <a:ext uri="{FF2B5EF4-FFF2-40B4-BE49-F238E27FC236}">
                <a16:creationId xmlns:a16="http://schemas.microsoft.com/office/drawing/2014/main" id="{B04C60BC-2AED-CC42-B6DD-D5511B89AD85}"/>
              </a:ext>
            </a:extLst>
          </p:cNvPr>
          <p:cNvSpPr txBox="1"/>
          <p:nvPr/>
        </p:nvSpPr>
        <p:spPr>
          <a:xfrm>
            <a:off x="3111298" y="4101856"/>
            <a:ext cx="2074842" cy="400110"/>
          </a:xfrm>
          <a:prstGeom prst="rect">
            <a:avLst/>
          </a:prstGeom>
          <a:noFill/>
        </p:spPr>
        <p:txBody>
          <a:bodyPr wrap="square" rtlCol="0">
            <a:spAutoFit/>
          </a:bodyPr>
          <a:lstStyle/>
          <a:p>
            <a:pPr algn="ctr"/>
            <a:r>
              <a:rPr lang="en-US" sz="2000" dirty="0"/>
              <a:t>Library prep</a:t>
            </a:r>
            <a:endParaRPr lang="en-BE" sz="2000" dirty="0"/>
          </a:p>
        </p:txBody>
      </p:sp>
      <p:sp>
        <p:nvSpPr>
          <p:cNvPr id="25" name="Rounded Rectangle 24">
            <a:extLst>
              <a:ext uri="{FF2B5EF4-FFF2-40B4-BE49-F238E27FC236}">
                <a16:creationId xmlns:a16="http://schemas.microsoft.com/office/drawing/2014/main" id="{4232D066-6008-4A41-8A55-C610C984D407}"/>
              </a:ext>
            </a:extLst>
          </p:cNvPr>
          <p:cNvSpPr/>
          <p:nvPr/>
        </p:nvSpPr>
        <p:spPr>
          <a:xfrm>
            <a:off x="3085503" y="4062582"/>
            <a:ext cx="2100638" cy="456678"/>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 name="Right Brace 3">
            <a:extLst>
              <a:ext uri="{FF2B5EF4-FFF2-40B4-BE49-F238E27FC236}">
                <a16:creationId xmlns:a16="http://schemas.microsoft.com/office/drawing/2014/main" id="{137E1EFF-2BBC-C546-B4A0-7C60AA5B770B}"/>
              </a:ext>
            </a:extLst>
          </p:cNvPr>
          <p:cNvSpPr/>
          <p:nvPr/>
        </p:nvSpPr>
        <p:spPr>
          <a:xfrm>
            <a:off x="5629916" y="1088485"/>
            <a:ext cx="297178" cy="2318752"/>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BE"/>
          </a:p>
        </p:txBody>
      </p:sp>
      <p:sp>
        <p:nvSpPr>
          <p:cNvPr id="26" name="Right Brace 25">
            <a:extLst>
              <a:ext uri="{FF2B5EF4-FFF2-40B4-BE49-F238E27FC236}">
                <a16:creationId xmlns:a16="http://schemas.microsoft.com/office/drawing/2014/main" id="{E995D919-A12E-B445-9A65-B962DBAF1B12}"/>
              </a:ext>
            </a:extLst>
          </p:cNvPr>
          <p:cNvSpPr/>
          <p:nvPr/>
        </p:nvSpPr>
        <p:spPr>
          <a:xfrm>
            <a:off x="5629916" y="3407237"/>
            <a:ext cx="297178" cy="1140160"/>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BE"/>
          </a:p>
        </p:txBody>
      </p:sp>
      <p:sp>
        <p:nvSpPr>
          <p:cNvPr id="5" name="TextBox 4">
            <a:extLst>
              <a:ext uri="{FF2B5EF4-FFF2-40B4-BE49-F238E27FC236}">
                <a16:creationId xmlns:a16="http://schemas.microsoft.com/office/drawing/2014/main" id="{4429F2FD-5F6B-504A-A2EB-7717277510D4}"/>
              </a:ext>
            </a:extLst>
          </p:cNvPr>
          <p:cNvSpPr txBox="1"/>
          <p:nvPr/>
        </p:nvSpPr>
        <p:spPr>
          <a:xfrm>
            <a:off x="6320987" y="3632009"/>
            <a:ext cx="3502856" cy="400110"/>
          </a:xfrm>
          <a:prstGeom prst="rect">
            <a:avLst/>
          </a:prstGeom>
          <a:noFill/>
        </p:spPr>
        <p:txBody>
          <a:bodyPr wrap="square" rtlCol="0">
            <a:spAutoFit/>
          </a:bodyPr>
          <a:lstStyle/>
          <a:p>
            <a:r>
              <a:rPr lang="en-BE" sz="2000" dirty="0"/>
              <a:t>the genomics core (or you)</a:t>
            </a:r>
          </a:p>
        </p:txBody>
      </p:sp>
      <p:sp>
        <p:nvSpPr>
          <p:cNvPr id="27" name="TextBox 26">
            <a:extLst>
              <a:ext uri="{FF2B5EF4-FFF2-40B4-BE49-F238E27FC236}">
                <a16:creationId xmlns:a16="http://schemas.microsoft.com/office/drawing/2014/main" id="{088B22E5-C1AA-2F4C-941A-7B60AB1273B5}"/>
              </a:ext>
            </a:extLst>
          </p:cNvPr>
          <p:cNvSpPr txBox="1"/>
          <p:nvPr/>
        </p:nvSpPr>
        <p:spPr>
          <a:xfrm>
            <a:off x="6320987" y="1892954"/>
            <a:ext cx="3502856" cy="400110"/>
          </a:xfrm>
          <a:prstGeom prst="rect">
            <a:avLst/>
          </a:prstGeom>
          <a:noFill/>
        </p:spPr>
        <p:txBody>
          <a:bodyPr wrap="square" rtlCol="0">
            <a:spAutoFit/>
          </a:bodyPr>
          <a:lstStyle/>
          <a:p>
            <a:r>
              <a:rPr lang="en-US" sz="2000" dirty="0"/>
              <a:t>You</a:t>
            </a:r>
          </a:p>
        </p:txBody>
      </p:sp>
      <p:sp>
        <p:nvSpPr>
          <p:cNvPr id="28" name="Triangle 27">
            <a:extLst>
              <a:ext uri="{FF2B5EF4-FFF2-40B4-BE49-F238E27FC236}">
                <a16:creationId xmlns:a16="http://schemas.microsoft.com/office/drawing/2014/main" id="{99D4682A-8CBF-5E41-AAB9-AC0A7D5D1DE5}"/>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9" name="Triangle 28">
            <a:extLst>
              <a:ext uri="{FF2B5EF4-FFF2-40B4-BE49-F238E27FC236}">
                <a16:creationId xmlns:a16="http://schemas.microsoft.com/office/drawing/2014/main" id="{500C9D07-D5E5-C048-80F5-6BD9FE6DB11F}"/>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30" name="Picture 2" descr="Genomics Core Leuven">
            <a:extLst>
              <a:ext uri="{FF2B5EF4-FFF2-40B4-BE49-F238E27FC236}">
                <a16:creationId xmlns:a16="http://schemas.microsoft.com/office/drawing/2014/main" id="{EB1FEC6D-B342-2040-A8E1-01AA8E3CAA38}"/>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034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text, application, chat or text message&#10;&#10;Description automatically generated">
            <a:extLst>
              <a:ext uri="{FF2B5EF4-FFF2-40B4-BE49-F238E27FC236}">
                <a16:creationId xmlns:a16="http://schemas.microsoft.com/office/drawing/2014/main" id="{E9A8C86F-A048-D843-8F37-29731A07DCF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405907" y="379800"/>
            <a:ext cx="7827797" cy="6098400"/>
          </a:xfrm>
          <a:prstGeom prst="rect">
            <a:avLst/>
          </a:prstGeom>
        </p:spPr>
      </p:pic>
      <p:sp>
        <p:nvSpPr>
          <p:cNvPr id="10" name="Triangle 9">
            <a:extLst>
              <a:ext uri="{FF2B5EF4-FFF2-40B4-BE49-F238E27FC236}">
                <a16:creationId xmlns:a16="http://schemas.microsoft.com/office/drawing/2014/main" id="{47A70C5E-EA38-E64D-BDE6-3C7BA15CCD18}"/>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1" name="Triangle 10">
            <a:extLst>
              <a:ext uri="{FF2B5EF4-FFF2-40B4-BE49-F238E27FC236}">
                <a16:creationId xmlns:a16="http://schemas.microsoft.com/office/drawing/2014/main" id="{000952A7-E357-8846-826D-F2D2A176857F}"/>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12" name="Picture 2" descr="Genomics Core Leuven">
            <a:extLst>
              <a:ext uri="{FF2B5EF4-FFF2-40B4-BE49-F238E27FC236}">
                <a16:creationId xmlns:a16="http://schemas.microsoft.com/office/drawing/2014/main" id="{15C0546D-BA44-B842-942F-49DC2DF58B05}"/>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074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B8664B-7BD0-164A-BC33-5EF89497955C}"/>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6746" y="1746295"/>
            <a:ext cx="2424341" cy="3989161"/>
          </a:xfrm>
          <a:prstGeom prst="rect">
            <a:avLst/>
          </a:prstGeom>
        </p:spPr>
      </p:pic>
      <p:sp>
        <p:nvSpPr>
          <p:cNvPr id="7" name="Freeform 6">
            <a:extLst>
              <a:ext uri="{FF2B5EF4-FFF2-40B4-BE49-F238E27FC236}">
                <a16:creationId xmlns:a16="http://schemas.microsoft.com/office/drawing/2014/main" id="{872A95BC-E8B5-CD45-ACFE-30F453D409CA}"/>
              </a:ext>
            </a:extLst>
          </p:cNvPr>
          <p:cNvSpPr/>
          <p:nvPr/>
        </p:nvSpPr>
        <p:spPr>
          <a:xfrm>
            <a:off x="2097719" y="1235674"/>
            <a:ext cx="474818" cy="2253114"/>
          </a:xfrm>
          <a:custGeom>
            <a:avLst/>
            <a:gdLst>
              <a:gd name="connsiteX0" fmla="*/ 0 w 457200"/>
              <a:gd name="connsiteY0" fmla="*/ 1309816 h 1407972"/>
              <a:gd name="connsiteX1" fmla="*/ 284206 w 457200"/>
              <a:gd name="connsiteY1" fmla="*/ 1272746 h 1407972"/>
              <a:gd name="connsiteX2" fmla="*/ 457200 w 457200"/>
              <a:gd name="connsiteY2" fmla="*/ 0 h 1407972"/>
              <a:gd name="connsiteX0" fmla="*/ 0 w 457200"/>
              <a:gd name="connsiteY0" fmla="*/ 1309816 h 1346110"/>
              <a:gd name="connsiteX1" fmla="*/ 420130 w 457200"/>
              <a:gd name="connsiteY1" fmla="*/ 1099751 h 1346110"/>
              <a:gd name="connsiteX2" fmla="*/ 457200 w 457200"/>
              <a:gd name="connsiteY2" fmla="*/ 0 h 1346110"/>
              <a:gd name="connsiteX0" fmla="*/ 0 w 457200"/>
              <a:gd name="connsiteY0" fmla="*/ 1309816 h 1324859"/>
              <a:gd name="connsiteX1" fmla="*/ 382368 w 457200"/>
              <a:gd name="connsiteY1" fmla="*/ 842767 h 1324859"/>
              <a:gd name="connsiteX2" fmla="*/ 457200 w 457200"/>
              <a:gd name="connsiteY2" fmla="*/ 0 h 1324859"/>
              <a:gd name="connsiteX0" fmla="*/ 0 w 646012"/>
              <a:gd name="connsiteY0" fmla="*/ 1273103 h 1289582"/>
              <a:gd name="connsiteX1" fmla="*/ 571180 w 646012"/>
              <a:gd name="connsiteY1" fmla="*/ 842767 h 1289582"/>
              <a:gd name="connsiteX2" fmla="*/ 646012 w 646012"/>
              <a:gd name="connsiteY2" fmla="*/ 0 h 1289582"/>
              <a:gd name="connsiteX0" fmla="*/ 0 w 646012"/>
              <a:gd name="connsiteY0" fmla="*/ 1273103 h 1277444"/>
              <a:gd name="connsiteX1" fmla="*/ 571180 w 646012"/>
              <a:gd name="connsiteY1" fmla="*/ 842767 h 1277444"/>
              <a:gd name="connsiteX2" fmla="*/ 646012 w 646012"/>
              <a:gd name="connsiteY2" fmla="*/ 0 h 1277444"/>
              <a:gd name="connsiteX0" fmla="*/ 0 w 655649"/>
              <a:gd name="connsiteY0" fmla="*/ 1316820 h 1320593"/>
              <a:gd name="connsiteX1" fmla="*/ 580817 w 655649"/>
              <a:gd name="connsiteY1" fmla="*/ 842767 h 1320593"/>
              <a:gd name="connsiteX2" fmla="*/ 655649 w 655649"/>
              <a:gd name="connsiteY2" fmla="*/ 0 h 1320593"/>
              <a:gd name="connsiteX0" fmla="*/ 0 w 659212"/>
              <a:gd name="connsiteY0" fmla="*/ 1316820 h 1320740"/>
              <a:gd name="connsiteX1" fmla="*/ 628996 w 659212"/>
              <a:gd name="connsiteY1" fmla="*/ 855258 h 1320740"/>
              <a:gd name="connsiteX2" fmla="*/ 655649 w 659212"/>
              <a:gd name="connsiteY2" fmla="*/ 0 h 1320740"/>
            </a:gdLst>
            <a:ahLst/>
            <a:cxnLst>
              <a:cxn ang="0">
                <a:pos x="connsiteX0" y="connsiteY0"/>
              </a:cxn>
              <a:cxn ang="0">
                <a:pos x="connsiteX1" y="connsiteY1"/>
              </a:cxn>
              <a:cxn ang="0">
                <a:pos x="connsiteX2" y="connsiteY2"/>
              </a:cxn>
            </a:cxnLst>
            <a:rect l="l" t="t" r="r" b="b"/>
            <a:pathLst>
              <a:path w="659212" h="1320740">
                <a:moveTo>
                  <a:pt x="0" y="1316820"/>
                </a:moveTo>
                <a:cubicBezTo>
                  <a:pt x="547256" y="1357473"/>
                  <a:pt x="552796" y="1073561"/>
                  <a:pt x="628996" y="855258"/>
                </a:cubicBezTo>
                <a:cubicBezTo>
                  <a:pt x="705196" y="636955"/>
                  <a:pt x="607252" y="527221"/>
                  <a:pt x="655649" y="0"/>
                </a:cubicBezTo>
              </a:path>
            </a:pathLst>
          </a:custGeom>
          <a:noFill/>
          <a:ln>
            <a:solidFill>
              <a:srgbClr val="FAB005">
                <a:alpha val="29804"/>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ounded Rectangle 9">
            <a:extLst>
              <a:ext uri="{FF2B5EF4-FFF2-40B4-BE49-F238E27FC236}">
                <a16:creationId xmlns:a16="http://schemas.microsoft.com/office/drawing/2014/main" id="{52A5FF1F-60C3-804B-B317-1C0500385E8E}"/>
              </a:ext>
            </a:extLst>
          </p:cNvPr>
          <p:cNvSpPr/>
          <p:nvPr/>
        </p:nvSpPr>
        <p:spPr>
          <a:xfrm>
            <a:off x="2577340" y="336377"/>
            <a:ext cx="8751600" cy="6437871"/>
          </a:xfrm>
          <a:prstGeom prst="roundRect">
            <a:avLst/>
          </a:prstGeom>
          <a:noFill/>
          <a:ln w="19050">
            <a:solidFill>
              <a:srgbClr val="FAB005">
                <a:alpha val="29804"/>
              </a:srgbClr>
            </a:solidFill>
            <a:prstDash val="sysDash"/>
            <a:extLst>
              <a:ext uri="{C807C97D-BFC1-408E-A445-0C87EB9F89A2}">
                <ask:lineSketchStyleProps xmlns:ask="http://schemas.microsoft.com/office/drawing/2018/sketchyshapes" sd="1219033472">
                  <a:custGeom>
                    <a:avLst/>
                    <a:gdLst>
                      <a:gd name="connsiteX0" fmla="*/ 0 w 8411825"/>
                      <a:gd name="connsiteY0" fmla="*/ 1013274 h 6079525"/>
                      <a:gd name="connsiteX1" fmla="*/ 1013274 w 8411825"/>
                      <a:gd name="connsiteY1" fmla="*/ 0 h 6079525"/>
                      <a:gd name="connsiteX2" fmla="*/ 1721459 w 8411825"/>
                      <a:gd name="connsiteY2" fmla="*/ 0 h 6079525"/>
                      <a:gd name="connsiteX3" fmla="*/ 2238086 w 8411825"/>
                      <a:gd name="connsiteY3" fmla="*/ 0 h 6079525"/>
                      <a:gd name="connsiteX4" fmla="*/ 2690860 w 8411825"/>
                      <a:gd name="connsiteY4" fmla="*/ 0 h 6079525"/>
                      <a:gd name="connsiteX5" fmla="*/ 3335193 w 8411825"/>
                      <a:gd name="connsiteY5" fmla="*/ 0 h 6079525"/>
                      <a:gd name="connsiteX6" fmla="*/ 3851820 w 8411825"/>
                      <a:gd name="connsiteY6" fmla="*/ 0 h 6079525"/>
                      <a:gd name="connsiteX7" fmla="*/ 4560005 w 8411825"/>
                      <a:gd name="connsiteY7" fmla="*/ 0 h 6079525"/>
                      <a:gd name="connsiteX8" fmla="*/ 5012779 w 8411825"/>
                      <a:gd name="connsiteY8" fmla="*/ 0 h 6079525"/>
                      <a:gd name="connsiteX9" fmla="*/ 5720965 w 8411825"/>
                      <a:gd name="connsiteY9" fmla="*/ 0 h 6079525"/>
                      <a:gd name="connsiteX10" fmla="*/ 6109886 w 8411825"/>
                      <a:gd name="connsiteY10" fmla="*/ 0 h 6079525"/>
                      <a:gd name="connsiteX11" fmla="*/ 6690366 w 8411825"/>
                      <a:gd name="connsiteY11" fmla="*/ 0 h 6079525"/>
                      <a:gd name="connsiteX12" fmla="*/ 7398551 w 8411825"/>
                      <a:gd name="connsiteY12" fmla="*/ 0 h 6079525"/>
                      <a:gd name="connsiteX13" fmla="*/ 8411825 w 8411825"/>
                      <a:gd name="connsiteY13" fmla="*/ 1013274 h 6079525"/>
                      <a:gd name="connsiteX14" fmla="*/ 8411825 w 8411825"/>
                      <a:gd name="connsiteY14" fmla="*/ 1592271 h 6079525"/>
                      <a:gd name="connsiteX15" fmla="*/ 8411825 w 8411825"/>
                      <a:gd name="connsiteY15" fmla="*/ 2090208 h 6079525"/>
                      <a:gd name="connsiteX16" fmla="*/ 8411825 w 8411825"/>
                      <a:gd name="connsiteY16" fmla="*/ 2669205 h 6079525"/>
                      <a:gd name="connsiteX17" fmla="*/ 8411825 w 8411825"/>
                      <a:gd name="connsiteY17" fmla="*/ 3329261 h 6079525"/>
                      <a:gd name="connsiteX18" fmla="*/ 8411825 w 8411825"/>
                      <a:gd name="connsiteY18" fmla="*/ 3908258 h 6079525"/>
                      <a:gd name="connsiteX19" fmla="*/ 8411825 w 8411825"/>
                      <a:gd name="connsiteY19" fmla="*/ 4365665 h 6079525"/>
                      <a:gd name="connsiteX20" fmla="*/ 8411825 w 8411825"/>
                      <a:gd name="connsiteY20" fmla="*/ 5066251 h 6079525"/>
                      <a:gd name="connsiteX21" fmla="*/ 7398551 w 8411825"/>
                      <a:gd name="connsiteY21" fmla="*/ 6079525 h 6079525"/>
                      <a:gd name="connsiteX22" fmla="*/ 6881924 w 8411825"/>
                      <a:gd name="connsiteY22" fmla="*/ 6079525 h 6079525"/>
                      <a:gd name="connsiteX23" fmla="*/ 6301444 w 8411825"/>
                      <a:gd name="connsiteY23" fmla="*/ 6079525 h 6079525"/>
                      <a:gd name="connsiteX24" fmla="*/ 5912523 w 8411825"/>
                      <a:gd name="connsiteY24" fmla="*/ 6079525 h 6079525"/>
                      <a:gd name="connsiteX25" fmla="*/ 5523601 w 8411825"/>
                      <a:gd name="connsiteY25" fmla="*/ 6079525 h 6079525"/>
                      <a:gd name="connsiteX26" fmla="*/ 4943122 w 8411825"/>
                      <a:gd name="connsiteY26" fmla="*/ 6079525 h 6079525"/>
                      <a:gd name="connsiteX27" fmla="*/ 4490348 w 8411825"/>
                      <a:gd name="connsiteY27" fmla="*/ 6079525 h 6079525"/>
                      <a:gd name="connsiteX28" fmla="*/ 3846015 w 8411825"/>
                      <a:gd name="connsiteY28" fmla="*/ 6079525 h 6079525"/>
                      <a:gd name="connsiteX29" fmla="*/ 3393241 w 8411825"/>
                      <a:gd name="connsiteY29" fmla="*/ 6079525 h 6079525"/>
                      <a:gd name="connsiteX30" fmla="*/ 2748908 w 8411825"/>
                      <a:gd name="connsiteY30" fmla="*/ 6079525 h 6079525"/>
                      <a:gd name="connsiteX31" fmla="*/ 2359987 w 8411825"/>
                      <a:gd name="connsiteY31" fmla="*/ 6079525 h 6079525"/>
                      <a:gd name="connsiteX32" fmla="*/ 1715654 w 8411825"/>
                      <a:gd name="connsiteY32" fmla="*/ 6079525 h 6079525"/>
                      <a:gd name="connsiteX33" fmla="*/ 1013274 w 8411825"/>
                      <a:gd name="connsiteY33" fmla="*/ 6079525 h 6079525"/>
                      <a:gd name="connsiteX34" fmla="*/ 0 w 8411825"/>
                      <a:gd name="connsiteY34" fmla="*/ 5066251 h 6079525"/>
                      <a:gd name="connsiteX35" fmla="*/ 0 w 8411825"/>
                      <a:gd name="connsiteY35" fmla="*/ 4406195 h 6079525"/>
                      <a:gd name="connsiteX36" fmla="*/ 0 w 8411825"/>
                      <a:gd name="connsiteY36" fmla="*/ 3908258 h 6079525"/>
                      <a:gd name="connsiteX37" fmla="*/ 0 w 8411825"/>
                      <a:gd name="connsiteY37" fmla="*/ 3450850 h 6079525"/>
                      <a:gd name="connsiteX38" fmla="*/ 0 w 8411825"/>
                      <a:gd name="connsiteY38" fmla="*/ 2952913 h 6079525"/>
                      <a:gd name="connsiteX39" fmla="*/ 0 w 8411825"/>
                      <a:gd name="connsiteY39" fmla="*/ 2414446 h 6079525"/>
                      <a:gd name="connsiteX40" fmla="*/ 0 w 8411825"/>
                      <a:gd name="connsiteY40" fmla="*/ 1835449 h 6079525"/>
                      <a:gd name="connsiteX41" fmla="*/ 0 w 8411825"/>
                      <a:gd name="connsiteY41" fmla="*/ 1013274 h 60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11825" h="6079525" extrusionOk="0">
                        <a:moveTo>
                          <a:pt x="0" y="1013274"/>
                        </a:moveTo>
                        <a:cubicBezTo>
                          <a:pt x="-102804" y="390246"/>
                          <a:pt x="324668" y="48412"/>
                          <a:pt x="1013274" y="0"/>
                        </a:cubicBezTo>
                        <a:cubicBezTo>
                          <a:pt x="1221492" y="-76002"/>
                          <a:pt x="1452409" y="66076"/>
                          <a:pt x="1721459" y="0"/>
                        </a:cubicBezTo>
                        <a:cubicBezTo>
                          <a:pt x="1990510" y="-66076"/>
                          <a:pt x="2058947" y="31289"/>
                          <a:pt x="2238086" y="0"/>
                        </a:cubicBezTo>
                        <a:cubicBezTo>
                          <a:pt x="2417225" y="-31289"/>
                          <a:pt x="2559296" y="11396"/>
                          <a:pt x="2690860" y="0"/>
                        </a:cubicBezTo>
                        <a:cubicBezTo>
                          <a:pt x="2822424" y="-11396"/>
                          <a:pt x="3074681" y="68794"/>
                          <a:pt x="3335193" y="0"/>
                        </a:cubicBezTo>
                        <a:cubicBezTo>
                          <a:pt x="3595705" y="-68794"/>
                          <a:pt x="3714577" y="28880"/>
                          <a:pt x="3851820" y="0"/>
                        </a:cubicBezTo>
                        <a:cubicBezTo>
                          <a:pt x="3989063" y="-28880"/>
                          <a:pt x="4397253" y="11371"/>
                          <a:pt x="4560005" y="0"/>
                        </a:cubicBezTo>
                        <a:cubicBezTo>
                          <a:pt x="4722758" y="-11371"/>
                          <a:pt x="4846326" y="24934"/>
                          <a:pt x="5012779" y="0"/>
                        </a:cubicBezTo>
                        <a:cubicBezTo>
                          <a:pt x="5179232" y="-24934"/>
                          <a:pt x="5414985" y="27977"/>
                          <a:pt x="5720965" y="0"/>
                        </a:cubicBezTo>
                        <a:cubicBezTo>
                          <a:pt x="6026945" y="-27977"/>
                          <a:pt x="5952627" y="4648"/>
                          <a:pt x="6109886" y="0"/>
                        </a:cubicBezTo>
                        <a:cubicBezTo>
                          <a:pt x="6267145" y="-4648"/>
                          <a:pt x="6520200" y="62990"/>
                          <a:pt x="6690366" y="0"/>
                        </a:cubicBezTo>
                        <a:cubicBezTo>
                          <a:pt x="6860532" y="-62990"/>
                          <a:pt x="7078318" y="33421"/>
                          <a:pt x="7398551" y="0"/>
                        </a:cubicBezTo>
                        <a:cubicBezTo>
                          <a:pt x="8031271" y="-72239"/>
                          <a:pt x="8455351" y="425592"/>
                          <a:pt x="8411825" y="1013274"/>
                        </a:cubicBezTo>
                        <a:cubicBezTo>
                          <a:pt x="8467362" y="1244336"/>
                          <a:pt x="8365820" y="1454726"/>
                          <a:pt x="8411825" y="1592271"/>
                        </a:cubicBezTo>
                        <a:cubicBezTo>
                          <a:pt x="8457830" y="1729816"/>
                          <a:pt x="8391830" y="1938873"/>
                          <a:pt x="8411825" y="2090208"/>
                        </a:cubicBezTo>
                        <a:cubicBezTo>
                          <a:pt x="8431820" y="2241543"/>
                          <a:pt x="8385640" y="2530434"/>
                          <a:pt x="8411825" y="2669205"/>
                        </a:cubicBezTo>
                        <a:cubicBezTo>
                          <a:pt x="8438010" y="2807976"/>
                          <a:pt x="8384417" y="3154356"/>
                          <a:pt x="8411825" y="3329261"/>
                        </a:cubicBezTo>
                        <a:cubicBezTo>
                          <a:pt x="8439233" y="3504166"/>
                          <a:pt x="8360359" y="3771976"/>
                          <a:pt x="8411825" y="3908258"/>
                        </a:cubicBezTo>
                        <a:cubicBezTo>
                          <a:pt x="8463291" y="4044540"/>
                          <a:pt x="8402729" y="4180418"/>
                          <a:pt x="8411825" y="4365665"/>
                        </a:cubicBezTo>
                        <a:cubicBezTo>
                          <a:pt x="8420921" y="4550912"/>
                          <a:pt x="8399130" y="4883369"/>
                          <a:pt x="8411825" y="5066251"/>
                        </a:cubicBezTo>
                        <a:cubicBezTo>
                          <a:pt x="8497968" y="5574769"/>
                          <a:pt x="7892703" y="6183452"/>
                          <a:pt x="7398551" y="6079525"/>
                        </a:cubicBezTo>
                        <a:cubicBezTo>
                          <a:pt x="7157812" y="6079926"/>
                          <a:pt x="7004989" y="6035751"/>
                          <a:pt x="6881924" y="6079525"/>
                        </a:cubicBezTo>
                        <a:cubicBezTo>
                          <a:pt x="6758859" y="6123299"/>
                          <a:pt x="6556140" y="6029579"/>
                          <a:pt x="6301444" y="6079525"/>
                        </a:cubicBezTo>
                        <a:cubicBezTo>
                          <a:pt x="6046748" y="6129471"/>
                          <a:pt x="6047287" y="6038637"/>
                          <a:pt x="5912523" y="6079525"/>
                        </a:cubicBezTo>
                        <a:cubicBezTo>
                          <a:pt x="5777759" y="6120413"/>
                          <a:pt x="5650129" y="6034178"/>
                          <a:pt x="5523601" y="6079525"/>
                        </a:cubicBezTo>
                        <a:cubicBezTo>
                          <a:pt x="5397073" y="6124872"/>
                          <a:pt x="5107424" y="6073740"/>
                          <a:pt x="4943122" y="6079525"/>
                        </a:cubicBezTo>
                        <a:cubicBezTo>
                          <a:pt x="4778820" y="6085310"/>
                          <a:pt x="4687063" y="6032615"/>
                          <a:pt x="4490348" y="6079525"/>
                        </a:cubicBezTo>
                        <a:cubicBezTo>
                          <a:pt x="4293633" y="6126435"/>
                          <a:pt x="4068090" y="6017649"/>
                          <a:pt x="3846015" y="6079525"/>
                        </a:cubicBezTo>
                        <a:cubicBezTo>
                          <a:pt x="3623940" y="6141401"/>
                          <a:pt x="3570656" y="6075366"/>
                          <a:pt x="3393241" y="6079525"/>
                        </a:cubicBezTo>
                        <a:cubicBezTo>
                          <a:pt x="3215826" y="6083684"/>
                          <a:pt x="3030746" y="6029854"/>
                          <a:pt x="2748908" y="6079525"/>
                        </a:cubicBezTo>
                        <a:cubicBezTo>
                          <a:pt x="2467070" y="6129196"/>
                          <a:pt x="2474263" y="6063531"/>
                          <a:pt x="2359987" y="6079525"/>
                        </a:cubicBezTo>
                        <a:cubicBezTo>
                          <a:pt x="2245711" y="6095519"/>
                          <a:pt x="1850742" y="6029850"/>
                          <a:pt x="1715654" y="6079525"/>
                        </a:cubicBezTo>
                        <a:cubicBezTo>
                          <a:pt x="1580566" y="6129200"/>
                          <a:pt x="1300250" y="6067777"/>
                          <a:pt x="1013274" y="6079525"/>
                        </a:cubicBezTo>
                        <a:cubicBezTo>
                          <a:pt x="430099" y="6092735"/>
                          <a:pt x="24307" y="5691727"/>
                          <a:pt x="0" y="5066251"/>
                        </a:cubicBezTo>
                        <a:cubicBezTo>
                          <a:pt x="-24774" y="4875056"/>
                          <a:pt x="34367" y="4687189"/>
                          <a:pt x="0" y="4406195"/>
                        </a:cubicBezTo>
                        <a:cubicBezTo>
                          <a:pt x="-34367" y="4125201"/>
                          <a:pt x="21606" y="4096859"/>
                          <a:pt x="0" y="3908258"/>
                        </a:cubicBezTo>
                        <a:cubicBezTo>
                          <a:pt x="-21606" y="3719657"/>
                          <a:pt x="28453" y="3573325"/>
                          <a:pt x="0" y="3450850"/>
                        </a:cubicBezTo>
                        <a:cubicBezTo>
                          <a:pt x="-28453" y="3328375"/>
                          <a:pt x="26523" y="3088658"/>
                          <a:pt x="0" y="2952913"/>
                        </a:cubicBezTo>
                        <a:cubicBezTo>
                          <a:pt x="-26523" y="2817168"/>
                          <a:pt x="29552" y="2580642"/>
                          <a:pt x="0" y="2414446"/>
                        </a:cubicBezTo>
                        <a:cubicBezTo>
                          <a:pt x="-29552" y="2248250"/>
                          <a:pt x="39317" y="1969577"/>
                          <a:pt x="0" y="1835449"/>
                        </a:cubicBezTo>
                        <a:cubicBezTo>
                          <a:pt x="-39317" y="1701321"/>
                          <a:pt x="18150" y="1349752"/>
                          <a:pt x="0" y="10132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1" name="TextBox 10">
            <a:extLst>
              <a:ext uri="{FF2B5EF4-FFF2-40B4-BE49-F238E27FC236}">
                <a16:creationId xmlns:a16="http://schemas.microsoft.com/office/drawing/2014/main" id="{1B91FD1E-AD2A-944B-9BA7-A8E1B79C8521}"/>
              </a:ext>
            </a:extLst>
          </p:cNvPr>
          <p:cNvSpPr txBox="1"/>
          <p:nvPr/>
        </p:nvSpPr>
        <p:spPr>
          <a:xfrm>
            <a:off x="3111299" y="1155895"/>
            <a:ext cx="2100640" cy="400110"/>
          </a:xfrm>
          <a:prstGeom prst="rect">
            <a:avLst/>
          </a:prstGeom>
          <a:noFill/>
        </p:spPr>
        <p:txBody>
          <a:bodyPr wrap="none" rtlCol="0">
            <a:spAutoFit/>
          </a:bodyPr>
          <a:lstStyle/>
          <a:p>
            <a:pPr algn="ctr"/>
            <a:r>
              <a:rPr lang="en-US" sz="2000" dirty="0"/>
              <a:t>Set up experiment</a:t>
            </a:r>
            <a:endParaRPr lang="en-BE" sz="2000" dirty="0"/>
          </a:p>
        </p:txBody>
      </p:sp>
      <p:sp>
        <p:nvSpPr>
          <p:cNvPr id="16" name="Rounded Rectangle 15">
            <a:extLst>
              <a:ext uri="{FF2B5EF4-FFF2-40B4-BE49-F238E27FC236}">
                <a16:creationId xmlns:a16="http://schemas.microsoft.com/office/drawing/2014/main" id="{31E1F86B-A64C-074C-B07B-188910EEEB96}"/>
              </a:ext>
            </a:extLst>
          </p:cNvPr>
          <p:cNvSpPr/>
          <p:nvPr/>
        </p:nvSpPr>
        <p:spPr>
          <a:xfrm>
            <a:off x="3085503" y="1116621"/>
            <a:ext cx="2100640" cy="456678"/>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0" name="TextBox 19">
            <a:extLst>
              <a:ext uri="{FF2B5EF4-FFF2-40B4-BE49-F238E27FC236}">
                <a16:creationId xmlns:a16="http://schemas.microsoft.com/office/drawing/2014/main" id="{E034C9D3-5556-F849-BE9E-C9B9C61BD929}"/>
              </a:ext>
            </a:extLst>
          </p:cNvPr>
          <p:cNvSpPr txBox="1"/>
          <p:nvPr/>
        </p:nvSpPr>
        <p:spPr>
          <a:xfrm>
            <a:off x="3098941" y="2006075"/>
            <a:ext cx="2074843" cy="707886"/>
          </a:xfrm>
          <a:prstGeom prst="rect">
            <a:avLst/>
          </a:prstGeom>
          <a:noFill/>
        </p:spPr>
        <p:txBody>
          <a:bodyPr wrap="square" rtlCol="0">
            <a:spAutoFit/>
          </a:bodyPr>
          <a:lstStyle/>
          <a:p>
            <a:pPr algn="ctr"/>
            <a:r>
              <a:rPr lang="en-US" sz="2000" b="1" dirty="0"/>
              <a:t>generate single cell suspensions</a:t>
            </a:r>
            <a:endParaRPr lang="en-BE" sz="2000" b="1" dirty="0"/>
          </a:p>
        </p:txBody>
      </p:sp>
      <p:sp>
        <p:nvSpPr>
          <p:cNvPr id="21" name="Rounded Rectangle 20">
            <a:extLst>
              <a:ext uri="{FF2B5EF4-FFF2-40B4-BE49-F238E27FC236}">
                <a16:creationId xmlns:a16="http://schemas.microsoft.com/office/drawing/2014/main" id="{79980363-CC97-A04B-8528-BD4BAFCD526E}"/>
              </a:ext>
            </a:extLst>
          </p:cNvPr>
          <p:cNvSpPr/>
          <p:nvPr/>
        </p:nvSpPr>
        <p:spPr>
          <a:xfrm>
            <a:off x="3085503" y="2003872"/>
            <a:ext cx="2100640" cy="707886"/>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2" name="TextBox 21">
            <a:extLst>
              <a:ext uri="{FF2B5EF4-FFF2-40B4-BE49-F238E27FC236}">
                <a16:creationId xmlns:a16="http://schemas.microsoft.com/office/drawing/2014/main" id="{81296070-2C5F-8C43-8C16-C397B08323B1}"/>
              </a:ext>
            </a:extLst>
          </p:cNvPr>
          <p:cNvSpPr txBox="1"/>
          <p:nvPr/>
        </p:nvSpPr>
        <p:spPr>
          <a:xfrm>
            <a:off x="3111297" y="3214605"/>
            <a:ext cx="2074843" cy="400110"/>
          </a:xfrm>
          <a:prstGeom prst="rect">
            <a:avLst/>
          </a:prstGeom>
          <a:noFill/>
        </p:spPr>
        <p:txBody>
          <a:bodyPr wrap="square" rtlCol="0">
            <a:spAutoFit/>
          </a:bodyPr>
          <a:lstStyle/>
          <a:p>
            <a:pPr algn="ctr"/>
            <a:r>
              <a:rPr lang="en-US" sz="2000" b="1" dirty="0"/>
              <a:t>QC</a:t>
            </a:r>
            <a:endParaRPr lang="en-BE" sz="2000" b="1" dirty="0"/>
          </a:p>
        </p:txBody>
      </p:sp>
      <p:sp>
        <p:nvSpPr>
          <p:cNvPr id="23" name="Rounded Rectangle 22">
            <a:extLst>
              <a:ext uri="{FF2B5EF4-FFF2-40B4-BE49-F238E27FC236}">
                <a16:creationId xmlns:a16="http://schemas.microsoft.com/office/drawing/2014/main" id="{A69754D4-BFB9-AF44-BF8B-F486DADD31CE}"/>
              </a:ext>
            </a:extLst>
          </p:cNvPr>
          <p:cNvSpPr/>
          <p:nvPr/>
        </p:nvSpPr>
        <p:spPr>
          <a:xfrm>
            <a:off x="3085502" y="3175331"/>
            <a:ext cx="2100639" cy="456678"/>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4" name="TextBox 23">
            <a:extLst>
              <a:ext uri="{FF2B5EF4-FFF2-40B4-BE49-F238E27FC236}">
                <a16:creationId xmlns:a16="http://schemas.microsoft.com/office/drawing/2014/main" id="{B04C60BC-2AED-CC42-B6DD-D5511B89AD85}"/>
              </a:ext>
            </a:extLst>
          </p:cNvPr>
          <p:cNvSpPr txBox="1"/>
          <p:nvPr/>
        </p:nvSpPr>
        <p:spPr>
          <a:xfrm>
            <a:off x="3111298" y="4101856"/>
            <a:ext cx="2074842" cy="400110"/>
          </a:xfrm>
          <a:prstGeom prst="rect">
            <a:avLst/>
          </a:prstGeom>
          <a:noFill/>
        </p:spPr>
        <p:txBody>
          <a:bodyPr wrap="square" rtlCol="0">
            <a:spAutoFit/>
          </a:bodyPr>
          <a:lstStyle/>
          <a:p>
            <a:pPr algn="ctr"/>
            <a:r>
              <a:rPr lang="en-US" sz="2000" dirty="0"/>
              <a:t>Library prep</a:t>
            </a:r>
            <a:endParaRPr lang="en-BE" sz="2000" dirty="0"/>
          </a:p>
        </p:txBody>
      </p:sp>
      <p:sp>
        <p:nvSpPr>
          <p:cNvPr id="25" name="Rounded Rectangle 24">
            <a:extLst>
              <a:ext uri="{FF2B5EF4-FFF2-40B4-BE49-F238E27FC236}">
                <a16:creationId xmlns:a16="http://schemas.microsoft.com/office/drawing/2014/main" id="{4232D066-6008-4A41-8A55-C610C984D407}"/>
              </a:ext>
            </a:extLst>
          </p:cNvPr>
          <p:cNvSpPr/>
          <p:nvPr/>
        </p:nvSpPr>
        <p:spPr>
          <a:xfrm>
            <a:off x="3085503" y="4062582"/>
            <a:ext cx="2100638" cy="456678"/>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 name="Right Brace 3">
            <a:extLst>
              <a:ext uri="{FF2B5EF4-FFF2-40B4-BE49-F238E27FC236}">
                <a16:creationId xmlns:a16="http://schemas.microsoft.com/office/drawing/2014/main" id="{137E1EFF-2BBC-C546-B4A0-7C60AA5B770B}"/>
              </a:ext>
            </a:extLst>
          </p:cNvPr>
          <p:cNvSpPr/>
          <p:nvPr/>
        </p:nvSpPr>
        <p:spPr>
          <a:xfrm>
            <a:off x="5629916" y="1088485"/>
            <a:ext cx="297178" cy="2318752"/>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BE"/>
          </a:p>
        </p:txBody>
      </p:sp>
      <p:sp>
        <p:nvSpPr>
          <p:cNvPr id="26" name="Right Brace 25">
            <a:extLst>
              <a:ext uri="{FF2B5EF4-FFF2-40B4-BE49-F238E27FC236}">
                <a16:creationId xmlns:a16="http://schemas.microsoft.com/office/drawing/2014/main" id="{E995D919-A12E-B445-9A65-B962DBAF1B12}"/>
              </a:ext>
            </a:extLst>
          </p:cNvPr>
          <p:cNvSpPr/>
          <p:nvPr/>
        </p:nvSpPr>
        <p:spPr>
          <a:xfrm>
            <a:off x="5629916" y="3407237"/>
            <a:ext cx="297178" cy="1140160"/>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BE"/>
          </a:p>
        </p:txBody>
      </p:sp>
      <p:sp>
        <p:nvSpPr>
          <p:cNvPr id="5" name="TextBox 4">
            <a:extLst>
              <a:ext uri="{FF2B5EF4-FFF2-40B4-BE49-F238E27FC236}">
                <a16:creationId xmlns:a16="http://schemas.microsoft.com/office/drawing/2014/main" id="{4429F2FD-5F6B-504A-A2EB-7717277510D4}"/>
              </a:ext>
            </a:extLst>
          </p:cNvPr>
          <p:cNvSpPr txBox="1"/>
          <p:nvPr/>
        </p:nvSpPr>
        <p:spPr>
          <a:xfrm>
            <a:off x="6320987" y="3632009"/>
            <a:ext cx="3502856" cy="400110"/>
          </a:xfrm>
          <a:prstGeom prst="rect">
            <a:avLst/>
          </a:prstGeom>
          <a:noFill/>
        </p:spPr>
        <p:txBody>
          <a:bodyPr wrap="square" rtlCol="0">
            <a:spAutoFit/>
          </a:bodyPr>
          <a:lstStyle/>
          <a:p>
            <a:r>
              <a:rPr lang="en-BE" sz="2000" dirty="0"/>
              <a:t>the genomics core (or you)</a:t>
            </a:r>
          </a:p>
        </p:txBody>
      </p:sp>
      <p:sp>
        <p:nvSpPr>
          <p:cNvPr id="27" name="TextBox 26">
            <a:extLst>
              <a:ext uri="{FF2B5EF4-FFF2-40B4-BE49-F238E27FC236}">
                <a16:creationId xmlns:a16="http://schemas.microsoft.com/office/drawing/2014/main" id="{088B22E5-C1AA-2F4C-941A-7B60AB1273B5}"/>
              </a:ext>
            </a:extLst>
          </p:cNvPr>
          <p:cNvSpPr txBox="1"/>
          <p:nvPr/>
        </p:nvSpPr>
        <p:spPr>
          <a:xfrm>
            <a:off x="6320987" y="1892954"/>
            <a:ext cx="3502856" cy="400110"/>
          </a:xfrm>
          <a:prstGeom prst="rect">
            <a:avLst/>
          </a:prstGeom>
          <a:noFill/>
        </p:spPr>
        <p:txBody>
          <a:bodyPr wrap="square" rtlCol="0">
            <a:spAutoFit/>
          </a:bodyPr>
          <a:lstStyle/>
          <a:p>
            <a:r>
              <a:rPr lang="en-US" sz="2000" dirty="0"/>
              <a:t>You</a:t>
            </a:r>
          </a:p>
        </p:txBody>
      </p:sp>
      <p:sp>
        <p:nvSpPr>
          <p:cNvPr id="28" name="Triangle 27">
            <a:extLst>
              <a:ext uri="{FF2B5EF4-FFF2-40B4-BE49-F238E27FC236}">
                <a16:creationId xmlns:a16="http://schemas.microsoft.com/office/drawing/2014/main" id="{99D4682A-8CBF-5E41-AAB9-AC0A7D5D1DE5}"/>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9" name="Triangle 28">
            <a:extLst>
              <a:ext uri="{FF2B5EF4-FFF2-40B4-BE49-F238E27FC236}">
                <a16:creationId xmlns:a16="http://schemas.microsoft.com/office/drawing/2014/main" id="{500C9D07-D5E5-C048-80F5-6BD9FE6DB11F}"/>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30" name="Picture 2" descr="Genomics Core Leuven">
            <a:extLst>
              <a:ext uri="{FF2B5EF4-FFF2-40B4-BE49-F238E27FC236}">
                <a16:creationId xmlns:a16="http://schemas.microsoft.com/office/drawing/2014/main" id="{EB1FEC6D-B342-2040-A8E1-01AA8E3CAA38}"/>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5614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B8664B-7BD0-164A-BC33-5EF89497955C}"/>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6746" y="1746295"/>
            <a:ext cx="2424341" cy="3989161"/>
          </a:xfrm>
          <a:prstGeom prst="rect">
            <a:avLst/>
          </a:prstGeom>
        </p:spPr>
      </p:pic>
      <p:sp>
        <p:nvSpPr>
          <p:cNvPr id="7" name="Freeform 6">
            <a:extLst>
              <a:ext uri="{FF2B5EF4-FFF2-40B4-BE49-F238E27FC236}">
                <a16:creationId xmlns:a16="http://schemas.microsoft.com/office/drawing/2014/main" id="{872A95BC-E8B5-CD45-ACFE-30F453D409CA}"/>
              </a:ext>
            </a:extLst>
          </p:cNvPr>
          <p:cNvSpPr/>
          <p:nvPr/>
        </p:nvSpPr>
        <p:spPr>
          <a:xfrm>
            <a:off x="2097719" y="1235674"/>
            <a:ext cx="474818" cy="2253114"/>
          </a:xfrm>
          <a:custGeom>
            <a:avLst/>
            <a:gdLst>
              <a:gd name="connsiteX0" fmla="*/ 0 w 457200"/>
              <a:gd name="connsiteY0" fmla="*/ 1309816 h 1407972"/>
              <a:gd name="connsiteX1" fmla="*/ 284206 w 457200"/>
              <a:gd name="connsiteY1" fmla="*/ 1272746 h 1407972"/>
              <a:gd name="connsiteX2" fmla="*/ 457200 w 457200"/>
              <a:gd name="connsiteY2" fmla="*/ 0 h 1407972"/>
              <a:gd name="connsiteX0" fmla="*/ 0 w 457200"/>
              <a:gd name="connsiteY0" fmla="*/ 1309816 h 1346110"/>
              <a:gd name="connsiteX1" fmla="*/ 420130 w 457200"/>
              <a:gd name="connsiteY1" fmla="*/ 1099751 h 1346110"/>
              <a:gd name="connsiteX2" fmla="*/ 457200 w 457200"/>
              <a:gd name="connsiteY2" fmla="*/ 0 h 1346110"/>
              <a:gd name="connsiteX0" fmla="*/ 0 w 457200"/>
              <a:gd name="connsiteY0" fmla="*/ 1309816 h 1324859"/>
              <a:gd name="connsiteX1" fmla="*/ 382368 w 457200"/>
              <a:gd name="connsiteY1" fmla="*/ 842767 h 1324859"/>
              <a:gd name="connsiteX2" fmla="*/ 457200 w 457200"/>
              <a:gd name="connsiteY2" fmla="*/ 0 h 1324859"/>
              <a:gd name="connsiteX0" fmla="*/ 0 w 646012"/>
              <a:gd name="connsiteY0" fmla="*/ 1273103 h 1289582"/>
              <a:gd name="connsiteX1" fmla="*/ 571180 w 646012"/>
              <a:gd name="connsiteY1" fmla="*/ 842767 h 1289582"/>
              <a:gd name="connsiteX2" fmla="*/ 646012 w 646012"/>
              <a:gd name="connsiteY2" fmla="*/ 0 h 1289582"/>
              <a:gd name="connsiteX0" fmla="*/ 0 w 646012"/>
              <a:gd name="connsiteY0" fmla="*/ 1273103 h 1277444"/>
              <a:gd name="connsiteX1" fmla="*/ 571180 w 646012"/>
              <a:gd name="connsiteY1" fmla="*/ 842767 h 1277444"/>
              <a:gd name="connsiteX2" fmla="*/ 646012 w 646012"/>
              <a:gd name="connsiteY2" fmla="*/ 0 h 1277444"/>
              <a:gd name="connsiteX0" fmla="*/ 0 w 655649"/>
              <a:gd name="connsiteY0" fmla="*/ 1316820 h 1320593"/>
              <a:gd name="connsiteX1" fmla="*/ 580817 w 655649"/>
              <a:gd name="connsiteY1" fmla="*/ 842767 h 1320593"/>
              <a:gd name="connsiteX2" fmla="*/ 655649 w 655649"/>
              <a:gd name="connsiteY2" fmla="*/ 0 h 1320593"/>
              <a:gd name="connsiteX0" fmla="*/ 0 w 659212"/>
              <a:gd name="connsiteY0" fmla="*/ 1316820 h 1320740"/>
              <a:gd name="connsiteX1" fmla="*/ 628996 w 659212"/>
              <a:gd name="connsiteY1" fmla="*/ 855258 h 1320740"/>
              <a:gd name="connsiteX2" fmla="*/ 655649 w 659212"/>
              <a:gd name="connsiteY2" fmla="*/ 0 h 1320740"/>
            </a:gdLst>
            <a:ahLst/>
            <a:cxnLst>
              <a:cxn ang="0">
                <a:pos x="connsiteX0" y="connsiteY0"/>
              </a:cxn>
              <a:cxn ang="0">
                <a:pos x="connsiteX1" y="connsiteY1"/>
              </a:cxn>
              <a:cxn ang="0">
                <a:pos x="connsiteX2" y="connsiteY2"/>
              </a:cxn>
            </a:cxnLst>
            <a:rect l="l" t="t" r="r" b="b"/>
            <a:pathLst>
              <a:path w="659212" h="1320740">
                <a:moveTo>
                  <a:pt x="0" y="1316820"/>
                </a:moveTo>
                <a:cubicBezTo>
                  <a:pt x="547256" y="1357473"/>
                  <a:pt x="552796" y="1073561"/>
                  <a:pt x="628996" y="855258"/>
                </a:cubicBezTo>
                <a:cubicBezTo>
                  <a:pt x="705196" y="636955"/>
                  <a:pt x="607252" y="527221"/>
                  <a:pt x="655649" y="0"/>
                </a:cubicBezTo>
              </a:path>
            </a:pathLst>
          </a:custGeom>
          <a:noFill/>
          <a:ln>
            <a:solidFill>
              <a:srgbClr val="FAB005">
                <a:alpha val="29804"/>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ounded Rectangle 9">
            <a:extLst>
              <a:ext uri="{FF2B5EF4-FFF2-40B4-BE49-F238E27FC236}">
                <a16:creationId xmlns:a16="http://schemas.microsoft.com/office/drawing/2014/main" id="{52A5FF1F-60C3-804B-B317-1C0500385E8E}"/>
              </a:ext>
            </a:extLst>
          </p:cNvPr>
          <p:cNvSpPr/>
          <p:nvPr/>
        </p:nvSpPr>
        <p:spPr>
          <a:xfrm>
            <a:off x="2577341" y="336377"/>
            <a:ext cx="8411825" cy="6437871"/>
          </a:xfrm>
          <a:prstGeom prst="roundRect">
            <a:avLst/>
          </a:prstGeom>
          <a:noFill/>
          <a:ln w="19050">
            <a:solidFill>
              <a:srgbClr val="FAB005">
                <a:alpha val="29804"/>
              </a:srgbClr>
            </a:solidFill>
            <a:prstDash val="sysDash"/>
            <a:extLst>
              <a:ext uri="{C807C97D-BFC1-408E-A445-0C87EB9F89A2}">
                <ask:lineSketchStyleProps xmlns:ask="http://schemas.microsoft.com/office/drawing/2018/sketchyshapes" sd="1219033472">
                  <a:custGeom>
                    <a:avLst/>
                    <a:gdLst>
                      <a:gd name="connsiteX0" fmla="*/ 0 w 8411825"/>
                      <a:gd name="connsiteY0" fmla="*/ 1013274 h 6079525"/>
                      <a:gd name="connsiteX1" fmla="*/ 1013274 w 8411825"/>
                      <a:gd name="connsiteY1" fmla="*/ 0 h 6079525"/>
                      <a:gd name="connsiteX2" fmla="*/ 1721459 w 8411825"/>
                      <a:gd name="connsiteY2" fmla="*/ 0 h 6079525"/>
                      <a:gd name="connsiteX3" fmla="*/ 2238086 w 8411825"/>
                      <a:gd name="connsiteY3" fmla="*/ 0 h 6079525"/>
                      <a:gd name="connsiteX4" fmla="*/ 2690860 w 8411825"/>
                      <a:gd name="connsiteY4" fmla="*/ 0 h 6079525"/>
                      <a:gd name="connsiteX5" fmla="*/ 3335193 w 8411825"/>
                      <a:gd name="connsiteY5" fmla="*/ 0 h 6079525"/>
                      <a:gd name="connsiteX6" fmla="*/ 3851820 w 8411825"/>
                      <a:gd name="connsiteY6" fmla="*/ 0 h 6079525"/>
                      <a:gd name="connsiteX7" fmla="*/ 4560005 w 8411825"/>
                      <a:gd name="connsiteY7" fmla="*/ 0 h 6079525"/>
                      <a:gd name="connsiteX8" fmla="*/ 5012779 w 8411825"/>
                      <a:gd name="connsiteY8" fmla="*/ 0 h 6079525"/>
                      <a:gd name="connsiteX9" fmla="*/ 5720965 w 8411825"/>
                      <a:gd name="connsiteY9" fmla="*/ 0 h 6079525"/>
                      <a:gd name="connsiteX10" fmla="*/ 6109886 w 8411825"/>
                      <a:gd name="connsiteY10" fmla="*/ 0 h 6079525"/>
                      <a:gd name="connsiteX11" fmla="*/ 6690366 w 8411825"/>
                      <a:gd name="connsiteY11" fmla="*/ 0 h 6079525"/>
                      <a:gd name="connsiteX12" fmla="*/ 7398551 w 8411825"/>
                      <a:gd name="connsiteY12" fmla="*/ 0 h 6079525"/>
                      <a:gd name="connsiteX13" fmla="*/ 8411825 w 8411825"/>
                      <a:gd name="connsiteY13" fmla="*/ 1013274 h 6079525"/>
                      <a:gd name="connsiteX14" fmla="*/ 8411825 w 8411825"/>
                      <a:gd name="connsiteY14" fmla="*/ 1592271 h 6079525"/>
                      <a:gd name="connsiteX15" fmla="*/ 8411825 w 8411825"/>
                      <a:gd name="connsiteY15" fmla="*/ 2090208 h 6079525"/>
                      <a:gd name="connsiteX16" fmla="*/ 8411825 w 8411825"/>
                      <a:gd name="connsiteY16" fmla="*/ 2669205 h 6079525"/>
                      <a:gd name="connsiteX17" fmla="*/ 8411825 w 8411825"/>
                      <a:gd name="connsiteY17" fmla="*/ 3329261 h 6079525"/>
                      <a:gd name="connsiteX18" fmla="*/ 8411825 w 8411825"/>
                      <a:gd name="connsiteY18" fmla="*/ 3908258 h 6079525"/>
                      <a:gd name="connsiteX19" fmla="*/ 8411825 w 8411825"/>
                      <a:gd name="connsiteY19" fmla="*/ 4365665 h 6079525"/>
                      <a:gd name="connsiteX20" fmla="*/ 8411825 w 8411825"/>
                      <a:gd name="connsiteY20" fmla="*/ 5066251 h 6079525"/>
                      <a:gd name="connsiteX21" fmla="*/ 7398551 w 8411825"/>
                      <a:gd name="connsiteY21" fmla="*/ 6079525 h 6079525"/>
                      <a:gd name="connsiteX22" fmla="*/ 6881924 w 8411825"/>
                      <a:gd name="connsiteY22" fmla="*/ 6079525 h 6079525"/>
                      <a:gd name="connsiteX23" fmla="*/ 6301444 w 8411825"/>
                      <a:gd name="connsiteY23" fmla="*/ 6079525 h 6079525"/>
                      <a:gd name="connsiteX24" fmla="*/ 5912523 w 8411825"/>
                      <a:gd name="connsiteY24" fmla="*/ 6079525 h 6079525"/>
                      <a:gd name="connsiteX25" fmla="*/ 5523601 w 8411825"/>
                      <a:gd name="connsiteY25" fmla="*/ 6079525 h 6079525"/>
                      <a:gd name="connsiteX26" fmla="*/ 4943122 w 8411825"/>
                      <a:gd name="connsiteY26" fmla="*/ 6079525 h 6079525"/>
                      <a:gd name="connsiteX27" fmla="*/ 4490348 w 8411825"/>
                      <a:gd name="connsiteY27" fmla="*/ 6079525 h 6079525"/>
                      <a:gd name="connsiteX28" fmla="*/ 3846015 w 8411825"/>
                      <a:gd name="connsiteY28" fmla="*/ 6079525 h 6079525"/>
                      <a:gd name="connsiteX29" fmla="*/ 3393241 w 8411825"/>
                      <a:gd name="connsiteY29" fmla="*/ 6079525 h 6079525"/>
                      <a:gd name="connsiteX30" fmla="*/ 2748908 w 8411825"/>
                      <a:gd name="connsiteY30" fmla="*/ 6079525 h 6079525"/>
                      <a:gd name="connsiteX31" fmla="*/ 2359987 w 8411825"/>
                      <a:gd name="connsiteY31" fmla="*/ 6079525 h 6079525"/>
                      <a:gd name="connsiteX32" fmla="*/ 1715654 w 8411825"/>
                      <a:gd name="connsiteY32" fmla="*/ 6079525 h 6079525"/>
                      <a:gd name="connsiteX33" fmla="*/ 1013274 w 8411825"/>
                      <a:gd name="connsiteY33" fmla="*/ 6079525 h 6079525"/>
                      <a:gd name="connsiteX34" fmla="*/ 0 w 8411825"/>
                      <a:gd name="connsiteY34" fmla="*/ 5066251 h 6079525"/>
                      <a:gd name="connsiteX35" fmla="*/ 0 w 8411825"/>
                      <a:gd name="connsiteY35" fmla="*/ 4406195 h 6079525"/>
                      <a:gd name="connsiteX36" fmla="*/ 0 w 8411825"/>
                      <a:gd name="connsiteY36" fmla="*/ 3908258 h 6079525"/>
                      <a:gd name="connsiteX37" fmla="*/ 0 w 8411825"/>
                      <a:gd name="connsiteY37" fmla="*/ 3450850 h 6079525"/>
                      <a:gd name="connsiteX38" fmla="*/ 0 w 8411825"/>
                      <a:gd name="connsiteY38" fmla="*/ 2952913 h 6079525"/>
                      <a:gd name="connsiteX39" fmla="*/ 0 w 8411825"/>
                      <a:gd name="connsiteY39" fmla="*/ 2414446 h 6079525"/>
                      <a:gd name="connsiteX40" fmla="*/ 0 w 8411825"/>
                      <a:gd name="connsiteY40" fmla="*/ 1835449 h 6079525"/>
                      <a:gd name="connsiteX41" fmla="*/ 0 w 8411825"/>
                      <a:gd name="connsiteY41" fmla="*/ 1013274 h 60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11825" h="6079525" extrusionOk="0">
                        <a:moveTo>
                          <a:pt x="0" y="1013274"/>
                        </a:moveTo>
                        <a:cubicBezTo>
                          <a:pt x="-102804" y="390246"/>
                          <a:pt x="324668" y="48412"/>
                          <a:pt x="1013274" y="0"/>
                        </a:cubicBezTo>
                        <a:cubicBezTo>
                          <a:pt x="1221492" y="-76002"/>
                          <a:pt x="1452409" y="66076"/>
                          <a:pt x="1721459" y="0"/>
                        </a:cubicBezTo>
                        <a:cubicBezTo>
                          <a:pt x="1990510" y="-66076"/>
                          <a:pt x="2058947" y="31289"/>
                          <a:pt x="2238086" y="0"/>
                        </a:cubicBezTo>
                        <a:cubicBezTo>
                          <a:pt x="2417225" y="-31289"/>
                          <a:pt x="2559296" y="11396"/>
                          <a:pt x="2690860" y="0"/>
                        </a:cubicBezTo>
                        <a:cubicBezTo>
                          <a:pt x="2822424" y="-11396"/>
                          <a:pt x="3074681" y="68794"/>
                          <a:pt x="3335193" y="0"/>
                        </a:cubicBezTo>
                        <a:cubicBezTo>
                          <a:pt x="3595705" y="-68794"/>
                          <a:pt x="3714577" y="28880"/>
                          <a:pt x="3851820" y="0"/>
                        </a:cubicBezTo>
                        <a:cubicBezTo>
                          <a:pt x="3989063" y="-28880"/>
                          <a:pt x="4397253" y="11371"/>
                          <a:pt x="4560005" y="0"/>
                        </a:cubicBezTo>
                        <a:cubicBezTo>
                          <a:pt x="4722758" y="-11371"/>
                          <a:pt x="4846326" y="24934"/>
                          <a:pt x="5012779" y="0"/>
                        </a:cubicBezTo>
                        <a:cubicBezTo>
                          <a:pt x="5179232" y="-24934"/>
                          <a:pt x="5414985" y="27977"/>
                          <a:pt x="5720965" y="0"/>
                        </a:cubicBezTo>
                        <a:cubicBezTo>
                          <a:pt x="6026945" y="-27977"/>
                          <a:pt x="5952627" y="4648"/>
                          <a:pt x="6109886" y="0"/>
                        </a:cubicBezTo>
                        <a:cubicBezTo>
                          <a:pt x="6267145" y="-4648"/>
                          <a:pt x="6520200" y="62990"/>
                          <a:pt x="6690366" y="0"/>
                        </a:cubicBezTo>
                        <a:cubicBezTo>
                          <a:pt x="6860532" y="-62990"/>
                          <a:pt x="7078318" y="33421"/>
                          <a:pt x="7398551" y="0"/>
                        </a:cubicBezTo>
                        <a:cubicBezTo>
                          <a:pt x="8031271" y="-72239"/>
                          <a:pt x="8455351" y="425592"/>
                          <a:pt x="8411825" y="1013274"/>
                        </a:cubicBezTo>
                        <a:cubicBezTo>
                          <a:pt x="8467362" y="1244336"/>
                          <a:pt x="8365820" y="1454726"/>
                          <a:pt x="8411825" y="1592271"/>
                        </a:cubicBezTo>
                        <a:cubicBezTo>
                          <a:pt x="8457830" y="1729816"/>
                          <a:pt x="8391830" y="1938873"/>
                          <a:pt x="8411825" y="2090208"/>
                        </a:cubicBezTo>
                        <a:cubicBezTo>
                          <a:pt x="8431820" y="2241543"/>
                          <a:pt x="8385640" y="2530434"/>
                          <a:pt x="8411825" y="2669205"/>
                        </a:cubicBezTo>
                        <a:cubicBezTo>
                          <a:pt x="8438010" y="2807976"/>
                          <a:pt x="8384417" y="3154356"/>
                          <a:pt x="8411825" y="3329261"/>
                        </a:cubicBezTo>
                        <a:cubicBezTo>
                          <a:pt x="8439233" y="3504166"/>
                          <a:pt x="8360359" y="3771976"/>
                          <a:pt x="8411825" y="3908258"/>
                        </a:cubicBezTo>
                        <a:cubicBezTo>
                          <a:pt x="8463291" y="4044540"/>
                          <a:pt x="8402729" y="4180418"/>
                          <a:pt x="8411825" y="4365665"/>
                        </a:cubicBezTo>
                        <a:cubicBezTo>
                          <a:pt x="8420921" y="4550912"/>
                          <a:pt x="8399130" y="4883369"/>
                          <a:pt x="8411825" y="5066251"/>
                        </a:cubicBezTo>
                        <a:cubicBezTo>
                          <a:pt x="8497968" y="5574769"/>
                          <a:pt x="7892703" y="6183452"/>
                          <a:pt x="7398551" y="6079525"/>
                        </a:cubicBezTo>
                        <a:cubicBezTo>
                          <a:pt x="7157812" y="6079926"/>
                          <a:pt x="7004989" y="6035751"/>
                          <a:pt x="6881924" y="6079525"/>
                        </a:cubicBezTo>
                        <a:cubicBezTo>
                          <a:pt x="6758859" y="6123299"/>
                          <a:pt x="6556140" y="6029579"/>
                          <a:pt x="6301444" y="6079525"/>
                        </a:cubicBezTo>
                        <a:cubicBezTo>
                          <a:pt x="6046748" y="6129471"/>
                          <a:pt x="6047287" y="6038637"/>
                          <a:pt x="5912523" y="6079525"/>
                        </a:cubicBezTo>
                        <a:cubicBezTo>
                          <a:pt x="5777759" y="6120413"/>
                          <a:pt x="5650129" y="6034178"/>
                          <a:pt x="5523601" y="6079525"/>
                        </a:cubicBezTo>
                        <a:cubicBezTo>
                          <a:pt x="5397073" y="6124872"/>
                          <a:pt x="5107424" y="6073740"/>
                          <a:pt x="4943122" y="6079525"/>
                        </a:cubicBezTo>
                        <a:cubicBezTo>
                          <a:pt x="4778820" y="6085310"/>
                          <a:pt x="4687063" y="6032615"/>
                          <a:pt x="4490348" y="6079525"/>
                        </a:cubicBezTo>
                        <a:cubicBezTo>
                          <a:pt x="4293633" y="6126435"/>
                          <a:pt x="4068090" y="6017649"/>
                          <a:pt x="3846015" y="6079525"/>
                        </a:cubicBezTo>
                        <a:cubicBezTo>
                          <a:pt x="3623940" y="6141401"/>
                          <a:pt x="3570656" y="6075366"/>
                          <a:pt x="3393241" y="6079525"/>
                        </a:cubicBezTo>
                        <a:cubicBezTo>
                          <a:pt x="3215826" y="6083684"/>
                          <a:pt x="3030746" y="6029854"/>
                          <a:pt x="2748908" y="6079525"/>
                        </a:cubicBezTo>
                        <a:cubicBezTo>
                          <a:pt x="2467070" y="6129196"/>
                          <a:pt x="2474263" y="6063531"/>
                          <a:pt x="2359987" y="6079525"/>
                        </a:cubicBezTo>
                        <a:cubicBezTo>
                          <a:pt x="2245711" y="6095519"/>
                          <a:pt x="1850742" y="6029850"/>
                          <a:pt x="1715654" y="6079525"/>
                        </a:cubicBezTo>
                        <a:cubicBezTo>
                          <a:pt x="1580566" y="6129200"/>
                          <a:pt x="1300250" y="6067777"/>
                          <a:pt x="1013274" y="6079525"/>
                        </a:cubicBezTo>
                        <a:cubicBezTo>
                          <a:pt x="430099" y="6092735"/>
                          <a:pt x="24307" y="5691727"/>
                          <a:pt x="0" y="5066251"/>
                        </a:cubicBezTo>
                        <a:cubicBezTo>
                          <a:pt x="-24774" y="4875056"/>
                          <a:pt x="34367" y="4687189"/>
                          <a:pt x="0" y="4406195"/>
                        </a:cubicBezTo>
                        <a:cubicBezTo>
                          <a:pt x="-34367" y="4125201"/>
                          <a:pt x="21606" y="4096859"/>
                          <a:pt x="0" y="3908258"/>
                        </a:cubicBezTo>
                        <a:cubicBezTo>
                          <a:pt x="-21606" y="3719657"/>
                          <a:pt x="28453" y="3573325"/>
                          <a:pt x="0" y="3450850"/>
                        </a:cubicBezTo>
                        <a:cubicBezTo>
                          <a:pt x="-28453" y="3328375"/>
                          <a:pt x="26523" y="3088658"/>
                          <a:pt x="0" y="2952913"/>
                        </a:cubicBezTo>
                        <a:cubicBezTo>
                          <a:pt x="-26523" y="2817168"/>
                          <a:pt x="29552" y="2580642"/>
                          <a:pt x="0" y="2414446"/>
                        </a:cubicBezTo>
                        <a:cubicBezTo>
                          <a:pt x="-29552" y="2248250"/>
                          <a:pt x="39317" y="1969577"/>
                          <a:pt x="0" y="1835449"/>
                        </a:cubicBezTo>
                        <a:cubicBezTo>
                          <a:pt x="-39317" y="1701321"/>
                          <a:pt x="18150" y="1349752"/>
                          <a:pt x="0" y="10132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0" name="TextBox 19">
            <a:extLst>
              <a:ext uri="{FF2B5EF4-FFF2-40B4-BE49-F238E27FC236}">
                <a16:creationId xmlns:a16="http://schemas.microsoft.com/office/drawing/2014/main" id="{E034C9D3-5556-F849-BE9E-C9B9C61BD929}"/>
              </a:ext>
            </a:extLst>
          </p:cNvPr>
          <p:cNvSpPr txBox="1"/>
          <p:nvPr/>
        </p:nvSpPr>
        <p:spPr>
          <a:xfrm>
            <a:off x="3113903" y="488263"/>
            <a:ext cx="7253416" cy="400110"/>
          </a:xfrm>
          <a:prstGeom prst="rect">
            <a:avLst/>
          </a:prstGeom>
          <a:noFill/>
        </p:spPr>
        <p:txBody>
          <a:bodyPr wrap="square" rtlCol="0">
            <a:spAutoFit/>
          </a:bodyPr>
          <a:lstStyle/>
          <a:p>
            <a:pPr algn="ctr"/>
            <a:r>
              <a:rPr lang="en-US" sz="2000" b="1" dirty="0"/>
              <a:t>Preparing single cell suspensions</a:t>
            </a:r>
            <a:endParaRPr lang="en-BE" sz="2000" b="1" dirty="0"/>
          </a:p>
        </p:txBody>
      </p:sp>
      <p:sp>
        <p:nvSpPr>
          <p:cNvPr id="28" name="Triangle 27">
            <a:extLst>
              <a:ext uri="{FF2B5EF4-FFF2-40B4-BE49-F238E27FC236}">
                <a16:creationId xmlns:a16="http://schemas.microsoft.com/office/drawing/2014/main" id="{99D4682A-8CBF-5E41-AAB9-AC0A7D5D1DE5}"/>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9" name="Triangle 28">
            <a:extLst>
              <a:ext uri="{FF2B5EF4-FFF2-40B4-BE49-F238E27FC236}">
                <a16:creationId xmlns:a16="http://schemas.microsoft.com/office/drawing/2014/main" id="{500C9D07-D5E5-C048-80F5-6BD9FE6DB11F}"/>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4" name="Rounded Rectangle 13">
            <a:extLst>
              <a:ext uri="{FF2B5EF4-FFF2-40B4-BE49-F238E27FC236}">
                <a16:creationId xmlns:a16="http://schemas.microsoft.com/office/drawing/2014/main" id="{90F0DC54-6369-2C42-87F9-BE947E100745}"/>
              </a:ext>
            </a:extLst>
          </p:cNvPr>
          <p:cNvSpPr/>
          <p:nvPr/>
        </p:nvSpPr>
        <p:spPr>
          <a:xfrm>
            <a:off x="4006275" y="1330043"/>
            <a:ext cx="5346037" cy="3053870"/>
          </a:xfrm>
          <a:prstGeom prst="roundRect">
            <a:avLst>
              <a:gd name="adj" fmla="val 3333"/>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30" name="Picture 2" descr="Genomics Core Leuven">
            <a:extLst>
              <a:ext uri="{FF2B5EF4-FFF2-40B4-BE49-F238E27FC236}">
                <a16:creationId xmlns:a16="http://schemas.microsoft.com/office/drawing/2014/main" id="{EB1FEC6D-B342-2040-A8E1-01AA8E3CAA38}"/>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850CA166-7947-F14F-94E8-E113A6B4EFAF}"/>
              </a:ext>
            </a:extLst>
          </p:cNvPr>
          <p:cNvSpPr txBox="1"/>
          <p:nvPr/>
        </p:nvSpPr>
        <p:spPr>
          <a:xfrm>
            <a:off x="4035268" y="1377633"/>
            <a:ext cx="2074842" cy="400110"/>
          </a:xfrm>
          <a:prstGeom prst="rect">
            <a:avLst/>
          </a:prstGeom>
          <a:noFill/>
        </p:spPr>
        <p:txBody>
          <a:bodyPr wrap="square" rtlCol="0">
            <a:spAutoFit/>
          </a:bodyPr>
          <a:lstStyle/>
          <a:p>
            <a:pPr algn="ctr"/>
            <a:r>
              <a:rPr lang="en-US" sz="2000" dirty="0"/>
              <a:t>Fresh material</a:t>
            </a:r>
            <a:endParaRPr lang="en-BE" sz="2000" dirty="0"/>
          </a:p>
        </p:txBody>
      </p:sp>
      <p:sp>
        <p:nvSpPr>
          <p:cNvPr id="37" name="Rounded Rectangle 36">
            <a:extLst>
              <a:ext uri="{FF2B5EF4-FFF2-40B4-BE49-F238E27FC236}">
                <a16:creationId xmlns:a16="http://schemas.microsoft.com/office/drawing/2014/main" id="{C88E6D4F-53A7-AB44-BA27-02FB2821E15C}"/>
              </a:ext>
            </a:extLst>
          </p:cNvPr>
          <p:cNvSpPr/>
          <p:nvPr/>
        </p:nvSpPr>
        <p:spPr>
          <a:xfrm>
            <a:off x="4009473" y="1338359"/>
            <a:ext cx="2100638" cy="456678"/>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8" name="TextBox 37">
            <a:extLst>
              <a:ext uri="{FF2B5EF4-FFF2-40B4-BE49-F238E27FC236}">
                <a16:creationId xmlns:a16="http://schemas.microsoft.com/office/drawing/2014/main" id="{C416012B-B744-804A-A67D-47EA6A9ED7B6}"/>
              </a:ext>
            </a:extLst>
          </p:cNvPr>
          <p:cNvSpPr txBox="1"/>
          <p:nvPr/>
        </p:nvSpPr>
        <p:spPr>
          <a:xfrm>
            <a:off x="7277471" y="1374786"/>
            <a:ext cx="2074842" cy="400110"/>
          </a:xfrm>
          <a:prstGeom prst="rect">
            <a:avLst/>
          </a:prstGeom>
          <a:noFill/>
        </p:spPr>
        <p:txBody>
          <a:bodyPr wrap="square" rtlCol="0">
            <a:spAutoFit/>
          </a:bodyPr>
          <a:lstStyle/>
          <a:p>
            <a:pPr algn="ctr"/>
            <a:r>
              <a:rPr lang="en-US" sz="2000" dirty="0"/>
              <a:t>Frozen material</a:t>
            </a:r>
            <a:endParaRPr lang="en-BE" sz="2000" dirty="0"/>
          </a:p>
        </p:txBody>
      </p:sp>
      <p:sp>
        <p:nvSpPr>
          <p:cNvPr id="39" name="Rounded Rectangle 38">
            <a:extLst>
              <a:ext uri="{FF2B5EF4-FFF2-40B4-BE49-F238E27FC236}">
                <a16:creationId xmlns:a16="http://schemas.microsoft.com/office/drawing/2014/main" id="{74896831-AD41-7A49-A0F3-782B5EBB8448}"/>
              </a:ext>
            </a:extLst>
          </p:cNvPr>
          <p:cNvSpPr/>
          <p:nvPr/>
        </p:nvSpPr>
        <p:spPr>
          <a:xfrm>
            <a:off x="7251676" y="1335512"/>
            <a:ext cx="2100638" cy="456678"/>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0" name="TextBox 39">
            <a:extLst>
              <a:ext uri="{FF2B5EF4-FFF2-40B4-BE49-F238E27FC236}">
                <a16:creationId xmlns:a16="http://schemas.microsoft.com/office/drawing/2014/main" id="{71BB4C58-C351-E643-B0FB-5F46A70FD5E7}"/>
              </a:ext>
            </a:extLst>
          </p:cNvPr>
          <p:cNvSpPr txBox="1"/>
          <p:nvPr/>
        </p:nvSpPr>
        <p:spPr>
          <a:xfrm>
            <a:off x="4032070" y="3966508"/>
            <a:ext cx="2074842" cy="400110"/>
          </a:xfrm>
          <a:prstGeom prst="rect">
            <a:avLst/>
          </a:prstGeom>
          <a:noFill/>
        </p:spPr>
        <p:txBody>
          <a:bodyPr wrap="square" rtlCol="0">
            <a:spAutoFit/>
          </a:bodyPr>
          <a:lstStyle/>
          <a:p>
            <a:pPr algn="ctr"/>
            <a:r>
              <a:rPr lang="en-US" sz="2000" dirty="0"/>
              <a:t>cells</a:t>
            </a:r>
            <a:endParaRPr lang="en-BE" sz="2000" dirty="0"/>
          </a:p>
        </p:txBody>
      </p:sp>
      <p:sp>
        <p:nvSpPr>
          <p:cNvPr id="41" name="Rounded Rectangle 40">
            <a:extLst>
              <a:ext uri="{FF2B5EF4-FFF2-40B4-BE49-F238E27FC236}">
                <a16:creationId xmlns:a16="http://schemas.microsoft.com/office/drawing/2014/main" id="{2C3EB6EA-EA0D-C747-8CEC-884F8BBDC6A1}"/>
              </a:ext>
            </a:extLst>
          </p:cNvPr>
          <p:cNvSpPr/>
          <p:nvPr/>
        </p:nvSpPr>
        <p:spPr>
          <a:xfrm>
            <a:off x="4006275" y="3927234"/>
            <a:ext cx="2100638" cy="456678"/>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2" name="TextBox 41">
            <a:extLst>
              <a:ext uri="{FF2B5EF4-FFF2-40B4-BE49-F238E27FC236}">
                <a16:creationId xmlns:a16="http://schemas.microsoft.com/office/drawing/2014/main" id="{74995BCD-6171-784B-B5D3-4FC5EF73C1BA}"/>
              </a:ext>
            </a:extLst>
          </p:cNvPr>
          <p:cNvSpPr txBox="1"/>
          <p:nvPr/>
        </p:nvSpPr>
        <p:spPr>
          <a:xfrm>
            <a:off x="7277470" y="3966508"/>
            <a:ext cx="2074842" cy="400110"/>
          </a:xfrm>
          <a:prstGeom prst="rect">
            <a:avLst/>
          </a:prstGeom>
          <a:noFill/>
        </p:spPr>
        <p:txBody>
          <a:bodyPr wrap="square" rtlCol="0">
            <a:spAutoFit/>
          </a:bodyPr>
          <a:lstStyle/>
          <a:p>
            <a:pPr algn="ctr"/>
            <a:r>
              <a:rPr lang="en-US" sz="2000" dirty="0"/>
              <a:t>nuclei</a:t>
            </a:r>
            <a:endParaRPr lang="en-BE" sz="2000" dirty="0"/>
          </a:p>
        </p:txBody>
      </p:sp>
      <p:sp>
        <p:nvSpPr>
          <p:cNvPr id="43" name="Rounded Rectangle 42">
            <a:extLst>
              <a:ext uri="{FF2B5EF4-FFF2-40B4-BE49-F238E27FC236}">
                <a16:creationId xmlns:a16="http://schemas.microsoft.com/office/drawing/2014/main" id="{37AC8EA8-DFD1-C144-B911-20126779DE46}"/>
              </a:ext>
            </a:extLst>
          </p:cNvPr>
          <p:cNvSpPr/>
          <p:nvPr/>
        </p:nvSpPr>
        <p:spPr>
          <a:xfrm>
            <a:off x="7251675" y="3927234"/>
            <a:ext cx="2100638" cy="456678"/>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7" name="Oval 16">
            <a:extLst>
              <a:ext uri="{FF2B5EF4-FFF2-40B4-BE49-F238E27FC236}">
                <a16:creationId xmlns:a16="http://schemas.microsoft.com/office/drawing/2014/main" id="{AC2896C1-EE78-CA4A-A275-639B341B2C24}"/>
              </a:ext>
            </a:extLst>
          </p:cNvPr>
          <p:cNvSpPr/>
          <p:nvPr/>
        </p:nvSpPr>
        <p:spPr>
          <a:xfrm>
            <a:off x="2819814" y="1798728"/>
            <a:ext cx="2391071" cy="2128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7" name="Oval 46">
            <a:extLst>
              <a:ext uri="{FF2B5EF4-FFF2-40B4-BE49-F238E27FC236}">
                <a16:creationId xmlns:a16="http://schemas.microsoft.com/office/drawing/2014/main" id="{4C3BFE2F-9F63-A94F-8D60-5518D234D189}"/>
              </a:ext>
            </a:extLst>
          </p:cNvPr>
          <p:cNvSpPr/>
          <p:nvPr/>
        </p:nvSpPr>
        <p:spPr>
          <a:xfrm>
            <a:off x="7999176" y="1797380"/>
            <a:ext cx="2391071" cy="21102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9" name="TextBox 18">
            <a:extLst>
              <a:ext uri="{FF2B5EF4-FFF2-40B4-BE49-F238E27FC236}">
                <a16:creationId xmlns:a16="http://schemas.microsoft.com/office/drawing/2014/main" id="{9661421E-E54D-F442-9B8B-E4B08B922E3A}"/>
              </a:ext>
            </a:extLst>
          </p:cNvPr>
          <p:cNvSpPr txBox="1"/>
          <p:nvPr/>
        </p:nvSpPr>
        <p:spPr>
          <a:xfrm>
            <a:off x="8059477" y="2429207"/>
            <a:ext cx="3231637" cy="792846"/>
          </a:xfrm>
          <a:prstGeom prst="rect">
            <a:avLst/>
          </a:prstGeom>
          <a:noFill/>
        </p:spPr>
        <p:txBody>
          <a:bodyPr wrap="square" rtlCol="0">
            <a:spAutoFit/>
          </a:bodyPr>
          <a:lstStyle/>
          <a:p>
            <a:pPr marL="285750" indent="-285750">
              <a:lnSpc>
                <a:spcPct val="150000"/>
              </a:lnSpc>
              <a:buFont typeface="Wingdings" pitchFamily="2" charset="2"/>
              <a:buChar char="ü"/>
            </a:pPr>
            <a:r>
              <a:rPr lang="en-BE" sz="1600" dirty="0"/>
              <a:t>tissue specific methodology</a:t>
            </a:r>
          </a:p>
          <a:p>
            <a:pPr marL="285750" indent="-285750">
              <a:lnSpc>
                <a:spcPct val="150000"/>
              </a:lnSpc>
              <a:buFont typeface="Wingdings" pitchFamily="2" charset="2"/>
              <a:buChar char="ü"/>
            </a:pPr>
            <a:r>
              <a:rPr lang="en-GB" sz="1600" dirty="0"/>
              <a:t>R</a:t>
            </a:r>
            <a:r>
              <a:rPr lang="en-BE" sz="1600" dirty="0"/>
              <a:t>equires optimization</a:t>
            </a:r>
          </a:p>
        </p:txBody>
      </p:sp>
      <p:sp>
        <p:nvSpPr>
          <p:cNvPr id="2" name="Rectangle 1">
            <a:extLst>
              <a:ext uri="{FF2B5EF4-FFF2-40B4-BE49-F238E27FC236}">
                <a16:creationId xmlns:a16="http://schemas.microsoft.com/office/drawing/2014/main" id="{7C924118-9A2D-A245-9800-93406258D9C9}"/>
              </a:ext>
            </a:extLst>
          </p:cNvPr>
          <p:cNvSpPr/>
          <p:nvPr/>
        </p:nvSpPr>
        <p:spPr>
          <a:xfrm>
            <a:off x="6610205" y="1070545"/>
            <a:ext cx="4181111" cy="35014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3" name="TextBox 12">
            <a:extLst>
              <a:ext uri="{FF2B5EF4-FFF2-40B4-BE49-F238E27FC236}">
                <a16:creationId xmlns:a16="http://schemas.microsoft.com/office/drawing/2014/main" id="{3CBD141B-C043-1241-B5A9-4F9C7B03301E}"/>
              </a:ext>
            </a:extLst>
          </p:cNvPr>
          <p:cNvSpPr txBox="1"/>
          <p:nvPr/>
        </p:nvSpPr>
        <p:spPr>
          <a:xfrm>
            <a:off x="5201741" y="2575722"/>
            <a:ext cx="2797433" cy="646331"/>
          </a:xfrm>
          <a:prstGeom prst="rect">
            <a:avLst/>
          </a:prstGeom>
          <a:noFill/>
        </p:spPr>
        <p:txBody>
          <a:bodyPr wrap="square" rtlCol="0">
            <a:spAutoFit/>
          </a:bodyPr>
          <a:lstStyle/>
          <a:p>
            <a:pPr algn="ctr"/>
            <a:r>
              <a:rPr lang="en-GB" dirty="0"/>
              <a:t>M</a:t>
            </a:r>
            <a:r>
              <a:rPr lang="en-BE" dirty="0"/>
              <a:t>echanical and/or enzymatic dissociation</a:t>
            </a:r>
          </a:p>
        </p:txBody>
      </p:sp>
    </p:spTree>
    <p:extLst>
      <p:ext uri="{BB962C8B-B14F-4D97-AF65-F5344CB8AC3E}">
        <p14:creationId xmlns:p14="http://schemas.microsoft.com/office/powerpoint/2010/main" val="2364432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B8664B-7BD0-164A-BC33-5EF89497955C}"/>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6746" y="1746295"/>
            <a:ext cx="2424341" cy="3989161"/>
          </a:xfrm>
          <a:prstGeom prst="rect">
            <a:avLst/>
          </a:prstGeom>
        </p:spPr>
      </p:pic>
      <p:sp>
        <p:nvSpPr>
          <p:cNvPr id="7" name="Freeform 6">
            <a:extLst>
              <a:ext uri="{FF2B5EF4-FFF2-40B4-BE49-F238E27FC236}">
                <a16:creationId xmlns:a16="http://schemas.microsoft.com/office/drawing/2014/main" id="{872A95BC-E8B5-CD45-ACFE-30F453D409CA}"/>
              </a:ext>
            </a:extLst>
          </p:cNvPr>
          <p:cNvSpPr/>
          <p:nvPr/>
        </p:nvSpPr>
        <p:spPr>
          <a:xfrm>
            <a:off x="2097719" y="1235674"/>
            <a:ext cx="474818" cy="2253114"/>
          </a:xfrm>
          <a:custGeom>
            <a:avLst/>
            <a:gdLst>
              <a:gd name="connsiteX0" fmla="*/ 0 w 457200"/>
              <a:gd name="connsiteY0" fmla="*/ 1309816 h 1407972"/>
              <a:gd name="connsiteX1" fmla="*/ 284206 w 457200"/>
              <a:gd name="connsiteY1" fmla="*/ 1272746 h 1407972"/>
              <a:gd name="connsiteX2" fmla="*/ 457200 w 457200"/>
              <a:gd name="connsiteY2" fmla="*/ 0 h 1407972"/>
              <a:gd name="connsiteX0" fmla="*/ 0 w 457200"/>
              <a:gd name="connsiteY0" fmla="*/ 1309816 h 1346110"/>
              <a:gd name="connsiteX1" fmla="*/ 420130 w 457200"/>
              <a:gd name="connsiteY1" fmla="*/ 1099751 h 1346110"/>
              <a:gd name="connsiteX2" fmla="*/ 457200 w 457200"/>
              <a:gd name="connsiteY2" fmla="*/ 0 h 1346110"/>
              <a:gd name="connsiteX0" fmla="*/ 0 w 457200"/>
              <a:gd name="connsiteY0" fmla="*/ 1309816 h 1324859"/>
              <a:gd name="connsiteX1" fmla="*/ 382368 w 457200"/>
              <a:gd name="connsiteY1" fmla="*/ 842767 h 1324859"/>
              <a:gd name="connsiteX2" fmla="*/ 457200 w 457200"/>
              <a:gd name="connsiteY2" fmla="*/ 0 h 1324859"/>
              <a:gd name="connsiteX0" fmla="*/ 0 w 646012"/>
              <a:gd name="connsiteY0" fmla="*/ 1273103 h 1289582"/>
              <a:gd name="connsiteX1" fmla="*/ 571180 w 646012"/>
              <a:gd name="connsiteY1" fmla="*/ 842767 h 1289582"/>
              <a:gd name="connsiteX2" fmla="*/ 646012 w 646012"/>
              <a:gd name="connsiteY2" fmla="*/ 0 h 1289582"/>
              <a:gd name="connsiteX0" fmla="*/ 0 w 646012"/>
              <a:gd name="connsiteY0" fmla="*/ 1273103 h 1277444"/>
              <a:gd name="connsiteX1" fmla="*/ 571180 w 646012"/>
              <a:gd name="connsiteY1" fmla="*/ 842767 h 1277444"/>
              <a:gd name="connsiteX2" fmla="*/ 646012 w 646012"/>
              <a:gd name="connsiteY2" fmla="*/ 0 h 1277444"/>
              <a:gd name="connsiteX0" fmla="*/ 0 w 655649"/>
              <a:gd name="connsiteY0" fmla="*/ 1316820 h 1320593"/>
              <a:gd name="connsiteX1" fmla="*/ 580817 w 655649"/>
              <a:gd name="connsiteY1" fmla="*/ 842767 h 1320593"/>
              <a:gd name="connsiteX2" fmla="*/ 655649 w 655649"/>
              <a:gd name="connsiteY2" fmla="*/ 0 h 1320593"/>
              <a:gd name="connsiteX0" fmla="*/ 0 w 659212"/>
              <a:gd name="connsiteY0" fmla="*/ 1316820 h 1320740"/>
              <a:gd name="connsiteX1" fmla="*/ 628996 w 659212"/>
              <a:gd name="connsiteY1" fmla="*/ 855258 h 1320740"/>
              <a:gd name="connsiteX2" fmla="*/ 655649 w 659212"/>
              <a:gd name="connsiteY2" fmla="*/ 0 h 1320740"/>
            </a:gdLst>
            <a:ahLst/>
            <a:cxnLst>
              <a:cxn ang="0">
                <a:pos x="connsiteX0" y="connsiteY0"/>
              </a:cxn>
              <a:cxn ang="0">
                <a:pos x="connsiteX1" y="connsiteY1"/>
              </a:cxn>
              <a:cxn ang="0">
                <a:pos x="connsiteX2" y="connsiteY2"/>
              </a:cxn>
            </a:cxnLst>
            <a:rect l="l" t="t" r="r" b="b"/>
            <a:pathLst>
              <a:path w="659212" h="1320740">
                <a:moveTo>
                  <a:pt x="0" y="1316820"/>
                </a:moveTo>
                <a:cubicBezTo>
                  <a:pt x="547256" y="1357473"/>
                  <a:pt x="552796" y="1073561"/>
                  <a:pt x="628996" y="855258"/>
                </a:cubicBezTo>
                <a:cubicBezTo>
                  <a:pt x="705196" y="636955"/>
                  <a:pt x="607252" y="527221"/>
                  <a:pt x="655649" y="0"/>
                </a:cubicBezTo>
              </a:path>
            </a:pathLst>
          </a:custGeom>
          <a:noFill/>
          <a:ln>
            <a:solidFill>
              <a:srgbClr val="FAB005">
                <a:alpha val="29804"/>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ounded Rectangle 9">
            <a:extLst>
              <a:ext uri="{FF2B5EF4-FFF2-40B4-BE49-F238E27FC236}">
                <a16:creationId xmlns:a16="http://schemas.microsoft.com/office/drawing/2014/main" id="{52A5FF1F-60C3-804B-B317-1C0500385E8E}"/>
              </a:ext>
            </a:extLst>
          </p:cNvPr>
          <p:cNvSpPr/>
          <p:nvPr/>
        </p:nvSpPr>
        <p:spPr>
          <a:xfrm>
            <a:off x="2577341" y="336377"/>
            <a:ext cx="8411825" cy="6437871"/>
          </a:xfrm>
          <a:prstGeom prst="roundRect">
            <a:avLst/>
          </a:prstGeom>
          <a:noFill/>
          <a:ln w="19050">
            <a:solidFill>
              <a:srgbClr val="FAB005">
                <a:alpha val="29804"/>
              </a:srgbClr>
            </a:solidFill>
            <a:prstDash val="sysDash"/>
            <a:extLst>
              <a:ext uri="{C807C97D-BFC1-408E-A445-0C87EB9F89A2}">
                <ask:lineSketchStyleProps xmlns:ask="http://schemas.microsoft.com/office/drawing/2018/sketchyshapes" sd="1219033472">
                  <a:custGeom>
                    <a:avLst/>
                    <a:gdLst>
                      <a:gd name="connsiteX0" fmla="*/ 0 w 8411825"/>
                      <a:gd name="connsiteY0" fmla="*/ 1013274 h 6079525"/>
                      <a:gd name="connsiteX1" fmla="*/ 1013274 w 8411825"/>
                      <a:gd name="connsiteY1" fmla="*/ 0 h 6079525"/>
                      <a:gd name="connsiteX2" fmla="*/ 1721459 w 8411825"/>
                      <a:gd name="connsiteY2" fmla="*/ 0 h 6079525"/>
                      <a:gd name="connsiteX3" fmla="*/ 2238086 w 8411825"/>
                      <a:gd name="connsiteY3" fmla="*/ 0 h 6079525"/>
                      <a:gd name="connsiteX4" fmla="*/ 2690860 w 8411825"/>
                      <a:gd name="connsiteY4" fmla="*/ 0 h 6079525"/>
                      <a:gd name="connsiteX5" fmla="*/ 3335193 w 8411825"/>
                      <a:gd name="connsiteY5" fmla="*/ 0 h 6079525"/>
                      <a:gd name="connsiteX6" fmla="*/ 3851820 w 8411825"/>
                      <a:gd name="connsiteY6" fmla="*/ 0 h 6079525"/>
                      <a:gd name="connsiteX7" fmla="*/ 4560005 w 8411825"/>
                      <a:gd name="connsiteY7" fmla="*/ 0 h 6079525"/>
                      <a:gd name="connsiteX8" fmla="*/ 5012779 w 8411825"/>
                      <a:gd name="connsiteY8" fmla="*/ 0 h 6079525"/>
                      <a:gd name="connsiteX9" fmla="*/ 5720965 w 8411825"/>
                      <a:gd name="connsiteY9" fmla="*/ 0 h 6079525"/>
                      <a:gd name="connsiteX10" fmla="*/ 6109886 w 8411825"/>
                      <a:gd name="connsiteY10" fmla="*/ 0 h 6079525"/>
                      <a:gd name="connsiteX11" fmla="*/ 6690366 w 8411825"/>
                      <a:gd name="connsiteY11" fmla="*/ 0 h 6079525"/>
                      <a:gd name="connsiteX12" fmla="*/ 7398551 w 8411825"/>
                      <a:gd name="connsiteY12" fmla="*/ 0 h 6079525"/>
                      <a:gd name="connsiteX13" fmla="*/ 8411825 w 8411825"/>
                      <a:gd name="connsiteY13" fmla="*/ 1013274 h 6079525"/>
                      <a:gd name="connsiteX14" fmla="*/ 8411825 w 8411825"/>
                      <a:gd name="connsiteY14" fmla="*/ 1592271 h 6079525"/>
                      <a:gd name="connsiteX15" fmla="*/ 8411825 w 8411825"/>
                      <a:gd name="connsiteY15" fmla="*/ 2090208 h 6079525"/>
                      <a:gd name="connsiteX16" fmla="*/ 8411825 w 8411825"/>
                      <a:gd name="connsiteY16" fmla="*/ 2669205 h 6079525"/>
                      <a:gd name="connsiteX17" fmla="*/ 8411825 w 8411825"/>
                      <a:gd name="connsiteY17" fmla="*/ 3329261 h 6079525"/>
                      <a:gd name="connsiteX18" fmla="*/ 8411825 w 8411825"/>
                      <a:gd name="connsiteY18" fmla="*/ 3908258 h 6079525"/>
                      <a:gd name="connsiteX19" fmla="*/ 8411825 w 8411825"/>
                      <a:gd name="connsiteY19" fmla="*/ 4365665 h 6079525"/>
                      <a:gd name="connsiteX20" fmla="*/ 8411825 w 8411825"/>
                      <a:gd name="connsiteY20" fmla="*/ 5066251 h 6079525"/>
                      <a:gd name="connsiteX21" fmla="*/ 7398551 w 8411825"/>
                      <a:gd name="connsiteY21" fmla="*/ 6079525 h 6079525"/>
                      <a:gd name="connsiteX22" fmla="*/ 6881924 w 8411825"/>
                      <a:gd name="connsiteY22" fmla="*/ 6079525 h 6079525"/>
                      <a:gd name="connsiteX23" fmla="*/ 6301444 w 8411825"/>
                      <a:gd name="connsiteY23" fmla="*/ 6079525 h 6079525"/>
                      <a:gd name="connsiteX24" fmla="*/ 5912523 w 8411825"/>
                      <a:gd name="connsiteY24" fmla="*/ 6079525 h 6079525"/>
                      <a:gd name="connsiteX25" fmla="*/ 5523601 w 8411825"/>
                      <a:gd name="connsiteY25" fmla="*/ 6079525 h 6079525"/>
                      <a:gd name="connsiteX26" fmla="*/ 4943122 w 8411825"/>
                      <a:gd name="connsiteY26" fmla="*/ 6079525 h 6079525"/>
                      <a:gd name="connsiteX27" fmla="*/ 4490348 w 8411825"/>
                      <a:gd name="connsiteY27" fmla="*/ 6079525 h 6079525"/>
                      <a:gd name="connsiteX28" fmla="*/ 3846015 w 8411825"/>
                      <a:gd name="connsiteY28" fmla="*/ 6079525 h 6079525"/>
                      <a:gd name="connsiteX29" fmla="*/ 3393241 w 8411825"/>
                      <a:gd name="connsiteY29" fmla="*/ 6079525 h 6079525"/>
                      <a:gd name="connsiteX30" fmla="*/ 2748908 w 8411825"/>
                      <a:gd name="connsiteY30" fmla="*/ 6079525 h 6079525"/>
                      <a:gd name="connsiteX31" fmla="*/ 2359987 w 8411825"/>
                      <a:gd name="connsiteY31" fmla="*/ 6079525 h 6079525"/>
                      <a:gd name="connsiteX32" fmla="*/ 1715654 w 8411825"/>
                      <a:gd name="connsiteY32" fmla="*/ 6079525 h 6079525"/>
                      <a:gd name="connsiteX33" fmla="*/ 1013274 w 8411825"/>
                      <a:gd name="connsiteY33" fmla="*/ 6079525 h 6079525"/>
                      <a:gd name="connsiteX34" fmla="*/ 0 w 8411825"/>
                      <a:gd name="connsiteY34" fmla="*/ 5066251 h 6079525"/>
                      <a:gd name="connsiteX35" fmla="*/ 0 w 8411825"/>
                      <a:gd name="connsiteY35" fmla="*/ 4406195 h 6079525"/>
                      <a:gd name="connsiteX36" fmla="*/ 0 w 8411825"/>
                      <a:gd name="connsiteY36" fmla="*/ 3908258 h 6079525"/>
                      <a:gd name="connsiteX37" fmla="*/ 0 w 8411825"/>
                      <a:gd name="connsiteY37" fmla="*/ 3450850 h 6079525"/>
                      <a:gd name="connsiteX38" fmla="*/ 0 w 8411825"/>
                      <a:gd name="connsiteY38" fmla="*/ 2952913 h 6079525"/>
                      <a:gd name="connsiteX39" fmla="*/ 0 w 8411825"/>
                      <a:gd name="connsiteY39" fmla="*/ 2414446 h 6079525"/>
                      <a:gd name="connsiteX40" fmla="*/ 0 w 8411825"/>
                      <a:gd name="connsiteY40" fmla="*/ 1835449 h 6079525"/>
                      <a:gd name="connsiteX41" fmla="*/ 0 w 8411825"/>
                      <a:gd name="connsiteY41" fmla="*/ 1013274 h 60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11825" h="6079525" extrusionOk="0">
                        <a:moveTo>
                          <a:pt x="0" y="1013274"/>
                        </a:moveTo>
                        <a:cubicBezTo>
                          <a:pt x="-102804" y="390246"/>
                          <a:pt x="324668" y="48412"/>
                          <a:pt x="1013274" y="0"/>
                        </a:cubicBezTo>
                        <a:cubicBezTo>
                          <a:pt x="1221492" y="-76002"/>
                          <a:pt x="1452409" y="66076"/>
                          <a:pt x="1721459" y="0"/>
                        </a:cubicBezTo>
                        <a:cubicBezTo>
                          <a:pt x="1990510" y="-66076"/>
                          <a:pt x="2058947" y="31289"/>
                          <a:pt x="2238086" y="0"/>
                        </a:cubicBezTo>
                        <a:cubicBezTo>
                          <a:pt x="2417225" y="-31289"/>
                          <a:pt x="2559296" y="11396"/>
                          <a:pt x="2690860" y="0"/>
                        </a:cubicBezTo>
                        <a:cubicBezTo>
                          <a:pt x="2822424" y="-11396"/>
                          <a:pt x="3074681" y="68794"/>
                          <a:pt x="3335193" y="0"/>
                        </a:cubicBezTo>
                        <a:cubicBezTo>
                          <a:pt x="3595705" y="-68794"/>
                          <a:pt x="3714577" y="28880"/>
                          <a:pt x="3851820" y="0"/>
                        </a:cubicBezTo>
                        <a:cubicBezTo>
                          <a:pt x="3989063" y="-28880"/>
                          <a:pt x="4397253" y="11371"/>
                          <a:pt x="4560005" y="0"/>
                        </a:cubicBezTo>
                        <a:cubicBezTo>
                          <a:pt x="4722758" y="-11371"/>
                          <a:pt x="4846326" y="24934"/>
                          <a:pt x="5012779" y="0"/>
                        </a:cubicBezTo>
                        <a:cubicBezTo>
                          <a:pt x="5179232" y="-24934"/>
                          <a:pt x="5414985" y="27977"/>
                          <a:pt x="5720965" y="0"/>
                        </a:cubicBezTo>
                        <a:cubicBezTo>
                          <a:pt x="6026945" y="-27977"/>
                          <a:pt x="5952627" y="4648"/>
                          <a:pt x="6109886" y="0"/>
                        </a:cubicBezTo>
                        <a:cubicBezTo>
                          <a:pt x="6267145" y="-4648"/>
                          <a:pt x="6520200" y="62990"/>
                          <a:pt x="6690366" y="0"/>
                        </a:cubicBezTo>
                        <a:cubicBezTo>
                          <a:pt x="6860532" y="-62990"/>
                          <a:pt x="7078318" y="33421"/>
                          <a:pt x="7398551" y="0"/>
                        </a:cubicBezTo>
                        <a:cubicBezTo>
                          <a:pt x="8031271" y="-72239"/>
                          <a:pt x="8455351" y="425592"/>
                          <a:pt x="8411825" y="1013274"/>
                        </a:cubicBezTo>
                        <a:cubicBezTo>
                          <a:pt x="8467362" y="1244336"/>
                          <a:pt x="8365820" y="1454726"/>
                          <a:pt x="8411825" y="1592271"/>
                        </a:cubicBezTo>
                        <a:cubicBezTo>
                          <a:pt x="8457830" y="1729816"/>
                          <a:pt x="8391830" y="1938873"/>
                          <a:pt x="8411825" y="2090208"/>
                        </a:cubicBezTo>
                        <a:cubicBezTo>
                          <a:pt x="8431820" y="2241543"/>
                          <a:pt x="8385640" y="2530434"/>
                          <a:pt x="8411825" y="2669205"/>
                        </a:cubicBezTo>
                        <a:cubicBezTo>
                          <a:pt x="8438010" y="2807976"/>
                          <a:pt x="8384417" y="3154356"/>
                          <a:pt x="8411825" y="3329261"/>
                        </a:cubicBezTo>
                        <a:cubicBezTo>
                          <a:pt x="8439233" y="3504166"/>
                          <a:pt x="8360359" y="3771976"/>
                          <a:pt x="8411825" y="3908258"/>
                        </a:cubicBezTo>
                        <a:cubicBezTo>
                          <a:pt x="8463291" y="4044540"/>
                          <a:pt x="8402729" y="4180418"/>
                          <a:pt x="8411825" y="4365665"/>
                        </a:cubicBezTo>
                        <a:cubicBezTo>
                          <a:pt x="8420921" y="4550912"/>
                          <a:pt x="8399130" y="4883369"/>
                          <a:pt x="8411825" y="5066251"/>
                        </a:cubicBezTo>
                        <a:cubicBezTo>
                          <a:pt x="8497968" y="5574769"/>
                          <a:pt x="7892703" y="6183452"/>
                          <a:pt x="7398551" y="6079525"/>
                        </a:cubicBezTo>
                        <a:cubicBezTo>
                          <a:pt x="7157812" y="6079926"/>
                          <a:pt x="7004989" y="6035751"/>
                          <a:pt x="6881924" y="6079525"/>
                        </a:cubicBezTo>
                        <a:cubicBezTo>
                          <a:pt x="6758859" y="6123299"/>
                          <a:pt x="6556140" y="6029579"/>
                          <a:pt x="6301444" y="6079525"/>
                        </a:cubicBezTo>
                        <a:cubicBezTo>
                          <a:pt x="6046748" y="6129471"/>
                          <a:pt x="6047287" y="6038637"/>
                          <a:pt x="5912523" y="6079525"/>
                        </a:cubicBezTo>
                        <a:cubicBezTo>
                          <a:pt x="5777759" y="6120413"/>
                          <a:pt x="5650129" y="6034178"/>
                          <a:pt x="5523601" y="6079525"/>
                        </a:cubicBezTo>
                        <a:cubicBezTo>
                          <a:pt x="5397073" y="6124872"/>
                          <a:pt x="5107424" y="6073740"/>
                          <a:pt x="4943122" y="6079525"/>
                        </a:cubicBezTo>
                        <a:cubicBezTo>
                          <a:pt x="4778820" y="6085310"/>
                          <a:pt x="4687063" y="6032615"/>
                          <a:pt x="4490348" y="6079525"/>
                        </a:cubicBezTo>
                        <a:cubicBezTo>
                          <a:pt x="4293633" y="6126435"/>
                          <a:pt x="4068090" y="6017649"/>
                          <a:pt x="3846015" y="6079525"/>
                        </a:cubicBezTo>
                        <a:cubicBezTo>
                          <a:pt x="3623940" y="6141401"/>
                          <a:pt x="3570656" y="6075366"/>
                          <a:pt x="3393241" y="6079525"/>
                        </a:cubicBezTo>
                        <a:cubicBezTo>
                          <a:pt x="3215826" y="6083684"/>
                          <a:pt x="3030746" y="6029854"/>
                          <a:pt x="2748908" y="6079525"/>
                        </a:cubicBezTo>
                        <a:cubicBezTo>
                          <a:pt x="2467070" y="6129196"/>
                          <a:pt x="2474263" y="6063531"/>
                          <a:pt x="2359987" y="6079525"/>
                        </a:cubicBezTo>
                        <a:cubicBezTo>
                          <a:pt x="2245711" y="6095519"/>
                          <a:pt x="1850742" y="6029850"/>
                          <a:pt x="1715654" y="6079525"/>
                        </a:cubicBezTo>
                        <a:cubicBezTo>
                          <a:pt x="1580566" y="6129200"/>
                          <a:pt x="1300250" y="6067777"/>
                          <a:pt x="1013274" y="6079525"/>
                        </a:cubicBezTo>
                        <a:cubicBezTo>
                          <a:pt x="430099" y="6092735"/>
                          <a:pt x="24307" y="5691727"/>
                          <a:pt x="0" y="5066251"/>
                        </a:cubicBezTo>
                        <a:cubicBezTo>
                          <a:pt x="-24774" y="4875056"/>
                          <a:pt x="34367" y="4687189"/>
                          <a:pt x="0" y="4406195"/>
                        </a:cubicBezTo>
                        <a:cubicBezTo>
                          <a:pt x="-34367" y="4125201"/>
                          <a:pt x="21606" y="4096859"/>
                          <a:pt x="0" y="3908258"/>
                        </a:cubicBezTo>
                        <a:cubicBezTo>
                          <a:pt x="-21606" y="3719657"/>
                          <a:pt x="28453" y="3573325"/>
                          <a:pt x="0" y="3450850"/>
                        </a:cubicBezTo>
                        <a:cubicBezTo>
                          <a:pt x="-28453" y="3328375"/>
                          <a:pt x="26523" y="3088658"/>
                          <a:pt x="0" y="2952913"/>
                        </a:cubicBezTo>
                        <a:cubicBezTo>
                          <a:pt x="-26523" y="2817168"/>
                          <a:pt x="29552" y="2580642"/>
                          <a:pt x="0" y="2414446"/>
                        </a:cubicBezTo>
                        <a:cubicBezTo>
                          <a:pt x="-29552" y="2248250"/>
                          <a:pt x="39317" y="1969577"/>
                          <a:pt x="0" y="1835449"/>
                        </a:cubicBezTo>
                        <a:cubicBezTo>
                          <a:pt x="-39317" y="1701321"/>
                          <a:pt x="18150" y="1349752"/>
                          <a:pt x="0" y="10132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0" name="TextBox 19">
            <a:extLst>
              <a:ext uri="{FF2B5EF4-FFF2-40B4-BE49-F238E27FC236}">
                <a16:creationId xmlns:a16="http://schemas.microsoft.com/office/drawing/2014/main" id="{E034C9D3-5556-F849-BE9E-C9B9C61BD929}"/>
              </a:ext>
            </a:extLst>
          </p:cNvPr>
          <p:cNvSpPr txBox="1"/>
          <p:nvPr/>
        </p:nvSpPr>
        <p:spPr>
          <a:xfrm>
            <a:off x="3113903" y="488263"/>
            <a:ext cx="7253416" cy="400110"/>
          </a:xfrm>
          <a:prstGeom prst="rect">
            <a:avLst/>
          </a:prstGeom>
          <a:noFill/>
        </p:spPr>
        <p:txBody>
          <a:bodyPr wrap="square" rtlCol="0">
            <a:spAutoFit/>
          </a:bodyPr>
          <a:lstStyle/>
          <a:p>
            <a:pPr algn="ctr"/>
            <a:r>
              <a:rPr lang="en-US" sz="2000" b="1" dirty="0"/>
              <a:t>Preparing single cell suspensions</a:t>
            </a:r>
            <a:endParaRPr lang="en-BE" sz="2000" b="1" dirty="0"/>
          </a:p>
        </p:txBody>
      </p:sp>
      <p:sp>
        <p:nvSpPr>
          <p:cNvPr id="28" name="Triangle 27">
            <a:extLst>
              <a:ext uri="{FF2B5EF4-FFF2-40B4-BE49-F238E27FC236}">
                <a16:creationId xmlns:a16="http://schemas.microsoft.com/office/drawing/2014/main" id="{99D4682A-8CBF-5E41-AAB9-AC0A7D5D1DE5}"/>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9" name="Triangle 28">
            <a:extLst>
              <a:ext uri="{FF2B5EF4-FFF2-40B4-BE49-F238E27FC236}">
                <a16:creationId xmlns:a16="http://schemas.microsoft.com/office/drawing/2014/main" id="{500C9D07-D5E5-C048-80F5-6BD9FE6DB11F}"/>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4" name="Rounded Rectangle 13">
            <a:extLst>
              <a:ext uri="{FF2B5EF4-FFF2-40B4-BE49-F238E27FC236}">
                <a16:creationId xmlns:a16="http://schemas.microsoft.com/office/drawing/2014/main" id="{90F0DC54-6369-2C42-87F9-BE947E100745}"/>
              </a:ext>
            </a:extLst>
          </p:cNvPr>
          <p:cNvSpPr/>
          <p:nvPr/>
        </p:nvSpPr>
        <p:spPr>
          <a:xfrm>
            <a:off x="4006275" y="1330043"/>
            <a:ext cx="5346037" cy="3053870"/>
          </a:xfrm>
          <a:prstGeom prst="roundRect">
            <a:avLst>
              <a:gd name="adj" fmla="val 3333"/>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30" name="Picture 2" descr="Genomics Core Leuven">
            <a:extLst>
              <a:ext uri="{FF2B5EF4-FFF2-40B4-BE49-F238E27FC236}">
                <a16:creationId xmlns:a16="http://schemas.microsoft.com/office/drawing/2014/main" id="{EB1FEC6D-B342-2040-A8E1-01AA8E3CAA38}"/>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850CA166-7947-F14F-94E8-E113A6B4EFAF}"/>
              </a:ext>
            </a:extLst>
          </p:cNvPr>
          <p:cNvSpPr txBox="1"/>
          <p:nvPr/>
        </p:nvSpPr>
        <p:spPr>
          <a:xfrm>
            <a:off x="4035268" y="1377633"/>
            <a:ext cx="2074842" cy="400110"/>
          </a:xfrm>
          <a:prstGeom prst="rect">
            <a:avLst/>
          </a:prstGeom>
          <a:noFill/>
        </p:spPr>
        <p:txBody>
          <a:bodyPr wrap="square" rtlCol="0">
            <a:spAutoFit/>
          </a:bodyPr>
          <a:lstStyle/>
          <a:p>
            <a:pPr algn="ctr"/>
            <a:r>
              <a:rPr lang="en-US" sz="2000" dirty="0"/>
              <a:t>Fresh material</a:t>
            </a:r>
            <a:endParaRPr lang="en-BE" sz="2000" dirty="0"/>
          </a:p>
        </p:txBody>
      </p:sp>
      <p:sp>
        <p:nvSpPr>
          <p:cNvPr id="37" name="Rounded Rectangle 36">
            <a:extLst>
              <a:ext uri="{FF2B5EF4-FFF2-40B4-BE49-F238E27FC236}">
                <a16:creationId xmlns:a16="http://schemas.microsoft.com/office/drawing/2014/main" id="{C88E6D4F-53A7-AB44-BA27-02FB2821E15C}"/>
              </a:ext>
            </a:extLst>
          </p:cNvPr>
          <p:cNvSpPr/>
          <p:nvPr/>
        </p:nvSpPr>
        <p:spPr>
          <a:xfrm>
            <a:off x="4009473" y="1338359"/>
            <a:ext cx="2100638" cy="456678"/>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8" name="TextBox 37">
            <a:extLst>
              <a:ext uri="{FF2B5EF4-FFF2-40B4-BE49-F238E27FC236}">
                <a16:creationId xmlns:a16="http://schemas.microsoft.com/office/drawing/2014/main" id="{C416012B-B744-804A-A67D-47EA6A9ED7B6}"/>
              </a:ext>
            </a:extLst>
          </p:cNvPr>
          <p:cNvSpPr txBox="1"/>
          <p:nvPr/>
        </p:nvSpPr>
        <p:spPr>
          <a:xfrm>
            <a:off x="7277471" y="1374786"/>
            <a:ext cx="2074842" cy="400110"/>
          </a:xfrm>
          <a:prstGeom prst="rect">
            <a:avLst/>
          </a:prstGeom>
          <a:noFill/>
        </p:spPr>
        <p:txBody>
          <a:bodyPr wrap="square" rtlCol="0">
            <a:spAutoFit/>
          </a:bodyPr>
          <a:lstStyle/>
          <a:p>
            <a:pPr algn="ctr"/>
            <a:r>
              <a:rPr lang="en-US" sz="2000" dirty="0"/>
              <a:t>Frozen material</a:t>
            </a:r>
            <a:endParaRPr lang="en-BE" sz="2000" dirty="0"/>
          </a:p>
        </p:txBody>
      </p:sp>
      <p:sp>
        <p:nvSpPr>
          <p:cNvPr id="39" name="Rounded Rectangle 38">
            <a:extLst>
              <a:ext uri="{FF2B5EF4-FFF2-40B4-BE49-F238E27FC236}">
                <a16:creationId xmlns:a16="http://schemas.microsoft.com/office/drawing/2014/main" id="{74896831-AD41-7A49-A0F3-782B5EBB8448}"/>
              </a:ext>
            </a:extLst>
          </p:cNvPr>
          <p:cNvSpPr/>
          <p:nvPr/>
        </p:nvSpPr>
        <p:spPr>
          <a:xfrm>
            <a:off x="7251676" y="1335512"/>
            <a:ext cx="2100638" cy="456678"/>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0" name="TextBox 39">
            <a:extLst>
              <a:ext uri="{FF2B5EF4-FFF2-40B4-BE49-F238E27FC236}">
                <a16:creationId xmlns:a16="http://schemas.microsoft.com/office/drawing/2014/main" id="{71BB4C58-C351-E643-B0FB-5F46A70FD5E7}"/>
              </a:ext>
            </a:extLst>
          </p:cNvPr>
          <p:cNvSpPr txBox="1"/>
          <p:nvPr/>
        </p:nvSpPr>
        <p:spPr>
          <a:xfrm>
            <a:off x="4032070" y="3966508"/>
            <a:ext cx="2074842" cy="400110"/>
          </a:xfrm>
          <a:prstGeom prst="rect">
            <a:avLst/>
          </a:prstGeom>
          <a:noFill/>
        </p:spPr>
        <p:txBody>
          <a:bodyPr wrap="square" rtlCol="0">
            <a:spAutoFit/>
          </a:bodyPr>
          <a:lstStyle/>
          <a:p>
            <a:pPr algn="ctr"/>
            <a:r>
              <a:rPr lang="en-US" sz="2000" dirty="0"/>
              <a:t>cells</a:t>
            </a:r>
            <a:endParaRPr lang="en-BE" sz="2000" dirty="0"/>
          </a:p>
        </p:txBody>
      </p:sp>
      <p:sp>
        <p:nvSpPr>
          <p:cNvPr id="41" name="Rounded Rectangle 40">
            <a:extLst>
              <a:ext uri="{FF2B5EF4-FFF2-40B4-BE49-F238E27FC236}">
                <a16:creationId xmlns:a16="http://schemas.microsoft.com/office/drawing/2014/main" id="{2C3EB6EA-EA0D-C747-8CEC-884F8BBDC6A1}"/>
              </a:ext>
            </a:extLst>
          </p:cNvPr>
          <p:cNvSpPr/>
          <p:nvPr/>
        </p:nvSpPr>
        <p:spPr>
          <a:xfrm>
            <a:off x="4006275" y="3927234"/>
            <a:ext cx="2100638" cy="456678"/>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2" name="TextBox 41">
            <a:extLst>
              <a:ext uri="{FF2B5EF4-FFF2-40B4-BE49-F238E27FC236}">
                <a16:creationId xmlns:a16="http://schemas.microsoft.com/office/drawing/2014/main" id="{74995BCD-6171-784B-B5D3-4FC5EF73C1BA}"/>
              </a:ext>
            </a:extLst>
          </p:cNvPr>
          <p:cNvSpPr txBox="1"/>
          <p:nvPr/>
        </p:nvSpPr>
        <p:spPr>
          <a:xfrm>
            <a:off x="7277470" y="3966508"/>
            <a:ext cx="2074842" cy="400110"/>
          </a:xfrm>
          <a:prstGeom prst="rect">
            <a:avLst/>
          </a:prstGeom>
          <a:noFill/>
        </p:spPr>
        <p:txBody>
          <a:bodyPr wrap="square" rtlCol="0">
            <a:spAutoFit/>
          </a:bodyPr>
          <a:lstStyle/>
          <a:p>
            <a:pPr algn="ctr"/>
            <a:r>
              <a:rPr lang="en-US" sz="2000" dirty="0"/>
              <a:t>nuclei</a:t>
            </a:r>
            <a:endParaRPr lang="en-BE" sz="2000" dirty="0"/>
          </a:p>
        </p:txBody>
      </p:sp>
      <p:sp>
        <p:nvSpPr>
          <p:cNvPr id="43" name="Rounded Rectangle 42">
            <a:extLst>
              <a:ext uri="{FF2B5EF4-FFF2-40B4-BE49-F238E27FC236}">
                <a16:creationId xmlns:a16="http://schemas.microsoft.com/office/drawing/2014/main" id="{37AC8EA8-DFD1-C144-B911-20126779DE46}"/>
              </a:ext>
            </a:extLst>
          </p:cNvPr>
          <p:cNvSpPr/>
          <p:nvPr/>
        </p:nvSpPr>
        <p:spPr>
          <a:xfrm>
            <a:off x="7251675" y="3927234"/>
            <a:ext cx="2100638" cy="456678"/>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7" name="Oval 16">
            <a:extLst>
              <a:ext uri="{FF2B5EF4-FFF2-40B4-BE49-F238E27FC236}">
                <a16:creationId xmlns:a16="http://schemas.microsoft.com/office/drawing/2014/main" id="{AC2896C1-EE78-CA4A-A275-639B341B2C24}"/>
              </a:ext>
            </a:extLst>
          </p:cNvPr>
          <p:cNvSpPr/>
          <p:nvPr/>
        </p:nvSpPr>
        <p:spPr>
          <a:xfrm>
            <a:off x="2819814" y="1798728"/>
            <a:ext cx="2391071" cy="2128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7" name="Oval 46">
            <a:extLst>
              <a:ext uri="{FF2B5EF4-FFF2-40B4-BE49-F238E27FC236}">
                <a16:creationId xmlns:a16="http://schemas.microsoft.com/office/drawing/2014/main" id="{4C3BFE2F-9F63-A94F-8D60-5518D234D189}"/>
              </a:ext>
            </a:extLst>
          </p:cNvPr>
          <p:cNvSpPr/>
          <p:nvPr/>
        </p:nvSpPr>
        <p:spPr>
          <a:xfrm>
            <a:off x="7999176" y="1797380"/>
            <a:ext cx="2391071" cy="21102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riangle 1">
            <a:extLst>
              <a:ext uri="{FF2B5EF4-FFF2-40B4-BE49-F238E27FC236}">
                <a16:creationId xmlns:a16="http://schemas.microsoft.com/office/drawing/2014/main" id="{7C924118-9A2D-A245-9800-93406258D9C9}"/>
              </a:ext>
            </a:extLst>
          </p:cNvPr>
          <p:cNvSpPr/>
          <p:nvPr/>
        </p:nvSpPr>
        <p:spPr>
          <a:xfrm rot="10800000">
            <a:off x="6135904" y="1325293"/>
            <a:ext cx="4732194" cy="2594960"/>
          </a:xfrm>
          <a:prstGeom prst="triangle">
            <a:avLst>
              <a:gd name="adj" fmla="val 489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3" name="TextBox 12">
            <a:extLst>
              <a:ext uri="{FF2B5EF4-FFF2-40B4-BE49-F238E27FC236}">
                <a16:creationId xmlns:a16="http://schemas.microsoft.com/office/drawing/2014/main" id="{3CBD141B-C043-1241-B5A9-4F9C7B03301E}"/>
              </a:ext>
            </a:extLst>
          </p:cNvPr>
          <p:cNvSpPr txBox="1"/>
          <p:nvPr/>
        </p:nvSpPr>
        <p:spPr>
          <a:xfrm>
            <a:off x="5201741" y="2575722"/>
            <a:ext cx="2797433" cy="646331"/>
          </a:xfrm>
          <a:prstGeom prst="rect">
            <a:avLst/>
          </a:prstGeom>
          <a:noFill/>
        </p:spPr>
        <p:txBody>
          <a:bodyPr wrap="square" rtlCol="0">
            <a:spAutoFit/>
          </a:bodyPr>
          <a:lstStyle/>
          <a:p>
            <a:pPr algn="ctr"/>
            <a:r>
              <a:rPr lang="en-GB" dirty="0"/>
              <a:t>M</a:t>
            </a:r>
            <a:r>
              <a:rPr lang="en-BE" dirty="0"/>
              <a:t>echanical and/or enzymatic dissociation</a:t>
            </a:r>
          </a:p>
        </p:txBody>
      </p:sp>
    </p:spTree>
    <p:extLst>
      <p:ext uri="{BB962C8B-B14F-4D97-AF65-F5344CB8AC3E}">
        <p14:creationId xmlns:p14="http://schemas.microsoft.com/office/powerpoint/2010/main" val="3592036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B8664B-7BD0-164A-BC33-5EF89497955C}"/>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6746" y="1746295"/>
            <a:ext cx="2424341" cy="3989161"/>
          </a:xfrm>
          <a:prstGeom prst="rect">
            <a:avLst/>
          </a:prstGeom>
        </p:spPr>
      </p:pic>
      <p:sp>
        <p:nvSpPr>
          <p:cNvPr id="7" name="Freeform 6">
            <a:extLst>
              <a:ext uri="{FF2B5EF4-FFF2-40B4-BE49-F238E27FC236}">
                <a16:creationId xmlns:a16="http://schemas.microsoft.com/office/drawing/2014/main" id="{872A95BC-E8B5-CD45-ACFE-30F453D409CA}"/>
              </a:ext>
            </a:extLst>
          </p:cNvPr>
          <p:cNvSpPr/>
          <p:nvPr/>
        </p:nvSpPr>
        <p:spPr>
          <a:xfrm>
            <a:off x="2097719" y="1235674"/>
            <a:ext cx="474818" cy="2253114"/>
          </a:xfrm>
          <a:custGeom>
            <a:avLst/>
            <a:gdLst>
              <a:gd name="connsiteX0" fmla="*/ 0 w 457200"/>
              <a:gd name="connsiteY0" fmla="*/ 1309816 h 1407972"/>
              <a:gd name="connsiteX1" fmla="*/ 284206 w 457200"/>
              <a:gd name="connsiteY1" fmla="*/ 1272746 h 1407972"/>
              <a:gd name="connsiteX2" fmla="*/ 457200 w 457200"/>
              <a:gd name="connsiteY2" fmla="*/ 0 h 1407972"/>
              <a:gd name="connsiteX0" fmla="*/ 0 w 457200"/>
              <a:gd name="connsiteY0" fmla="*/ 1309816 h 1346110"/>
              <a:gd name="connsiteX1" fmla="*/ 420130 w 457200"/>
              <a:gd name="connsiteY1" fmla="*/ 1099751 h 1346110"/>
              <a:gd name="connsiteX2" fmla="*/ 457200 w 457200"/>
              <a:gd name="connsiteY2" fmla="*/ 0 h 1346110"/>
              <a:gd name="connsiteX0" fmla="*/ 0 w 457200"/>
              <a:gd name="connsiteY0" fmla="*/ 1309816 h 1324859"/>
              <a:gd name="connsiteX1" fmla="*/ 382368 w 457200"/>
              <a:gd name="connsiteY1" fmla="*/ 842767 h 1324859"/>
              <a:gd name="connsiteX2" fmla="*/ 457200 w 457200"/>
              <a:gd name="connsiteY2" fmla="*/ 0 h 1324859"/>
              <a:gd name="connsiteX0" fmla="*/ 0 w 646012"/>
              <a:gd name="connsiteY0" fmla="*/ 1273103 h 1289582"/>
              <a:gd name="connsiteX1" fmla="*/ 571180 w 646012"/>
              <a:gd name="connsiteY1" fmla="*/ 842767 h 1289582"/>
              <a:gd name="connsiteX2" fmla="*/ 646012 w 646012"/>
              <a:gd name="connsiteY2" fmla="*/ 0 h 1289582"/>
              <a:gd name="connsiteX0" fmla="*/ 0 w 646012"/>
              <a:gd name="connsiteY0" fmla="*/ 1273103 h 1277444"/>
              <a:gd name="connsiteX1" fmla="*/ 571180 w 646012"/>
              <a:gd name="connsiteY1" fmla="*/ 842767 h 1277444"/>
              <a:gd name="connsiteX2" fmla="*/ 646012 w 646012"/>
              <a:gd name="connsiteY2" fmla="*/ 0 h 1277444"/>
              <a:gd name="connsiteX0" fmla="*/ 0 w 655649"/>
              <a:gd name="connsiteY0" fmla="*/ 1316820 h 1320593"/>
              <a:gd name="connsiteX1" fmla="*/ 580817 w 655649"/>
              <a:gd name="connsiteY1" fmla="*/ 842767 h 1320593"/>
              <a:gd name="connsiteX2" fmla="*/ 655649 w 655649"/>
              <a:gd name="connsiteY2" fmla="*/ 0 h 1320593"/>
              <a:gd name="connsiteX0" fmla="*/ 0 w 659212"/>
              <a:gd name="connsiteY0" fmla="*/ 1316820 h 1320740"/>
              <a:gd name="connsiteX1" fmla="*/ 628996 w 659212"/>
              <a:gd name="connsiteY1" fmla="*/ 855258 h 1320740"/>
              <a:gd name="connsiteX2" fmla="*/ 655649 w 659212"/>
              <a:gd name="connsiteY2" fmla="*/ 0 h 1320740"/>
            </a:gdLst>
            <a:ahLst/>
            <a:cxnLst>
              <a:cxn ang="0">
                <a:pos x="connsiteX0" y="connsiteY0"/>
              </a:cxn>
              <a:cxn ang="0">
                <a:pos x="connsiteX1" y="connsiteY1"/>
              </a:cxn>
              <a:cxn ang="0">
                <a:pos x="connsiteX2" y="connsiteY2"/>
              </a:cxn>
            </a:cxnLst>
            <a:rect l="l" t="t" r="r" b="b"/>
            <a:pathLst>
              <a:path w="659212" h="1320740">
                <a:moveTo>
                  <a:pt x="0" y="1316820"/>
                </a:moveTo>
                <a:cubicBezTo>
                  <a:pt x="547256" y="1357473"/>
                  <a:pt x="552796" y="1073561"/>
                  <a:pt x="628996" y="855258"/>
                </a:cubicBezTo>
                <a:cubicBezTo>
                  <a:pt x="705196" y="636955"/>
                  <a:pt x="607252" y="527221"/>
                  <a:pt x="655649" y="0"/>
                </a:cubicBezTo>
              </a:path>
            </a:pathLst>
          </a:custGeom>
          <a:noFill/>
          <a:ln>
            <a:solidFill>
              <a:srgbClr val="FAB005">
                <a:alpha val="29804"/>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ounded Rectangle 9">
            <a:extLst>
              <a:ext uri="{FF2B5EF4-FFF2-40B4-BE49-F238E27FC236}">
                <a16:creationId xmlns:a16="http://schemas.microsoft.com/office/drawing/2014/main" id="{52A5FF1F-60C3-804B-B317-1C0500385E8E}"/>
              </a:ext>
            </a:extLst>
          </p:cNvPr>
          <p:cNvSpPr/>
          <p:nvPr/>
        </p:nvSpPr>
        <p:spPr>
          <a:xfrm>
            <a:off x="2577341" y="336377"/>
            <a:ext cx="8411825" cy="6437871"/>
          </a:xfrm>
          <a:prstGeom prst="roundRect">
            <a:avLst/>
          </a:prstGeom>
          <a:noFill/>
          <a:ln w="19050">
            <a:solidFill>
              <a:srgbClr val="FAB005">
                <a:alpha val="29804"/>
              </a:srgbClr>
            </a:solidFill>
            <a:prstDash val="sysDash"/>
            <a:extLst>
              <a:ext uri="{C807C97D-BFC1-408E-A445-0C87EB9F89A2}">
                <ask:lineSketchStyleProps xmlns:ask="http://schemas.microsoft.com/office/drawing/2018/sketchyshapes" sd="1219033472">
                  <a:custGeom>
                    <a:avLst/>
                    <a:gdLst>
                      <a:gd name="connsiteX0" fmla="*/ 0 w 8411825"/>
                      <a:gd name="connsiteY0" fmla="*/ 1013274 h 6079525"/>
                      <a:gd name="connsiteX1" fmla="*/ 1013274 w 8411825"/>
                      <a:gd name="connsiteY1" fmla="*/ 0 h 6079525"/>
                      <a:gd name="connsiteX2" fmla="*/ 1721459 w 8411825"/>
                      <a:gd name="connsiteY2" fmla="*/ 0 h 6079525"/>
                      <a:gd name="connsiteX3" fmla="*/ 2238086 w 8411825"/>
                      <a:gd name="connsiteY3" fmla="*/ 0 h 6079525"/>
                      <a:gd name="connsiteX4" fmla="*/ 2690860 w 8411825"/>
                      <a:gd name="connsiteY4" fmla="*/ 0 h 6079525"/>
                      <a:gd name="connsiteX5" fmla="*/ 3335193 w 8411825"/>
                      <a:gd name="connsiteY5" fmla="*/ 0 h 6079525"/>
                      <a:gd name="connsiteX6" fmla="*/ 3851820 w 8411825"/>
                      <a:gd name="connsiteY6" fmla="*/ 0 h 6079525"/>
                      <a:gd name="connsiteX7" fmla="*/ 4560005 w 8411825"/>
                      <a:gd name="connsiteY7" fmla="*/ 0 h 6079525"/>
                      <a:gd name="connsiteX8" fmla="*/ 5012779 w 8411825"/>
                      <a:gd name="connsiteY8" fmla="*/ 0 h 6079525"/>
                      <a:gd name="connsiteX9" fmla="*/ 5720965 w 8411825"/>
                      <a:gd name="connsiteY9" fmla="*/ 0 h 6079525"/>
                      <a:gd name="connsiteX10" fmla="*/ 6109886 w 8411825"/>
                      <a:gd name="connsiteY10" fmla="*/ 0 h 6079525"/>
                      <a:gd name="connsiteX11" fmla="*/ 6690366 w 8411825"/>
                      <a:gd name="connsiteY11" fmla="*/ 0 h 6079525"/>
                      <a:gd name="connsiteX12" fmla="*/ 7398551 w 8411825"/>
                      <a:gd name="connsiteY12" fmla="*/ 0 h 6079525"/>
                      <a:gd name="connsiteX13" fmla="*/ 8411825 w 8411825"/>
                      <a:gd name="connsiteY13" fmla="*/ 1013274 h 6079525"/>
                      <a:gd name="connsiteX14" fmla="*/ 8411825 w 8411825"/>
                      <a:gd name="connsiteY14" fmla="*/ 1592271 h 6079525"/>
                      <a:gd name="connsiteX15" fmla="*/ 8411825 w 8411825"/>
                      <a:gd name="connsiteY15" fmla="*/ 2090208 h 6079525"/>
                      <a:gd name="connsiteX16" fmla="*/ 8411825 w 8411825"/>
                      <a:gd name="connsiteY16" fmla="*/ 2669205 h 6079525"/>
                      <a:gd name="connsiteX17" fmla="*/ 8411825 w 8411825"/>
                      <a:gd name="connsiteY17" fmla="*/ 3329261 h 6079525"/>
                      <a:gd name="connsiteX18" fmla="*/ 8411825 w 8411825"/>
                      <a:gd name="connsiteY18" fmla="*/ 3908258 h 6079525"/>
                      <a:gd name="connsiteX19" fmla="*/ 8411825 w 8411825"/>
                      <a:gd name="connsiteY19" fmla="*/ 4365665 h 6079525"/>
                      <a:gd name="connsiteX20" fmla="*/ 8411825 w 8411825"/>
                      <a:gd name="connsiteY20" fmla="*/ 5066251 h 6079525"/>
                      <a:gd name="connsiteX21" fmla="*/ 7398551 w 8411825"/>
                      <a:gd name="connsiteY21" fmla="*/ 6079525 h 6079525"/>
                      <a:gd name="connsiteX22" fmla="*/ 6881924 w 8411825"/>
                      <a:gd name="connsiteY22" fmla="*/ 6079525 h 6079525"/>
                      <a:gd name="connsiteX23" fmla="*/ 6301444 w 8411825"/>
                      <a:gd name="connsiteY23" fmla="*/ 6079525 h 6079525"/>
                      <a:gd name="connsiteX24" fmla="*/ 5912523 w 8411825"/>
                      <a:gd name="connsiteY24" fmla="*/ 6079525 h 6079525"/>
                      <a:gd name="connsiteX25" fmla="*/ 5523601 w 8411825"/>
                      <a:gd name="connsiteY25" fmla="*/ 6079525 h 6079525"/>
                      <a:gd name="connsiteX26" fmla="*/ 4943122 w 8411825"/>
                      <a:gd name="connsiteY26" fmla="*/ 6079525 h 6079525"/>
                      <a:gd name="connsiteX27" fmla="*/ 4490348 w 8411825"/>
                      <a:gd name="connsiteY27" fmla="*/ 6079525 h 6079525"/>
                      <a:gd name="connsiteX28" fmla="*/ 3846015 w 8411825"/>
                      <a:gd name="connsiteY28" fmla="*/ 6079525 h 6079525"/>
                      <a:gd name="connsiteX29" fmla="*/ 3393241 w 8411825"/>
                      <a:gd name="connsiteY29" fmla="*/ 6079525 h 6079525"/>
                      <a:gd name="connsiteX30" fmla="*/ 2748908 w 8411825"/>
                      <a:gd name="connsiteY30" fmla="*/ 6079525 h 6079525"/>
                      <a:gd name="connsiteX31" fmla="*/ 2359987 w 8411825"/>
                      <a:gd name="connsiteY31" fmla="*/ 6079525 h 6079525"/>
                      <a:gd name="connsiteX32" fmla="*/ 1715654 w 8411825"/>
                      <a:gd name="connsiteY32" fmla="*/ 6079525 h 6079525"/>
                      <a:gd name="connsiteX33" fmla="*/ 1013274 w 8411825"/>
                      <a:gd name="connsiteY33" fmla="*/ 6079525 h 6079525"/>
                      <a:gd name="connsiteX34" fmla="*/ 0 w 8411825"/>
                      <a:gd name="connsiteY34" fmla="*/ 5066251 h 6079525"/>
                      <a:gd name="connsiteX35" fmla="*/ 0 w 8411825"/>
                      <a:gd name="connsiteY35" fmla="*/ 4406195 h 6079525"/>
                      <a:gd name="connsiteX36" fmla="*/ 0 w 8411825"/>
                      <a:gd name="connsiteY36" fmla="*/ 3908258 h 6079525"/>
                      <a:gd name="connsiteX37" fmla="*/ 0 w 8411825"/>
                      <a:gd name="connsiteY37" fmla="*/ 3450850 h 6079525"/>
                      <a:gd name="connsiteX38" fmla="*/ 0 w 8411825"/>
                      <a:gd name="connsiteY38" fmla="*/ 2952913 h 6079525"/>
                      <a:gd name="connsiteX39" fmla="*/ 0 w 8411825"/>
                      <a:gd name="connsiteY39" fmla="*/ 2414446 h 6079525"/>
                      <a:gd name="connsiteX40" fmla="*/ 0 w 8411825"/>
                      <a:gd name="connsiteY40" fmla="*/ 1835449 h 6079525"/>
                      <a:gd name="connsiteX41" fmla="*/ 0 w 8411825"/>
                      <a:gd name="connsiteY41" fmla="*/ 1013274 h 60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11825" h="6079525" extrusionOk="0">
                        <a:moveTo>
                          <a:pt x="0" y="1013274"/>
                        </a:moveTo>
                        <a:cubicBezTo>
                          <a:pt x="-102804" y="390246"/>
                          <a:pt x="324668" y="48412"/>
                          <a:pt x="1013274" y="0"/>
                        </a:cubicBezTo>
                        <a:cubicBezTo>
                          <a:pt x="1221492" y="-76002"/>
                          <a:pt x="1452409" y="66076"/>
                          <a:pt x="1721459" y="0"/>
                        </a:cubicBezTo>
                        <a:cubicBezTo>
                          <a:pt x="1990510" y="-66076"/>
                          <a:pt x="2058947" y="31289"/>
                          <a:pt x="2238086" y="0"/>
                        </a:cubicBezTo>
                        <a:cubicBezTo>
                          <a:pt x="2417225" y="-31289"/>
                          <a:pt x="2559296" y="11396"/>
                          <a:pt x="2690860" y="0"/>
                        </a:cubicBezTo>
                        <a:cubicBezTo>
                          <a:pt x="2822424" y="-11396"/>
                          <a:pt x="3074681" y="68794"/>
                          <a:pt x="3335193" y="0"/>
                        </a:cubicBezTo>
                        <a:cubicBezTo>
                          <a:pt x="3595705" y="-68794"/>
                          <a:pt x="3714577" y="28880"/>
                          <a:pt x="3851820" y="0"/>
                        </a:cubicBezTo>
                        <a:cubicBezTo>
                          <a:pt x="3989063" y="-28880"/>
                          <a:pt x="4397253" y="11371"/>
                          <a:pt x="4560005" y="0"/>
                        </a:cubicBezTo>
                        <a:cubicBezTo>
                          <a:pt x="4722758" y="-11371"/>
                          <a:pt x="4846326" y="24934"/>
                          <a:pt x="5012779" y="0"/>
                        </a:cubicBezTo>
                        <a:cubicBezTo>
                          <a:pt x="5179232" y="-24934"/>
                          <a:pt x="5414985" y="27977"/>
                          <a:pt x="5720965" y="0"/>
                        </a:cubicBezTo>
                        <a:cubicBezTo>
                          <a:pt x="6026945" y="-27977"/>
                          <a:pt x="5952627" y="4648"/>
                          <a:pt x="6109886" y="0"/>
                        </a:cubicBezTo>
                        <a:cubicBezTo>
                          <a:pt x="6267145" y="-4648"/>
                          <a:pt x="6520200" y="62990"/>
                          <a:pt x="6690366" y="0"/>
                        </a:cubicBezTo>
                        <a:cubicBezTo>
                          <a:pt x="6860532" y="-62990"/>
                          <a:pt x="7078318" y="33421"/>
                          <a:pt x="7398551" y="0"/>
                        </a:cubicBezTo>
                        <a:cubicBezTo>
                          <a:pt x="8031271" y="-72239"/>
                          <a:pt x="8455351" y="425592"/>
                          <a:pt x="8411825" y="1013274"/>
                        </a:cubicBezTo>
                        <a:cubicBezTo>
                          <a:pt x="8467362" y="1244336"/>
                          <a:pt x="8365820" y="1454726"/>
                          <a:pt x="8411825" y="1592271"/>
                        </a:cubicBezTo>
                        <a:cubicBezTo>
                          <a:pt x="8457830" y="1729816"/>
                          <a:pt x="8391830" y="1938873"/>
                          <a:pt x="8411825" y="2090208"/>
                        </a:cubicBezTo>
                        <a:cubicBezTo>
                          <a:pt x="8431820" y="2241543"/>
                          <a:pt x="8385640" y="2530434"/>
                          <a:pt x="8411825" y="2669205"/>
                        </a:cubicBezTo>
                        <a:cubicBezTo>
                          <a:pt x="8438010" y="2807976"/>
                          <a:pt x="8384417" y="3154356"/>
                          <a:pt x="8411825" y="3329261"/>
                        </a:cubicBezTo>
                        <a:cubicBezTo>
                          <a:pt x="8439233" y="3504166"/>
                          <a:pt x="8360359" y="3771976"/>
                          <a:pt x="8411825" y="3908258"/>
                        </a:cubicBezTo>
                        <a:cubicBezTo>
                          <a:pt x="8463291" y="4044540"/>
                          <a:pt x="8402729" y="4180418"/>
                          <a:pt x="8411825" y="4365665"/>
                        </a:cubicBezTo>
                        <a:cubicBezTo>
                          <a:pt x="8420921" y="4550912"/>
                          <a:pt x="8399130" y="4883369"/>
                          <a:pt x="8411825" y="5066251"/>
                        </a:cubicBezTo>
                        <a:cubicBezTo>
                          <a:pt x="8497968" y="5574769"/>
                          <a:pt x="7892703" y="6183452"/>
                          <a:pt x="7398551" y="6079525"/>
                        </a:cubicBezTo>
                        <a:cubicBezTo>
                          <a:pt x="7157812" y="6079926"/>
                          <a:pt x="7004989" y="6035751"/>
                          <a:pt x="6881924" y="6079525"/>
                        </a:cubicBezTo>
                        <a:cubicBezTo>
                          <a:pt x="6758859" y="6123299"/>
                          <a:pt x="6556140" y="6029579"/>
                          <a:pt x="6301444" y="6079525"/>
                        </a:cubicBezTo>
                        <a:cubicBezTo>
                          <a:pt x="6046748" y="6129471"/>
                          <a:pt x="6047287" y="6038637"/>
                          <a:pt x="5912523" y="6079525"/>
                        </a:cubicBezTo>
                        <a:cubicBezTo>
                          <a:pt x="5777759" y="6120413"/>
                          <a:pt x="5650129" y="6034178"/>
                          <a:pt x="5523601" y="6079525"/>
                        </a:cubicBezTo>
                        <a:cubicBezTo>
                          <a:pt x="5397073" y="6124872"/>
                          <a:pt x="5107424" y="6073740"/>
                          <a:pt x="4943122" y="6079525"/>
                        </a:cubicBezTo>
                        <a:cubicBezTo>
                          <a:pt x="4778820" y="6085310"/>
                          <a:pt x="4687063" y="6032615"/>
                          <a:pt x="4490348" y="6079525"/>
                        </a:cubicBezTo>
                        <a:cubicBezTo>
                          <a:pt x="4293633" y="6126435"/>
                          <a:pt x="4068090" y="6017649"/>
                          <a:pt x="3846015" y="6079525"/>
                        </a:cubicBezTo>
                        <a:cubicBezTo>
                          <a:pt x="3623940" y="6141401"/>
                          <a:pt x="3570656" y="6075366"/>
                          <a:pt x="3393241" y="6079525"/>
                        </a:cubicBezTo>
                        <a:cubicBezTo>
                          <a:pt x="3215826" y="6083684"/>
                          <a:pt x="3030746" y="6029854"/>
                          <a:pt x="2748908" y="6079525"/>
                        </a:cubicBezTo>
                        <a:cubicBezTo>
                          <a:pt x="2467070" y="6129196"/>
                          <a:pt x="2474263" y="6063531"/>
                          <a:pt x="2359987" y="6079525"/>
                        </a:cubicBezTo>
                        <a:cubicBezTo>
                          <a:pt x="2245711" y="6095519"/>
                          <a:pt x="1850742" y="6029850"/>
                          <a:pt x="1715654" y="6079525"/>
                        </a:cubicBezTo>
                        <a:cubicBezTo>
                          <a:pt x="1580566" y="6129200"/>
                          <a:pt x="1300250" y="6067777"/>
                          <a:pt x="1013274" y="6079525"/>
                        </a:cubicBezTo>
                        <a:cubicBezTo>
                          <a:pt x="430099" y="6092735"/>
                          <a:pt x="24307" y="5691727"/>
                          <a:pt x="0" y="5066251"/>
                        </a:cubicBezTo>
                        <a:cubicBezTo>
                          <a:pt x="-24774" y="4875056"/>
                          <a:pt x="34367" y="4687189"/>
                          <a:pt x="0" y="4406195"/>
                        </a:cubicBezTo>
                        <a:cubicBezTo>
                          <a:pt x="-34367" y="4125201"/>
                          <a:pt x="21606" y="4096859"/>
                          <a:pt x="0" y="3908258"/>
                        </a:cubicBezTo>
                        <a:cubicBezTo>
                          <a:pt x="-21606" y="3719657"/>
                          <a:pt x="28453" y="3573325"/>
                          <a:pt x="0" y="3450850"/>
                        </a:cubicBezTo>
                        <a:cubicBezTo>
                          <a:pt x="-28453" y="3328375"/>
                          <a:pt x="26523" y="3088658"/>
                          <a:pt x="0" y="2952913"/>
                        </a:cubicBezTo>
                        <a:cubicBezTo>
                          <a:pt x="-26523" y="2817168"/>
                          <a:pt x="29552" y="2580642"/>
                          <a:pt x="0" y="2414446"/>
                        </a:cubicBezTo>
                        <a:cubicBezTo>
                          <a:pt x="-29552" y="2248250"/>
                          <a:pt x="39317" y="1969577"/>
                          <a:pt x="0" y="1835449"/>
                        </a:cubicBezTo>
                        <a:cubicBezTo>
                          <a:pt x="-39317" y="1701321"/>
                          <a:pt x="18150" y="1349752"/>
                          <a:pt x="0" y="10132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0" name="TextBox 19">
            <a:extLst>
              <a:ext uri="{FF2B5EF4-FFF2-40B4-BE49-F238E27FC236}">
                <a16:creationId xmlns:a16="http://schemas.microsoft.com/office/drawing/2014/main" id="{E034C9D3-5556-F849-BE9E-C9B9C61BD929}"/>
              </a:ext>
            </a:extLst>
          </p:cNvPr>
          <p:cNvSpPr txBox="1"/>
          <p:nvPr/>
        </p:nvSpPr>
        <p:spPr>
          <a:xfrm>
            <a:off x="3113903" y="488263"/>
            <a:ext cx="7253416" cy="400110"/>
          </a:xfrm>
          <a:prstGeom prst="rect">
            <a:avLst/>
          </a:prstGeom>
          <a:noFill/>
        </p:spPr>
        <p:txBody>
          <a:bodyPr wrap="square" rtlCol="0">
            <a:spAutoFit/>
          </a:bodyPr>
          <a:lstStyle/>
          <a:p>
            <a:pPr algn="ctr"/>
            <a:r>
              <a:rPr lang="en-US" sz="2000" b="1" dirty="0"/>
              <a:t>Preparing single cell suspensions</a:t>
            </a:r>
            <a:endParaRPr lang="en-BE" sz="2000" b="1" dirty="0"/>
          </a:p>
        </p:txBody>
      </p:sp>
      <p:sp>
        <p:nvSpPr>
          <p:cNvPr id="28" name="Triangle 27">
            <a:extLst>
              <a:ext uri="{FF2B5EF4-FFF2-40B4-BE49-F238E27FC236}">
                <a16:creationId xmlns:a16="http://schemas.microsoft.com/office/drawing/2014/main" id="{99D4682A-8CBF-5E41-AAB9-AC0A7D5D1DE5}"/>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9" name="Triangle 28">
            <a:extLst>
              <a:ext uri="{FF2B5EF4-FFF2-40B4-BE49-F238E27FC236}">
                <a16:creationId xmlns:a16="http://schemas.microsoft.com/office/drawing/2014/main" id="{500C9D07-D5E5-C048-80F5-6BD9FE6DB11F}"/>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4" name="Rounded Rectangle 13">
            <a:extLst>
              <a:ext uri="{FF2B5EF4-FFF2-40B4-BE49-F238E27FC236}">
                <a16:creationId xmlns:a16="http://schemas.microsoft.com/office/drawing/2014/main" id="{90F0DC54-6369-2C42-87F9-BE947E100745}"/>
              </a:ext>
            </a:extLst>
          </p:cNvPr>
          <p:cNvSpPr/>
          <p:nvPr/>
        </p:nvSpPr>
        <p:spPr>
          <a:xfrm>
            <a:off x="4006275" y="1330043"/>
            <a:ext cx="5346037" cy="3053870"/>
          </a:xfrm>
          <a:prstGeom prst="roundRect">
            <a:avLst>
              <a:gd name="adj" fmla="val 3333"/>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30" name="Picture 2" descr="Genomics Core Leuven">
            <a:extLst>
              <a:ext uri="{FF2B5EF4-FFF2-40B4-BE49-F238E27FC236}">
                <a16:creationId xmlns:a16="http://schemas.microsoft.com/office/drawing/2014/main" id="{EB1FEC6D-B342-2040-A8E1-01AA8E3CAA38}"/>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850CA166-7947-F14F-94E8-E113A6B4EFAF}"/>
              </a:ext>
            </a:extLst>
          </p:cNvPr>
          <p:cNvSpPr txBox="1"/>
          <p:nvPr/>
        </p:nvSpPr>
        <p:spPr>
          <a:xfrm>
            <a:off x="4035268" y="1377633"/>
            <a:ext cx="2074842" cy="400110"/>
          </a:xfrm>
          <a:prstGeom prst="rect">
            <a:avLst/>
          </a:prstGeom>
          <a:noFill/>
        </p:spPr>
        <p:txBody>
          <a:bodyPr wrap="square" rtlCol="0">
            <a:spAutoFit/>
          </a:bodyPr>
          <a:lstStyle/>
          <a:p>
            <a:pPr algn="ctr"/>
            <a:r>
              <a:rPr lang="en-US" sz="2000" dirty="0"/>
              <a:t>Fresh material</a:t>
            </a:r>
            <a:endParaRPr lang="en-BE" sz="2000" dirty="0"/>
          </a:p>
        </p:txBody>
      </p:sp>
      <p:sp>
        <p:nvSpPr>
          <p:cNvPr id="37" name="Rounded Rectangle 36">
            <a:extLst>
              <a:ext uri="{FF2B5EF4-FFF2-40B4-BE49-F238E27FC236}">
                <a16:creationId xmlns:a16="http://schemas.microsoft.com/office/drawing/2014/main" id="{C88E6D4F-53A7-AB44-BA27-02FB2821E15C}"/>
              </a:ext>
            </a:extLst>
          </p:cNvPr>
          <p:cNvSpPr/>
          <p:nvPr/>
        </p:nvSpPr>
        <p:spPr>
          <a:xfrm>
            <a:off x="4009473" y="1338359"/>
            <a:ext cx="2100638" cy="456678"/>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8" name="TextBox 37">
            <a:extLst>
              <a:ext uri="{FF2B5EF4-FFF2-40B4-BE49-F238E27FC236}">
                <a16:creationId xmlns:a16="http://schemas.microsoft.com/office/drawing/2014/main" id="{C416012B-B744-804A-A67D-47EA6A9ED7B6}"/>
              </a:ext>
            </a:extLst>
          </p:cNvPr>
          <p:cNvSpPr txBox="1"/>
          <p:nvPr/>
        </p:nvSpPr>
        <p:spPr>
          <a:xfrm>
            <a:off x="7277471" y="1374786"/>
            <a:ext cx="2074842" cy="400110"/>
          </a:xfrm>
          <a:prstGeom prst="rect">
            <a:avLst/>
          </a:prstGeom>
          <a:noFill/>
        </p:spPr>
        <p:txBody>
          <a:bodyPr wrap="square" rtlCol="0">
            <a:spAutoFit/>
          </a:bodyPr>
          <a:lstStyle/>
          <a:p>
            <a:pPr algn="ctr"/>
            <a:r>
              <a:rPr lang="en-US" sz="2000" dirty="0"/>
              <a:t>Frozen material</a:t>
            </a:r>
            <a:endParaRPr lang="en-BE" sz="2000" dirty="0"/>
          </a:p>
        </p:txBody>
      </p:sp>
      <p:sp>
        <p:nvSpPr>
          <p:cNvPr id="39" name="Rounded Rectangle 38">
            <a:extLst>
              <a:ext uri="{FF2B5EF4-FFF2-40B4-BE49-F238E27FC236}">
                <a16:creationId xmlns:a16="http://schemas.microsoft.com/office/drawing/2014/main" id="{74896831-AD41-7A49-A0F3-782B5EBB8448}"/>
              </a:ext>
            </a:extLst>
          </p:cNvPr>
          <p:cNvSpPr/>
          <p:nvPr/>
        </p:nvSpPr>
        <p:spPr>
          <a:xfrm>
            <a:off x="7251676" y="1335512"/>
            <a:ext cx="2100638" cy="456678"/>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0" name="TextBox 39">
            <a:extLst>
              <a:ext uri="{FF2B5EF4-FFF2-40B4-BE49-F238E27FC236}">
                <a16:creationId xmlns:a16="http://schemas.microsoft.com/office/drawing/2014/main" id="{71BB4C58-C351-E643-B0FB-5F46A70FD5E7}"/>
              </a:ext>
            </a:extLst>
          </p:cNvPr>
          <p:cNvSpPr txBox="1"/>
          <p:nvPr/>
        </p:nvSpPr>
        <p:spPr>
          <a:xfrm>
            <a:off x="4032070" y="3966508"/>
            <a:ext cx="2074842" cy="400110"/>
          </a:xfrm>
          <a:prstGeom prst="rect">
            <a:avLst/>
          </a:prstGeom>
          <a:noFill/>
        </p:spPr>
        <p:txBody>
          <a:bodyPr wrap="square" rtlCol="0">
            <a:spAutoFit/>
          </a:bodyPr>
          <a:lstStyle/>
          <a:p>
            <a:pPr algn="ctr"/>
            <a:r>
              <a:rPr lang="en-US" sz="2000" dirty="0"/>
              <a:t>cells</a:t>
            </a:r>
            <a:endParaRPr lang="en-BE" sz="2000" dirty="0"/>
          </a:p>
        </p:txBody>
      </p:sp>
      <p:sp>
        <p:nvSpPr>
          <p:cNvPr id="41" name="Rounded Rectangle 40">
            <a:extLst>
              <a:ext uri="{FF2B5EF4-FFF2-40B4-BE49-F238E27FC236}">
                <a16:creationId xmlns:a16="http://schemas.microsoft.com/office/drawing/2014/main" id="{2C3EB6EA-EA0D-C747-8CEC-884F8BBDC6A1}"/>
              </a:ext>
            </a:extLst>
          </p:cNvPr>
          <p:cNvSpPr/>
          <p:nvPr/>
        </p:nvSpPr>
        <p:spPr>
          <a:xfrm>
            <a:off x="4006275" y="3927234"/>
            <a:ext cx="2100638" cy="456678"/>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2" name="TextBox 41">
            <a:extLst>
              <a:ext uri="{FF2B5EF4-FFF2-40B4-BE49-F238E27FC236}">
                <a16:creationId xmlns:a16="http://schemas.microsoft.com/office/drawing/2014/main" id="{74995BCD-6171-784B-B5D3-4FC5EF73C1BA}"/>
              </a:ext>
            </a:extLst>
          </p:cNvPr>
          <p:cNvSpPr txBox="1"/>
          <p:nvPr/>
        </p:nvSpPr>
        <p:spPr>
          <a:xfrm>
            <a:off x="7277470" y="3966508"/>
            <a:ext cx="2074842" cy="400110"/>
          </a:xfrm>
          <a:prstGeom prst="rect">
            <a:avLst/>
          </a:prstGeom>
          <a:noFill/>
        </p:spPr>
        <p:txBody>
          <a:bodyPr wrap="square" rtlCol="0">
            <a:spAutoFit/>
          </a:bodyPr>
          <a:lstStyle/>
          <a:p>
            <a:pPr algn="ctr"/>
            <a:r>
              <a:rPr lang="en-US" sz="2000" dirty="0"/>
              <a:t>nuclei</a:t>
            </a:r>
            <a:endParaRPr lang="en-BE" sz="2000" dirty="0"/>
          </a:p>
        </p:txBody>
      </p:sp>
      <p:sp>
        <p:nvSpPr>
          <p:cNvPr id="43" name="Rounded Rectangle 42">
            <a:extLst>
              <a:ext uri="{FF2B5EF4-FFF2-40B4-BE49-F238E27FC236}">
                <a16:creationId xmlns:a16="http://schemas.microsoft.com/office/drawing/2014/main" id="{37AC8EA8-DFD1-C144-B911-20126779DE46}"/>
              </a:ext>
            </a:extLst>
          </p:cNvPr>
          <p:cNvSpPr/>
          <p:nvPr/>
        </p:nvSpPr>
        <p:spPr>
          <a:xfrm>
            <a:off x="7251675" y="3927234"/>
            <a:ext cx="2100638" cy="456678"/>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3" name="TextBox 12">
            <a:extLst>
              <a:ext uri="{FF2B5EF4-FFF2-40B4-BE49-F238E27FC236}">
                <a16:creationId xmlns:a16="http://schemas.microsoft.com/office/drawing/2014/main" id="{3CBD141B-C043-1241-B5A9-4F9C7B03301E}"/>
              </a:ext>
            </a:extLst>
          </p:cNvPr>
          <p:cNvSpPr txBox="1"/>
          <p:nvPr/>
        </p:nvSpPr>
        <p:spPr>
          <a:xfrm>
            <a:off x="5201741" y="2575722"/>
            <a:ext cx="2797433" cy="646331"/>
          </a:xfrm>
          <a:prstGeom prst="rect">
            <a:avLst/>
          </a:prstGeom>
          <a:noFill/>
        </p:spPr>
        <p:txBody>
          <a:bodyPr wrap="square" rtlCol="0">
            <a:spAutoFit/>
          </a:bodyPr>
          <a:lstStyle/>
          <a:p>
            <a:pPr algn="ctr"/>
            <a:r>
              <a:rPr lang="en-GB" dirty="0"/>
              <a:t>M</a:t>
            </a:r>
            <a:r>
              <a:rPr lang="en-BE" dirty="0"/>
              <a:t>echanical and/or enzymatic dissociation</a:t>
            </a:r>
          </a:p>
        </p:txBody>
      </p:sp>
      <p:sp>
        <p:nvSpPr>
          <p:cNvPr id="17" name="Oval 16">
            <a:extLst>
              <a:ext uri="{FF2B5EF4-FFF2-40B4-BE49-F238E27FC236}">
                <a16:creationId xmlns:a16="http://schemas.microsoft.com/office/drawing/2014/main" id="{AC2896C1-EE78-CA4A-A275-639B341B2C24}"/>
              </a:ext>
            </a:extLst>
          </p:cNvPr>
          <p:cNvSpPr/>
          <p:nvPr/>
        </p:nvSpPr>
        <p:spPr>
          <a:xfrm>
            <a:off x="2819814" y="1798728"/>
            <a:ext cx="2391071" cy="2128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7" name="Oval 46">
            <a:extLst>
              <a:ext uri="{FF2B5EF4-FFF2-40B4-BE49-F238E27FC236}">
                <a16:creationId xmlns:a16="http://schemas.microsoft.com/office/drawing/2014/main" id="{4C3BFE2F-9F63-A94F-8D60-5518D234D189}"/>
              </a:ext>
            </a:extLst>
          </p:cNvPr>
          <p:cNvSpPr/>
          <p:nvPr/>
        </p:nvSpPr>
        <p:spPr>
          <a:xfrm>
            <a:off x="7999176" y="1797380"/>
            <a:ext cx="2391071" cy="21102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9" name="TextBox 18">
            <a:extLst>
              <a:ext uri="{FF2B5EF4-FFF2-40B4-BE49-F238E27FC236}">
                <a16:creationId xmlns:a16="http://schemas.microsoft.com/office/drawing/2014/main" id="{9661421E-E54D-F442-9B8B-E4B08B922E3A}"/>
              </a:ext>
            </a:extLst>
          </p:cNvPr>
          <p:cNvSpPr txBox="1"/>
          <p:nvPr/>
        </p:nvSpPr>
        <p:spPr>
          <a:xfrm>
            <a:off x="8059477" y="2429207"/>
            <a:ext cx="3231637" cy="792846"/>
          </a:xfrm>
          <a:prstGeom prst="rect">
            <a:avLst/>
          </a:prstGeom>
          <a:noFill/>
        </p:spPr>
        <p:txBody>
          <a:bodyPr wrap="square" rtlCol="0">
            <a:spAutoFit/>
          </a:bodyPr>
          <a:lstStyle/>
          <a:p>
            <a:pPr marL="285750" indent="-285750">
              <a:lnSpc>
                <a:spcPct val="150000"/>
              </a:lnSpc>
              <a:buFont typeface="Wingdings" pitchFamily="2" charset="2"/>
              <a:buChar char="ü"/>
            </a:pPr>
            <a:r>
              <a:rPr lang="en-BE" sz="1600" dirty="0"/>
              <a:t>tissue specific methodology</a:t>
            </a:r>
          </a:p>
          <a:p>
            <a:pPr marL="285750" indent="-285750">
              <a:lnSpc>
                <a:spcPct val="150000"/>
              </a:lnSpc>
              <a:buFont typeface="Wingdings" pitchFamily="2" charset="2"/>
              <a:buChar char="ü"/>
            </a:pPr>
            <a:r>
              <a:rPr lang="en-GB" sz="1600" dirty="0"/>
              <a:t>R</a:t>
            </a:r>
            <a:r>
              <a:rPr lang="en-BE" sz="1600" dirty="0"/>
              <a:t>equires optimization</a:t>
            </a:r>
          </a:p>
        </p:txBody>
      </p:sp>
    </p:spTree>
    <p:extLst>
      <p:ext uri="{BB962C8B-B14F-4D97-AF65-F5344CB8AC3E}">
        <p14:creationId xmlns:p14="http://schemas.microsoft.com/office/powerpoint/2010/main" val="1198317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B8664B-7BD0-164A-BC33-5EF89497955C}"/>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6746" y="1746295"/>
            <a:ext cx="2424341" cy="3989161"/>
          </a:xfrm>
          <a:prstGeom prst="rect">
            <a:avLst/>
          </a:prstGeom>
        </p:spPr>
      </p:pic>
      <p:sp>
        <p:nvSpPr>
          <p:cNvPr id="7" name="Freeform 6">
            <a:extLst>
              <a:ext uri="{FF2B5EF4-FFF2-40B4-BE49-F238E27FC236}">
                <a16:creationId xmlns:a16="http://schemas.microsoft.com/office/drawing/2014/main" id="{872A95BC-E8B5-CD45-ACFE-30F453D409CA}"/>
              </a:ext>
            </a:extLst>
          </p:cNvPr>
          <p:cNvSpPr/>
          <p:nvPr/>
        </p:nvSpPr>
        <p:spPr>
          <a:xfrm>
            <a:off x="2097719" y="1235674"/>
            <a:ext cx="474818" cy="2253114"/>
          </a:xfrm>
          <a:custGeom>
            <a:avLst/>
            <a:gdLst>
              <a:gd name="connsiteX0" fmla="*/ 0 w 457200"/>
              <a:gd name="connsiteY0" fmla="*/ 1309816 h 1407972"/>
              <a:gd name="connsiteX1" fmla="*/ 284206 w 457200"/>
              <a:gd name="connsiteY1" fmla="*/ 1272746 h 1407972"/>
              <a:gd name="connsiteX2" fmla="*/ 457200 w 457200"/>
              <a:gd name="connsiteY2" fmla="*/ 0 h 1407972"/>
              <a:gd name="connsiteX0" fmla="*/ 0 w 457200"/>
              <a:gd name="connsiteY0" fmla="*/ 1309816 h 1346110"/>
              <a:gd name="connsiteX1" fmla="*/ 420130 w 457200"/>
              <a:gd name="connsiteY1" fmla="*/ 1099751 h 1346110"/>
              <a:gd name="connsiteX2" fmla="*/ 457200 w 457200"/>
              <a:gd name="connsiteY2" fmla="*/ 0 h 1346110"/>
              <a:gd name="connsiteX0" fmla="*/ 0 w 457200"/>
              <a:gd name="connsiteY0" fmla="*/ 1309816 h 1324859"/>
              <a:gd name="connsiteX1" fmla="*/ 382368 w 457200"/>
              <a:gd name="connsiteY1" fmla="*/ 842767 h 1324859"/>
              <a:gd name="connsiteX2" fmla="*/ 457200 w 457200"/>
              <a:gd name="connsiteY2" fmla="*/ 0 h 1324859"/>
              <a:gd name="connsiteX0" fmla="*/ 0 w 646012"/>
              <a:gd name="connsiteY0" fmla="*/ 1273103 h 1289582"/>
              <a:gd name="connsiteX1" fmla="*/ 571180 w 646012"/>
              <a:gd name="connsiteY1" fmla="*/ 842767 h 1289582"/>
              <a:gd name="connsiteX2" fmla="*/ 646012 w 646012"/>
              <a:gd name="connsiteY2" fmla="*/ 0 h 1289582"/>
              <a:gd name="connsiteX0" fmla="*/ 0 w 646012"/>
              <a:gd name="connsiteY0" fmla="*/ 1273103 h 1277444"/>
              <a:gd name="connsiteX1" fmla="*/ 571180 w 646012"/>
              <a:gd name="connsiteY1" fmla="*/ 842767 h 1277444"/>
              <a:gd name="connsiteX2" fmla="*/ 646012 w 646012"/>
              <a:gd name="connsiteY2" fmla="*/ 0 h 1277444"/>
              <a:gd name="connsiteX0" fmla="*/ 0 w 655649"/>
              <a:gd name="connsiteY0" fmla="*/ 1316820 h 1320593"/>
              <a:gd name="connsiteX1" fmla="*/ 580817 w 655649"/>
              <a:gd name="connsiteY1" fmla="*/ 842767 h 1320593"/>
              <a:gd name="connsiteX2" fmla="*/ 655649 w 655649"/>
              <a:gd name="connsiteY2" fmla="*/ 0 h 1320593"/>
              <a:gd name="connsiteX0" fmla="*/ 0 w 659212"/>
              <a:gd name="connsiteY0" fmla="*/ 1316820 h 1320740"/>
              <a:gd name="connsiteX1" fmla="*/ 628996 w 659212"/>
              <a:gd name="connsiteY1" fmla="*/ 855258 h 1320740"/>
              <a:gd name="connsiteX2" fmla="*/ 655649 w 659212"/>
              <a:gd name="connsiteY2" fmla="*/ 0 h 1320740"/>
            </a:gdLst>
            <a:ahLst/>
            <a:cxnLst>
              <a:cxn ang="0">
                <a:pos x="connsiteX0" y="connsiteY0"/>
              </a:cxn>
              <a:cxn ang="0">
                <a:pos x="connsiteX1" y="connsiteY1"/>
              </a:cxn>
              <a:cxn ang="0">
                <a:pos x="connsiteX2" y="connsiteY2"/>
              </a:cxn>
            </a:cxnLst>
            <a:rect l="l" t="t" r="r" b="b"/>
            <a:pathLst>
              <a:path w="659212" h="1320740">
                <a:moveTo>
                  <a:pt x="0" y="1316820"/>
                </a:moveTo>
                <a:cubicBezTo>
                  <a:pt x="547256" y="1357473"/>
                  <a:pt x="552796" y="1073561"/>
                  <a:pt x="628996" y="855258"/>
                </a:cubicBezTo>
                <a:cubicBezTo>
                  <a:pt x="705196" y="636955"/>
                  <a:pt x="607252" y="527221"/>
                  <a:pt x="655649" y="0"/>
                </a:cubicBezTo>
              </a:path>
            </a:pathLst>
          </a:custGeom>
          <a:noFill/>
          <a:ln>
            <a:solidFill>
              <a:srgbClr val="FAB005">
                <a:alpha val="29804"/>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ounded Rectangle 9">
            <a:extLst>
              <a:ext uri="{FF2B5EF4-FFF2-40B4-BE49-F238E27FC236}">
                <a16:creationId xmlns:a16="http://schemas.microsoft.com/office/drawing/2014/main" id="{52A5FF1F-60C3-804B-B317-1C0500385E8E}"/>
              </a:ext>
            </a:extLst>
          </p:cNvPr>
          <p:cNvSpPr/>
          <p:nvPr/>
        </p:nvSpPr>
        <p:spPr>
          <a:xfrm>
            <a:off x="2577341" y="336377"/>
            <a:ext cx="8411825" cy="6437871"/>
          </a:xfrm>
          <a:prstGeom prst="roundRect">
            <a:avLst/>
          </a:prstGeom>
          <a:noFill/>
          <a:ln w="19050">
            <a:solidFill>
              <a:srgbClr val="FAB005">
                <a:alpha val="29804"/>
              </a:srgbClr>
            </a:solidFill>
            <a:prstDash val="sysDash"/>
            <a:extLst>
              <a:ext uri="{C807C97D-BFC1-408E-A445-0C87EB9F89A2}">
                <ask:lineSketchStyleProps xmlns:ask="http://schemas.microsoft.com/office/drawing/2018/sketchyshapes" sd="1219033472">
                  <a:custGeom>
                    <a:avLst/>
                    <a:gdLst>
                      <a:gd name="connsiteX0" fmla="*/ 0 w 8411825"/>
                      <a:gd name="connsiteY0" fmla="*/ 1013274 h 6079525"/>
                      <a:gd name="connsiteX1" fmla="*/ 1013274 w 8411825"/>
                      <a:gd name="connsiteY1" fmla="*/ 0 h 6079525"/>
                      <a:gd name="connsiteX2" fmla="*/ 1721459 w 8411825"/>
                      <a:gd name="connsiteY2" fmla="*/ 0 h 6079525"/>
                      <a:gd name="connsiteX3" fmla="*/ 2238086 w 8411825"/>
                      <a:gd name="connsiteY3" fmla="*/ 0 h 6079525"/>
                      <a:gd name="connsiteX4" fmla="*/ 2690860 w 8411825"/>
                      <a:gd name="connsiteY4" fmla="*/ 0 h 6079525"/>
                      <a:gd name="connsiteX5" fmla="*/ 3335193 w 8411825"/>
                      <a:gd name="connsiteY5" fmla="*/ 0 h 6079525"/>
                      <a:gd name="connsiteX6" fmla="*/ 3851820 w 8411825"/>
                      <a:gd name="connsiteY6" fmla="*/ 0 h 6079525"/>
                      <a:gd name="connsiteX7" fmla="*/ 4560005 w 8411825"/>
                      <a:gd name="connsiteY7" fmla="*/ 0 h 6079525"/>
                      <a:gd name="connsiteX8" fmla="*/ 5012779 w 8411825"/>
                      <a:gd name="connsiteY8" fmla="*/ 0 h 6079525"/>
                      <a:gd name="connsiteX9" fmla="*/ 5720965 w 8411825"/>
                      <a:gd name="connsiteY9" fmla="*/ 0 h 6079525"/>
                      <a:gd name="connsiteX10" fmla="*/ 6109886 w 8411825"/>
                      <a:gd name="connsiteY10" fmla="*/ 0 h 6079525"/>
                      <a:gd name="connsiteX11" fmla="*/ 6690366 w 8411825"/>
                      <a:gd name="connsiteY11" fmla="*/ 0 h 6079525"/>
                      <a:gd name="connsiteX12" fmla="*/ 7398551 w 8411825"/>
                      <a:gd name="connsiteY12" fmla="*/ 0 h 6079525"/>
                      <a:gd name="connsiteX13" fmla="*/ 8411825 w 8411825"/>
                      <a:gd name="connsiteY13" fmla="*/ 1013274 h 6079525"/>
                      <a:gd name="connsiteX14" fmla="*/ 8411825 w 8411825"/>
                      <a:gd name="connsiteY14" fmla="*/ 1592271 h 6079525"/>
                      <a:gd name="connsiteX15" fmla="*/ 8411825 w 8411825"/>
                      <a:gd name="connsiteY15" fmla="*/ 2090208 h 6079525"/>
                      <a:gd name="connsiteX16" fmla="*/ 8411825 w 8411825"/>
                      <a:gd name="connsiteY16" fmla="*/ 2669205 h 6079525"/>
                      <a:gd name="connsiteX17" fmla="*/ 8411825 w 8411825"/>
                      <a:gd name="connsiteY17" fmla="*/ 3329261 h 6079525"/>
                      <a:gd name="connsiteX18" fmla="*/ 8411825 w 8411825"/>
                      <a:gd name="connsiteY18" fmla="*/ 3908258 h 6079525"/>
                      <a:gd name="connsiteX19" fmla="*/ 8411825 w 8411825"/>
                      <a:gd name="connsiteY19" fmla="*/ 4365665 h 6079525"/>
                      <a:gd name="connsiteX20" fmla="*/ 8411825 w 8411825"/>
                      <a:gd name="connsiteY20" fmla="*/ 5066251 h 6079525"/>
                      <a:gd name="connsiteX21" fmla="*/ 7398551 w 8411825"/>
                      <a:gd name="connsiteY21" fmla="*/ 6079525 h 6079525"/>
                      <a:gd name="connsiteX22" fmla="*/ 6881924 w 8411825"/>
                      <a:gd name="connsiteY22" fmla="*/ 6079525 h 6079525"/>
                      <a:gd name="connsiteX23" fmla="*/ 6301444 w 8411825"/>
                      <a:gd name="connsiteY23" fmla="*/ 6079525 h 6079525"/>
                      <a:gd name="connsiteX24" fmla="*/ 5912523 w 8411825"/>
                      <a:gd name="connsiteY24" fmla="*/ 6079525 h 6079525"/>
                      <a:gd name="connsiteX25" fmla="*/ 5523601 w 8411825"/>
                      <a:gd name="connsiteY25" fmla="*/ 6079525 h 6079525"/>
                      <a:gd name="connsiteX26" fmla="*/ 4943122 w 8411825"/>
                      <a:gd name="connsiteY26" fmla="*/ 6079525 h 6079525"/>
                      <a:gd name="connsiteX27" fmla="*/ 4490348 w 8411825"/>
                      <a:gd name="connsiteY27" fmla="*/ 6079525 h 6079525"/>
                      <a:gd name="connsiteX28" fmla="*/ 3846015 w 8411825"/>
                      <a:gd name="connsiteY28" fmla="*/ 6079525 h 6079525"/>
                      <a:gd name="connsiteX29" fmla="*/ 3393241 w 8411825"/>
                      <a:gd name="connsiteY29" fmla="*/ 6079525 h 6079525"/>
                      <a:gd name="connsiteX30" fmla="*/ 2748908 w 8411825"/>
                      <a:gd name="connsiteY30" fmla="*/ 6079525 h 6079525"/>
                      <a:gd name="connsiteX31" fmla="*/ 2359987 w 8411825"/>
                      <a:gd name="connsiteY31" fmla="*/ 6079525 h 6079525"/>
                      <a:gd name="connsiteX32" fmla="*/ 1715654 w 8411825"/>
                      <a:gd name="connsiteY32" fmla="*/ 6079525 h 6079525"/>
                      <a:gd name="connsiteX33" fmla="*/ 1013274 w 8411825"/>
                      <a:gd name="connsiteY33" fmla="*/ 6079525 h 6079525"/>
                      <a:gd name="connsiteX34" fmla="*/ 0 w 8411825"/>
                      <a:gd name="connsiteY34" fmla="*/ 5066251 h 6079525"/>
                      <a:gd name="connsiteX35" fmla="*/ 0 w 8411825"/>
                      <a:gd name="connsiteY35" fmla="*/ 4406195 h 6079525"/>
                      <a:gd name="connsiteX36" fmla="*/ 0 w 8411825"/>
                      <a:gd name="connsiteY36" fmla="*/ 3908258 h 6079525"/>
                      <a:gd name="connsiteX37" fmla="*/ 0 w 8411825"/>
                      <a:gd name="connsiteY37" fmla="*/ 3450850 h 6079525"/>
                      <a:gd name="connsiteX38" fmla="*/ 0 w 8411825"/>
                      <a:gd name="connsiteY38" fmla="*/ 2952913 h 6079525"/>
                      <a:gd name="connsiteX39" fmla="*/ 0 w 8411825"/>
                      <a:gd name="connsiteY39" fmla="*/ 2414446 h 6079525"/>
                      <a:gd name="connsiteX40" fmla="*/ 0 w 8411825"/>
                      <a:gd name="connsiteY40" fmla="*/ 1835449 h 6079525"/>
                      <a:gd name="connsiteX41" fmla="*/ 0 w 8411825"/>
                      <a:gd name="connsiteY41" fmla="*/ 1013274 h 60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11825" h="6079525" extrusionOk="0">
                        <a:moveTo>
                          <a:pt x="0" y="1013274"/>
                        </a:moveTo>
                        <a:cubicBezTo>
                          <a:pt x="-102804" y="390246"/>
                          <a:pt x="324668" y="48412"/>
                          <a:pt x="1013274" y="0"/>
                        </a:cubicBezTo>
                        <a:cubicBezTo>
                          <a:pt x="1221492" y="-76002"/>
                          <a:pt x="1452409" y="66076"/>
                          <a:pt x="1721459" y="0"/>
                        </a:cubicBezTo>
                        <a:cubicBezTo>
                          <a:pt x="1990510" y="-66076"/>
                          <a:pt x="2058947" y="31289"/>
                          <a:pt x="2238086" y="0"/>
                        </a:cubicBezTo>
                        <a:cubicBezTo>
                          <a:pt x="2417225" y="-31289"/>
                          <a:pt x="2559296" y="11396"/>
                          <a:pt x="2690860" y="0"/>
                        </a:cubicBezTo>
                        <a:cubicBezTo>
                          <a:pt x="2822424" y="-11396"/>
                          <a:pt x="3074681" y="68794"/>
                          <a:pt x="3335193" y="0"/>
                        </a:cubicBezTo>
                        <a:cubicBezTo>
                          <a:pt x="3595705" y="-68794"/>
                          <a:pt x="3714577" y="28880"/>
                          <a:pt x="3851820" y="0"/>
                        </a:cubicBezTo>
                        <a:cubicBezTo>
                          <a:pt x="3989063" y="-28880"/>
                          <a:pt x="4397253" y="11371"/>
                          <a:pt x="4560005" y="0"/>
                        </a:cubicBezTo>
                        <a:cubicBezTo>
                          <a:pt x="4722758" y="-11371"/>
                          <a:pt x="4846326" y="24934"/>
                          <a:pt x="5012779" y="0"/>
                        </a:cubicBezTo>
                        <a:cubicBezTo>
                          <a:pt x="5179232" y="-24934"/>
                          <a:pt x="5414985" y="27977"/>
                          <a:pt x="5720965" y="0"/>
                        </a:cubicBezTo>
                        <a:cubicBezTo>
                          <a:pt x="6026945" y="-27977"/>
                          <a:pt x="5952627" y="4648"/>
                          <a:pt x="6109886" y="0"/>
                        </a:cubicBezTo>
                        <a:cubicBezTo>
                          <a:pt x="6267145" y="-4648"/>
                          <a:pt x="6520200" y="62990"/>
                          <a:pt x="6690366" y="0"/>
                        </a:cubicBezTo>
                        <a:cubicBezTo>
                          <a:pt x="6860532" y="-62990"/>
                          <a:pt x="7078318" y="33421"/>
                          <a:pt x="7398551" y="0"/>
                        </a:cubicBezTo>
                        <a:cubicBezTo>
                          <a:pt x="8031271" y="-72239"/>
                          <a:pt x="8455351" y="425592"/>
                          <a:pt x="8411825" y="1013274"/>
                        </a:cubicBezTo>
                        <a:cubicBezTo>
                          <a:pt x="8467362" y="1244336"/>
                          <a:pt x="8365820" y="1454726"/>
                          <a:pt x="8411825" y="1592271"/>
                        </a:cubicBezTo>
                        <a:cubicBezTo>
                          <a:pt x="8457830" y="1729816"/>
                          <a:pt x="8391830" y="1938873"/>
                          <a:pt x="8411825" y="2090208"/>
                        </a:cubicBezTo>
                        <a:cubicBezTo>
                          <a:pt x="8431820" y="2241543"/>
                          <a:pt x="8385640" y="2530434"/>
                          <a:pt x="8411825" y="2669205"/>
                        </a:cubicBezTo>
                        <a:cubicBezTo>
                          <a:pt x="8438010" y="2807976"/>
                          <a:pt x="8384417" y="3154356"/>
                          <a:pt x="8411825" y="3329261"/>
                        </a:cubicBezTo>
                        <a:cubicBezTo>
                          <a:pt x="8439233" y="3504166"/>
                          <a:pt x="8360359" y="3771976"/>
                          <a:pt x="8411825" y="3908258"/>
                        </a:cubicBezTo>
                        <a:cubicBezTo>
                          <a:pt x="8463291" y="4044540"/>
                          <a:pt x="8402729" y="4180418"/>
                          <a:pt x="8411825" y="4365665"/>
                        </a:cubicBezTo>
                        <a:cubicBezTo>
                          <a:pt x="8420921" y="4550912"/>
                          <a:pt x="8399130" y="4883369"/>
                          <a:pt x="8411825" y="5066251"/>
                        </a:cubicBezTo>
                        <a:cubicBezTo>
                          <a:pt x="8497968" y="5574769"/>
                          <a:pt x="7892703" y="6183452"/>
                          <a:pt x="7398551" y="6079525"/>
                        </a:cubicBezTo>
                        <a:cubicBezTo>
                          <a:pt x="7157812" y="6079926"/>
                          <a:pt x="7004989" y="6035751"/>
                          <a:pt x="6881924" y="6079525"/>
                        </a:cubicBezTo>
                        <a:cubicBezTo>
                          <a:pt x="6758859" y="6123299"/>
                          <a:pt x="6556140" y="6029579"/>
                          <a:pt x="6301444" y="6079525"/>
                        </a:cubicBezTo>
                        <a:cubicBezTo>
                          <a:pt x="6046748" y="6129471"/>
                          <a:pt x="6047287" y="6038637"/>
                          <a:pt x="5912523" y="6079525"/>
                        </a:cubicBezTo>
                        <a:cubicBezTo>
                          <a:pt x="5777759" y="6120413"/>
                          <a:pt x="5650129" y="6034178"/>
                          <a:pt x="5523601" y="6079525"/>
                        </a:cubicBezTo>
                        <a:cubicBezTo>
                          <a:pt x="5397073" y="6124872"/>
                          <a:pt x="5107424" y="6073740"/>
                          <a:pt x="4943122" y="6079525"/>
                        </a:cubicBezTo>
                        <a:cubicBezTo>
                          <a:pt x="4778820" y="6085310"/>
                          <a:pt x="4687063" y="6032615"/>
                          <a:pt x="4490348" y="6079525"/>
                        </a:cubicBezTo>
                        <a:cubicBezTo>
                          <a:pt x="4293633" y="6126435"/>
                          <a:pt x="4068090" y="6017649"/>
                          <a:pt x="3846015" y="6079525"/>
                        </a:cubicBezTo>
                        <a:cubicBezTo>
                          <a:pt x="3623940" y="6141401"/>
                          <a:pt x="3570656" y="6075366"/>
                          <a:pt x="3393241" y="6079525"/>
                        </a:cubicBezTo>
                        <a:cubicBezTo>
                          <a:pt x="3215826" y="6083684"/>
                          <a:pt x="3030746" y="6029854"/>
                          <a:pt x="2748908" y="6079525"/>
                        </a:cubicBezTo>
                        <a:cubicBezTo>
                          <a:pt x="2467070" y="6129196"/>
                          <a:pt x="2474263" y="6063531"/>
                          <a:pt x="2359987" y="6079525"/>
                        </a:cubicBezTo>
                        <a:cubicBezTo>
                          <a:pt x="2245711" y="6095519"/>
                          <a:pt x="1850742" y="6029850"/>
                          <a:pt x="1715654" y="6079525"/>
                        </a:cubicBezTo>
                        <a:cubicBezTo>
                          <a:pt x="1580566" y="6129200"/>
                          <a:pt x="1300250" y="6067777"/>
                          <a:pt x="1013274" y="6079525"/>
                        </a:cubicBezTo>
                        <a:cubicBezTo>
                          <a:pt x="430099" y="6092735"/>
                          <a:pt x="24307" y="5691727"/>
                          <a:pt x="0" y="5066251"/>
                        </a:cubicBezTo>
                        <a:cubicBezTo>
                          <a:pt x="-24774" y="4875056"/>
                          <a:pt x="34367" y="4687189"/>
                          <a:pt x="0" y="4406195"/>
                        </a:cubicBezTo>
                        <a:cubicBezTo>
                          <a:pt x="-34367" y="4125201"/>
                          <a:pt x="21606" y="4096859"/>
                          <a:pt x="0" y="3908258"/>
                        </a:cubicBezTo>
                        <a:cubicBezTo>
                          <a:pt x="-21606" y="3719657"/>
                          <a:pt x="28453" y="3573325"/>
                          <a:pt x="0" y="3450850"/>
                        </a:cubicBezTo>
                        <a:cubicBezTo>
                          <a:pt x="-28453" y="3328375"/>
                          <a:pt x="26523" y="3088658"/>
                          <a:pt x="0" y="2952913"/>
                        </a:cubicBezTo>
                        <a:cubicBezTo>
                          <a:pt x="-26523" y="2817168"/>
                          <a:pt x="29552" y="2580642"/>
                          <a:pt x="0" y="2414446"/>
                        </a:cubicBezTo>
                        <a:cubicBezTo>
                          <a:pt x="-29552" y="2248250"/>
                          <a:pt x="39317" y="1969577"/>
                          <a:pt x="0" y="1835449"/>
                        </a:cubicBezTo>
                        <a:cubicBezTo>
                          <a:pt x="-39317" y="1701321"/>
                          <a:pt x="18150" y="1349752"/>
                          <a:pt x="0" y="10132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0" name="TextBox 19">
            <a:extLst>
              <a:ext uri="{FF2B5EF4-FFF2-40B4-BE49-F238E27FC236}">
                <a16:creationId xmlns:a16="http://schemas.microsoft.com/office/drawing/2014/main" id="{E034C9D3-5556-F849-BE9E-C9B9C61BD929}"/>
              </a:ext>
            </a:extLst>
          </p:cNvPr>
          <p:cNvSpPr txBox="1"/>
          <p:nvPr/>
        </p:nvSpPr>
        <p:spPr>
          <a:xfrm>
            <a:off x="3113903" y="488263"/>
            <a:ext cx="7253416" cy="400110"/>
          </a:xfrm>
          <a:prstGeom prst="rect">
            <a:avLst/>
          </a:prstGeom>
          <a:noFill/>
        </p:spPr>
        <p:txBody>
          <a:bodyPr wrap="square" rtlCol="0">
            <a:spAutoFit/>
          </a:bodyPr>
          <a:lstStyle/>
          <a:p>
            <a:pPr algn="ctr"/>
            <a:r>
              <a:rPr lang="en-US" sz="2000" b="1" dirty="0"/>
              <a:t>Preparing single cell suspensions</a:t>
            </a:r>
            <a:endParaRPr lang="en-BE" sz="2000" b="1" dirty="0"/>
          </a:p>
        </p:txBody>
      </p:sp>
      <p:sp>
        <p:nvSpPr>
          <p:cNvPr id="28" name="Triangle 27">
            <a:extLst>
              <a:ext uri="{FF2B5EF4-FFF2-40B4-BE49-F238E27FC236}">
                <a16:creationId xmlns:a16="http://schemas.microsoft.com/office/drawing/2014/main" id="{99D4682A-8CBF-5E41-AAB9-AC0A7D5D1DE5}"/>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9" name="Triangle 28">
            <a:extLst>
              <a:ext uri="{FF2B5EF4-FFF2-40B4-BE49-F238E27FC236}">
                <a16:creationId xmlns:a16="http://schemas.microsoft.com/office/drawing/2014/main" id="{500C9D07-D5E5-C048-80F5-6BD9FE6DB11F}"/>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4" name="Rounded Rectangle 13">
            <a:extLst>
              <a:ext uri="{FF2B5EF4-FFF2-40B4-BE49-F238E27FC236}">
                <a16:creationId xmlns:a16="http://schemas.microsoft.com/office/drawing/2014/main" id="{90F0DC54-6369-2C42-87F9-BE947E100745}"/>
              </a:ext>
            </a:extLst>
          </p:cNvPr>
          <p:cNvSpPr/>
          <p:nvPr/>
        </p:nvSpPr>
        <p:spPr>
          <a:xfrm>
            <a:off x="4006275" y="1330043"/>
            <a:ext cx="5346037" cy="3053870"/>
          </a:xfrm>
          <a:prstGeom prst="roundRect">
            <a:avLst>
              <a:gd name="adj" fmla="val 3333"/>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30" name="Picture 2" descr="Genomics Core Leuven">
            <a:extLst>
              <a:ext uri="{FF2B5EF4-FFF2-40B4-BE49-F238E27FC236}">
                <a16:creationId xmlns:a16="http://schemas.microsoft.com/office/drawing/2014/main" id="{EB1FEC6D-B342-2040-A8E1-01AA8E3CAA38}"/>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850CA166-7947-F14F-94E8-E113A6B4EFAF}"/>
              </a:ext>
            </a:extLst>
          </p:cNvPr>
          <p:cNvSpPr txBox="1"/>
          <p:nvPr/>
        </p:nvSpPr>
        <p:spPr>
          <a:xfrm>
            <a:off x="4035268" y="1377633"/>
            <a:ext cx="2074842" cy="400110"/>
          </a:xfrm>
          <a:prstGeom prst="rect">
            <a:avLst/>
          </a:prstGeom>
          <a:noFill/>
        </p:spPr>
        <p:txBody>
          <a:bodyPr wrap="square" rtlCol="0">
            <a:spAutoFit/>
          </a:bodyPr>
          <a:lstStyle/>
          <a:p>
            <a:pPr algn="ctr"/>
            <a:r>
              <a:rPr lang="en-US" sz="2000" dirty="0"/>
              <a:t>Fresh material</a:t>
            </a:r>
            <a:endParaRPr lang="en-BE" sz="2000" dirty="0"/>
          </a:p>
        </p:txBody>
      </p:sp>
      <p:sp>
        <p:nvSpPr>
          <p:cNvPr id="37" name="Rounded Rectangle 36">
            <a:extLst>
              <a:ext uri="{FF2B5EF4-FFF2-40B4-BE49-F238E27FC236}">
                <a16:creationId xmlns:a16="http://schemas.microsoft.com/office/drawing/2014/main" id="{C88E6D4F-53A7-AB44-BA27-02FB2821E15C}"/>
              </a:ext>
            </a:extLst>
          </p:cNvPr>
          <p:cNvSpPr/>
          <p:nvPr/>
        </p:nvSpPr>
        <p:spPr>
          <a:xfrm>
            <a:off x="4009473" y="1338359"/>
            <a:ext cx="2100638" cy="456678"/>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8" name="TextBox 37">
            <a:extLst>
              <a:ext uri="{FF2B5EF4-FFF2-40B4-BE49-F238E27FC236}">
                <a16:creationId xmlns:a16="http://schemas.microsoft.com/office/drawing/2014/main" id="{C416012B-B744-804A-A67D-47EA6A9ED7B6}"/>
              </a:ext>
            </a:extLst>
          </p:cNvPr>
          <p:cNvSpPr txBox="1"/>
          <p:nvPr/>
        </p:nvSpPr>
        <p:spPr>
          <a:xfrm>
            <a:off x="7277471" y="1374786"/>
            <a:ext cx="2074842" cy="400110"/>
          </a:xfrm>
          <a:prstGeom prst="rect">
            <a:avLst/>
          </a:prstGeom>
          <a:noFill/>
        </p:spPr>
        <p:txBody>
          <a:bodyPr wrap="square" rtlCol="0">
            <a:spAutoFit/>
          </a:bodyPr>
          <a:lstStyle/>
          <a:p>
            <a:pPr algn="ctr"/>
            <a:r>
              <a:rPr lang="en-US" sz="2000" dirty="0"/>
              <a:t>Frozen material</a:t>
            </a:r>
            <a:endParaRPr lang="en-BE" sz="2000" dirty="0"/>
          </a:p>
        </p:txBody>
      </p:sp>
      <p:sp>
        <p:nvSpPr>
          <p:cNvPr id="39" name="Rounded Rectangle 38">
            <a:extLst>
              <a:ext uri="{FF2B5EF4-FFF2-40B4-BE49-F238E27FC236}">
                <a16:creationId xmlns:a16="http://schemas.microsoft.com/office/drawing/2014/main" id="{74896831-AD41-7A49-A0F3-782B5EBB8448}"/>
              </a:ext>
            </a:extLst>
          </p:cNvPr>
          <p:cNvSpPr/>
          <p:nvPr/>
        </p:nvSpPr>
        <p:spPr>
          <a:xfrm>
            <a:off x="7251676" y="1335512"/>
            <a:ext cx="2100638" cy="456678"/>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0" name="TextBox 39">
            <a:extLst>
              <a:ext uri="{FF2B5EF4-FFF2-40B4-BE49-F238E27FC236}">
                <a16:creationId xmlns:a16="http://schemas.microsoft.com/office/drawing/2014/main" id="{71BB4C58-C351-E643-B0FB-5F46A70FD5E7}"/>
              </a:ext>
            </a:extLst>
          </p:cNvPr>
          <p:cNvSpPr txBox="1"/>
          <p:nvPr/>
        </p:nvSpPr>
        <p:spPr>
          <a:xfrm>
            <a:off x="4032070" y="3966508"/>
            <a:ext cx="2074842" cy="400110"/>
          </a:xfrm>
          <a:prstGeom prst="rect">
            <a:avLst/>
          </a:prstGeom>
          <a:noFill/>
        </p:spPr>
        <p:txBody>
          <a:bodyPr wrap="square" rtlCol="0">
            <a:spAutoFit/>
          </a:bodyPr>
          <a:lstStyle/>
          <a:p>
            <a:pPr algn="ctr"/>
            <a:r>
              <a:rPr lang="en-US" sz="2000" dirty="0"/>
              <a:t>cells</a:t>
            </a:r>
            <a:endParaRPr lang="en-BE" sz="2000" dirty="0"/>
          </a:p>
        </p:txBody>
      </p:sp>
      <p:sp>
        <p:nvSpPr>
          <p:cNvPr id="41" name="Rounded Rectangle 40">
            <a:extLst>
              <a:ext uri="{FF2B5EF4-FFF2-40B4-BE49-F238E27FC236}">
                <a16:creationId xmlns:a16="http://schemas.microsoft.com/office/drawing/2014/main" id="{2C3EB6EA-EA0D-C747-8CEC-884F8BBDC6A1}"/>
              </a:ext>
            </a:extLst>
          </p:cNvPr>
          <p:cNvSpPr/>
          <p:nvPr/>
        </p:nvSpPr>
        <p:spPr>
          <a:xfrm>
            <a:off x="4006275" y="3927234"/>
            <a:ext cx="2100638" cy="456678"/>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2" name="TextBox 41">
            <a:extLst>
              <a:ext uri="{FF2B5EF4-FFF2-40B4-BE49-F238E27FC236}">
                <a16:creationId xmlns:a16="http://schemas.microsoft.com/office/drawing/2014/main" id="{74995BCD-6171-784B-B5D3-4FC5EF73C1BA}"/>
              </a:ext>
            </a:extLst>
          </p:cNvPr>
          <p:cNvSpPr txBox="1"/>
          <p:nvPr/>
        </p:nvSpPr>
        <p:spPr>
          <a:xfrm>
            <a:off x="7277470" y="3966508"/>
            <a:ext cx="2074842" cy="400110"/>
          </a:xfrm>
          <a:prstGeom prst="rect">
            <a:avLst/>
          </a:prstGeom>
          <a:noFill/>
        </p:spPr>
        <p:txBody>
          <a:bodyPr wrap="square" rtlCol="0">
            <a:spAutoFit/>
          </a:bodyPr>
          <a:lstStyle/>
          <a:p>
            <a:pPr algn="ctr"/>
            <a:r>
              <a:rPr lang="en-US" sz="2000" dirty="0"/>
              <a:t>nuclei</a:t>
            </a:r>
            <a:endParaRPr lang="en-BE" sz="2000" dirty="0"/>
          </a:p>
        </p:txBody>
      </p:sp>
      <p:sp>
        <p:nvSpPr>
          <p:cNvPr id="43" name="Rounded Rectangle 42">
            <a:extLst>
              <a:ext uri="{FF2B5EF4-FFF2-40B4-BE49-F238E27FC236}">
                <a16:creationId xmlns:a16="http://schemas.microsoft.com/office/drawing/2014/main" id="{37AC8EA8-DFD1-C144-B911-20126779DE46}"/>
              </a:ext>
            </a:extLst>
          </p:cNvPr>
          <p:cNvSpPr/>
          <p:nvPr/>
        </p:nvSpPr>
        <p:spPr>
          <a:xfrm>
            <a:off x="7251675" y="3927234"/>
            <a:ext cx="2100638" cy="456678"/>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2" name="TextBox 11">
            <a:extLst>
              <a:ext uri="{FF2B5EF4-FFF2-40B4-BE49-F238E27FC236}">
                <a16:creationId xmlns:a16="http://schemas.microsoft.com/office/drawing/2014/main" id="{63AE92B5-015A-D548-9BA2-C06F67F9302C}"/>
              </a:ext>
            </a:extLst>
          </p:cNvPr>
          <p:cNvSpPr txBox="1"/>
          <p:nvPr/>
        </p:nvSpPr>
        <p:spPr>
          <a:xfrm>
            <a:off x="3776480" y="4855876"/>
            <a:ext cx="2560228" cy="369332"/>
          </a:xfrm>
          <a:prstGeom prst="rect">
            <a:avLst/>
          </a:prstGeom>
          <a:noFill/>
        </p:spPr>
        <p:txBody>
          <a:bodyPr wrap="square" rtlCol="0">
            <a:spAutoFit/>
          </a:bodyPr>
          <a:lstStyle/>
          <a:p>
            <a:pPr algn="ctr"/>
            <a:r>
              <a:rPr lang="en-GB" dirty="0"/>
              <a:t>P</a:t>
            </a:r>
            <a:r>
              <a:rPr lang="en-BE" dirty="0"/>
              <a:t>rocess right away</a:t>
            </a:r>
          </a:p>
        </p:txBody>
      </p:sp>
      <p:sp>
        <p:nvSpPr>
          <p:cNvPr id="44" name="TextBox 43">
            <a:extLst>
              <a:ext uri="{FF2B5EF4-FFF2-40B4-BE49-F238E27FC236}">
                <a16:creationId xmlns:a16="http://schemas.microsoft.com/office/drawing/2014/main" id="{59C34ADD-E78C-2449-A599-D1321A078A65}"/>
              </a:ext>
            </a:extLst>
          </p:cNvPr>
          <p:cNvSpPr txBox="1"/>
          <p:nvPr/>
        </p:nvSpPr>
        <p:spPr>
          <a:xfrm>
            <a:off x="6740611" y="4874065"/>
            <a:ext cx="2611701" cy="369332"/>
          </a:xfrm>
          <a:prstGeom prst="rect">
            <a:avLst/>
          </a:prstGeom>
          <a:noFill/>
        </p:spPr>
        <p:txBody>
          <a:bodyPr wrap="square" rtlCol="0">
            <a:spAutoFit/>
          </a:bodyPr>
          <a:lstStyle/>
          <a:p>
            <a:pPr algn="ctr"/>
            <a:r>
              <a:rPr lang="en-US" dirty="0"/>
              <a:t>Storing cell suspension</a:t>
            </a:r>
          </a:p>
        </p:txBody>
      </p:sp>
      <p:sp>
        <p:nvSpPr>
          <p:cNvPr id="13" name="TextBox 12">
            <a:extLst>
              <a:ext uri="{FF2B5EF4-FFF2-40B4-BE49-F238E27FC236}">
                <a16:creationId xmlns:a16="http://schemas.microsoft.com/office/drawing/2014/main" id="{3CBD141B-C043-1241-B5A9-4F9C7B03301E}"/>
              </a:ext>
            </a:extLst>
          </p:cNvPr>
          <p:cNvSpPr txBox="1"/>
          <p:nvPr/>
        </p:nvSpPr>
        <p:spPr>
          <a:xfrm>
            <a:off x="5201741" y="2575722"/>
            <a:ext cx="2797433" cy="646331"/>
          </a:xfrm>
          <a:prstGeom prst="rect">
            <a:avLst/>
          </a:prstGeom>
          <a:noFill/>
        </p:spPr>
        <p:txBody>
          <a:bodyPr wrap="square" rtlCol="0">
            <a:spAutoFit/>
          </a:bodyPr>
          <a:lstStyle/>
          <a:p>
            <a:pPr algn="ctr"/>
            <a:r>
              <a:rPr lang="en-GB" dirty="0"/>
              <a:t>M</a:t>
            </a:r>
            <a:r>
              <a:rPr lang="en-BE" dirty="0"/>
              <a:t>echanical and/or enzymatic dissociation</a:t>
            </a:r>
          </a:p>
        </p:txBody>
      </p:sp>
      <p:sp>
        <p:nvSpPr>
          <p:cNvPr id="17" name="Oval 16">
            <a:extLst>
              <a:ext uri="{FF2B5EF4-FFF2-40B4-BE49-F238E27FC236}">
                <a16:creationId xmlns:a16="http://schemas.microsoft.com/office/drawing/2014/main" id="{AC2896C1-EE78-CA4A-A275-639B341B2C24}"/>
              </a:ext>
            </a:extLst>
          </p:cNvPr>
          <p:cNvSpPr/>
          <p:nvPr/>
        </p:nvSpPr>
        <p:spPr>
          <a:xfrm>
            <a:off x="2819814" y="1798728"/>
            <a:ext cx="2391071" cy="2128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7" name="Oval 46">
            <a:extLst>
              <a:ext uri="{FF2B5EF4-FFF2-40B4-BE49-F238E27FC236}">
                <a16:creationId xmlns:a16="http://schemas.microsoft.com/office/drawing/2014/main" id="{4C3BFE2F-9F63-A94F-8D60-5518D234D189}"/>
              </a:ext>
            </a:extLst>
          </p:cNvPr>
          <p:cNvSpPr/>
          <p:nvPr/>
        </p:nvSpPr>
        <p:spPr>
          <a:xfrm>
            <a:off x="7999176" y="1797380"/>
            <a:ext cx="2391071" cy="21102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8" name="Rectangle 17">
            <a:extLst>
              <a:ext uri="{FF2B5EF4-FFF2-40B4-BE49-F238E27FC236}">
                <a16:creationId xmlns:a16="http://schemas.microsoft.com/office/drawing/2014/main" id="{EDC7E71A-D7CF-8F42-ABA6-9269CEC811D7}"/>
              </a:ext>
            </a:extLst>
          </p:cNvPr>
          <p:cNvSpPr/>
          <p:nvPr/>
        </p:nvSpPr>
        <p:spPr>
          <a:xfrm>
            <a:off x="7086647" y="5606012"/>
            <a:ext cx="2991588" cy="923330"/>
          </a:xfrm>
          <a:prstGeom prst="rect">
            <a:avLst/>
          </a:prstGeom>
        </p:spPr>
        <p:txBody>
          <a:bodyPr wrap="none">
            <a:spAutoFit/>
          </a:bodyPr>
          <a:lstStyle/>
          <a:p>
            <a:r>
              <a:rPr lang="en-US" dirty="0"/>
              <a:t>DMSO based freezing</a:t>
            </a:r>
          </a:p>
          <a:p>
            <a:r>
              <a:rPr lang="en-US" dirty="0"/>
              <a:t>Fixation methods: </a:t>
            </a:r>
          </a:p>
          <a:p>
            <a:r>
              <a:rPr lang="en-US" dirty="0"/>
              <a:t>Methanol, paraformaldehyde </a:t>
            </a:r>
            <a:endParaRPr lang="en-BE" dirty="0"/>
          </a:p>
        </p:txBody>
      </p:sp>
      <p:sp>
        <p:nvSpPr>
          <p:cNvPr id="19" name="TextBox 18">
            <a:extLst>
              <a:ext uri="{FF2B5EF4-FFF2-40B4-BE49-F238E27FC236}">
                <a16:creationId xmlns:a16="http://schemas.microsoft.com/office/drawing/2014/main" id="{9661421E-E54D-F442-9B8B-E4B08B922E3A}"/>
              </a:ext>
            </a:extLst>
          </p:cNvPr>
          <p:cNvSpPr txBox="1"/>
          <p:nvPr/>
        </p:nvSpPr>
        <p:spPr>
          <a:xfrm>
            <a:off x="8059477" y="2429207"/>
            <a:ext cx="3231637" cy="792846"/>
          </a:xfrm>
          <a:prstGeom prst="rect">
            <a:avLst/>
          </a:prstGeom>
          <a:noFill/>
        </p:spPr>
        <p:txBody>
          <a:bodyPr wrap="square" rtlCol="0">
            <a:spAutoFit/>
          </a:bodyPr>
          <a:lstStyle/>
          <a:p>
            <a:pPr marL="285750" indent="-285750">
              <a:lnSpc>
                <a:spcPct val="150000"/>
              </a:lnSpc>
              <a:buFont typeface="Wingdings" pitchFamily="2" charset="2"/>
              <a:buChar char="ü"/>
            </a:pPr>
            <a:r>
              <a:rPr lang="en-BE" sz="1600" dirty="0"/>
              <a:t>tissue specific methodology</a:t>
            </a:r>
          </a:p>
          <a:p>
            <a:pPr marL="285750" indent="-285750">
              <a:lnSpc>
                <a:spcPct val="150000"/>
              </a:lnSpc>
              <a:buFont typeface="Wingdings" pitchFamily="2" charset="2"/>
              <a:buChar char="ü"/>
            </a:pPr>
            <a:r>
              <a:rPr lang="en-GB" sz="1600" dirty="0"/>
              <a:t>R</a:t>
            </a:r>
            <a:r>
              <a:rPr lang="en-BE" sz="1600" dirty="0"/>
              <a:t>equires optimization</a:t>
            </a:r>
          </a:p>
        </p:txBody>
      </p:sp>
      <p:sp>
        <p:nvSpPr>
          <p:cNvPr id="48" name="TextBox 47">
            <a:extLst>
              <a:ext uri="{FF2B5EF4-FFF2-40B4-BE49-F238E27FC236}">
                <a16:creationId xmlns:a16="http://schemas.microsoft.com/office/drawing/2014/main" id="{FE41D640-EF7E-094C-8140-3DC05A48981C}"/>
              </a:ext>
            </a:extLst>
          </p:cNvPr>
          <p:cNvSpPr txBox="1"/>
          <p:nvPr/>
        </p:nvSpPr>
        <p:spPr>
          <a:xfrm>
            <a:off x="2509263" y="5475397"/>
            <a:ext cx="2560228" cy="369332"/>
          </a:xfrm>
          <a:prstGeom prst="rect">
            <a:avLst/>
          </a:prstGeom>
          <a:noFill/>
        </p:spPr>
        <p:txBody>
          <a:bodyPr wrap="square" rtlCol="0">
            <a:spAutoFit/>
          </a:bodyPr>
          <a:lstStyle/>
          <a:p>
            <a:pPr algn="ctr"/>
            <a:r>
              <a:rPr lang="en-US" u="sng" dirty="0"/>
              <a:t>“unmodified”</a:t>
            </a:r>
            <a:endParaRPr lang="en-BE" u="sng" dirty="0"/>
          </a:p>
        </p:txBody>
      </p:sp>
      <p:sp>
        <p:nvSpPr>
          <p:cNvPr id="49" name="TextBox 48">
            <a:extLst>
              <a:ext uri="{FF2B5EF4-FFF2-40B4-BE49-F238E27FC236}">
                <a16:creationId xmlns:a16="http://schemas.microsoft.com/office/drawing/2014/main" id="{55BBAD70-C1C4-FA46-941B-ED7C39245583}"/>
              </a:ext>
            </a:extLst>
          </p:cNvPr>
          <p:cNvSpPr txBox="1"/>
          <p:nvPr/>
        </p:nvSpPr>
        <p:spPr>
          <a:xfrm>
            <a:off x="4060513" y="5475397"/>
            <a:ext cx="2560228" cy="1200329"/>
          </a:xfrm>
          <a:prstGeom prst="rect">
            <a:avLst/>
          </a:prstGeom>
          <a:noFill/>
        </p:spPr>
        <p:txBody>
          <a:bodyPr wrap="square" rtlCol="0">
            <a:spAutoFit/>
          </a:bodyPr>
          <a:lstStyle/>
          <a:p>
            <a:pPr algn="ctr"/>
            <a:r>
              <a:rPr lang="en-US" u="sng" dirty="0"/>
              <a:t>“modified”</a:t>
            </a:r>
          </a:p>
          <a:p>
            <a:pPr algn="ctr"/>
            <a:r>
              <a:rPr lang="en-US" dirty="0"/>
              <a:t>Cell hashing</a:t>
            </a:r>
          </a:p>
          <a:p>
            <a:pPr algn="ctr"/>
            <a:r>
              <a:rPr lang="en-US" dirty="0"/>
              <a:t>Antibody labeling</a:t>
            </a:r>
          </a:p>
          <a:p>
            <a:pPr algn="ctr"/>
            <a:r>
              <a:rPr lang="en-US" dirty="0"/>
              <a:t>…</a:t>
            </a:r>
            <a:endParaRPr lang="en-BE" dirty="0"/>
          </a:p>
        </p:txBody>
      </p:sp>
    </p:spTree>
    <p:extLst>
      <p:ext uri="{BB962C8B-B14F-4D97-AF65-F5344CB8AC3E}">
        <p14:creationId xmlns:p14="http://schemas.microsoft.com/office/powerpoint/2010/main" val="4097706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B8664B-7BD0-164A-BC33-5EF89497955C}"/>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6746" y="1746295"/>
            <a:ext cx="2424341" cy="3989161"/>
          </a:xfrm>
          <a:prstGeom prst="rect">
            <a:avLst/>
          </a:prstGeom>
        </p:spPr>
      </p:pic>
      <p:sp>
        <p:nvSpPr>
          <p:cNvPr id="7" name="Freeform 6">
            <a:extLst>
              <a:ext uri="{FF2B5EF4-FFF2-40B4-BE49-F238E27FC236}">
                <a16:creationId xmlns:a16="http://schemas.microsoft.com/office/drawing/2014/main" id="{872A95BC-E8B5-CD45-ACFE-30F453D409CA}"/>
              </a:ext>
            </a:extLst>
          </p:cNvPr>
          <p:cNvSpPr/>
          <p:nvPr/>
        </p:nvSpPr>
        <p:spPr>
          <a:xfrm>
            <a:off x="2097719" y="1235674"/>
            <a:ext cx="474818" cy="2253114"/>
          </a:xfrm>
          <a:custGeom>
            <a:avLst/>
            <a:gdLst>
              <a:gd name="connsiteX0" fmla="*/ 0 w 457200"/>
              <a:gd name="connsiteY0" fmla="*/ 1309816 h 1407972"/>
              <a:gd name="connsiteX1" fmla="*/ 284206 w 457200"/>
              <a:gd name="connsiteY1" fmla="*/ 1272746 h 1407972"/>
              <a:gd name="connsiteX2" fmla="*/ 457200 w 457200"/>
              <a:gd name="connsiteY2" fmla="*/ 0 h 1407972"/>
              <a:gd name="connsiteX0" fmla="*/ 0 w 457200"/>
              <a:gd name="connsiteY0" fmla="*/ 1309816 h 1346110"/>
              <a:gd name="connsiteX1" fmla="*/ 420130 w 457200"/>
              <a:gd name="connsiteY1" fmla="*/ 1099751 h 1346110"/>
              <a:gd name="connsiteX2" fmla="*/ 457200 w 457200"/>
              <a:gd name="connsiteY2" fmla="*/ 0 h 1346110"/>
              <a:gd name="connsiteX0" fmla="*/ 0 w 457200"/>
              <a:gd name="connsiteY0" fmla="*/ 1309816 h 1324859"/>
              <a:gd name="connsiteX1" fmla="*/ 382368 w 457200"/>
              <a:gd name="connsiteY1" fmla="*/ 842767 h 1324859"/>
              <a:gd name="connsiteX2" fmla="*/ 457200 w 457200"/>
              <a:gd name="connsiteY2" fmla="*/ 0 h 1324859"/>
              <a:gd name="connsiteX0" fmla="*/ 0 w 646012"/>
              <a:gd name="connsiteY0" fmla="*/ 1273103 h 1289582"/>
              <a:gd name="connsiteX1" fmla="*/ 571180 w 646012"/>
              <a:gd name="connsiteY1" fmla="*/ 842767 h 1289582"/>
              <a:gd name="connsiteX2" fmla="*/ 646012 w 646012"/>
              <a:gd name="connsiteY2" fmla="*/ 0 h 1289582"/>
              <a:gd name="connsiteX0" fmla="*/ 0 w 646012"/>
              <a:gd name="connsiteY0" fmla="*/ 1273103 h 1277444"/>
              <a:gd name="connsiteX1" fmla="*/ 571180 w 646012"/>
              <a:gd name="connsiteY1" fmla="*/ 842767 h 1277444"/>
              <a:gd name="connsiteX2" fmla="*/ 646012 w 646012"/>
              <a:gd name="connsiteY2" fmla="*/ 0 h 1277444"/>
              <a:gd name="connsiteX0" fmla="*/ 0 w 655649"/>
              <a:gd name="connsiteY0" fmla="*/ 1316820 h 1320593"/>
              <a:gd name="connsiteX1" fmla="*/ 580817 w 655649"/>
              <a:gd name="connsiteY1" fmla="*/ 842767 h 1320593"/>
              <a:gd name="connsiteX2" fmla="*/ 655649 w 655649"/>
              <a:gd name="connsiteY2" fmla="*/ 0 h 1320593"/>
              <a:gd name="connsiteX0" fmla="*/ 0 w 659212"/>
              <a:gd name="connsiteY0" fmla="*/ 1316820 h 1320740"/>
              <a:gd name="connsiteX1" fmla="*/ 628996 w 659212"/>
              <a:gd name="connsiteY1" fmla="*/ 855258 h 1320740"/>
              <a:gd name="connsiteX2" fmla="*/ 655649 w 659212"/>
              <a:gd name="connsiteY2" fmla="*/ 0 h 1320740"/>
            </a:gdLst>
            <a:ahLst/>
            <a:cxnLst>
              <a:cxn ang="0">
                <a:pos x="connsiteX0" y="connsiteY0"/>
              </a:cxn>
              <a:cxn ang="0">
                <a:pos x="connsiteX1" y="connsiteY1"/>
              </a:cxn>
              <a:cxn ang="0">
                <a:pos x="connsiteX2" y="connsiteY2"/>
              </a:cxn>
            </a:cxnLst>
            <a:rect l="l" t="t" r="r" b="b"/>
            <a:pathLst>
              <a:path w="659212" h="1320740">
                <a:moveTo>
                  <a:pt x="0" y="1316820"/>
                </a:moveTo>
                <a:cubicBezTo>
                  <a:pt x="547256" y="1357473"/>
                  <a:pt x="552796" y="1073561"/>
                  <a:pt x="628996" y="855258"/>
                </a:cubicBezTo>
                <a:cubicBezTo>
                  <a:pt x="705196" y="636955"/>
                  <a:pt x="607252" y="527221"/>
                  <a:pt x="655649" y="0"/>
                </a:cubicBezTo>
              </a:path>
            </a:pathLst>
          </a:custGeom>
          <a:noFill/>
          <a:ln>
            <a:solidFill>
              <a:srgbClr val="FAB005">
                <a:alpha val="29804"/>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ounded Rectangle 9">
            <a:extLst>
              <a:ext uri="{FF2B5EF4-FFF2-40B4-BE49-F238E27FC236}">
                <a16:creationId xmlns:a16="http://schemas.microsoft.com/office/drawing/2014/main" id="{52A5FF1F-60C3-804B-B317-1C0500385E8E}"/>
              </a:ext>
            </a:extLst>
          </p:cNvPr>
          <p:cNvSpPr/>
          <p:nvPr/>
        </p:nvSpPr>
        <p:spPr>
          <a:xfrm>
            <a:off x="2577341" y="336377"/>
            <a:ext cx="8411825" cy="6437871"/>
          </a:xfrm>
          <a:prstGeom prst="roundRect">
            <a:avLst/>
          </a:prstGeom>
          <a:noFill/>
          <a:ln w="19050">
            <a:solidFill>
              <a:srgbClr val="FAB005">
                <a:alpha val="29804"/>
              </a:srgbClr>
            </a:solidFill>
            <a:prstDash val="sysDash"/>
            <a:extLst>
              <a:ext uri="{C807C97D-BFC1-408E-A445-0C87EB9F89A2}">
                <ask:lineSketchStyleProps xmlns:ask="http://schemas.microsoft.com/office/drawing/2018/sketchyshapes" sd="1219033472">
                  <a:custGeom>
                    <a:avLst/>
                    <a:gdLst>
                      <a:gd name="connsiteX0" fmla="*/ 0 w 8411825"/>
                      <a:gd name="connsiteY0" fmla="*/ 1013274 h 6079525"/>
                      <a:gd name="connsiteX1" fmla="*/ 1013274 w 8411825"/>
                      <a:gd name="connsiteY1" fmla="*/ 0 h 6079525"/>
                      <a:gd name="connsiteX2" fmla="*/ 1721459 w 8411825"/>
                      <a:gd name="connsiteY2" fmla="*/ 0 h 6079525"/>
                      <a:gd name="connsiteX3" fmla="*/ 2238086 w 8411825"/>
                      <a:gd name="connsiteY3" fmla="*/ 0 h 6079525"/>
                      <a:gd name="connsiteX4" fmla="*/ 2690860 w 8411825"/>
                      <a:gd name="connsiteY4" fmla="*/ 0 h 6079525"/>
                      <a:gd name="connsiteX5" fmla="*/ 3335193 w 8411825"/>
                      <a:gd name="connsiteY5" fmla="*/ 0 h 6079525"/>
                      <a:gd name="connsiteX6" fmla="*/ 3851820 w 8411825"/>
                      <a:gd name="connsiteY6" fmla="*/ 0 h 6079525"/>
                      <a:gd name="connsiteX7" fmla="*/ 4560005 w 8411825"/>
                      <a:gd name="connsiteY7" fmla="*/ 0 h 6079525"/>
                      <a:gd name="connsiteX8" fmla="*/ 5012779 w 8411825"/>
                      <a:gd name="connsiteY8" fmla="*/ 0 h 6079525"/>
                      <a:gd name="connsiteX9" fmla="*/ 5720965 w 8411825"/>
                      <a:gd name="connsiteY9" fmla="*/ 0 h 6079525"/>
                      <a:gd name="connsiteX10" fmla="*/ 6109886 w 8411825"/>
                      <a:gd name="connsiteY10" fmla="*/ 0 h 6079525"/>
                      <a:gd name="connsiteX11" fmla="*/ 6690366 w 8411825"/>
                      <a:gd name="connsiteY11" fmla="*/ 0 h 6079525"/>
                      <a:gd name="connsiteX12" fmla="*/ 7398551 w 8411825"/>
                      <a:gd name="connsiteY12" fmla="*/ 0 h 6079525"/>
                      <a:gd name="connsiteX13" fmla="*/ 8411825 w 8411825"/>
                      <a:gd name="connsiteY13" fmla="*/ 1013274 h 6079525"/>
                      <a:gd name="connsiteX14" fmla="*/ 8411825 w 8411825"/>
                      <a:gd name="connsiteY14" fmla="*/ 1592271 h 6079525"/>
                      <a:gd name="connsiteX15" fmla="*/ 8411825 w 8411825"/>
                      <a:gd name="connsiteY15" fmla="*/ 2090208 h 6079525"/>
                      <a:gd name="connsiteX16" fmla="*/ 8411825 w 8411825"/>
                      <a:gd name="connsiteY16" fmla="*/ 2669205 h 6079525"/>
                      <a:gd name="connsiteX17" fmla="*/ 8411825 w 8411825"/>
                      <a:gd name="connsiteY17" fmla="*/ 3329261 h 6079525"/>
                      <a:gd name="connsiteX18" fmla="*/ 8411825 w 8411825"/>
                      <a:gd name="connsiteY18" fmla="*/ 3908258 h 6079525"/>
                      <a:gd name="connsiteX19" fmla="*/ 8411825 w 8411825"/>
                      <a:gd name="connsiteY19" fmla="*/ 4365665 h 6079525"/>
                      <a:gd name="connsiteX20" fmla="*/ 8411825 w 8411825"/>
                      <a:gd name="connsiteY20" fmla="*/ 5066251 h 6079525"/>
                      <a:gd name="connsiteX21" fmla="*/ 7398551 w 8411825"/>
                      <a:gd name="connsiteY21" fmla="*/ 6079525 h 6079525"/>
                      <a:gd name="connsiteX22" fmla="*/ 6881924 w 8411825"/>
                      <a:gd name="connsiteY22" fmla="*/ 6079525 h 6079525"/>
                      <a:gd name="connsiteX23" fmla="*/ 6301444 w 8411825"/>
                      <a:gd name="connsiteY23" fmla="*/ 6079525 h 6079525"/>
                      <a:gd name="connsiteX24" fmla="*/ 5912523 w 8411825"/>
                      <a:gd name="connsiteY24" fmla="*/ 6079525 h 6079525"/>
                      <a:gd name="connsiteX25" fmla="*/ 5523601 w 8411825"/>
                      <a:gd name="connsiteY25" fmla="*/ 6079525 h 6079525"/>
                      <a:gd name="connsiteX26" fmla="*/ 4943122 w 8411825"/>
                      <a:gd name="connsiteY26" fmla="*/ 6079525 h 6079525"/>
                      <a:gd name="connsiteX27" fmla="*/ 4490348 w 8411825"/>
                      <a:gd name="connsiteY27" fmla="*/ 6079525 h 6079525"/>
                      <a:gd name="connsiteX28" fmla="*/ 3846015 w 8411825"/>
                      <a:gd name="connsiteY28" fmla="*/ 6079525 h 6079525"/>
                      <a:gd name="connsiteX29" fmla="*/ 3393241 w 8411825"/>
                      <a:gd name="connsiteY29" fmla="*/ 6079525 h 6079525"/>
                      <a:gd name="connsiteX30" fmla="*/ 2748908 w 8411825"/>
                      <a:gd name="connsiteY30" fmla="*/ 6079525 h 6079525"/>
                      <a:gd name="connsiteX31" fmla="*/ 2359987 w 8411825"/>
                      <a:gd name="connsiteY31" fmla="*/ 6079525 h 6079525"/>
                      <a:gd name="connsiteX32" fmla="*/ 1715654 w 8411825"/>
                      <a:gd name="connsiteY32" fmla="*/ 6079525 h 6079525"/>
                      <a:gd name="connsiteX33" fmla="*/ 1013274 w 8411825"/>
                      <a:gd name="connsiteY33" fmla="*/ 6079525 h 6079525"/>
                      <a:gd name="connsiteX34" fmla="*/ 0 w 8411825"/>
                      <a:gd name="connsiteY34" fmla="*/ 5066251 h 6079525"/>
                      <a:gd name="connsiteX35" fmla="*/ 0 w 8411825"/>
                      <a:gd name="connsiteY35" fmla="*/ 4406195 h 6079525"/>
                      <a:gd name="connsiteX36" fmla="*/ 0 w 8411825"/>
                      <a:gd name="connsiteY36" fmla="*/ 3908258 h 6079525"/>
                      <a:gd name="connsiteX37" fmla="*/ 0 w 8411825"/>
                      <a:gd name="connsiteY37" fmla="*/ 3450850 h 6079525"/>
                      <a:gd name="connsiteX38" fmla="*/ 0 w 8411825"/>
                      <a:gd name="connsiteY38" fmla="*/ 2952913 h 6079525"/>
                      <a:gd name="connsiteX39" fmla="*/ 0 w 8411825"/>
                      <a:gd name="connsiteY39" fmla="*/ 2414446 h 6079525"/>
                      <a:gd name="connsiteX40" fmla="*/ 0 w 8411825"/>
                      <a:gd name="connsiteY40" fmla="*/ 1835449 h 6079525"/>
                      <a:gd name="connsiteX41" fmla="*/ 0 w 8411825"/>
                      <a:gd name="connsiteY41" fmla="*/ 1013274 h 60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11825" h="6079525" extrusionOk="0">
                        <a:moveTo>
                          <a:pt x="0" y="1013274"/>
                        </a:moveTo>
                        <a:cubicBezTo>
                          <a:pt x="-102804" y="390246"/>
                          <a:pt x="324668" y="48412"/>
                          <a:pt x="1013274" y="0"/>
                        </a:cubicBezTo>
                        <a:cubicBezTo>
                          <a:pt x="1221492" y="-76002"/>
                          <a:pt x="1452409" y="66076"/>
                          <a:pt x="1721459" y="0"/>
                        </a:cubicBezTo>
                        <a:cubicBezTo>
                          <a:pt x="1990510" y="-66076"/>
                          <a:pt x="2058947" y="31289"/>
                          <a:pt x="2238086" y="0"/>
                        </a:cubicBezTo>
                        <a:cubicBezTo>
                          <a:pt x="2417225" y="-31289"/>
                          <a:pt x="2559296" y="11396"/>
                          <a:pt x="2690860" y="0"/>
                        </a:cubicBezTo>
                        <a:cubicBezTo>
                          <a:pt x="2822424" y="-11396"/>
                          <a:pt x="3074681" y="68794"/>
                          <a:pt x="3335193" y="0"/>
                        </a:cubicBezTo>
                        <a:cubicBezTo>
                          <a:pt x="3595705" y="-68794"/>
                          <a:pt x="3714577" y="28880"/>
                          <a:pt x="3851820" y="0"/>
                        </a:cubicBezTo>
                        <a:cubicBezTo>
                          <a:pt x="3989063" y="-28880"/>
                          <a:pt x="4397253" y="11371"/>
                          <a:pt x="4560005" y="0"/>
                        </a:cubicBezTo>
                        <a:cubicBezTo>
                          <a:pt x="4722758" y="-11371"/>
                          <a:pt x="4846326" y="24934"/>
                          <a:pt x="5012779" y="0"/>
                        </a:cubicBezTo>
                        <a:cubicBezTo>
                          <a:pt x="5179232" y="-24934"/>
                          <a:pt x="5414985" y="27977"/>
                          <a:pt x="5720965" y="0"/>
                        </a:cubicBezTo>
                        <a:cubicBezTo>
                          <a:pt x="6026945" y="-27977"/>
                          <a:pt x="5952627" y="4648"/>
                          <a:pt x="6109886" y="0"/>
                        </a:cubicBezTo>
                        <a:cubicBezTo>
                          <a:pt x="6267145" y="-4648"/>
                          <a:pt x="6520200" y="62990"/>
                          <a:pt x="6690366" y="0"/>
                        </a:cubicBezTo>
                        <a:cubicBezTo>
                          <a:pt x="6860532" y="-62990"/>
                          <a:pt x="7078318" y="33421"/>
                          <a:pt x="7398551" y="0"/>
                        </a:cubicBezTo>
                        <a:cubicBezTo>
                          <a:pt x="8031271" y="-72239"/>
                          <a:pt x="8455351" y="425592"/>
                          <a:pt x="8411825" y="1013274"/>
                        </a:cubicBezTo>
                        <a:cubicBezTo>
                          <a:pt x="8467362" y="1244336"/>
                          <a:pt x="8365820" y="1454726"/>
                          <a:pt x="8411825" y="1592271"/>
                        </a:cubicBezTo>
                        <a:cubicBezTo>
                          <a:pt x="8457830" y="1729816"/>
                          <a:pt x="8391830" y="1938873"/>
                          <a:pt x="8411825" y="2090208"/>
                        </a:cubicBezTo>
                        <a:cubicBezTo>
                          <a:pt x="8431820" y="2241543"/>
                          <a:pt x="8385640" y="2530434"/>
                          <a:pt x="8411825" y="2669205"/>
                        </a:cubicBezTo>
                        <a:cubicBezTo>
                          <a:pt x="8438010" y="2807976"/>
                          <a:pt x="8384417" y="3154356"/>
                          <a:pt x="8411825" y="3329261"/>
                        </a:cubicBezTo>
                        <a:cubicBezTo>
                          <a:pt x="8439233" y="3504166"/>
                          <a:pt x="8360359" y="3771976"/>
                          <a:pt x="8411825" y="3908258"/>
                        </a:cubicBezTo>
                        <a:cubicBezTo>
                          <a:pt x="8463291" y="4044540"/>
                          <a:pt x="8402729" y="4180418"/>
                          <a:pt x="8411825" y="4365665"/>
                        </a:cubicBezTo>
                        <a:cubicBezTo>
                          <a:pt x="8420921" y="4550912"/>
                          <a:pt x="8399130" y="4883369"/>
                          <a:pt x="8411825" y="5066251"/>
                        </a:cubicBezTo>
                        <a:cubicBezTo>
                          <a:pt x="8497968" y="5574769"/>
                          <a:pt x="7892703" y="6183452"/>
                          <a:pt x="7398551" y="6079525"/>
                        </a:cubicBezTo>
                        <a:cubicBezTo>
                          <a:pt x="7157812" y="6079926"/>
                          <a:pt x="7004989" y="6035751"/>
                          <a:pt x="6881924" y="6079525"/>
                        </a:cubicBezTo>
                        <a:cubicBezTo>
                          <a:pt x="6758859" y="6123299"/>
                          <a:pt x="6556140" y="6029579"/>
                          <a:pt x="6301444" y="6079525"/>
                        </a:cubicBezTo>
                        <a:cubicBezTo>
                          <a:pt x="6046748" y="6129471"/>
                          <a:pt x="6047287" y="6038637"/>
                          <a:pt x="5912523" y="6079525"/>
                        </a:cubicBezTo>
                        <a:cubicBezTo>
                          <a:pt x="5777759" y="6120413"/>
                          <a:pt x="5650129" y="6034178"/>
                          <a:pt x="5523601" y="6079525"/>
                        </a:cubicBezTo>
                        <a:cubicBezTo>
                          <a:pt x="5397073" y="6124872"/>
                          <a:pt x="5107424" y="6073740"/>
                          <a:pt x="4943122" y="6079525"/>
                        </a:cubicBezTo>
                        <a:cubicBezTo>
                          <a:pt x="4778820" y="6085310"/>
                          <a:pt x="4687063" y="6032615"/>
                          <a:pt x="4490348" y="6079525"/>
                        </a:cubicBezTo>
                        <a:cubicBezTo>
                          <a:pt x="4293633" y="6126435"/>
                          <a:pt x="4068090" y="6017649"/>
                          <a:pt x="3846015" y="6079525"/>
                        </a:cubicBezTo>
                        <a:cubicBezTo>
                          <a:pt x="3623940" y="6141401"/>
                          <a:pt x="3570656" y="6075366"/>
                          <a:pt x="3393241" y="6079525"/>
                        </a:cubicBezTo>
                        <a:cubicBezTo>
                          <a:pt x="3215826" y="6083684"/>
                          <a:pt x="3030746" y="6029854"/>
                          <a:pt x="2748908" y="6079525"/>
                        </a:cubicBezTo>
                        <a:cubicBezTo>
                          <a:pt x="2467070" y="6129196"/>
                          <a:pt x="2474263" y="6063531"/>
                          <a:pt x="2359987" y="6079525"/>
                        </a:cubicBezTo>
                        <a:cubicBezTo>
                          <a:pt x="2245711" y="6095519"/>
                          <a:pt x="1850742" y="6029850"/>
                          <a:pt x="1715654" y="6079525"/>
                        </a:cubicBezTo>
                        <a:cubicBezTo>
                          <a:pt x="1580566" y="6129200"/>
                          <a:pt x="1300250" y="6067777"/>
                          <a:pt x="1013274" y="6079525"/>
                        </a:cubicBezTo>
                        <a:cubicBezTo>
                          <a:pt x="430099" y="6092735"/>
                          <a:pt x="24307" y="5691727"/>
                          <a:pt x="0" y="5066251"/>
                        </a:cubicBezTo>
                        <a:cubicBezTo>
                          <a:pt x="-24774" y="4875056"/>
                          <a:pt x="34367" y="4687189"/>
                          <a:pt x="0" y="4406195"/>
                        </a:cubicBezTo>
                        <a:cubicBezTo>
                          <a:pt x="-34367" y="4125201"/>
                          <a:pt x="21606" y="4096859"/>
                          <a:pt x="0" y="3908258"/>
                        </a:cubicBezTo>
                        <a:cubicBezTo>
                          <a:pt x="-21606" y="3719657"/>
                          <a:pt x="28453" y="3573325"/>
                          <a:pt x="0" y="3450850"/>
                        </a:cubicBezTo>
                        <a:cubicBezTo>
                          <a:pt x="-28453" y="3328375"/>
                          <a:pt x="26523" y="3088658"/>
                          <a:pt x="0" y="2952913"/>
                        </a:cubicBezTo>
                        <a:cubicBezTo>
                          <a:pt x="-26523" y="2817168"/>
                          <a:pt x="29552" y="2580642"/>
                          <a:pt x="0" y="2414446"/>
                        </a:cubicBezTo>
                        <a:cubicBezTo>
                          <a:pt x="-29552" y="2248250"/>
                          <a:pt x="39317" y="1969577"/>
                          <a:pt x="0" y="1835449"/>
                        </a:cubicBezTo>
                        <a:cubicBezTo>
                          <a:pt x="-39317" y="1701321"/>
                          <a:pt x="18150" y="1349752"/>
                          <a:pt x="0" y="10132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8" name="Triangle 27">
            <a:extLst>
              <a:ext uri="{FF2B5EF4-FFF2-40B4-BE49-F238E27FC236}">
                <a16:creationId xmlns:a16="http://schemas.microsoft.com/office/drawing/2014/main" id="{99D4682A-8CBF-5E41-AAB9-AC0A7D5D1DE5}"/>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9" name="Triangle 28">
            <a:extLst>
              <a:ext uri="{FF2B5EF4-FFF2-40B4-BE49-F238E27FC236}">
                <a16:creationId xmlns:a16="http://schemas.microsoft.com/office/drawing/2014/main" id="{500C9D07-D5E5-C048-80F5-6BD9FE6DB11F}"/>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30" name="Picture 2" descr="Genomics Core Leuven">
            <a:extLst>
              <a:ext uri="{FF2B5EF4-FFF2-40B4-BE49-F238E27FC236}">
                <a16:creationId xmlns:a16="http://schemas.microsoft.com/office/drawing/2014/main" id="{EB1FEC6D-B342-2040-A8E1-01AA8E3CAA38}"/>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5727588B-0245-104F-A1AE-562B87206CA5}"/>
              </a:ext>
            </a:extLst>
          </p:cNvPr>
          <p:cNvSpPr txBox="1"/>
          <p:nvPr/>
        </p:nvSpPr>
        <p:spPr>
          <a:xfrm>
            <a:off x="5663513" y="1386047"/>
            <a:ext cx="2074843" cy="400110"/>
          </a:xfrm>
          <a:prstGeom prst="rect">
            <a:avLst/>
          </a:prstGeom>
          <a:noFill/>
        </p:spPr>
        <p:txBody>
          <a:bodyPr wrap="square" rtlCol="0">
            <a:spAutoFit/>
          </a:bodyPr>
          <a:lstStyle/>
          <a:p>
            <a:pPr algn="ctr"/>
            <a:r>
              <a:rPr lang="en-US" sz="2000" dirty="0"/>
              <a:t>viability</a:t>
            </a:r>
            <a:endParaRPr lang="en-BE" sz="2000" dirty="0"/>
          </a:p>
        </p:txBody>
      </p:sp>
      <p:sp>
        <p:nvSpPr>
          <p:cNvPr id="32" name="Rounded Rectangle 31">
            <a:extLst>
              <a:ext uri="{FF2B5EF4-FFF2-40B4-BE49-F238E27FC236}">
                <a16:creationId xmlns:a16="http://schemas.microsoft.com/office/drawing/2014/main" id="{A47809F7-71E0-C540-B98B-83D183B87C3D}"/>
              </a:ext>
            </a:extLst>
          </p:cNvPr>
          <p:cNvSpPr/>
          <p:nvPr/>
        </p:nvSpPr>
        <p:spPr>
          <a:xfrm>
            <a:off x="5637718" y="1346773"/>
            <a:ext cx="2100639" cy="456678"/>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3" name="TextBox 32">
            <a:extLst>
              <a:ext uri="{FF2B5EF4-FFF2-40B4-BE49-F238E27FC236}">
                <a16:creationId xmlns:a16="http://schemas.microsoft.com/office/drawing/2014/main" id="{3531BECF-A743-5A41-834F-E590D3D1F1C1}"/>
              </a:ext>
            </a:extLst>
          </p:cNvPr>
          <p:cNvSpPr txBox="1"/>
          <p:nvPr/>
        </p:nvSpPr>
        <p:spPr>
          <a:xfrm>
            <a:off x="4316199" y="2568433"/>
            <a:ext cx="2074843" cy="400110"/>
          </a:xfrm>
          <a:prstGeom prst="rect">
            <a:avLst/>
          </a:prstGeom>
          <a:noFill/>
        </p:spPr>
        <p:txBody>
          <a:bodyPr wrap="square" rtlCol="0">
            <a:spAutoFit/>
          </a:bodyPr>
          <a:lstStyle/>
          <a:p>
            <a:pPr algn="ctr"/>
            <a:r>
              <a:rPr lang="en-US" sz="2000" dirty="0"/>
              <a:t>debris</a:t>
            </a:r>
            <a:endParaRPr lang="en-BE" sz="2000" dirty="0"/>
          </a:p>
        </p:txBody>
      </p:sp>
      <p:sp>
        <p:nvSpPr>
          <p:cNvPr id="34" name="Rounded Rectangle 33">
            <a:extLst>
              <a:ext uri="{FF2B5EF4-FFF2-40B4-BE49-F238E27FC236}">
                <a16:creationId xmlns:a16="http://schemas.microsoft.com/office/drawing/2014/main" id="{C7C442E8-CC86-AE4D-BA54-0A3F7571E698}"/>
              </a:ext>
            </a:extLst>
          </p:cNvPr>
          <p:cNvSpPr/>
          <p:nvPr/>
        </p:nvSpPr>
        <p:spPr>
          <a:xfrm>
            <a:off x="4290404" y="2529159"/>
            <a:ext cx="2100639" cy="456678"/>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5" name="TextBox 14">
            <a:extLst>
              <a:ext uri="{FF2B5EF4-FFF2-40B4-BE49-F238E27FC236}">
                <a16:creationId xmlns:a16="http://schemas.microsoft.com/office/drawing/2014/main" id="{1BDB433C-AC66-4147-BDEF-BD9275239CD7}"/>
              </a:ext>
            </a:extLst>
          </p:cNvPr>
          <p:cNvSpPr txBox="1"/>
          <p:nvPr/>
        </p:nvSpPr>
        <p:spPr>
          <a:xfrm>
            <a:off x="7432548" y="2568433"/>
            <a:ext cx="2074843" cy="400110"/>
          </a:xfrm>
          <a:prstGeom prst="rect">
            <a:avLst/>
          </a:prstGeom>
          <a:noFill/>
        </p:spPr>
        <p:txBody>
          <a:bodyPr wrap="square" rtlCol="0">
            <a:spAutoFit/>
          </a:bodyPr>
          <a:lstStyle/>
          <a:p>
            <a:pPr algn="ctr"/>
            <a:r>
              <a:rPr lang="en-US" sz="2000" dirty="0"/>
              <a:t>clumps</a:t>
            </a:r>
            <a:endParaRPr lang="en-BE" sz="2000" dirty="0"/>
          </a:p>
        </p:txBody>
      </p:sp>
      <p:sp>
        <p:nvSpPr>
          <p:cNvPr id="16" name="Rounded Rectangle 15">
            <a:extLst>
              <a:ext uri="{FF2B5EF4-FFF2-40B4-BE49-F238E27FC236}">
                <a16:creationId xmlns:a16="http://schemas.microsoft.com/office/drawing/2014/main" id="{9F238329-8B3F-0C42-8444-E66030B4A69A}"/>
              </a:ext>
            </a:extLst>
          </p:cNvPr>
          <p:cNvSpPr/>
          <p:nvPr/>
        </p:nvSpPr>
        <p:spPr>
          <a:xfrm>
            <a:off x="7406753" y="2529159"/>
            <a:ext cx="2100639" cy="456678"/>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3" name="Straight Arrow Connector 2">
            <a:extLst>
              <a:ext uri="{FF2B5EF4-FFF2-40B4-BE49-F238E27FC236}">
                <a16:creationId xmlns:a16="http://schemas.microsoft.com/office/drawing/2014/main" id="{0188F129-4ECB-874E-978A-693A166DFC27}"/>
              </a:ext>
            </a:extLst>
          </p:cNvPr>
          <p:cNvCxnSpPr>
            <a:cxnSpLocks/>
          </p:cNvCxnSpPr>
          <p:nvPr/>
        </p:nvCxnSpPr>
        <p:spPr>
          <a:xfrm flipH="1">
            <a:off x="5776723" y="2023764"/>
            <a:ext cx="271849" cy="28508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00F353D-761D-9048-B65D-DF760032390E}"/>
              </a:ext>
            </a:extLst>
          </p:cNvPr>
          <p:cNvCxnSpPr/>
          <p:nvPr/>
        </p:nvCxnSpPr>
        <p:spPr>
          <a:xfrm>
            <a:off x="7466507" y="2023764"/>
            <a:ext cx="271849" cy="28508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401D25F-167B-204B-B2A7-594C96AB1E47}"/>
              </a:ext>
            </a:extLst>
          </p:cNvPr>
          <p:cNvSpPr txBox="1"/>
          <p:nvPr/>
        </p:nvSpPr>
        <p:spPr>
          <a:xfrm>
            <a:off x="3113903" y="488263"/>
            <a:ext cx="7253416" cy="400110"/>
          </a:xfrm>
          <a:prstGeom prst="rect">
            <a:avLst/>
          </a:prstGeom>
          <a:noFill/>
        </p:spPr>
        <p:txBody>
          <a:bodyPr wrap="square" rtlCol="0">
            <a:spAutoFit/>
          </a:bodyPr>
          <a:lstStyle/>
          <a:p>
            <a:pPr algn="ctr"/>
            <a:r>
              <a:rPr lang="en-US" sz="2000" b="1" dirty="0"/>
              <a:t>QC single cell suspensions</a:t>
            </a:r>
            <a:endParaRPr lang="en-BE" sz="2000" b="1" dirty="0"/>
          </a:p>
        </p:txBody>
      </p:sp>
      <p:sp>
        <p:nvSpPr>
          <p:cNvPr id="24" name="TextBox 23">
            <a:extLst>
              <a:ext uri="{FF2B5EF4-FFF2-40B4-BE49-F238E27FC236}">
                <a16:creationId xmlns:a16="http://schemas.microsoft.com/office/drawing/2014/main" id="{D2A3091F-1B85-D449-875E-0548DBBB2E3E}"/>
              </a:ext>
            </a:extLst>
          </p:cNvPr>
          <p:cNvSpPr txBox="1"/>
          <p:nvPr/>
        </p:nvSpPr>
        <p:spPr>
          <a:xfrm>
            <a:off x="5663513" y="3739606"/>
            <a:ext cx="2074843" cy="400110"/>
          </a:xfrm>
          <a:prstGeom prst="rect">
            <a:avLst/>
          </a:prstGeom>
          <a:noFill/>
        </p:spPr>
        <p:txBody>
          <a:bodyPr wrap="square" rtlCol="0">
            <a:spAutoFit/>
          </a:bodyPr>
          <a:lstStyle/>
          <a:p>
            <a:pPr algn="ctr"/>
            <a:r>
              <a:rPr lang="en-US" sz="2000" dirty="0"/>
              <a:t>Sufficient cells</a:t>
            </a:r>
            <a:endParaRPr lang="en-BE" sz="2000" dirty="0"/>
          </a:p>
        </p:txBody>
      </p:sp>
      <p:sp>
        <p:nvSpPr>
          <p:cNvPr id="25" name="Rounded Rectangle 24">
            <a:extLst>
              <a:ext uri="{FF2B5EF4-FFF2-40B4-BE49-F238E27FC236}">
                <a16:creationId xmlns:a16="http://schemas.microsoft.com/office/drawing/2014/main" id="{7C01D816-8A03-1D4C-B256-4F6ECF5819FC}"/>
              </a:ext>
            </a:extLst>
          </p:cNvPr>
          <p:cNvSpPr/>
          <p:nvPr/>
        </p:nvSpPr>
        <p:spPr>
          <a:xfrm>
            <a:off x="5637718" y="3700332"/>
            <a:ext cx="2100639" cy="456678"/>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26" name="Straight Arrow Connector 25">
            <a:extLst>
              <a:ext uri="{FF2B5EF4-FFF2-40B4-BE49-F238E27FC236}">
                <a16:creationId xmlns:a16="http://schemas.microsoft.com/office/drawing/2014/main" id="{4C988E03-6164-2849-89FE-A893C64D576E}"/>
              </a:ext>
            </a:extLst>
          </p:cNvPr>
          <p:cNvCxnSpPr>
            <a:cxnSpLocks/>
          </p:cNvCxnSpPr>
          <p:nvPr/>
        </p:nvCxnSpPr>
        <p:spPr>
          <a:xfrm flipH="1">
            <a:off x="7466507" y="3227537"/>
            <a:ext cx="271849" cy="28508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1BC01D4-AFB8-AF44-9849-9A6CB1EFB9BD}"/>
              </a:ext>
            </a:extLst>
          </p:cNvPr>
          <p:cNvCxnSpPr/>
          <p:nvPr/>
        </p:nvCxnSpPr>
        <p:spPr>
          <a:xfrm>
            <a:off x="5776722" y="3227537"/>
            <a:ext cx="271849" cy="28508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3062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nature, rain&#10;&#10;Description automatically generated">
            <a:extLst>
              <a:ext uri="{FF2B5EF4-FFF2-40B4-BE49-F238E27FC236}">
                <a16:creationId xmlns:a16="http://schemas.microsoft.com/office/drawing/2014/main" id="{B24C52D7-3623-1C45-ACD1-94E0B931CADF}"/>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844691" y="4205727"/>
            <a:ext cx="2936530" cy="1784259"/>
          </a:xfrm>
          <a:prstGeom prst="rect">
            <a:avLst/>
          </a:prstGeom>
        </p:spPr>
      </p:pic>
      <p:pic>
        <p:nvPicPr>
          <p:cNvPr id="6" name="Picture 5">
            <a:extLst>
              <a:ext uri="{FF2B5EF4-FFF2-40B4-BE49-F238E27FC236}">
                <a16:creationId xmlns:a16="http://schemas.microsoft.com/office/drawing/2014/main" id="{A7B8664B-7BD0-164A-BC33-5EF89497955C}"/>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56746" y="1746295"/>
            <a:ext cx="2424341" cy="3989161"/>
          </a:xfrm>
          <a:prstGeom prst="rect">
            <a:avLst/>
          </a:prstGeom>
        </p:spPr>
      </p:pic>
      <p:sp>
        <p:nvSpPr>
          <p:cNvPr id="7" name="Freeform 6">
            <a:extLst>
              <a:ext uri="{FF2B5EF4-FFF2-40B4-BE49-F238E27FC236}">
                <a16:creationId xmlns:a16="http://schemas.microsoft.com/office/drawing/2014/main" id="{872A95BC-E8B5-CD45-ACFE-30F453D409CA}"/>
              </a:ext>
            </a:extLst>
          </p:cNvPr>
          <p:cNvSpPr/>
          <p:nvPr/>
        </p:nvSpPr>
        <p:spPr>
          <a:xfrm>
            <a:off x="2097719" y="1235674"/>
            <a:ext cx="474818" cy="2253114"/>
          </a:xfrm>
          <a:custGeom>
            <a:avLst/>
            <a:gdLst>
              <a:gd name="connsiteX0" fmla="*/ 0 w 457200"/>
              <a:gd name="connsiteY0" fmla="*/ 1309816 h 1407972"/>
              <a:gd name="connsiteX1" fmla="*/ 284206 w 457200"/>
              <a:gd name="connsiteY1" fmla="*/ 1272746 h 1407972"/>
              <a:gd name="connsiteX2" fmla="*/ 457200 w 457200"/>
              <a:gd name="connsiteY2" fmla="*/ 0 h 1407972"/>
              <a:gd name="connsiteX0" fmla="*/ 0 w 457200"/>
              <a:gd name="connsiteY0" fmla="*/ 1309816 h 1346110"/>
              <a:gd name="connsiteX1" fmla="*/ 420130 w 457200"/>
              <a:gd name="connsiteY1" fmla="*/ 1099751 h 1346110"/>
              <a:gd name="connsiteX2" fmla="*/ 457200 w 457200"/>
              <a:gd name="connsiteY2" fmla="*/ 0 h 1346110"/>
              <a:gd name="connsiteX0" fmla="*/ 0 w 457200"/>
              <a:gd name="connsiteY0" fmla="*/ 1309816 h 1324859"/>
              <a:gd name="connsiteX1" fmla="*/ 382368 w 457200"/>
              <a:gd name="connsiteY1" fmla="*/ 842767 h 1324859"/>
              <a:gd name="connsiteX2" fmla="*/ 457200 w 457200"/>
              <a:gd name="connsiteY2" fmla="*/ 0 h 1324859"/>
              <a:gd name="connsiteX0" fmla="*/ 0 w 646012"/>
              <a:gd name="connsiteY0" fmla="*/ 1273103 h 1289582"/>
              <a:gd name="connsiteX1" fmla="*/ 571180 w 646012"/>
              <a:gd name="connsiteY1" fmla="*/ 842767 h 1289582"/>
              <a:gd name="connsiteX2" fmla="*/ 646012 w 646012"/>
              <a:gd name="connsiteY2" fmla="*/ 0 h 1289582"/>
              <a:gd name="connsiteX0" fmla="*/ 0 w 646012"/>
              <a:gd name="connsiteY0" fmla="*/ 1273103 h 1277444"/>
              <a:gd name="connsiteX1" fmla="*/ 571180 w 646012"/>
              <a:gd name="connsiteY1" fmla="*/ 842767 h 1277444"/>
              <a:gd name="connsiteX2" fmla="*/ 646012 w 646012"/>
              <a:gd name="connsiteY2" fmla="*/ 0 h 1277444"/>
              <a:gd name="connsiteX0" fmla="*/ 0 w 655649"/>
              <a:gd name="connsiteY0" fmla="*/ 1316820 h 1320593"/>
              <a:gd name="connsiteX1" fmla="*/ 580817 w 655649"/>
              <a:gd name="connsiteY1" fmla="*/ 842767 h 1320593"/>
              <a:gd name="connsiteX2" fmla="*/ 655649 w 655649"/>
              <a:gd name="connsiteY2" fmla="*/ 0 h 1320593"/>
              <a:gd name="connsiteX0" fmla="*/ 0 w 659212"/>
              <a:gd name="connsiteY0" fmla="*/ 1316820 h 1320740"/>
              <a:gd name="connsiteX1" fmla="*/ 628996 w 659212"/>
              <a:gd name="connsiteY1" fmla="*/ 855258 h 1320740"/>
              <a:gd name="connsiteX2" fmla="*/ 655649 w 659212"/>
              <a:gd name="connsiteY2" fmla="*/ 0 h 1320740"/>
            </a:gdLst>
            <a:ahLst/>
            <a:cxnLst>
              <a:cxn ang="0">
                <a:pos x="connsiteX0" y="connsiteY0"/>
              </a:cxn>
              <a:cxn ang="0">
                <a:pos x="connsiteX1" y="connsiteY1"/>
              </a:cxn>
              <a:cxn ang="0">
                <a:pos x="connsiteX2" y="connsiteY2"/>
              </a:cxn>
            </a:cxnLst>
            <a:rect l="l" t="t" r="r" b="b"/>
            <a:pathLst>
              <a:path w="659212" h="1320740">
                <a:moveTo>
                  <a:pt x="0" y="1316820"/>
                </a:moveTo>
                <a:cubicBezTo>
                  <a:pt x="547256" y="1357473"/>
                  <a:pt x="552796" y="1073561"/>
                  <a:pt x="628996" y="855258"/>
                </a:cubicBezTo>
                <a:cubicBezTo>
                  <a:pt x="705196" y="636955"/>
                  <a:pt x="607252" y="527221"/>
                  <a:pt x="655649" y="0"/>
                </a:cubicBezTo>
              </a:path>
            </a:pathLst>
          </a:custGeom>
          <a:noFill/>
          <a:ln>
            <a:solidFill>
              <a:srgbClr val="FAB005">
                <a:alpha val="29804"/>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ounded Rectangle 9">
            <a:extLst>
              <a:ext uri="{FF2B5EF4-FFF2-40B4-BE49-F238E27FC236}">
                <a16:creationId xmlns:a16="http://schemas.microsoft.com/office/drawing/2014/main" id="{52A5FF1F-60C3-804B-B317-1C0500385E8E}"/>
              </a:ext>
            </a:extLst>
          </p:cNvPr>
          <p:cNvSpPr/>
          <p:nvPr/>
        </p:nvSpPr>
        <p:spPr>
          <a:xfrm>
            <a:off x="2577341" y="336377"/>
            <a:ext cx="8411825" cy="6437871"/>
          </a:xfrm>
          <a:prstGeom prst="roundRect">
            <a:avLst/>
          </a:prstGeom>
          <a:noFill/>
          <a:ln w="19050">
            <a:solidFill>
              <a:srgbClr val="FAB005">
                <a:alpha val="29804"/>
              </a:srgbClr>
            </a:solidFill>
            <a:prstDash val="sysDash"/>
            <a:extLst>
              <a:ext uri="{C807C97D-BFC1-408E-A445-0C87EB9F89A2}">
                <ask:lineSketchStyleProps xmlns:ask="http://schemas.microsoft.com/office/drawing/2018/sketchyshapes" sd="1219033472">
                  <a:custGeom>
                    <a:avLst/>
                    <a:gdLst>
                      <a:gd name="connsiteX0" fmla="*/ 0 w 8411825"/>
                      <a:gd name="connsiteY0" fmla="*/ 1013274 h 6079525"/>
                      <a:gd name="connsiteX1" fmla="*/ 1013274 w 8411825"/>
                      <a:gd name="connsiteY1" fmla="*/ 0 h 6079525"/>
                      <a:gd name="connsiteX2" fmla="*/ 1721459 w 8411825"/>
                      <a:gd name="connsiteY2" fmla="*/ 0 h 6079525"/>
                      <a:gd name="connsiteX3" fmla="*/ 2238086 w 8411825"/>
                      <a:gd name="connsiteY3" fmla="*/ 0 h 6079525"/>
                      <a:gd name="connsiteX4" fmla="*/ 2690860 w 8411825"/>
                      <a:gd name="connsiteY4" fmla="*/ 0 h 6079525"/>
                      <a:gd name="connsiteX5" fmla="*/ 3335193 w 8411825"/>
                      <a:gd name="connsiteY5" fmla="*/ 0 h 6079525"/>
                      <a:gd name="connsiteX6" fmla="*/ 3851820 w 8411825"/>
                      <a:gd name="connsiteY6" fmla="*/ 0 h 6079525"/>
                      <a:gd name="connsiteX7" fmla="*/ 4560005 w 8411825"/>
                      <a:gd name="connsiteY7" fmla="*/ 0 h 6079525"/>
                      <a:gd name="connsiteX8" fmla="*/ 5012779 w 8411825"/>
                      <a:gd name="connsiteY8" fmla="*/ 0 h 6079525"/>
                      <a:gd name="connsiteX9" fmla="*/ 5720965 w 8411825"/>
                      <a:gd name="connsiteY9" fmla="*/ 0 h 6079525"/>
                      <a:gd name="connsiteX10" fmla="*/ 6109886 w 8411825"/>
                      <a:gd name="connsiteY10" fmla="*/ 0 h 6079525"/>
                      <a:gd name="connsiteX11" fmla="*/ 6690366 w 8411825"/>
                      <a:gd name="connsiteY11" fmla="*/ 0 h 6079525"/>
                      <a:gd name="connsiteX12" fmla="*/ 7398551 w 8411825"/>
                      <a:gd name="connsiteY12" fmla="*/ 0 h 6079525"/>
                      <a:gd name="connsiteX13" fmla="*/ 8411825 w 8411825"/>
                      <a:gd name="connsiteY13" fmla="*/ 1013274 h 6079525"/>
                      <a:gd name="connsiteX14" fmla="*/ 8411825 w 8411825"/>
                      <a:gd name="connsiteY14" fmla="*/ 1592271 h 6079525"/>
                      <a:gd name="connsiteX15" fmla="*/ 8411825 w 8411825"/>
                      <a:gd name="connsiteY15" fmla="*/ 2090208 h 6079525"/>
                      <a:gd name="connsiteX16" fmla="*/ 8411825 w 8411825"/>
                      <a:gd name="connsiteY16" fmla="*/ 2669205 h 6079525"/>
                      <a:gd name="connsiteX17" fmla="*/ 8411825 w 8411825"/>
                      <a:gd name="connsiteY17" fmla="*/ 3329261 h 6079525"/>
                      <a:gd name="connsiteX18" fmla="*/ 8411825 w 8411825"/>
                      <a:gd name="connsiteY18" fmla="*/ 3908258 h 6079525"/>
                      <a:gd name="connsiteX19" fmla="*/ 8411825 w 8411825"/>
                      <a:gd name="connsiteY19" fmla="*/ 4365665 h 6079525"/>
                      <a:gd name="connsiteX20" fmla="*/ 8411825 w 8411825"/>
                      <a:gd name="connsiteY20" fmla="*/ 5066251 h 6079525"/>
                      <a:gd name="connsiteX21" fmla="*/ 7398551 w 8411825"/>
                      <a:gd name="connsiteY21" fmla="*/ 6079525 h 6079525"/>
                      <a:gd name="connsiteX22" fmla="*/ 6881924 w 8411825"/>
                      <a:gd name="connsiteY22" fmla="*/ 6079525 h 6079525"/>
                      <a:gd name="connsiteX23" fmla="*/ 6301444 w 8411825"/>
                      <a:gd name="connsiteY23" fmla="*/ 6079525 h 6079525"/>
                      <a:gd name="connsiteX24" fmla="*/ 5912523 w 8411825"/>
                      <a:gd name="connsiteY24" fmla="*/ 6079525 h 6079525"/>
                      <a:gd name="connsiteX25" fmla="*/ 5523601 w 8411825"/>
                      <a:gd name="connsiteY25" fmla="*/ 6079525 h 6079525"/>
                      <a:gd name="connsiteX26" fmla="*/ 4943122 w 8411825"/>
                      <a:gd name="connsiteY26" fmla="*/ 6079525 h 6079525"/>
                      <a:gd name="connsiteX27" fmla="*/ 4490348 w 8411825"/>
                      <a:gd name="connsiteY27" fmla="*/ 6079525 h 6079525"/>
                      <a:gd name="connsiteX28" fmla="*/ 3846015 w 8411825"/>
                      <a:gd name="connsiteY28" fmla="*/ 6079525 h 6079525"/>
                      <a:gd name="connsiteX29" fmla="*/ 3393241 w 8411825"/>
                      <a:gd name="connsiteY29" fmla="*/ 6079525 h 6079525"/>
                      <a:gd name="connsiteX30" fmla="*/ 2748908 w 8411825"/>
                      <a:gd name="connsiteY30" fmla="*/ 6079525 h 6079525"/>
                      <a:gd name="connsiteX31" fmla="*/ 2359987 w 8411825"/>
                      <a:gd name="connsiteY31" fmla="*/ 6079525 h 6079525"/>
                      <a:gd name="connsiteX32" fmla="*/ 1715654 w 8411825"/>
                      <a:gd name="connsiteY32" fmla="*/ 6079525 h 6079525"/>
                      <a:gd name="connsiteX33" fmla="*/ 1013274 w 8411825"/>
                      <a:gd name="connsiteY33" fmla="*/ 6079525 h 6079525"/>
                      <a:gd name="connsiteX34" fmla="*/ 0 w 8411825"/>
                      <a:gd name="connsiteY34" fmla="*/ 5066251 h 6079525"/>
                      <a:gd name="connsiteX35" fmla="*/ 0 w 8411825"/>
                      <a:gd name="connsiteY35" fmla="*/ 4406195 h 6079525"/>
                      <a:gd name="connsiteX36" fmla="*/ 0 w 8411825"/>
                      <a:gd name="connsiteY36" fmla="*/ 3908258 h 6079525"/>
                      <a:gd name="connsiteX37" fmla="*/ 0 w 8411825"/>
                      <a:gd name="connsiteY37" fmla="*/ 3450850 h 6079525"/>
                      <a:gd name="connsiteX38" fmla="*/ 0 w 8411825"/>
                      <a:gd name="connsiteY38" fmla="*/ 2952913 h 6079525"/>
                      <a:gd name="connsiteX39" fmla="*/ 0 w 8411825"/>
                      <a:gd name="connsiteY39" fmla="*/ 2414446 h 6079525"/>
                      <a:gd name="connsiteX40" fmla="*/ 0 w 8411825"/>
                      <a:gd name="connsiteY40" fmla="*/ 1835449 h 6079525"/>
                      <a:gd name="connsiteX41" fmla="*/ 0 w 8411825"/>
                      <a:gd name="connsiteY41" fmla="*/ 1013274 h 60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11825" h="6079525" extrusionOk="0">
                        <a:moveTo>
                          <a:pt x="0" y="1013274"/>
                        </a:moveTo>
                        <a:cubicBezTo>
                          <a:pt x="-102804" y="390246"/>
                          <a:pt x="324668" y="48412"/>
                          <a:pt x="1013274" y="0"/>
                        </a:cubicBezTo>
                        <a:cubicBezTo>
                          <a:pt x="1221492" y="-76002"/>
                          <a:pt x="1452409" y="66076"/>
                          <a:pt x="1721459" y="0"/>
                        </a:cubicBezTo>
                        <a:cubicBezTo>
                          <a:pt x="1990510" y="-66076"/>
                          <a:pt x="2058947" y="31289"/>
                          <a:pt x="2238086" y="0"/>
                        </a:cubicBezTo>
                        <a:cubicBezTo>
                          <a:pt x="2417225" y="-31289"/>
                          <a:pt x="2559296" y="11396"/>
                          <a:pt x="2690860" y="0"/>
                        </a:cubicBezTo>
                        <a:cubicBezTo>
                          <a:pt x="2822424" y="-11396"/>
                          <a:pt x="3074681" y="68794"/>
                          <a:pt x="3335193" y="0"/>
                        </a:cubicBezTo>
                        <a:cubicBezTo>
                          <a:pt x="3595705" y="-68794"/>
                          <a:pt x="3714577" y="28880"/>
                          <a:pt x="3851820" y="0"/>
                        </a:cubicBezTo>
                        <a:cubicBezTo>
                          <a:pt x="3989063" y="-28880"/>
                          <a:pt x="4397253" y="11371"/>
                          <a:pt x="4560005" y="0"/>
                        </a:cubicBezTo>
                        <a:cubicBezTo>
                          <a:pt x="4722758" y="-11371"/>
                          <a:pt x="4846326" y="24934"/>
                          <a:pt x="5012779" y="0"/>
                        </a:cubicBezTo>
                        <a:cubicBezTo>
                          <a:pt x="5179232" y="-24934"/>
                          <a:pt x="5414985" y="27977"/>
                          <a:pt x="5720965" y="0"/>
                        </a:cubicBezTo>
                        <a:cubicBezTo>
                          <a:pt x="6026945" y="-27977"/>
                          <a:pt x="5952627" y="4648"/>
                          <a:pt x="6109886" y="0"/>
                        </a:cubicBezTo>
                        <a:cubicBezTo>
                          <a:pt x="6267145" y="-4648"/>
                          <a:pt x="6520200" y="62990"/>
                          <a:pt x="6690366" y="0"/>
                        </a:cubicBezTo>
                        <a:cubicBezTo>
                          <a:pt x="6860532" y="-62990"/>
                          <a:pt x="7078318" y="33421"/>
                          <a:pt x="7398551" y="0"/>
                        </a:cubicBezTo>
                        <a:cubicBezTo>
                          <a:pt x="8031271" y="-72239"/>
                          <a:pt x="8455351" y="425592"/>
                          <a:pt x="8411825" y="1013274"/>
                        </a:cubicBezTo>
                        <a:cubicBezTo>
                          <a:pt x="8467362" y="1244336"/>
                          <a:pt x="8365820" y="1454726"/>
                          <a:pt x="8411825" y="1592271"/>
                        </a:cubicBezTo>
                        <a:cubicBezTo>
                          <a:pt x="8457830" y="1729816"/>
                          <a:pt x="8391830" y="1938873"/>
                          <a:pt x="8411825" y="2090208"/>
                        </a:cubicBezTo>
                        <a:cubicBezTo>
                          <a:pt x="8431820" y="2241543"/>
                          <a:pt x="8385640" y="2530434"/>
                          <a:pt x="8411825" y="2669205"/>
                        </a:cubicBezTo>
                        <a:cubicBezTo>
                          <a:pt x="8438010" y="2807976"/>
                          <a:pt x="8384417" y="3154356"/>
                          <a:pt x="8411825" y="3329261"/>
                        </a:cubicBezTo>
                        <a:cubicBezTo>
                          <a:pt x="8439233" y="3504166"/>
                          <a:pt x="8360359" y="3771976"/>
                          <a:pt x="8411825" y="3908258"/>
                        </a:cubicBezTo>
                        <a:cubicBezTo>
                          <a:pt x="8463291" y="4044540"/>
                          <a:pt x="8402729" y="4180418"/>
                          <a:pt x="8411825" y="4365665"/>
                        </a:cubicBezTo>
                        <a:cubicBezTo>
                          <a:pt x="8420921" y="4550912"/>
                          <a:pt x="8399130" y="4883369"/>
                          <a:pt x="8411825" y="5066251"/>
                        </a:cubicBezTo>
                        <a:cubicBezTo>
                          <a:pt x="8497968" y="5574769"/>
                          <a:pt x="7892703" y="6183452"/>
                          <a:pt x="7398551" y="6079525"/>
                        </a:cubicBezTo>
                        <a:cubicBezTo>
                          <a:pt x="7157812" y="6079926"/>
                          <a:pt x="7004989" y="6035751"/>
                          <a:pt x="6881924" y="6079525"/>
                        </a:cubicBezTo>
                        <a:cubicBezTo>
                          <a:pt x="6758859" y="6123299"/>
                          <a:pt x="6556140" y="6029579"/>
                          <a:pt x="6301444" y="6079525"/>
                        </a:cubicBezTo>
                        <a:cubicBezTo>
                          <a:pt x="6046748" y="6129471"/>
                          <a:pt x="6047287" y="6038637"/>
                          <a:pt x="5912523" y="6079525"/>
                        </a:cubicBezTo>
                        <a:cubicBezTo>
                          <a:pt x="5777759" y="6120413"/>
                          <a:pt x="5650129" y="6034178"/>
                          <a:pt x="5523601" y="6079525"/>
                        </a:cubicBezTo>
                        <a:cubicBezTo>
                          <a:pt x="5397073" y="6124872"/>
                          <a:pt x="5107424" y="6073740"/>
                          <a:pt x="4943122" y="6079525"/>
                        </a:cubicBezTo>
                        <a:cubicBezTo>
                          <a:pt x="4778820" y="6085310"/>
                          <a:pt x="4687063" y="6032615"/>
                          <a:pt x="4490348" y="6079525"/>
                        </a:cubicBezTo>
                        <a:cubicBezTo>
                          <a:pt x="4293633" y="6126435"/>
                          <a:pt x="4068090" y="6017649"/>
                          <a:pt x="3846015" y="6079525"/>
                        </a:cubicBezTo>
                        <a:cubicBezTo>
                          <a:pt x="3623940" y="6141401"/>
                          <a:pt x="3570656" y="6075366"/>
                          <a:pt x="3393241" y="6079525"/>
                        </a:cubicBezTo>
                        <a:cubicBezTo>
                          <a:pt x="3215826" y="6083684"/>
                          <a:pt x="3030746" y="6029854"/>
                          <a:pt x="2748908" y="6079525"/>
                        </a:cubicBezTo>
                        <a:cubicBezTo>
                          <a:pt x="2467070" y="6129196"/>
                          <a:pt x="2474263" y="6063531"/>
                          <a:pt x="2359987" y="6079525"/>
                        </a:cubicBezTo>
                        <a:cubicBezTo>
                          <a:pt x="2245711" y="6095519"/>
                          <a:pt x="1850742" y="6029850"/>
                          <a:pt x="1715654" y="6079525"/>
                        </a:cubicBezTo>
                        <a:cubicBezTo>
                          <a:pt x="1580566" y="6129200"/>
                          <a:pt x="1300250" y="6067777"/>
                          <a:pt x="1013274" y="6079525"/>
                        </a:cubicBezTo>
                        <a:cubicBezTo>
                          <a:pt x="430099" y="6092735"/>
                          <a:pt x="24307" y="5691727"/>
                          <a:pt x="0" y="5066251"/>
                        </a:cubicBezTo>
                        <a:cubicBezTo>
                          <a:pt x="-24774" y="4875056"/>
                          <a:pt x="34367" y="4687189"/>
                          <a:pt x="0" y="4406195"/>
                        </a:cubicBezTo>
                        <a:cubicBezTo>
                          <a:pt x="-34367" y="4125201"/>
                          <a:pt x="21606" y="4096859"/>
                          <a:pt x="0" y="3908258"/>
                        </a:cubicBezTo>
                        <a:cubicBezTo>
                          <a:pt x="-21606" y="3719657"/>
                          <a:pt x="28453" y="3573325"/>
                          <a:pt x="0" y="3450850"/>
                        </a:cubicBezTo>
                        <a:cubicBezTo>
                          <a:pt x="-28453" y="3328375"/>
                          <a:pt x="26523" y="3088658"/>
                          <a:pt x="0" y="2952913"/>
                        </a:cubicBezTo>
                        <a:cubicBezTo>
                          <a:pt x="-26523" y="2817168"/>
                          <a:pt x="29552" y="2580642"/>
                          <a:pt x="0" y="2414446"/>
                        </a:cubicBezTo>
                        <a:cubicBezTo>
                          <a:pt x="-29552" y="2248250"/>
                          <a:pt x="39317" y="1969577"/>
                          <a:pt x="0" y="1835449"/>
                        </a:cubicBezTo>
                        <a:cubicBezTo>
                          <a:pt x="-39317" y="1701321"/>
                          <a:pt x="18150" y="1349752"/>
                          <a:pt x="0" y="10132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8" name="Triangle 27">
            <a:extLst>
              <a:ext uri="{FF2B5EF4-FFF2-40B4-BE49-F238E27FC236}">
                <a16:creationId xmlns:a16="http://schemas.microsoft.com/office/drawing/2014/main" id="{99D4682A-8CBF-5E41-AAB9-AC0A7D5D1DE5}"/>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9" name="Triangle 28">
            <a:extLst>
              <a:ext uri="{FF2B5EF4-FFF2-40B4-BE49-F238E27FC236}">
                <a16:creationId xmlns:a16="http://schemas.microsoft.com/office/drawing/2014/main" id="{500C9D07-D5E5-C048-80F5-6BD9FE6DB11F}"/>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30" name="Picture 2" descr="Genomics Core Leuven">
            <a:extLst>
              <a:ext uri="{FF2B5EF4-FFF2-40B4-BE49-F238E27FC236}">
                <a16:creationId xmlns:a16="http://schemas.microsoft.com/office/drawing/2014/main" id="{EB1FEC6D-B342-2040-A8E1-01AA8E3CAA38}"/>
              </a:ext>
            </a:extLst>
          </p:cNvPr>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5727588B-0245-104F-A1AE-562B87206CA5}"/>
              </a:ext>
            </a:extLst>
          </p:cNvPr>
          <p:cNvSpPr txBox="1"/>
          <p:nvPr/>
        </p:nvSpPr>
        <p:spPr>
          <a:xfrm>
            <a:off x="5663513" y="1386047"/>
            <a:ext cx="2074843" cy="400110"/>
          </a:xfrm>
          <a:prstGeom prst="rect">
            <a:avLst/>
          </a:prstGeom>
          <a:noFill/>
        </p:spPr>
        <p:txBody>
          <a:bodyPr wrap="square" rtlCol="0">
            <a:spAutoFit/>
          </a:bodyPr>
          <a:lstStyle/>
          <a:p>
            <a:pPr algn="ctr"/>
            <a:r>
              <a:rPr lang="en-US" sz="2000" dirty="0"/>
              <a:t>viability</a:t>
            </a:r>
            <a:endParaRPr lang="en-BE" sz="2000" dirty="0"/>
          </a:p>
        </p:txBody>
      </p:sp>
      <p:sp>
        <p:nvSpPr>
          <p:cNvPr id="32" name="Rounded Rectangle 31">
            <a:extLst>
              <a:ext uri="{FF2B5EF4-FFF2-40B4-BE49-F238E27FC236}">
                <a16:creationId xmlns:a16="http://schemas.microsoft.com/office/drawing/2014/main" id="{A47809F7-71E0-C540-B98B-83D183B87C3D}"/>
              </a:ext>
            </a:extLst>
          </p:cNvPr>
          <p:cNvSpPr/>
          <p:nvPr/>
        </p:nvSpPr>
        <p:spPr>
          <a:xfrm>
            <a:off x="5637718" y="1346773"/>
            <a:ext cx="2100639" cy="456678"/>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3" name="TextBox 32">
            <a:extLst>
              <a:ext uri="{FF2B5EF4-FFF2-40B4-BE49-F238E27FC236}">
                <a16:creationId xmlns:a16="http://schemas.microsoft.com/office/drawing/2014/main" id="{3531BECF-A743-5A41-834F-E590D3D1F1C1}"/>
              </a:ext>
            </a:extLst>
          </p:cNvPr>
          <p:cNvSpPr txBox="1"/>
          <p:nvPr/>
        </p:nvSpPr>
        <p:spPr>
          <a:xfrm>
            <a:off x="4316199" y="2568433"/>
            <a:ext cx="2074843" cy="400110"/>
          </a:xfrm>
          <a:prstGeom prst="rect">
            <a:avLst/>
          </a:prstGeom>
          <a:noFill/>
        </p:spPr>
        <p:txBody>
          <a:bodyPr wrap="square" rtlCol="0">
            <a:spAutoFit/>
          </a:bodyPr>
          <a:lstStyle/>
          <a:p>
            <a:pPr algn="ctr"/>
            <a:r>
              <a:rPr lang="en-US" sz="2000" dirty="0"/>
              <a:t>debris</a:t>
            </a:r>
            <a:endParaRPr lang="en-BE" sz="2000" dirty="0"/>
          </a:p>
        </p:txBody>
      </p:sp>
      <p:sp>
        <p:nvSpPr>
          <p:cNvPr id="34" name="Rounded Rectangle 33">
            <a:extLst>
              <a:ext uri="{FF2B5EF4-FFF2-40B4-BE49-F238E27FC236}">
                <a16:creationId xmlns:a16="http://schemas.microsoft.com/office/drawing/2014/main" id="{C7C442E8-CC86-AE4D-BA54-0A3F7571E698}"/>
              </a:ext>
            </a:extLst>
          </p:cNvPr>
          <p:cNvSpPr/>
          <p:nvPr/>
        </p:nvSpPr>
        <p:spPr>
          <a:xfrm>
            <a:off x="4290404" y="2529159"/>
            <a:ext cx="2100639" cy="456678"/>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5" name="TextBox 14">
            <a:extLst>
              <a:ext uri="{FF2B5EF4-FFF2-40B4-BE49-F238E27FC236}">
                <a16:creationId xmlns:a16="http://schemas.microsoft.com/office/drawing/2014/main" id="{1BDB433C-AC66-4147-BDEF-BD9275239CD7}"/>
              </a:ext>
            </a:extLst>
          </p:cNvPr>
          <p:cNvSpPr txBox="1"/>
          <p:nvPr/>
        </p:nvSpPr>
        <p:spPr>
          <a:xfrm>
            <a:off x="7432548" y="2568433"/>
            <a:ext cx="2074843" cy="400110"/>
          </a:xfrm>
          <a:prstGeom prst="rect">
            <a:avLst/>
          </a:prstGeom>
          <a:noFill/>
        </p:spPr>
        <p:txBody>
          <a:bodyPr wrap="square" rtlCol="0">
            <a:spAutoFit/>
          </a:bodyPr>
          <a:lstStyle/>
          <a:p>
            <a:pPr algn="ctr"/>
            <a:r>
              <a:rPr lang="en-US" sz="2000" dirty="0"/>
              <a:t>clumps</a:t>
            </a:r>
            <a:endParaRPr lang="en-BE" sz="2000" dirty="0"/>
          </a:p>
        </p:txBody>
      </p:sp>
      <p:sp>
        <p:nvSpPr>
          <p:cNvPr id="16" name="Rounded Rectangle 15">
            <a:extLst>
              <a:ext uri="{FF2B5EF4-FFF2-40B4-BE49-F238E27FC236}">
                <a16:creationId xmlns:a16="http://schemas.microsoft.com/office/drawing/2014/main" id="{9F238329-8B3F-0C42-8444-E66030B4A69A}"/>
              </a:ext>
            </a:extLst>
          </p:cNvPr>
          <p:cNvSpPr/>
          <p:nvPr/>
        </p:nvSpPr>
        <p:spPr>
          <a:xfrm>
            <a:off x="7406753" y="2529159"/>
            <a:ext cx="2100639" cy="456678"/>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3" name="Straight Arrow Connector 2">
            <a:extLst>
              <a:ext uri="{FF2B5EF4-FFF2-40B4-BE49-F238E27FC236}">
                <a16:creationId xmlns:a16="http://schemas.microsoft.com/office/drawing/2014/main" id="{0188F129-4ECB-874E-978A-693A166DFC27}"/>
              </a:ext>
            </a:extLst>
          </p:cNvPr>
          <p:cNvCxnSpPr>
            <a:cxnSpLocks/>
          </p:cNvCxnSpPr>
          <p:nvPr/>
        </p:nvCxnSpPr>
        <p:spPr>
          <a:xfrm flipH="1">
            <a:off x="5776723" y="2023764"/>
            <a:ext cx="271849" cy="28508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00F353D-761D-9048-B65D-DF760032390E}"/>
              </a:ext>
            </a:extLst>
          </p:cNvPr>
          <p:cNvCxnSpPr/>
          <p:nvPr/>
        </p:nvCxnSpPr>
        <p:spPr>
          <a:xfrm>
            <a:off x="7466507" y="2023764"/>
            <a:ext cx="271849" cy="28508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401D25F-167B-204B-B2A7-594C96AB1E47}"/>
              </a:ext>
            </a:extLst>
          </p:cNvPr>
          <p:cNvSpPr txBox="1"/>
          <p:nvPr/>
        </p:nvSpPr>
        <p:spPr>
          <a:xfrm>
            <a:off x="3113903" y="488263"/>
            <a:ext cx="7253416" cy="400110"/>
          </a:xfrm>
          <a:prstGeom prst="rect">
            <a:avLst/>
          </a:prstGeom>
          <a:noFill/>
        </p:spPr>
        <p:txBody>
          <a:bodyPr wrap="square" rtlCol="0">
            <a:spAutoFit/>
          </a:bodyPr>
          <a:lstStyle/>
          <a:p>
            <a:pPr algn="ctr"/>
            <a:r>
              <a:rPr lang="en-US" sz="2000" b="1" dirty="0"/>
              <a:t>QC single cell suspensions</a:t>
            </a:r>
            <a:endParaRPr lang="en-BE" sz="2000" b="1" dirty="0"/>
          </a:p>
        </p:txBody>
      </p:sp>
      <p:sp>
        <p:nvSpPr>
          <p:cNvPr id="24" name="TextBox 23">
            <a:extLst>
              <a:ext uri="{FF2B5EF4-FFF2-40B4-BE49-F238E27FC236}">
                <a16:creationId xmlns:a16="http://schemas.microsoft.com/office/drawing/2014/main" id="{D2A3091F-1B85-D449-875E-0548DBBB2E3E}"/>
              </a:ext>
            </a:extLst>
          </p:cNvPr>
          <p:cNvSpPr txBox="1"/>
          <p:nvPr/>
        </p:nvSpPr>
        <p:spPr>
          <a:xfrm>
            <a:off x="5663513" y="3739606"/>
            <a:ext cx="2074843" cy="400110"/>
          </a:xfrm>
          <a:prstGeom prst="rect">
            <a:avLst/>
          </a:prstGeom>
          <a:noFill/>
        </p:spPr>
        <p:txBody>
          <a:bodyPr wrap="square" rtlCol="0">
            <a:spAutoFit/>
          </a:bodyPr>
          <a:lstStyle/>
          <a:p>
            <a:pPr algn="ctr"/>
            <a:r>
              <a:rPr lang="en-US" sz="2000" dirty="0"/>
              <a:t>Sufficient cells</a:t>
            </a:r>
            <a:endParaRPr lang="en-BE" sz="2000" dirty="0"/>
          </a:p>
        </p:txBody>
      </p:sp>
      <p:sp>
        <p:nvSpPr>
          <p:cNvPr id="25" name="Rounded Rectangle 24">
            <a:extLst>
              <a:ext uri="{FF2B5EF4-FFF2-40B4-BE49-F238E27FC236}">
                <a16:creationId xmlns:a16="http://schemas.microsoft.com/office/drawing/2014/main" id="{7C01D816-8A03-1D4C-B256-4F6ECF5819FC}"/>
              </a:ext>
            </a:extLst>
          </p:cNvPr>
          <p:cNvSpPr/>
          <p:nvPr/>
        </p:nvSpPr>
        <p:spPr>
          <a:xfrm>
            <a:off x="5637718" y="3700332"/>
            <a:ext cx="2100639" cy="456678"/>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26" name="Straight Arrow Connector 25">
            <a:extLst>
              <a:ext uri="{FF2B5EF4-FFF2-40B4-BE49-F238E27FC236}">
                <a16:creationId xmlns:a16="http://schemas.microsoft.com/office/drawing/2014/main" id="{4C988E03-6164-2849-89FE-A893C64D576E}"/>
              </a:ext>
            </a:extLst>
          </p:cNvPr>
          <p:cNvCxnSpPr>
            <a:cxnSpLocks/>
          </p:cNvCxnSpPr>
          <p:nvPr/>
        </p:nvCxnSpPr>
        <p:spPr>
          <a:xfrm flipH="1">
            <a:off x="7466507" y="3227537"/>
            <a:ext cx="271849" cy="28508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1BC01D4-AFB8-AF44-9849-9A6CB1EFB9BD}"/>
              </a:ext>
            </a:extLst>
          </p:cNvPr>
          <p:cNvCxnSpPr/>
          <p:nvPr/>
        </p:nvCxnSpPr>
        <p:spPr>
          <a:xfrm>
            <a:off x="5776722" y="3227537"/>
            <a:ext cx="271849" cy="28508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 name="Picture 8" descr="Graphical user interface, application, PowerPoint&#10;&#10;Description automatically generated">
            <a:extLst>
              <a:ext uri="{FF2B5EF4-FFF2-40B4-BE49-F238E27FC236}">
                <a16:creationId xmlns:a16="http://schemas.microsoft.com/office/drawing/2014/main" id="{559A132A-B7F6-C14D-B2F8-C67D829813BC}"/>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6231211" y="4823551"/>
            <a:ext cx="2074843" cy="1555459"/>
          </a:xfrm>
          <a:prstGeom prst="rect">
            <a:avLst/>
          </a:prstGeom>
        </p:spPr>
      </p:pic>
      <p:pic>
        <p:nvPicPr>
          <p:cNvPr id="12" name="Picture 11" descr="A picture containing text, orange, screenshot&#10;&#10;Description automatically generated">
            <a:extLst>
              <a:ext uri="{FF2B5EF4-FFF2-40B4-BE49-F238E27FC236}">
                <a16:creationId xmlns:a16="http://schemas.microsoft.com/office/drawing/2014/main" id="{89D04022-B873-3948-9205-4FC57E3672D5}"/>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8346483" y="3699114"/>
            <a:ext cx="2452251" cy="1964418"/>
          </a:xfrm>
          <a:prstGeom prst="rect">
            <a:avLst/>
          </a:prstGeom>
        </p:spPr>
      </p:pic>
      <p:pic>
        <p:nvPicPr>
          <p:cNvPr id="2050" name="Picture 2" descr="Thumbs up, thumbs down">
            <a:extLst>
              <a:ext uri="{FF2B5EF4-FFF2-40B4-BE49-F238E27FC236}">
                <a16:creationId xmlns:a16="http://schemas.microsoft.com/office/drawing/2014/main" id="{2AC7E7F7-520C-F849-B752-B356A0997894}"/>
              </a:ext>
            </a:extLst>
          </p:cNvPr>
          <p:cNvPicPr>
            <a:picLocks noChangeAspect="1" noChangeArrowheads="1"/>
          </p:cNvPicPr>
          <p:nvPr/>
        </p:nvPicPr>
        <p:blipFill rotWithShape="1">
          <a:blip r:embed="rId8" cstate="screen">
            <a:extLst>
              <a:ext uri="{28A0092B-C50C-407E-A947-70E740481C1C}">
                <a14:useLocalDpi xmlns:a14="http://schemas.microsoft.com/office/drawing/2010/main"/>
              </a:ext>
            </a:extLst>
          </a:blip>
          <a:srcRect/>
          <a:stretch/>
        </p:blipFill>
        <p:spPr bwMode="auto">
          <a:xfrm>
            <a:off x="3939089" y="6013087"/>
            <a:ext cx="617636" cy="60740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Thumbs up, thumbs down">
            <a:extLst>
              <a:ext uri="{FF2B5EF4-FFF2-40B4-BE49-F238E27FC236}">
                <a16:creationId xmlns:a16="http://schemas.microsoft.com/office/drawing/2014/main" id="{DC15ED91-B551-BB4C-91CB-38A4EF7A927A}"/>
              </a:ext>
            </a:extLst>
          </p:cNvPr>
          <p:cNvPicPr>
            <a:picLocks noChangeAspect="1" noChangeArrowheads="1"/>
          </p:cNvPicPr>
          <p:nvPr/>
        </p:nvPicPr>
        <p:blipFill rotWithShape="1">
          <a:blip r:embed="rId9" cstate="screen">
            <a:extLst>
              <a:ext uri="{28A0092B-C50C-407E-A947-70E740481C1C}">
                <a14:useLocalDpi xmlns:a14="http://schemas.microsoft.com/office/drawing/2010/main"/>
              </a:ext>
            </a:extLst>
          </a:blip>
          <a:srcRect/>
          <a:stretch/>
        </p:blipFill>
        <p:spPr bwMode="auto">
          <a:xfrm>
            <a:off x="8384586" y="5779284"/>
            <a:ext cx="695338" cy="665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133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B8664B-7BD0-164A-BC33-5EF89497955C}"/>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6746" y="1746295"/>
            <a:ext cx="2424341" cy="3989161"/>
          </a:xfrm>
          <a:prstGeom prst="rect">
            <a:avLst/>
          </a:prstGeom>
        </p:spPr>
      </p:pic>
      <p:sp>
        <p:nvSpPr>
          <p:cNvPr id="7" name="Freeform 6">
            <a:extLst>
              <a:ext uri="{FF2B5EF4-FFF2-40B4-BE49-F238E27FC236}">
                <a16:creationId xmlns:a16="http://schemas.microsoft.com/office/drawing/2014/main" id="{872A95BC-E8B5-CD45-ACFE-30F453D409CA}"/>
              </a:ext>
            </a:extLst>
          </p:cNvPr>
          <p:cNvSpPr/>
          <p:nvPr/>
        </p:nvSpPr>
        <p:spPr>
          <a:xfrm>
            <a:off x="2097719" y="1235674"/>
            <a:ext cx="474818" cy="2253114"/>
          </a:xfrm>
          <a:custGeom>
            <a:avLst/>
            <a:gdLst>
              <a:gd name="connsiteX0" fmla="*/ 0 w 457200"/>
              <a:gd name="connsiteY0" fmla="*/ 1309816 h 1407972"/>
              <a:gd name="connsiteX1" fmla="*/ 284206 w 457200"/>
              <a:gd name="connsiteY1" fmla="*/ 1272746 h 1407972"/>
              <a:gd name="connsiteX2" fmla="*/ 457200 w 457200"/>
              <a:gd name="connsiteY2" fmla="*/ 0 h 1407972"/>
              <a:gd name="connsiteX0" fmla="*/ 0 w 457200"/>
              <a:gd name="connsiteY0" fmla="*/ 1309816 h 1346110"/>
              <a:gd name="connsiteX1" fmla="*/ 420130 w 457200"/>
              <a:gd name="connsiteY1" fmla="*/ 1099751 h 1346110"/>
              <a:gd name="connsiteX2" fmla="*/ 457200 w 457200"/>
              <a:gd name="connsiteY2" fmla="*/ 0 h 1346110"/>
              <a:gd name="connsiteX0" fmla="*/ 0 w 457200"/>
              <a:gd name="connsiteY0" fmla="*/ 1309816 h 1324859"/>
              <a:gd name="connsiteX1" fmla="*/ 382368 w 457200"/>
              <a:gd name="connsiteY1" fmla="*/ 842767 h 1324859"/>
              <a:gd name="connsiteX2" fmla="*/ 457200 w 457200"/>
              <a:gd name="connsiteY2" fmla="*/ 0 h 1324859"/>
              <a:gd name="connsiteX0" fmla="*/ 0 w 646012"/>
              <a:gd name="connsiteY0" fmla="*/ 1273103 h 1289582"/>
              <a:gd name="connsiteX1" fmla="*/ 571180 w 646012"/>
              <a:gd name="connsiteY1" fmla="*/ 842767 h 1289582"/>
              <a:gd name="connsiteX2" fmla="*/ 646012 w 646012"/>
              <a:gd name="connsiteY2" fmla="*/ 0 h 1289582"/>
              <a:gd name="connsiteX0" fmla="*/ 0 w 646012"/>
              <a:gd name="connsiteY0" fmla="*/ 1273103 h 1277444"/>
              <a:gd name="connsiteX1" fmla="*/ 571180 w 646012"/>
              <a:gd name="connsiteY1" fmla="*/ 842767 h 1277444"/>
              <a:gd name="connsiteX2" fmla="*/ 646012 w 646012"/>
              <a:gd name="connsiteY2" fmla="*/ 0 h 1277444"/>
              <a:gd name="connsiteX0" fmla="*/ 0 w 655649"/>
              <a:gd name="connsiteY0" fmla="*/ 1316820 h 1320593"/>
              <a:gd name="connsiteX1" fmla="*/ 580817 w 655649"/>
              <a:gd name="connsiteY1" fmla="*/ 842767 h 1320593"/>
              <a:gd name="connsiteX2" fmla="*/ 655649 w 655649"/>
              <a:gd name="connsiteY2" fmla="*/ 0 h 1320593"/>
              <a:gd name="connsiteX0" fmla="*/ 0 w 659212"/>
              <a:gd name="connsiteY0" fmla="*/ 1316820 h 1320740"/>
              <a:gd name="connsiteX1" fmla="*/ 628996 w 659212"/>
              <a:gd name="connsiteY1" fmla="*/ 855258 h 1320740"/>
              <a:gd name="connsiteX2" fmla="*/ 655649 w 659212"/>
              <a:gd name="connsiteY2" fmla="*/ 0 h 1320740"/>
            </a:gdLst>
            <a:ahLst/>
            <a:cxnLst>
              <a:cxn ang="0">
                <a:pos x="connsiteX0" y="connsiteY0"/>
              </a:cxn>
              <a:cxn ang="0">
                <a:pos x="connsiteX1" y="connsiteY1"/>
              </a:cxn>
              <a:cxn ang="0">
                <a:pos x="connsiteX2" y="connsiteY2"/>
              </a:cxn>
            </a:cxnLst>
            <a:rect l="l" t="t" r="r" b="b"/>
            <a:pathLst>
              <a:path w="659212" h="1320740">
                <a:moveTo>
                  <a:pt x="0" y="1316820"/>
                </a:moveTo>
                <a:cubicBezTo>
                  <a:pt x="547256" y="1357473"/>
                  <a:pt x="552796" y="1073561"/>
                  <a:pt x="628996" y="855258"/>
                </a:cubicBezTo>
                <a:cubicBezTo>
                  <a:pt x="705196" y="636955"/>
                  <a:pt x="607252" y="527221"/>
                  <a:pt x="655649" y="0"/>
                </a:cubicBezTo>
              </a:path>
            </a:pathLst>
          </a:custGeom>
          <a:noFill/>
          <a:ln>
            <a:solidFill>
              <a:srgbClr val="FAB005">
                <a:alpha val="29804"/>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ounded Rectangle 9">
            <a:extLst>
              <a:ext uri="{FF2B5EF4-FFF2-40B4-BE49-F238E27FC236}">
                <a16:creationId xmlns:a16="http://schemas.microsoft.com/office/drawing/2014/main" id="{52A5FF1F-60C3-804B-B317-1C0500385E8E}"/>
              </a:ext>
            </a:extLst>
          </p:cNvPr>
          <p:cNvSpPr/>
          <p:nvPr/>
        </p:nvSpPr>
        <p:spPr>
          <a:xfrm>
            <a:off x="2577341" y="336377"/>
            <a:ext cx="8411825" cy="6437871"/>
          </a:xfrm>
          <a:prstGeom prst="roundRect">
            <a:avLst/>
          </a:prstGeom>
          <a:noFill/>
          <a:ln w="19050">
            <a:solidFill>
              <a:srgbClr val="FAB005">
                <a:alpha val="29804"/>
              </a:srgbClr>
            </a:solidFill>
            <a:prstDash val="sysDash"/>
            <a:extLst>
              <a:ext uri="{C807C97D-BFC1-408E-A445-0C87EB9F89A2}">
                <ask:lineSketchStyleProps xmlns:ask="http://schemas.microsoft.com/office/drawing/2018/sketchyshapes" sd="1219033472">
                  <a:custGeom>
                    <a:avLst/>
                    <a:gdLst>
                      <a:gd name="connsiteX0" fmla="*/ 0 w 8411825"/>
                      <a:gd name="connsiteY0" fmla="*/ 1013274 h 6079525"/>
                      <a:gd name="connsiteX1" fmla="*/ 1013274 w 8411825"/>
                      <a:gd name="connsiteY1" fmla="*/ 0 h 6079525"/>
                      <a:gd name="connsiteX2" fmla="*/ 1721459 w 8411825"/>
                      <a:gd name="connsiteY2" fmla="*/ 0 h 6079525"/>
                      <a:gd name="connsiteX3" fmla="*/ 2238086 w 8411825"/>
                      <a:gd name="connsiteY3" fmla="*/ 0 h 6079525"/>
                      <a:gd name="connsiteX4" fmla="*/ 2690860 w 8411825"/>
                      <a:gd name="connsiteY4" fmla="*/ 0 h 6079525"/>
                      <a:gd name="connsiteX5" fmla="*/ 3335193 w 8411825"/>
                      <a:gd name="connsiteY5" fmla="*/ 0 h 6079525"/>
                      <a:gd name="connsiteX6" fmla="*/ 3851820 w 8411825"/>
                      <a:gd name="connsiteY6" fmla="*/ 0 h 6079525"/>
                      <a:gd name="connsiteX7" fmla="*/ 4560005 w 8411825"/>
                      <a:gd name="connsiteY7" fmla="*/ 0 h 6079525"/>
                      <a:gd name="connsiteX8" fmla="*/ 5012779 w 8411825"/>
                      <a:gd name="connsiteY8" fmla="*/ 0 h 6079525"/>
                      <a:gd name="connsiteX9" fmla="*/ 5720965 w 8411825"/>
                      <a:gd name="connsiteY9" fmla="*/ 0 h 6079525"/>
                      <a:gd name="connsiteX10" fmla="*/ 6109886 w 8411825"/>
                      <a:gd name="connsiteY10" fmla="*/ 0 h 6079525"/>
                      <a:gd name="connsiteX11" fmla="*/ 6690366 w 8411825"/>
                      <a:gd name="connsiteY11" fmla="*/ 0 h 6079525"/>
                      <a:gd name="connsiteX12" fmla="*/ 7398551 w 8411825"/>
                      <a:gd name="connsiteY12" fmla="*/ 0 h 6079525"/>
                      <a:gd name="connsiteX13" fmla="*/ 8411825 w 8411825"/>
                      <a:gd name="connsiteY13" fmla="*/ 1013274 h 6079525"/>
                      <a:gd name="connsiteX14" fmla="*/ 8411825 w 8411825"/>
                      <a:gd name="connsiteY14" fmla="*/ 1592271 h 6079525"/>
                      <a:gd name="connsiteX15" fmla="*/ 8411825 w 8411825"/>
                      <a:gd name="connsiteY15" fmla="*/ 2090208 h 6079525"/>
                      <a:gd name="connsiteX16" fmla="*/ 8411825 w 8411825"/>
                      <a:gd name="connsiteY16" fmla="*/ 2669205 h 6079525"/>
                      <a:gd name="connsiteX17" fmla="*/ 8411825 w 8411825"/>
                      <a:gd name="connsiteY17" fmla="*/ 3329261 h 6079525"/>
                      <a:gd name="connsiteX18" fmla="*/ 8411825 w 8411825"/>
                      <a:gd name="connsiteY18" fmla="*/ 3908258 h 6079525"/>
                      <a:gd name="connsiteX19" fmla="*/ 8411825 w 8411825"/>
                      <a:gd name="connsiteY19" fmla="*/ 4365665 h 6079525"/>
                      <a:gd name="connsiteX20" fmla="*/ 8411825 w 8411825"/>
                      <a:gd name="connsiteY20" fmla="*/ 5066251 h 6079525"/>
                      <a:gd name="connsiteX21" fmla="*/ 7398551 w 8411825"/>
                      <a:gd name="connsiteY21" fmla="*/ 6079525 h 6079525"/>
                      <a:gd name="connsiteX22" fmla="*/ 6881924 w 8411825"/>
                      <a:gd name="connsiteY22" fmla="*/ 6079525 h 6079525"/>
                      <a:gd name="connsiteX23" fmla="*/ 6301444 w 8411825"/>
                      <a:gd name="connsiteY23" fmla="*/ 6079525 h 6079525"/>
                      <a:gd name="connsiteX24" fmla="*/ 5912523 w 8411825"/>
                      <a:gd name="connsiteY24" fmla="*/ 6079525 h 6079525"/>
                      <a:gd name="connsiteX25" fmla="*/ 5523601 w 8411825"/>
                      <a:gd name="connsiteY25" fmla="*/ 6079525 h 6079525"/>
                      <a:gd name="connsiteX26" fmla="*/ 4943122 w 8411825"/>
                      <a:gd name="connsiteY26" fmla="*/ 6079525 h 6079525"/>
                      <a:gd name="connsiteX27" fmla="*/ 4490348 w 8411825"/>
                      <a:gd name="connsiteY27" fmla="*/ 6079525 h 6079525"/>
                      <a:gd name="connsiteX28" fmla="*/ 3846015 w 8411825"/>
                      <a:gd name="connsiteY28" fmla="*/ 6079525 h 6079525"/>
                      <a:gd name="connsiteX29" fmla="*/ 3393241 w 8411825"/>
                      <a:gd name="connsiteY29" fmla="*/ 6079525 h 6079525"/>
                      <a:gd name="connsiteX30" fmla="*/ 2748908 w 8411825"/>
                      <a:gd name="connsiteY30" fmla="*/ 6079525 h 6079525"/>
                      <a:gd name="connsiteX31" fmla="*/ 2359987 w 8411825"/>
                      <a:gd name="connsiteY31" fmla="*/ 6079525 h 6079525"/>
                      <a:gd name="connsiteX32" fmla="*/ 1715654 w 8411825"/>
                      <a:gd name="connsiteY32" fmla="*/ 6079525 h 6079525"/>
                      <a:gd name="connsiteX33" fmla="*/ 1013274 w 8411825"/>
                      <a:gd name="connsiteY33" fmla="*/ 6079525 h 6079525"/>
                      <a:gd name="connsiteX34" fmla="*/ 0 w 8411825"/>
                      <a:gd name="connsiteY34" fmla="*/ 5066251 h 6079525"/>
                      <a:gd name="connsiteX35" fmla="*/ 0 w 8411825"/>
                      <a:gd name="connsiteY35" fmla="*/ 4406195 h 6079525"/>
                      <a:gd name="connsiteX36" fmla="*/ 0 w 8411825"/>
                      <a:gd name="connsiteY36" fmla="*/ 3908258 h 6079525"/>
                      <a:gd name="connsiteX37" fmla="*/ 0 w 8411825"/>
                      <a:gd name="connsiteY37" fmla="*/ 3450850 h 6079525"/>
                      <a:gd name="connsiteX38" fmla="*/ 0 w 8411825"/>
                      <a:gd name="connsiteY38" fmla="*/ 2952913 h 6079525"/>
                      <a:gd name="connsiteX39" fmla="*/ 0 w 8411825"/>
                      <a:gd name="connsiteY39" fmla="*/ 2414446 h 6079525"/>
                      <a:gd name="connsiteX40" fmla="*/ 0 w 8411825"/>
                      <a:gd name="connsiteY40" fmla="*/ 1835449 h 6079525"/>
                      <a:gd name="connsiteX41" fmla="*/ 0 w 8411825"/>
                      <a:gd name="connsiteY41" fmla="*/ 1013274 h 60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11825" h="6079525" extrusionOk="0">
                        <a:moveTo>
                          <a:pt x="0" y="1013274"/>
                        </a:moveTo>
                        <a:cubicBezTo>
                          <a:pt x="-102804" y="390246"/>
                          <a:pt x="324668" y="48412"/>
                          <a:pt x="1013274" y="0"/>
                        </a:cubicBezTo>
                        <a:cubicBezTo>
                          <a:pt x="1221492" y="-76002"/>
                          <a:pt x="1452409" y="66076"/>
                          <a:pt x="1721459" y="0"/>
                        </a:cubicBezTo>
                        <a:cubicBezTo>
                          <a:pt x="1990510" y="-66076"/>
                          <a:pt x="2058947" y="31289"/>
                          <a:pt x="2238086" y="0"/>
                        </a:cubicBezTo>
                        <a:cubicBezTo>
                          <a:pt x="2417225" y="-31289"/>
                          <a:pt x="2559296" y="11396"/>
                          <a:pt x="2690860" y="0"/>
                        </a:cubicBezTo>
                        <a:cubicBezTo>
                          <a:pt x="2822424" y="-11396"/>
                          <a:pt x="3074681" y="68794"/>
                          <a:pt x="3335193" y="0"/>
                        </a:cubicBezTo>
                        <a:cubicBezTo>
                          <a:pt x="3595705" y="-68794"/>
                          <a:pt x="3714577" y="28880"/>
                          <a:pt x="3851820" y="0"/>
                        </a:cubicBezTo>
                        <a:cubicBezTo>
                          <a:pt x="3989063" y="-28880"/>
                          <a:pt x="4397253" y="11371"/>
                          <a:pt x="4560005" y="0"/>
                        </a:cubicBezTo>
                        <a:cubicBezTo>
                          <a:pt x="4722758" y="-11371"/>
                          <a:pt x="4846326" y="24934"/>
                          <a:pt x="5012779" y="0"/>
                        </a:cubicBezTo>
                        <a:cubicBezTo>
                          <a:pt x="5179232" y="-24934"/>
                          <a:pt x="5414985" y="27977"/>
                          <a:pt x="5720965" y="0"/>
                        </a:cubicBezTo>
                        <a:cubicBezTo>
                          <a:pt x="6026945" y="-27977"/>
                          <a:pt x="5952627" y="4648"/>
                          <a:pt x="6109886" y="0"/>
                        </a:cubicBezTo>
                        <a:cubicBezTo>
                          <a:pt x="6267145" y="-4648"/>
                          <a:pt x="6520200" y="62990"/>
                          <a:pt x="6690366" y="0"/>
                        </a:cubicBezTo>
                        <a:cubicBezTo>
                          <a:pt x="6860532" y="-62990"/>
                          <a:pt x="7078318" y="33421"/>
                          <a:pt x="7398551" y="0"/>
                        </a:cubicBezTo>
                        <a:cubicBezTo>
                          <a:pt x="8031271" y="-72239"/>
                          <a:pt x="8455351" y="425592"/>
                          <a:pt x="8411825" y="1013274"/>
                        </a:cubicBezTo>
                        <a:cubicBezTo>
                          <a:pt x="8467362" y="1244336"/>
                          <a:pt x="8365820" y="1454726"/>
                          <a:pt x="8411825" y="1592271"/>
                        </a:cubicBezTo>
                        <a:cubicBezTo>
                          <a:pt x="8457830" y="1729816"/>
                          <a:pt x="8391830" y="1938873"/>
                          <a:pt x="8411825" y="2090208"/>
                        </a:cubicBezTo>
                        <a:cubicBezTo>
                          <a:pt x="8431820" y="2241543"/>
                          <a:pt x="8385640" y="2530434"/>
                          <a:pt x="8411825" y="2669205"/>
                        </a:cubicBezTo>
                        <a:cubicBezTo>
                          <a:pt x="8438010" y="2807976"/>
                          <a:pt x="8384417" y="3154356"/>
                          <a:pt x="8411825" y="3329261"/>
                        </a:cubicBezTo>
                        <a:cubicBezTo>
                          <a:pt x="8439233" y="3504166"/>
                          <a:pt x="8360359" y="3771976"/>
                          <a:pt x="8411825" y="3908258"/>
                        </a:cubicBezTo>
                        <a:cubicBezTo>
                          <a:pt x="8463291" y="4044540"/>
                          <a:pt x="8402729" y="4180418"/>
                          <a:pt x="8411825" y="4365665"/>
                        </a:cubicBezTo>
                        <a:cubicBezTo>
                          <a:pt x="8420921" y="4550912"/>
                          <a:pt x="8399130" y="4883369"/>
                          <a:pt x="8411825" y="5066251"/>
                        </a:cubicBezTo>
                        <a:cubicBezTo>
                          <a:pt x="8497968" y="5574769"/>
                          <a:pt x="7892703" y="6183452"/>
                          <a:pt x="7398551" y="6079525"/>
                        </a:cubicBezTo>
                        <a:cubicBezTo>
                          <a:pt x="7157812" y="6079926"/>
                          <a:pt x="7004989" y="6035751"/>
                          <a:pt x="6881924" y="6079525"/>
                        </a:cubicBezTo>
                        <a:cubicBezTo>
                          <a:pt x="6758859" y="6123299"/>
                          <a:pt x="6556140" y="6029579"/>
                          <a:pt x="6301444" y="6079525"/>
                        </a:cubicBezTo>
                        <a:cubicBezTo>
                          <a:pt x="6046748" y="6129471"/>
                          <a:pt x="6047287" y="6038637"/>
                          <a:pt x="5912523" y="6079525"/>
                        </a:cubicBezTo>
                        <a:cubicBezTo>
                          <a:pt x="5777759" y="6120413"/>
                          <a:pt x="5650129" y="6034178"/>
                          <a:pt x="5523601" y="6079525"/>
                        </a:cubicBezTo>
                        <a:cubicBezTo>
                          <a:pt x="5397073" y="6124872"/>
                          <a:pt x="5107424" y="6073740"/>
                          <a:pt x="4943122" y="6079525"/>
                        </a:cubicBezTo>
                        <a:cubicBezTo>
                          <a:pt x="4778820" y="6085310"/>
                          <a:pt x="4687063" y="6032615"/>
                          <a:pt x="4490348" y="6079525"/>
                        </a:cubicBezTo>
                        <a:cubicBezTo>
                          <a:pt x="4293633" y="6126435"/>
                          <a:pt x="4068090" y="6017649"/>
                          <a:pt x="3846015" y="6079525"/>
                        </a:cubicBezTo>
                        <a:cubicBezTo>
                          <a:pt x="3623940" y="6141401"/>
                          <a:pt x="3570656" y="6075366"/>
                          <a:pt x="3393241" y="6079525"/>
                        </a:cubicBezTo>
                        <a:cubicBezTo>
                          <a:pt x="3215826" y="6083684"/>
                          <a:pt x="3030746" y="6029854"/>
                          <a:pt x="2748908" y="6079525"/>
                        </a:cubicBezTo>
                        <a:cubicBezTo>
                          <a:pt x="2467070" y="6129196"/>
                          <a:pt x="2474263" y="6063531"/>
                          <a:pt x="2359987" y="6079525"/>
                        </a:cubicBezTo>
                        <a:cubicBezTo>
                          <a:pt x="2245711" y="6095519"/>
                          <a:pt x="1850742" y="6029850"/>
                          <a:pt x="1715654" y="6079525"/>
                        </a:cubicBezTo>
                        <a:cubicBezTo>
                          <a:pt x="1580566" y="6129200"/>
                          <a:pt x="1300250" y="6067777"/>
                          <a:pt x="1013274" y="6079525"/>
                        </a:cubicBezTo>
                        <a:cubicBezTo>
                          <a:pt x="430099" y="6092735"/>
                          <a:pt x="24307" y="5691727"/>
                          <a:pt x="0" y="5066251"/>
                        </a:cubicBezTo>
                        <a:cubicBezTo>
                          <a:pt x="-24774" y="4875056"/>
                          <a:pt x="34367" y="4687189"/>
                          <a:pt x="0" y="4406195"/>
                        </a:cubicBezTo>
                        <a:cubicBezTo>
                          <a:pt x="-34367" y="4125201"/>
                          <a:pt x="21606" y="4096859"/>
                          <a:pt x="0" y="3908258"/>
                        </a:cubicBezTo>
                        <a:cubicBezTo>
                          <a:pt x="-21606" y="3719657"/>
                          <a:pt x="28453" y="3573325"/>
                          <a:pt x="0" y="3450850"/>
                        </a:cubicBezTo>
                        <a:cubicBezTo>
                          <a:pt x="-28453" y="3328375"/>
                          <a:pt x="26523" y="3088658"/>
                          <a:pt x="0" y="2952913"/>
                        </a:cubicBezTo>
                        <a:cubicBezTo>
                          <a:pt x="-26523" y="2817168"/>
                          <a:pt x="29552" y="2580642"/>
                          <a:pt x="0" y="2414446"/>
                        </a:cubicBezTo>
                        <a:cubicBezTo>
                          <a:pt x="-29552" y="2248250"/>
                          <a:pt x="39317" y="1969577"/>
                          <a:pt x="0" y="1835449"/>
                        </a:cubicBezTo>
                        <a:cubicBezTo>
                          <a:pt x="-39317" y="1701321"/>
                          <a:pt x="18150" y="1349752"/>
                          <a:pt x="0" y="10132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8" name="Triangle 27">
            <a:extLst>
              <a:ext uri="{FF2B5EF4-FFF2-40B4-BE49-F238E27FC236}">
                <a16:creationId xmlns:a16="http://schemas.microsoft.com/office/drawing/2014/main" id="{99D4682A-8CBF-5E41-AAB9-AC0A7D5D1DE5}"/>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9" name="Triangle 28">
            <a:extLst>
              <a:ext uri="{FF2B5EF4-FFF2-40B4-BE49-F238E27FC236}">
                <a16:creationId xmlns:a16="http://schemas.microsoft.com/office/drawing/2014/main" id="{500C9D07-D5E5-C048-80F5-6BD9FE6DB11F}"/>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30" name="Picture 2" descr="Genomics Core Leuven">
            <a:extLst>
              <a:ext uri="{FF2B5EF4-FFF2-40B4-BE49-F238E27FC236}">
                <a16:creationId xmlns:a16="http://schemas.microsoft.com/office/drawing/2014/main" id="{EB1FEC6D-B342-2040-A8E1-01AA8E3CAA38}"/>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E5A0F9C-26C9-3243-B329-6589B3BC55D2}"/>
              </a:ext>
            </a:extLst>
          </p:cNvPr>
          <p:cNvSpPr txBox="1"/>
          <p:nvPr/>
        </p:nvSpPr>
        <p:spPr>
          <a:xfrm>
            <a:off x="2912507" y="1070545"/>
            <a:ext cx="6849331" cy="5770811"/>
          </a:xfrm>
          <a:prstGeom prst="rect">
            <a:avLst/>
          </a:prstGeom>
          <a:noFill/>
        </p:spPr>
        <p:txBody>
          <a:bodyPr wrap="square" rtlCol="0">
            <a:spAutoFit/>
          </a:bodyPr>
          <a:lstStyle/>
          <a:p>
            <a:r>
              <a:rPr lang="en-GB" sz="2000" dirty="0"/>
              <a:t>F</a:t>
            </a:r>
            <a:r>
              <a:rPr lang="en-BE" sz="2000" dirty="0"/>
              <a:t>iltering: a balance of time, removal and cleanliness</a:t>
            </a:r>
          </a:p>
          <a:p>
            <a:endParaRPr lang="en-BE" dirty="0"/>
          </a:p>
          <a:p>
            <a:pPr marL="285750" indent="-285750">
              <a:lnSpc>
                <a:spcPct val="150000"/>
              </a:lnSpc>
              <a:buFont typeface="Courier New" panose="02070309020205020404" pitchFamily="49" charset="0"/>
              <a:buChar char="o"/>
            </a:pPr>
            <a:r>
              <a:rPr lang="en-GB" dirty="0"/>
              <a:t>S</a:t>
            </a:r>
            <a:r>
              <a:rPr lang="en-BE" dirty="0"/>
              <a:t>imple filters:</a:t>
            </a:r>
          </a:p>
          <a:p>
            <a:pPr lvl="1">
              <a:lnSpc>
                <a:spcPct val="150000"/>
              </a:lnSpc>
            </a:pPr>
            <a:r>
              <a:rPr lang="en-GB" dirty="0"/>
              <a:t>+    F</a:t>
            </a:r>
            <a:r>
              <a:rPr lang="en-BE" dirty="0"/>
              <a:t>ast</a:t>
            </a:r>
          </a:p>
          <a:p>
            <a:pPr lvl="1">
              <a:lnSpc>
                <a:spcPct val="150000"/>
              </a:lnSpc>
            </a:pPr>
            <a:r>
              <a:rPr lang="en-GB" dirty="0"/>
              <a:t>+    G</a:t>
            </a:r>
            <a:r>
              <a:rPr lang="en-BE" dirty="0"/>
              <a:t>ood for large debris and clumps</a:t>
            </a:r>
          </a:p>
          <a:p>
            <a:pPr marL="742950" lvl="1" indent="-285750">
              <a:lnSpc>
                <a:spcPct val="150000"/>
              </a:lnSpc>
              <a:buFontTx/>
              <a:buChar char="-"/>
            </a:pPr>
            <a:r>
              <a:rPr lang="en-BE" dirty="0"/>
              <a:t>doesn’t remove ambient material or small debris</a:t>
            </a:r>
          </a:p>
          <a:p>
            <a:pPr marL="742950" lvl="1" indent="-285750">
              <a:lnSpc>
                <a:spcPct val="150000"/>
              </a:lnSpc>
              <a:buFontTx/>
              <a:buChar char="-"/>
            </a:pPr>
            <a:r>
              <a:rPr lang="en-GB" dirty="0"/>
              <a:t>C</a:t>
            </a:r>
            <a:r>
              <a:rPr lang="en-BE" dirty="0"/>
              <a:t>an cause cloggs and cell loss</a:t>
            </a:r>
          </a:p>
          <a:p>
            <a:pPr marL="285750" indent="-285750">
              <a:lnSpc>
                <a:spcPct val="150000"/>
              </a:lnSpc>
              <a:buFont typeface="Courier New" panose="02070309020205020404" pitchFamily="49" charset="0"/>
              <a:buChar char="o"/>
            </a:pPr>
            <a:r>
              <a:rPr lang="en-BE" dirty="0"/>
              <a:t>FACS sorting</a:t>
            </a:r>
          </a:p>
          <a:p>
            <a:pPr lvl="1">
              <a:lnSpc>
                <a:spcPct val="150000"/>
              </a:lnSpc>
            </a:pPr>
            <a:r>
              <a:rPr lang="en-GB" dirty="0"/>
              <a:t>+   G</a:t>
            </a:r>
            <a:r>
              <a:rPr lang="en-BE" dirty="0"/>
              <a:t>ood for smaller debris and ambient material</a:t>
            </a:r>
          </a:p>
          <a:p>
            <a:pPr lvl="1">
              <a:lnSpc>
                <a:spcPct val="150000"/>
              </a:lnSpc>
            </a:pPr>
            <a:r>
              <a:rPr lang="en-GB" dirty="0"/>
              <a:t>-    Time consuming</a:t>
            </a:r>
          </a:p>
          <a:p>
            <a:pPr lvl="1">
              <a:lnSpc>
                <a:spcPct val="150000"/>
              </a:lnSpc>
            </a:pPr>
            <a:r>
              <a:rPr lang="en-GB" dirty="0"/>
              <a:t>-    Dilution of sample volume</a:t>
            </a:r>
          </a:p>
          <a:p>
            <a:pPr marL="285750" indent="-285750">
              <a:lnSpc>
                <a:spcPct val="150000"/>
              </a:lnSpc>
              <a:buFont typeface="Courier New" panose="02070309020205020404" pitchFamily="49" charset="0"/>
              <a:buChar char="o"/>
            </a:pPr>
            <a:r>
              <a:rPr lang="en-GB" dirty="0"/>
              <a:t>Centrifugation gradient, specialized columns, dead cell removal kits, RBC lysis</a:t>
            </a:r>
            <a:endParaRPr lang="en-BE" dirty="0"/>
          </a:p>
          <a:p>
            <a:endParaRPr lang="en-BE" dirty="0"/>
          </a:p>
          <a:p>
            <a:endParaRPr lang="en-BE" dirty="0"/>
          </a:p>
        </p:txBody>
      </p:sp>
      <p:sp>
        <p:nvSpPr>
          <p:cNvPr id="23" name="TextBox 22">
            <a:extLst>
              <a:ext uri="{FF2B5EF4-FFF2-40B4-BE49-F238E27FC236}">
                <a16:creationId xmlns:a16="http://schemas.microsoft.com/office/drawing/2014/main" id="{CF7F01AC-DE8C-524A-A6D1-FAF9EB5516EC}"/>
              </a:ext>
            </a:extLst>
          </p:cNvPr>
          <p:cNvSpPr txBox="1"/>
          <p:nvPr/>
        </p:nvSpPr>
        <p:spPr>
          <a:xfrm>
            <a:off x="3113903" y="488263"/>
            <a:ext cx="7253416" cy="400110"/>
          </a:xfrm>
          <a:prstGeom prst="rect">
            <a:avLst/>
          </a:prstGeom>
          <a:noFill/>
        </p:spPr>
        <p:txBody>
          <a:bodyPr wrap="square" rtlCol="0">
            <a:spAutoFit/>
          </a:bodyPr>
          <a:lstStyle/>
          <a:p>
            <a:pPr algn="ctr"/>
            <a:r>
              <a:rPr lang="en-US" sz="2400" b="1" dirty="0"/>
              <a:t>QC single cell suspensions</a:t>
            </a:r>
            <a:endParaRPr lang="en-BE" sz="2400" b="1" dirty="0"/>
          </a:p>
        </p:txBody>
      </p:sp>
      <p:pic>
        <p:nvPicPr>
          <p:cNvPr id="3074" name="Picture 2" descr="Corning® 100µm Cell Strainer, Yellow, Sterile ...">
            <a:extLst>
              <a:ext uri="{FF2B5EF4-FFF2-40B4-BE49-F238E27FC236}">
                <a16:creationId xmlns:a16="http://schemas.microsoft.com/office/drawing/2014/main" id="{B2A18026-CE3C-FA42-9DFC-E2940DB46B78}"/>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8559561" y="1948711"/>
            <a:ext cx="1202277" cy="90043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Bel-Art Flowmi 40 Micron Cell Strainers for 1000 ...">
            <a:extLst>
              <a:ext uri="{FF2B5EF4-FFF2-40B4-BE49-F238E27FC236}">
                <a16:creationId xmlns:a16="http://schemas.microsoft.com/office/drawing/2014/main" id="{7C8D14B6-6D5D-274B-BB9E-9E132129A9EC}"/>
              </a:ext>
            </a:extLst>
          </p:cNvPr>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flipH="1">
            <a:off x="9281034" y="2844410"/>
            <a:ext cx="1154116" cy="1092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052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B8664B-7BD0-164A-BC33-5EF89497955C}"/>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6746" y="1746295"/>
            <a:ext cx="2424341" cy="3989161"/>
          </a:xfrm>
          <a:prstGeom prst="rect">
            <a:avLst/>
          </a:prstGeom>
        </p:spPr>
      </p:pic>
      <p:sp>
        <p:nvSpPr>
          <p:cNvPr id="7" name="Freeform 6">
            <a:extLst>
              <a:ext uri="{FF2B5EF4-FFF2-40B4-BE49-F238E27FC236}">
                <a16:creationId xmlns:a16="http://schemas.microsoft.com/office/drawing/2014/main" id="{872A95BC-E8B5-CD45-ACFE-30F453D409CA}"/>
              </a:ext>
            </a:extLst>
          </p:cNvPr>
          <p:cNvSpPr/>
          <p:nvPr/>
        </p:nvSpPr>
        <p:spPr>
          <a:xfrm>
            <a:off x="2097719" y="1235674"/>
            <a:ext cx="474818" cy="2253114"/>
          </a:xfrm>
          <a:custGeom>
            <a:avLst/>
            <a:gdLst>
              <a:gd name="connsiteX0" fmla="*/ 0 w 457200"/>
              <a:gd name="connsiteY0" fmla="*/ 1309816 h 1407972"/>
              <a:gd name="connsiteX1" fmla="*/ 284206 w 457200"/>
              <a:gd name="connsiteY1" fmla="*/ 1272746 h 1407972"/>
              <a:gd name="connsiteX2" fmla="*/ 457200 w 457200"/>
              <a:gd name="connsiteY2" fmla="*/ 0 h 1407972"/>
              <a:gd name="connsiteX0" fmla="*/ 0 w 457200"/>
              <a:gd name="connsiteY0" fmla="*/ 1309816 h 1346110"/>
              <a:gd name="connsiteX1" fmla="*/ 420130 w 457200"/>
              <a:gd name="connsiteY1" fmla="*/ 1099751 h 1346110"/>
              <a:gd name="connsiteX2" fmla="*/ 457200 w 457200"/>
              <a:gd name="connsiteY2" fmla="*/ 0 h 1346110"/>
              <a:gd name="connsiteX0" fmla="*/ 0 w 457200"/>
              <a:gd name="connsiteY0" fmla="*/ 1309816 h 1324859"/>
              <a:gd name="connsiteX1" fmla="*/ 382368 w 457200"/>
              <a:gd name="connsiteY1" fmla="*/ 842767 h 1324859"/>
              <a:gd name="connsiteX2" fmla="*/ 457200 w 457200"/>
              <a:gd name="connsiteY2" fmla="*/ 0 h 1324859"/>
              <a:gd name="connsiteX0" fmla="*/ 0 w 646012"/>
              <a:gd name="connsiteY0" fmla="*/ 1273103 h 1289582"/>
              <a:gd name="connsiteX1" fmla="*/ 571180 w 646012"/>
              <a:gd name="connsiteY1" fmla="*/ 842767 h 1289582"/>
              <a:gd name="connsiteX2" fmla="*/ 646012 w 646012"/>
              <a:gd name="connsiteY2" fmla="*/ 0 h 1289582"/>
              <a:gd name="connsiteX0" fmla="*/ 0 w 646012"/>
              <a:gd name="connsiteY0" fmla="*/ 1273103 h 1277444"/>
              <a:gd name="connsiteX1" fmla="*/ 571180 w 646012"/>
              <a:gd name="connsiteY1" fmla="*/ 842767 h 1277444"/>
              <a:gd name="connsiteX2" fmla="*/ 646012 w 646012"/>
              <a:gd name="connsiteY2" fmla="*/ 0 h 1277444"/>
              <a:gd name="connsiteX0" fmla="*/ 0 w 655649"/>
              <a:gd name="connsiteY0" fmla="*/ 1316820 h 1320593"/>
              <a:gd name="connsiteX1" fmla="*/ 580817 w 655649"/>
              <a:gd name="connsiteY1" fmla="*/ 842767 h 1320593"/>
              <a:gd name="connsiteX2" fmla="*/ 655649 w 655649"/>
              <a:gd name="connsiteY2" fmla="*/ 0 h 1320593"/>
              <a:gd name="connsiteX0" fmla="*/ 0 w 659212"/>
              <a:gd name="connsiteY0" fmla="*/ 1316820 h 1320740"/>
              <a:gd name="connsiteX1" fmla="*/ 628996 w 659212"/>
              <a:gd name="connsiteY1" fmla="*/ 855258 h 1320740"/>
              <a:gd name="connsiteX2" fmla="*/ 655649 w 659212"/>
              <a:gd name="connsiteY2" fmla="*/ 0 h 1320740"/>
            </a:gdLst>
            <a:ahLst/>
            <a:cxnLst>
              <a:cxn ang="0">
                <a:pos x="connsiteX0" y="connsiteY0"/>
              </a:cxn>
              <a:cxn ang="0">
                <a:pos x="connsiteX1" y="connsiteY1"/>
              </a:cxn>
              <a:cxn ang="0">
                <a:pos x="connsiteX2" y="connsiteY2"/>
              </a:cxn>
            </a:cxnLst>
            <a:rect l="l" t="t" r="r" b="b"/>
            <a:pathLst>
              <a:path w="659212" h="1320740">
                <a:moveTo>
                  <a:pt x="0" y="1316820"/>
                </a:moveTo>
                <a:cubicBezTo>
                  <a:pt x="547256" y="1357473"/>
                  <a:pt x="552796" y="1073561"/>
                  <a:pt x="628996" y="855258"/>
                </a:cubicBezTo>
                <a:cubicBezTo>
                  <a:pt x="705196" y="636955"/>
                  <a:pt x="607252" y="527221"/>
                  <a:pt x="655649" y="0"/>
                </a:cubicBezTo>
              </a:path>
            </a:pathLst>
          </a:custGeom>
          <a:noFill/>
          <a:ln>
            <a:solidFill>
              <a:srgbClr val="FAB005">
                <a:alpha val="29804"/>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ounded Rectangle 9">
            <a:extLst>
              <a:ext uri="{FF2B5EF4-FFF2-40B4-BE49-F238E27FC236}">
                <a16:creationId xmlns:a16="http://schemas.microsoft.com/office/drawing/2014/main" id="{52A5FF1F-60C3-804B-B317-1C0500385E8E}"/>
              </a:ext>
            </a:extLst>
          </p:cNvPr>
          <p:cNvSpPr/>
          <p:nvPr/>
        </p:nvSpPr>
        <p:spPr>
          <a:xfrm>
            <a:off x="2577341" y="336377"/>
            <a:ext cx="8411825" cy="6437871"/>
          </a:xfrm>
          <a:prstGeom prst="roundRect">
            <a:avLst/>
          </a:prstGeom>
          <a:noFill/>
          <a:ln w="19050">
            <a:solidFill>
              <a:srgbClr val="FAB005">
                <a:alpha val="29804"/>
              </a:srgbClr>
            </a:solidFill>
            <a:prstDash val="sysDash"/>
            <a:extLst>
              <a:ext uri="{C807C97D-BFC1-408E-A445-0C87EB9F89A2}">
                <ask:lineSketchStyleProps xmlns:ask="http://schemas.microsoft.com/office/drawing/2018/sketchyshapes" sd="1219033472">
                  <a:custGeom>
                    <a:avLst/>
                    <a:gdLst>
                      <a:gd name="connsiteX0" fmla="*/ 0 w 8411825"/>
                      <a:gd name="connsiteY0" fmla="*/ 1013274 h 6079525"/>
                      <a:gd name="connsiteX1" fmla="*/ 1013274 w 8411825"/>
                      <a:gd name="connsiteY1" fmla="*/ 0 h 6079525"/>
                      <a:gd name="connsiteX2" fmla="*/ 1721459 w 8411825"/>
                      <a:gd name="connsiteY2" fmla="*/ 0 h 6079525"/>
                      <a:gd name="connsiteX3" fmla="*/ 2238086 w 8411825"/>
                      <a:gd name="connsiteY3" fmla="*/ 0 h 6079525"/>
                      <a:gd name="connsiteX4" fmla="*/ 2690860 w 8411825"/>
                      <a:gd name="connsiteY4" fmla="*/ 0 h 6079525"/>
                      <a:gd name="connsiteX5" fmla="*/ 3335193 w 8411825"/>
                      <a:gd name="connsiteY5" fmla="*/ 0 h 6079525"/>
                      <a:gd name="connsiteX6" fmla="*/ 3851820 w 8411825"/>
                      <a:gd name="connsiteY6" fmla="*/ 0 h 6079525"/>
                      <a:gd name="connsiteX7" fmla="*/ 4560005 w 8411825"/>
                      <a:gd name="connsiteY7" fmla="*/ 0 h 6079525"/>
                      <a:gd name="connsiteX8" fmla="*/ 5012779 w 8411825"/>
                      <a:gd name="connsiteY8" fmla="*/ 0 h 6079525"/>
                      <a:gd name="connsiteX9" fmla="*/ 5720965 w 8411825"/>
                      <a:gd name="connsiteY9" fmla="*/ 0 h 6079525"/>
                      <a:gd name="connsiteX10" fmla="*/ 6109886 w 8411825"/>
                      <a:gd name="connsiteY10" fmla="*/ 0 h 6079525"/>
                      <a:gd name="connsiteX11" fmla="*/ 6690366 w 8411825"/>
                      <a:gd name="connsiteY11" fmla="*/ 0 h 6079525"/>
                      <a:gd name="connsiteX12" fmla="*/ 7398551 w 8411825"/>
                      <a:gd name="connsiteY12" fmla="*/ 0 h 6079525"/>
                      <a:gd name="connsiteX13" fmla="*/ 8411825 w 8411825"/>
                      <a:gd name="connsiteY13" fmla="*/ 1013274 h 6079525"/>
                      <a:gd name="connsiteX14" fmla="*/ 8411825 w 8411825"/>
                      <a:gd name="connsiteY14" fmla="*/ 1592271 h 6079525"/>
                      <a:gd name="connsiteX15" fmla="*/ 8411825 w 8411825"/>
                      <a:gd name="connsiteY15" fmla="*/ 2090208 h 6079525"/>
                      <a:gd name="connsiteX16" fmla="*/ 8411825 w 8411825"/>
                      <a:gd name="connsiteY16" fmla="*/ 2669205 h 6079525"/>
                      <a:gd name="connsiteX17" fmla="*/ 8411825 w 8411825"/>
                      <a:gd name="connsiteY17" fmla="*/ 3329261 h 6079525"/>
                      <a:gd name="connsiteX18" fmla="*/ 8411825 w 8411825"/>
                      <a:gd name="connsiteY18" fmla="*/ 3908258 h 6079525"/>
                      <a:gd name="connsiteX19" fmla="*/ 8411825 w 8411825"/>
                      <a:gd name="connsiteY19" fmla="*/ 4365665 h 6079525"/>
                      <a:gd name="connsiteX20" fmla="*/ 8411825 w 8411825"/>
                      <a:gd name="connsiteY20" fmla="*/ 5066251 h 6079525"/>
                      <a:gd name="connsiteX21" fmla="*/ 7398551 w 8411825"/>
                      <a:gd name="connsiteY21" fmla="*/ 6079525 h 6079525"/>
                      <a:gd name="connsiteX22" fmla="*/ 6881924 w 8411825"/>
                      <a:gd name="connsiteY22" fmla="*/ 6079525 h 6079525"/>
                      <a:gd name="connsiteX23" fmla="*/ 6301444 w 8411825"/>
                      <a:gd name="connsiteY23" fmla="*/ 6079525 h 6079525"/>
                      <a:gd name="connsiteX24" fmla="*/ 5912523 w 8411825"/>
                      <a:gd name="connsiteY24" fmla="*/ 6079525 h 6079525"/>
                      <a:gd name="connsiteX25" fmla="*/ 5523601 w 8411825"/>
                      <a:gd name="connsiteY25" fmla="*/ 6079525 h 6079525"/>
                      <a:gd name="connsiteX26" fmla="*/ 4943122 w 8411825"/>
                      <a:gd name="connsiteY26" fmla="*/ 6079525 h 6079525"/>
                      <a:gd name="connsiteX27" fmla="*/ 4490348 w 8411825"/>
                      <a:gd name="connsiteY27" fmla="*/ 6079525 h 6079525"/>
                      <a:gd name="connsiteX28" fmla="*/ 3846015 w 8411825"/>
                      <a:gd name="connsiteY28" fmla="*/ 6079525 h 6079525"/>
                      <a:gd name="connsiteX29" fmla="*/ 3393241 w 8411825"/>
                      <a:gd name="connsiteY29" fmla="*/ 6079525 h 6079525"/>
                      <a:gd name="connsiteX30" fmla="*/ 2748908 w 8411825"/>
                      <a:gd name="connsiteY30" fmla="*/ 6079525 h 6079525"/>
                      <a:gd name="connsiteX31" fmla="*/ 2359987 w 8411825"/>
                      <a:gd name="connsiteY31" fmla="*/ 6079525 h 6079525"/>
                      <a:gd name="connsiteX32" fmla="*/ 1715654 w 8411825"/>
                      <a:gd name="connsiteY32" fmla="*/ 6079525 h 6079525"/>
                      <a:gd name="connsiteX33" fmla="*/ 1013274 w 8411825"/>
                      <a:gd name="connsiteY33" fmla="*/ 6079525 h 6079525"/>
                      <a:gd name="connsiteX34" fmla="*/ 0 w 8411825"/>
                      <a:gd name="connsiteY34" fmla="*/ 5066251 h 6079525"/>
                      <a:gd name="connsiteX35" fmla="*/ 0 w 8411825"/>
                      <a:gd name="connsiteY35" fmla="*/ 4406195 h 6079525"/>
                      <a:gd name="connsiteX36" fmla="*/ 0 w 8411825"/>
                      <a:gd name="connsiteY36" fmla="*/ 3908258 h 6079525"/>
                      <a:gd name="connsiteX37" fmla="*/ 0 w 8411825"/>
                      <a:gd name="connsiteY37" fmla="*/ 3450850 h 6079525"/>
                      <a:gd name="connsiteX38" fmla="*/ 0 w 8411825"/>
                      <a:gd name="connsiteY38" fmla="*/ 2952913 h 6079525"/>
                      <a:gd name="connsiteX39" fmla="*/ 0 w 8411825"/>
                      <a:gd name="connsiteY39" fmla="*/ 2414446 h 6079525"/>
                      <a:gd name="connsiteX40" fmla="*/ 0 w 8411825"/>
                      <a:gd name="connsiteY40" fmla="*/ 1835449 h 6079525"/>
                      <a:gd name="connsiteX41" fmla="*/ 0 w 8411825"/>
                      <a:gd name="connsiteY41" fmla="*/ 1013274 h 60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11825" h="6079525" extrusionOk="0">
                        <a:moveTo>
                          <a:pt x="0" y="1013274"/>
                        </a:moveTo>
                        <a:cubicBezTo>
                          <a:pt x="-102804" y="390246"/>
                          <a:pt x="324668" y="48412"/>
                          <a:pt x="1013274" y="0"/>
                        </a:cubicBezTo>
                        <a:cubicBezTo>
                          <a:pt x="1221492" y="-76002"/>
                          <a:pt x="1452409" y="66076"/>
                          <a:pt x="1721459" y="0"/>
                        </a:cubicBezTo>
                        <a:cubicBezTo>
                          <a:pt x="1990510" y="-66076"/>
                          <a:pt x="2058947" y="31289"/>
                          <a:pt x="2238086" y="0"/>
                        </a:cubicBezTo>
                        <a:cubicBezTo>
                          <a:pt x="2417225" y="-31289"/>
                          <a:pt x="2559296" y="11396"/>
                          <a:pt x="2690860" y="0"/>
                        </a:cubicBezTo>
                        <a:cubicBezTo>
                          <a:pt x="2822424" y="-11396"/>
                          <a:pt x="3074681" y="68794"/>
                          <a:pt x="3335193" y="0"/>
                        </a:cubicBezTo>
                        <a:cubicBezTo>
                          <a:pt x="3595705" y="-68794"/>
                          <a:pt x="3714577" y="28880"/>
                          <a:pt x="3851820" y="0"/>
                        </a:cubicBezTo>
                        <a:cubicBezTo>
                          <a:pt x="3989063" y="-28880"/>
                          <a:pt x="4397253" y="11371"/>
                          <a:pt x="4560005" y="0"/>
                        </a:cubicBezTo>
                        <a:cubicBezTo>
                          <a:pt x="4722758" y="-11371"/>
                          <a:pt x="4846326" y="24934"/>
                          <a:pt x="5012779" y="0"/>
                        </a:cubicBezTo>
                        <a:cubicBezTo>
                          <a:pt x="5179232" y="-24934"/>
                          <a:pt x="5414985" y="27977"/>
                          <a:pt x="5720965" y="0"/>
                        </a:cubicBezTo>
                        <a:cubicBezTo>
                          <a:pt x="6026945" y="-27977"/>
                          <a:pt x="5952627" y="4648"/>
                          <a:pt x="6109886" y="0"/>
                        </a:cubicBezTo>
                        <a:cubicBezTo>
                          <a:pt x="6267145" y="-4648"/>
                          <a:pt x="6520200" y="62990"/>
                          <a:pt x="6690366" y="0"/>
                        </a:cubicBezTo>
                        <a:cubicBezTo>
                          <a:pt x="6860532" y="-62990"/>
                          <a:pt x="7078318" y="33421"/>
                          <a:pt x="7398551" y="0"/>
                        </a:cubicBezTo>
                        <a:cubicBezTo>
                          <a:pt x="8031271" y="-72239"/>
                          <a:pt x="8455351" y="425592"/>
                          <a:pt x="8411825" y="1013274"/>
                        </a:cubicBezTo>
                        <a:cubicBezTo>
                          <a:pt x="8467362" y="1244336"/>
                          <a:pt x="8365820" y="1454726"/>
                          <a:pt x="8411825" y="1592271"/>
                        </a:cubicBezTo>
                        <a:cubicBezTo>
                          <a:pt x="8457830" y="1729816"/>
                          <a:pt x="8391830" y="1938873"/>
                          <a:pt x="8411825" y="2090208"/>
                        </a:cubicBezTo>
                        <a:cubicBezTo>
                          <a:pt x="8431820" y="2241543"/>
                          <a:pt x="8385640" y="2530434"/>
                          <a:pt x="8411825" y="2669205"/>
                        </a:cubicBezTo>
                        <a:cubicBezTo>
                          <a:pt x="8438010" y="2807976"/>
                          <a:pt x="8384417" y="3154356"/>
                          <a:pt x="8411825" y="3329261"/>
                        </a:cubicBezTo>
                        <a:cubicBezTo>
                          <a:pt x="8439233" y="3504166"/>
                          <a:pt x="8360359" y="3771976"/>
                          <a:pt x="8411825" y="3908258"/>
                        </a:cubicBezTo>
                        <a:cubicBezTo>
                          <a:pt x="8463291" y="4044540"/>
                          <a:pt x="8402729" y="4180418"/>
                          <a:pt x="8411825" y="4365665"/>
                        </a:cubicBezTo>
                        <a:cubicBezTo>
                          <a:pt x="8420921" y="4550912"/>
                          <a:pt x="8399130" y="4883369"/>
                          <a:pt x="8411825" y="5066251"/>
                        </a:cubicBezTo>
                        <a:cubicBezTo>
                          <a:pt x="8497968" y="5574769"/>
                          <a:pt x="7892703" y="6183452"/>
                          <a:pt x="7398551" y="6079525"/>
                        </a:cubicBezTo>
                        <a:cubicBezTo>
                          <a:pt x="7157812" y="6079926"/>
                          <a:pt x="7004989" y="6035751"/>
                          <a:pt x="6881924" y="6079525"/>
                        </a:cubicBezTo>
                        <a:cubicBezTo>
                          <a:pt x="6758859" y="6123299"/>
                          <a:pt x="6556140" y="6029579"/>
                          <a:pt x="6301444" y="6079525"/>
                        </a:cubicBezTo>
                        <a:cubicBezTo>
                          <a:pt x="6046748" y="6129471"/>
                          <a:pt x="6047287" y="6038637"/>
                          <a:pt x="5912523" y="6079525"/>
                        </a:cubicBezTo>
                        <a:cubicBezTo>
                          <a:pt x="5777759" y="6120413"/>
                          <a:pt x="5650129" y="6034178"/>
                          <a:pt x="5523601" y="6079525"/>
                        </a:cubicBezTo>
                        <a:cubicBezTo>
                          <a:pt x="5397073" y="6124872"/>
                          <a:pt x="5107424" y="6073740"/>
                          <a:pt x="4943122" y="6079525"/>
                        </a:cubicBezTo>
                        <a:cubicBezTo>
                          <a:pt x="4778820" y="6085310"/>
                          <a:pt x="4687063" y="6032615"/>
                          <a:pt x="4490348" y="6079525"/>
                        </a:cubicBezTo>
                        <a:cubicBezTo>
                          <a:pt x="4293633" y="6126435"/>
                          <a:pt x="4068090" y="6017649"/>
                          <a:pt x="3846015" y="6079525"/>
                        </a:cubicBezTo>
                        <a:cubicBezTo>
                          <a:pt x="3623940" y="6141401"/>
                          <a:pt x="3570656" y="6075366"/>
                          <a:pt x="3393241" y="6079525"/>
                        </a:cubicBezTo>
                        <a:cubicBezTo>
                          <a:pt x="3215826" y="6083684"/>
                          <a:pt x="3030746" y="6029854"/>
                          <a:pt x="2748908" y="6079525"/>
                        </a:cubicBezTo>
                        <a:cubicBezTo>
                          <a:pt x="2467070" y="6129196"/>
                          <a:pt x="2474263" y="6063531"/>
                          <a:pt x="2359987" y="6079525"/>
                        </a:cubicBezTo>
                        <a:cubicBezTo>
                          <a:pt x="2245711" y="6095519"/>
                          <a:pt x="1850742" y="6029850"/>
                          <a:pt x="1715654" y="6079525"/>
                        </a:cubicBezTo>
                        <a:cubicBezTo>
                          <a:pt x="1580566" y="6129200"/>
                          <a:pt x="1300250" y="6067777"/>
                          <a:pt x="1013274" y="6079525"/>
                        </a:cubicBezTo>
                        <a:cubicBezTo>
                          <a:pt x="430099" y="6092735"/>
                          <a:pt x="24307" y="5691727"/>
                          <a:pt x="0" y="5066251"/>
                        </a:cubicBezTo>
                        <a:cubicBezTo>
                          <a:pt x="-24774" y="4875056"/>
                          <a:pt x="34367" y="4687189"/>
                          <a:pt x="0" y="4406195"/>
                        </a:cubicBezTo>
                        <a:cubicBezTo>
                          <a:pt x="-34367" y="4125201"/>
                          <a:pt x="21606" y="4096859"/>
                          <a:pt x="0" y="3908258"/>
                        </a:cubicBezTo>
                        <a:cubicBezTo>
                          <a:pt x="-21606" y="3719657"/>
                          <a:pt x="28453" y="3573325"/>
                          <a:pt x="0" y="3450850"/>
                        </a:cubicBezTo>
                        <a:cubicBezTo>
                          <a:pt x="-28453" y="3328375"/>
                          <a:pt x="26523" y="3088658"/>
                          <a:pt x="0" y="2952913"/>
                        </a:cubicBezTo>
                        <a:cubicBezTo>
                          <a:pt x="-26523" y="2817168"/>
                          <a:pt x="29552" y="2580642"/>
                          <a:pt x="0" y="2414446"/>
                        </a:cubicBezTo>
                        <a:cubicBezTo>
                          <a:pt x="-29552" y="2248250"/>
                          <a:pt x="39317" y="1969577"/>
                          <a:pt x="0" y="1835449"/>
                        </a:cubicBezTo>
                        <a:cubicBezTo>
                          <a:pt x="-39317" y="1701321"/>
                          <a:pt x="18150" y="1349752"/>
                          <a:pt x="0" y="10132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0" name="TextBox 19">
            <a:extLst>
              <a:ext uri="{FF2B5EF4-FFF2-40B4-BE49-F238E27FC236}">
                <a16:creationId xmlns:a16="http://schemas.microsoft.com/office/drawing/2014/main" id="{E034C9D3-5556-F849-BE9E-C9B9C61BD929}"/>
              </a:ext>
            </a:extLst>
          </p:cNvPr>
          <p:cNvSpPr txBox="1"/>
          <p:nvPr/>
        </p:nvSpPr>
        <p:spPr>
          <a:xfrm>
            <a:off x="3113903" y="488263"/>
            <a:ext cx="7253416" cy="400110"/>
          </a:xfrm>
          <a:prstGeom prst="rect">
            <a:avLst/>
          </a:prstGeom>
          <a:noFill/>
        </p:spPr>
        <p:txBody>
          <a:bodyPr wrap="square" rtlCol="0">
            <a:spAutoFit/>
          </a:bodyPr>
          <a:lstStyle/>
          <a:p>
            <a:pPr algn="ctr"/>
            <a:r>
              <a:rPr lang="en-US" sz="2000" b="1" dirty="0"/>
              <a:t>Preparing single cell suspensions</a:t>
            </a:r>
            <a:endParaRPr lang="en-BE" sz="2000" b="1" dirty="0"/>
          </a:p>
        </p:txBody>
      </p:sp>
      <p:sp>
        <p:nvSpPr>
          <p:cNvPr id="28" name="Triangle 27">
            <a:extLst>
              <a:ext uri="{FF2B5EF4-FFF2-40B4-BE49-F238E27FC236}">
                <a16:creationId xmlns:a16="http://schemas.microsoft.com/office/drawing/2014/main" id="{99D4682A-8CBF-5E41-AAB9-AC0A7D5D1DE5}"/>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9" name="Triangle 28">
            <a:extLst>
              <a:ext uri="{FF2B5EF4-FFF2-40B4-BE49-F238E27FC236}">
                <a16:creationId xmlns:a16="http://schemas.microsoft.com/office/drawing/2014/main" id="{500C9D07-D5E5-C048-80F5-6BD9FE6DB11F}"/>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30" name="Picture 2" descr="Genomics Core Leuven">
            <a:extLst>
              <a:ext uri="{FF2B5EF4-FFF2-40B4-BE49-F238E27FC236}">
                <a16:creationId xmlns:a16="http://schemas.microsoft.com/office/drawing/2014/main" id="{EB1FEC6D-B342-2040-A8E1-01AA8E3CAA38}"/>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Single cell sequencing: a distinct new field | Clinical ...">
            <a:extLst>
              <a:ext uri="{FF2B5EF4-FFF2-40B4-BE49-F238E27FC236}">
                <a16:creationId xmlns:a16="http://schemas.microsoft.com/office/drawing/2014/main" id="{AF6431CE-23F5-CC44-B40C-2EF2E32CA9CC}"/>
              </a:ext>
            </a:extLst>
          </p:cNvPr>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4118918" y="4573327"/>
            <a:ext cx="1977082" cy="1858543"/>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850CA166-7947-F14F-94E8-E113A6B4EFAF}"/>
              </a:ext>
            </a:extLst>
          </p:cNvPr>
          <p:cNvSpPr txBox="1"/>
          <p:nvPr/>
        </p:nvSpPr>
        <p:spPr>
          <a:xfrm>
            <a:off x="3860087" y="1224704"/>
            <a:ext cx="2074842" cy="400110"/>
          </a:xfrm>
          <a:prstGeom prst="rect">
            <a:avLst/>
          </a:prstGeom>
          <a:noFill/>
        </p:spPr>
        <p:txBody>
          <a:bodyPr wrap="square" rtlCol="0">
            <a:spAutoFit/>
          </a:bodyPr>
          <a:lstStyle/>
          <a:p>
            <a:pPr algn="ctr"/>
            <a:r>
              <a:rPr lang="en-US" sz="2000" dirty="0"/>
              <a:t>SMART-seq</a:t>
            </a:r>
            <a:endParaRPr lang="en-BE" sz="2000" dirty="0"/>
          </a:p>
        </p:txBody>
      </p:sp>
      <p:sp>
        <p:nvSpPr>
          <p:cNvPr id="37" name="Rounded Rectangle 36">
            <a:extLst>
              <a:ext uri="{FF2B5EF4-FFF2-40B4-BE49-F238E27FC236}">
                <a16:creationId xmlns:a16="http://schemas.microsoft.com/office/drawing/2014/main" id="{C88E6D4F-53A7-AB44-BA27-02FB2821E15C}"/>
              </a:ext>
            </a:extLst>
          </p:cNvPr>
          <p:cNvSpPr/>
          <p:nvPr/>
        </p:nvSpPr>
        <p:spPr>
          <a:xfrm>
            <a:off x="3834292" y="1185430"/>
            <a:ext cx="2100638" cy="456678"/>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8" name="TextBox 37">
            <a:extLst>
              <a:ext uri="{FF2B5EF4-FFF2-40B4-BE49-F238E27FC236}">
                <a16:creationId xmlns:a16="http://schemas.microsoft.com/office/drawing/2014/main" id="{C416012B-B744-804A-A67D-47EA6A9ED7B6}"/>
              </a:ext>
            </a:extLst>
          </p:cNvPr>
          <p:cNvSpPr txBox="1"/>
          <p:nvPr/>
        </p:nvSpPr>
        <p:spPr>
          <a:xfrm>
            <a:off x="7864006" y="1224704"/>
            <a:ext cx="2074842" cy="400110"/>
          </a:xfrm>
          <a:prstGeom prst="rect">
            <a:avLst/>
          </a:prstGeom>
          <a:noFill/>
        </p:spPr>
        <p:txBody>
          <a:bodyPr wrap="square" rtlCol="0">
            <a:spAutoFit/>
          </a:bodyPr>
          <a:lstStyle/>
          <a:p>
            <a:pPr algn="ctr"/>
            <a:r>
              <a:rPr lang="en-US" sz="2000" dirty="0"/>
              <a:t>10x</a:t>
            </a:r>
            <a:endParaRPr lang="en-BE" sz="2000" dirty="0"/>
          </a:p>
        </p:txBody>
      </p:sp>
      <p:sp>
        <p:nvSpPr>
          <p:cNvPr id="39" name="Rounded Rectangle 38">
            <a:extLst>
              <a:ext uri="{FF2B5EF4-FFF2-40B4-BE49-F238E27FC236}">
                <a16:creationId xmlns:a16="http://schemas.microsoft.com/office/drawing/2014/main" id="{74896831-AD41-7A49-A0F3-782B5EBB8448}"/>
              </a:ext>
            </a:extLst>
          </p:cNvPr>
          <p:cNvSpPr/>
          <p:nvPr/>
        </p:nvSpPr>
        <p:spPr>
          <a:xfrm>
            <a:off x="7838211" y="1185430"/>
            <a:ext cx="2100638" cy="456678"/>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extBox 1">
            <a:extLst>
              <a:ext uri="{FF2B5EF4-FFF2-40B4-BE49-F238E27FC236}">
                <a16:creationId xmlns:a16="http://schemas.microsoft.com/office/drawing/2014/main" id="{1130DFAB-EC2E-DC45-8690-DF25D883701E}"/>
              </a:ext>
            </a:extLst>
          </p:cNvPr>
          <p:cNvSpPr txBox="1"/>
          <p:nvPr/>
        </p:nvSpPr>
        <p:spPr>
          <a:xfrm>
            <a:off x="2992609" y="1992186"/>
            <a:ext cx="3444655" cy="2126864"/>
          </a:xfrm>
          <a:prstGeom prst="rect">
            <a:avLst/>
          </a:prstGeom>
          <a:noFill/>
        </p:spPr>
        <p:txBody>
          <a:bodyPr wrap="square" rtlCol="0">
            <a:spAutoFit/>
          </a:bodyPr>
          <a:lstStyle/>
          <a:p>
            <a:pPr marL="285750" indent="-285750">
              <a:lnSpc>
                <a:spcPct val="150000"/>
              </a:lnSpc>
              <a:buFont typeface="Wingdings" pitchFamily="2" charset="2"/>
              <a:buChar char="ü"/>
            </a:pPr>
            <a:r>
              <a:rPr lang="en-BE" dirty="0"/>
              <a:t>FACS sorting into 96 well plate</a:t>
            </a:r>
          </a:p>
          <a:p>
            <a:pPr marL="285750" indent="-285750">
              <a:lnSpc>
                <a:spcPct val="150000"/>
              </a:lnSpc>
              <a:buFont typeface="Wingdings" pitchFamily="2" charset="2"/>
              <a:buChar char="ü"/>
            </a:pPr>
            <a:r>
              <a:rPr lang="en-BE" dirty="0"/>
              <a:t>1 cell per well</a:t>
            </a:r>
          </a:p>
          <a:p>
            <a:pPr marL="285750" indent="-285750">
              <a:lnSpc>
                <a:spcPct val="150000"/>
              </a:lnSpc>
              <a:buFont typeface="Wingdings" pitchFamily="2" charset="2"/>
              <a:buChar char="ü"/>
            </a:pPr>
            <a:r>
              <a:rPr lang="en-GB" dirty="0"/>
              <a:t>D</a:t>
            </a:r>
            <a:r>
              <a:rPr lang="en-BE" dirty="0"/>
              <a:t>irectly into lysis buffer</a:t>
            </a:r>
          </a:p>
          <a:p>
            <a:pPr marL="285750" indent="-285750">
              <a:lnSpc>
                <a:spcPct val="150000"/>
              </a:lnSpc>
              <a:buFont typeface="Wingdings" pitchFamily="2" charset="2"/>
              <a:buChar char="ü"/>
            </a:pPr>
            <a:r>
              <a:rPr lang="en-GB" dirty="0"/>
              <a:t>P</a:t>
            </a:r>
            <a:r>
              <a:rPr lang="en-BE" dirty="0"/>
              <a:t>ositive controls</a:t>
            </a:r>
          </a:p>
          <a:p>
            <a:pPr marL="285750" indent="-285750">
              <a:lnSpc>
                <a:spcPct val="150000"/>
              </a:lnSpc>
              <a:buFont typeface="Wingdings" pitchFamily="2" charset="2"/>
              <a:buChar char="ü"/>
            </a:pPr>
            <a:r>
              <a:rPr lang="en-GB" dirty="0"/>
              <a:t>N</a:t>
            </a:r>
            <a:r>
              <a:rPr lang="en-BE" dirty="0"/>
              <a:t>egative controls</a:t>
            </a:r>
          </a:p>
        </p:txBody>
      </p:sp>
      <p:sp>
        <p:nvSpPr>
          <p:cNvPr id="24" name="TextBox 23">
            <a:extLst>
              <a:ext uri="{FF2B5EF4-FFF2-40B4-BE49-F238E27FC236}">
                <a16:creationId xmlns:a16="http://schemas.microsoft.com/office/drawing/2014/main" id="{ED5908CE-3F0E-F04A-BA89-8E2A5D7FC514}"/>
              </a:ext>
            </a:extLst>
          </p:cNvPr>
          <p:cNvSpPr txBox="1"/>
          <p:nvPr/>
        </p:nvSpPr>
        <p:spPr>
          <a:xfrm>
            <a:off x="7046105" y="1992186"/>
            <a:ext cx="3840198" cy="2126864"/>
          </a:xfrm>
          <a:prstGeom prst="rect">
            <a:avLst/>
          </a:prstGeom>
          <a:noFill/>
        </p:spPr>
        <p:txBody>
          <a:bodyPr wrap="square" rtlCol="0">
            <a:spAutoFit/>
          </a:bodyPr>
          <a:lstStyle/>
          <a:p>
            <a:pPr marL="285750" indent="-285750">
              <a:lnSpc>
                <a:spcPct val="150000"/>
              </a:lnSpc>
              <a:buFont typeface="Wingdings" pitchFamily="2" charset="2"/>
              <a:buChar char="ü"/>
            </a:pPr>
            <a:r>
              <a:rPr lang="en-US" dirty="0"/>
              <a:t>Tube with at least 50,000 cells/50 µl</a:t>
            </a:r>
          </a:p>
          <a:p>
            <a:pPr marL="285750" indent="-285750">
              <a:lnSpc>
                <a:spcPct val="150000"/>
              </a:lnSpc>
              <a:buFont typeface="Wingdings" pitchFamily="2" charset="2"/>
              <a:buChar char="ü"/>
            </a:pPr>
            <a:r>
              <a:rPr lang="en-US" dirty="0"/>
              <a:t>PBS with low BSA content</a:t>
            </a:r>
          </a:p>
          <a:p>
            <a:pPr marL="285750" indent="-285750">
              <a:lnSpc>
                <a:spcPct val="150000"/>
              </a:lnSpc>
              <a:buFont typeface="Wingdings" pitchFamily="2" charset="2"/>
              <a:buChar char="ü"/>
            </a:pPr>
            <a:r>
              <a:rPr lang="en-US" dirty="0"/>
              <a:t>Clump and debris free</a:t>
            </a:r>
          </a:p>
          <a:p>
            <a:pPr marL="285750" indent="-285750">
              <a:lnSpc>
                <a:spcPct val="150000"/>
              </a:lnSpc>
              <a:buFont typeface="Wingdings" pitchFamily="2" charset="2"/>
              <a:buChar char="ü"/>
            </a:pPr>
            <a:r>
              <a:rPr lang="en-US" dirty="0"/>
              <a:t>Tagged or treated (feature barcoding)</a:t>
            </a:r>
            <a:endParaRPr lang="en-BE" dirty="0"/>
          </a:p>
        </p:txBody>
      </p:sp>
      <p:pic>
        <p:nvPicPr>
          <p:cNvPr id="25" name="Picture 24">
            <a:extLst>
              <a:ext uri="{FF2B5EF4-FFF2-40B4-BE49-F238E27FC236}">
                <a16:creationId xmlns:a16="http://schemas.microsoft.com/office/drawing/2014/main" id="{ADB90777-6B3C-2846-B6AC-F9AFB106ADAF}"/>
              </a:ext>
            </a:extLst>
          </p:cNvPr>
          <p:cNvPicPr>
            <a:picLocks noChangeAspect="1"/>
          </p:cNvPicPr>
          <p:nvPr/>
        </p:nvPicPr>
        <p:blipFill>
          <a:blip r:embed="rId6"/>
          <a:stretch>
            <a:fillRect/>
          </a:stretch>
        </p:blipFill>
        <p:spPr>
          <a:xfrm>
            <a:off x="8310852" y="4636874"/>
            <a:ext cx="1179138" cy="1725035"/>
          </a:xfrm>
          <a:prstGeom prst="rect">
            <a:avLst/>
          </a:prstGeom>
        </p:spPr>
      </p:pic>
    </p:spTree>
    <p:extLst>
      <p:ext uri="{BB962C8B-B14F-4D97-AF65-F5344CB8AC3E}">
        <p14:creationId xmlns:p14="http://schemas.microsoft.com/office/powerpoint/2010/main" val="3637481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B8664B-7BD0-164A-BC33-5EF89497955C}"/>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6746" y="1746295"/>
            <a:ext cx="2424341" cy="3989161"/>
          </a:xfrm>
          <a:prstGeom prst="rect">
            <a:avLst/>
          </a:prstGeom>
        </p:spPr>
      </p:pic>
      <p:sp>
        <p:nvSpPr>
          <p:cNvPr id="7" name="Freeform 6">
            <a:extLst>
              <a:ext uri="{FF2B5EF4-FFF2-40B4-BE49-F238E27FC236}">
                <a16:creationId xmlns:a16="http://schemas.microsoft.com/office/drawing/2014/main" id="{872A95BC-E8B5-CD45-ACFE-30F453D409CA}"/>
              </a:ext>
            </a:extLst>
          </p:cNvPr>
          <p:cNvSpPr/>
          <p:nvPr/>
        </p:nvSpPr>
        <p:spPr>
          <a:xfrm>
            <a:off x="2097719" y="1235674"/>
            <a:ext cx="474818" cy="2253114"/>
          </a:xfrm>
          <a:custGeom>
            <a:avLst/>
            <a:gdLst>
              <a:gd name="connsiteX0" fmla="*/ 0 w 457200"/>
              <a:gd name="connsiteY0" fmla="*/ 1309816 h 1407972"/>
              <a:gd name="connsiteX1" fmla="*/ 284206 w 457200"/>
              <a:gd name="connsiteY1" fmla="*/ 1272746 h 1407972"/>
              <a:gd name="connsiteX2" fmla="*/ 457200 w 457200"/>
              <a:gd name="connsiteY2" fmla="*/ 0 h 1407972"/>
              <a:gd name="connsiteX0" fmla="*/ 0 w 457200"/>
              <a:gd name="connsiteY0" fmla="*/ 1309816 h 1346110"/>
              <a:gd name="connsiteX1" fmla="*/ 420130 w 457200"/>
              <a:gd name="connsiteY1" fmla="*/ 1099751 h 1346110"/>
              <a:gd name="connsiteX2" fmla="*/ 457200 w 457200"/>
              <a:gd name="connsiteY2" fmla="*/ 0 h 1346110"/>
              <a:gd name="connsiteX0" fmla="*/ 0 w 457200"/>
              <a:gd name="connsiteY0" fmla="*/ 1309816 h 1324859"/>
              <a:gd name="connsiteX1" fmla="*/ 382368 w 457200"/>
              <a:gd name="connsiteY1" fmla="*/ 842767 h 1324859"/>
              <a:gd name="connsiteX2" fmla="*/ 457200 w 457200"/>
              <a:gd name="connsiteY2" fmla="*/ 0 h 1324859"/>
              <a:gd name="connsiteX0" fmla="*/ 0 w 646012"/>
              <a:gd name="connsiteY0" fmla="*/ 1273103 h 1289582"/>
              <a:gd name="connsiteX1" fmla="*/ 571180 w 646012"/>
              <a:gd name="connsiteY1" fmla="*/ 842767 h 1289582"/>
              <a:gd name="connsiteX2" fmla="*/ 646012 w 646012"/>
              <a:gd name="connsiteY2" fmla="*/ 0 h 1289582"/>
              <a:gd name="connsiteX0" fmla="*/ 0 w 646012"/>
              <a:gd name="connsiteY0" fmla="*/ 1273103 h 1277444"/>
              <a:gd name="connsiteX1" fmla="*/ 571180 w 646012"/>
              <a:gd name="connsiteY1" fmla="*/ 842767 h 1277444"/>
              <a:gd name="connsiteX2" fmla="*/ 646012 w 646012"/>
              <a:gd name="connsiteY2" fmla="*/ 0 h 1277444"/>
              <a:gd name="connsiteX0" fmla="*/ 0 w 655649"/>
              <a:gd name="connsiteY0" fmla="*/ 1316820 h 1320593"/>
              <a:gd name="connsiteX1" fmla="*/ 580817 w 655649"/>
              <a:gd name="connsiteY1" fmla="*/ 842767 h 1320593"/>
              <a:gd name="connsiteX2" fmla="*/ 655649 w 655649"/>
              <a:gd name="connsiteY2" fmla="*/ 0 h 1320593"/>
              <a:gd name="connsiteX0" fmla="*/ 0 w 659212"/>
              <a:gd name="connsiteY0" fmla="*/ 1316820 h 1320740"/>
              <a:gd name="connsiteX1" fmla="*/ 628996 w 659212"/>
              <a:gd name="connsiteY1" fmla="*/ 855258 h 1320740"/>
              <a:gd name="connsiteX2" fmla="*/ 655649 w 659212"/>
              <a:gd name="connsiteY2" fmla="*/ 0 h 1320740"/>
            </a:gdLst>
            <a:ahLst/>
            <a:cxnLst>
              <a:cxn ang="0">
                <a:pos x="connsiteX0" y="connsiteY0"/>
              </a:cxn>
              <a:cxn ang="0">
                <a:pos x="connsiteX1" y="connsiteY1"/>
              </a:cxn>
              <a:cxn ang="0">
                <a:pos x="connsiteX2" y="connsiteY2"/>
              </a:cxn>
            </a:cxnLst>
            <a:rect l="l" t="t" r="r" b="b"/>
            <a:pathLst>
              <a:path w="659212" h="1320740">
                <a:moveTo>
                  <a:pt x="0" y="1316820"/>
                </a:moveTo>
                <a:cubicBezTo>
                  <a:pt x="547256" y="1357473"/>
                  <a:pt x="552796" y="1073561"/>
                  <a:pt x="628996" y="855258"/>
                </a:cubicBezTo>
                <a:cubicBezTo>
                  <a:pt x="705196" y="636955"/>
                  <a:pt x="607252" y="527221"/>
                  <a:pt x="655649" y="0"/>
                </a:cubicBezTo>
              </a:path>
            </a:pathLst>
          </a:custGeom>
          <a:noFill/>
          <a:ln>
            <a:solidFill>
              <a:srgbClr val="FAB005">
                <a:alpha val="29804"/>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ounded Rectangle 9">
            <a:extLst>
              <a:ext uri="{FF2B5EF4-FFF2-40B4-BE49-F238E27FC236}">
                <a16:creationId xmlns:a16="http://schemas.microsoft.com/office/drawing/2014/main" id="{52A5FF1F-60C3-804B-B317-1C0500385E8E}"/>
              </a:ext>
            </a:extLst>
          </p:cNvPr>
          <p:cNvSpPr/>
          <p:nvPr/>
        </p:nvSpPr>
        <p:spPr>
          <a:xfrm>
            <a:off x="2577340" y="336377"/>
            <a:ext cx="8751600" cy="6437871"/>
          </a:xfrm>
          <a:prstGeom prst="roundRect">
            <a:avLst/>
          </a:prstGeom>
          <a:noFill/>
          <a:ln w="19050">
            <a:solidFill>
              <a:srgbClr val="FAB005">
                <a:alpha val="29804"/>
              </a:srgbClr>
            </a:solidFill>
            <a:prstDash val="sysDash"/>
            <a:extLst>
              <a:ext uri="{C807C97D-BFC1-408E-A445-0C87EB9F89A2}">
                <ask:lineSketchStyleProps xmlns:ask="http://schemas.microsoft.com/office/drawing/2018/sketchyshapes" sd="1219033472">
                  <a:custGeom>
                    <a:avLst/>
                    <a:gdLst>
                      <a:gd name="connsiteX0" fmla="*/ 0 w 8411825"/>
                      <a:gd name="connsiteY0" fmla="*/ 1013274 h 6079525"/>
                      <a:gd name="connsiteX1" fmla="*/ 1013274 w 8411825"/>
                      <a:gd name="connsiteY1" fmla="*/ 0 h 6079525"/>
                      <a:gd name="connsiteX2" fmla="*/ 1721459 w 8411825"/>
                      <a:gd name="connsiteY2" fmla="*/ 0 h 6079525"/>
                      <a:gd name="connsiteX3" fmla="*/ 2238086 w 8411825"/>
                      <a:gd name="connsiteY3" fmla="*/ 0 h 6079525"/>
                      <a:gd name="connsiteX4" fmla="*/ 2690860 w 8411825"/>
                      <a:gd name="connsiteY4" fmla="*/ 0 h 6079525"/>
                      <a:gd name="connsiteX5" fmla="*/ 3335193 w 8411825"/>
                      <a:gd name="connsiteY5" fmla="*/ 0 h 6079525"/>
                      <a:gd name="connsiteX6" fmla="*/ 3851820 w 8411825"/>
                      <a:gd name="connsiteY6" fmla="*/ 0 h 6079525"/>
                      <a:gd name="connsiteX7" fmla="*/ 4560005 w 8411825"/>
                      <a:gd name="connsiteY7" fmla="*/ 0 h 6079525"/>
                      <a:gd name="connsiteX8" fmla="*/ 5012779 w 8411825"/>
                      <a:gd name="connsiteY8" fmla="*/ 0 h 6079525"/>
                      <a:gd name="connsiteX9" fmla="*/ 5720965 w 8411825"/>
                      <a:gd name="connsiteY9" fmla="*/ 0 h 6079525"/>
                      <a:gd name="connsiteX10" fmla="*/ 6109886 w 8411825"/>
                      <a:gd name="connsiteY10" fmla="*/ 0 h 6079525"/>
                      <a:gd name="connsiteX11" fmla="*/ 6690366 w 8411825"/>
                      <a:gd name="connsiteY11" fmla="*/ 0 h 6079525"/>
                      <a:gd name="connsiteX12" fmla="*/ 7398551 w 8411825"/>
                      <a:gd name="connsiteY12" fmla="*/ 0 h 6079525"/>
                      <a:gd name="connsiteX13" fmla="*/ 8411825 w 8411825"/>
                      <a:gd name="connsiteY13" fmla="*/ 1013274 h 6079525"/>
                      <a:gd name="connsiteX14" fmla="*/ 8411825 w 8411825"/>
                      <a:gd name="connsiteY14" fmla="*/ 1592271 h 6079525"/>
                      <a:gd name="connsiteX15" fmla="*/ 8411825 w 8411825"/>
                      <a:gd name="connsiteY15" fmla="*/ 2090208 h 6079525"/>
                      <a:gd name="connsiteX16" fmla="*/ 8411825 w 8411825"/>
                      <a:gd name="connsiteY16" fmla="*/ 2669205 h 6079525"/>
                      <a:gd name="connsiteX17" fmla="*/ 8411825 w 8411825"/>
                      <a:gd name="connsiteY17" fmla="*/ 3329261 h 6079525"/>
                      <a:gd name="connsiteX18" fmla="*/ 8411825 w 8411825"/>
                      <a:gd name="connsiteY18" fmla="*/ 3908258 h 6079525"/>
                      <a:gd name="connsiteX19" fmla="*/ 8411825 w 8411825"/>
                      <a:gd name="connsiteY19" fmla="*/ 4365665 h 6079525"/>
                      <a:gd name="connsiteX20" fmla="*/ 8411825 w 8411825"/>
                      <a:gd name="connsiteY20" fmla="*/ 5066251 h 6079525"/>
                      <a:gd name="connsiteX21" fmla="*/ 7398551 w 8411825"/>
                      <a:gd name="connsiteY21" fmla="*/ 6079525 h 6079525"/>
                      <a:gd name="connsiteX22" fmla="*/ 6881924 w 8411825"/>
                      <a:gd name="connsiteY22" fmla="*/ 6079525 h 6079525"/>
                      <a:gd name="connsiteX23" fmla="*/ 6301444 w 8411825"/>
                      <a:gd name="connsiteY23" fmla="*/ 6079525 h 6079525"/>
                      <a:gd name="connsiteX24" fmla="*/ 5912523 w 8411825"/>
                      <a:gd name="connsiteY24" fmla="*/ 6079525 h 6079525"/>
                      <a:gd name="connsiteX25" fmla="*/ 5523601 w 8411825"/>
                      <a:gd name="connsiteY25" fmla="*/ 6079525 h 6079525"/>
                      <a:gd name="connsiteX26" fmla="*/ 4943122 w 8411825"/>
                      <a:gd name="connsiteY26" fmla="*/ 6079525 h 6079525"/>
                      <a:gd name="connsiteX27" fmla="*/ 4490348 w 8411825"/>
                      <a:gd name="connsiteY27" fmla="*/ 6079525 h 6079525"/>
                      <a:gd name="connsiteX28" fmla="*/ 3846015 w 8411825"/>
                      <a:gd name="connsiteY28" fmla="*/ 6079525 h 6079525"/>
                      <a:gd name="connsiteX29" fmla="*/ 3393241 w 8411825"/>
                      <a:gd name="connsiteY29" fmla="*/ 6079525 h 6079525"/>
                      <a:gd name="connsiteX30" fmla="*/ 2748908 w 8411825"/>
                      <a:gd name="connsiteY30" fmla="*/ 6079525 h 6079525"/>
                      <a:gd name="connsiteX31" fmla="*/ 2359987 w 8411825"/>
                      <a:gd name="connsiteY31" fmla="*/ 6079525 h 6079525"/>
                      <a:gd name="connsiteX32" fmla="*/ 1715654 w 8411825"/>
                      <a:gd name="connsiteY32" fmla="*/ 6079525 h 6079525"/>
                      <a:gd name="connsiteX33" fmla="*/ 1013274 w 8411825"/>
                      <a:gd name="connsiteY33" fmla="*/ 6079525 h 6079525"/>
                      <a:gd name="connsiteX34" fmla="*/ 0 w 8411825"/>
                      <a:gd name="connsiteY34" fmla="*/ 5066251 h 6079525"/>
                      <a:gd name="connsiteX35" fmla="*/ 0 w 8411825"/>
                      <a:gd name="connsiteY35" fmla="*/ 4406195 h 6079525"/>
                      <a:gd name="connsiteX36" fmla="*/ 0 w 8411825"/>
                      <a:gd name="connsiteY36" fmla="*/ 3908258 h 6079525"/>
                      <a:gd name="connsiteX37" fmla="*/ 0 w 8411825"/>
                      <a:gd name="connsiteY37" fmla="*/ 3450850 h 6079525"/>
                      <a:gd name="connsiteX38" fmla="*/ 0 w 8411825"/>
                      <a:gd name="connsiteY38" fmla="*/ 2952913 h 6079525"/>
                      <a:gd name="connsiteX39" fmla="*/ 0 w 8411825"/>
                      <a:gd name="connsiteY39" fmla="*/ 2414446 h 6079525"/>
                      <a:gd name="connsiteX40" fmla="*/ 0 w 8411825"/>
                      <a:gd name="connsiteY40" fmla="*/ 1835449 h 6079525"/>
                      <a:gd name="connsiteX41" fmla="*/ 0 w 8411825"/>
                      <a:gd name="connsiteY41" fmla="*/ 1013274 h 60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11825" h="6079525" extrusionOk="0">
                        <a:moveTo>
                          <a:pt x="0" y="1013274"/>
                        </a:moveTo>
                        <a:cubicBezTo>
                          <a:pt x="-102804" y="390246"/>
                          <a:pt x="324668" y="48412"/>
                          <a:pt x="1013274" y="0"/>
                        </a:cubicBezTo>
                        <a:cubicBezTo>
                          <a:pt x="1221492" y="-76002"/>
                          <a:pt x="1452409" y="66076"/>
                          <a:pt x="1721459" y="0"/>
                        </a:cubicBezTo>
                        <a:cubicBezTo>
                          <a:pt x="1990510" y="-66076"/>
                          <a:pt x="2058947" y="31289"/>
                          <a:pt x="2238086" y="0"/>
                        </a:cubicBezTo>
                        <a:cubicBezTo>
                          <a:pt x="2417225" y="-31289"/>
                          <a:pt x="2559296" y="11396"/>
                          <a:pt x="2690860" y="0"/>
                        </a:cubicBezTo>
                        <a:cubicBezTo>
                          <a:pt x="2822424" y="-11396"/>
                          <a:pt x="3074681" y="68794"/>
                          <a:pt x="3335193" y="0"/>
                        </a:cubicBezTo>
                        <a:cubicBezTo>
                          <a:pt x="3595705" y="-68794"/>
                          <a:pt x="3714577" y="28880"/>
                          <a:pt x="3851820" y="0"/>
                        </a:cubicBezTo>
                        <a:cubicBezTo>
                          <a:pt x="3989063" y="-28880"/>
                          <a:pt x="4397253" y="11371"/>
                          <a:pt x="4560005" y="0"/>
                        </a:cubicBezTo>
                        <a:cubicBezTo>
                          <a:pt x="4722758" y="-11371"/>
                          <a:pt x="4846326" y="24934"/>
                          <a:pt x="5012779" y="0"/>
                        </a:cubicBezTo>
                        <a:cubicBezTo>
                          <a:pt x="5179232" y="-24934"/>
                          <a:pt x="5414985" y="27977"/>
                          <a:pt x="5720965" y="0"/>
                        </a:cubicBezTo>
                        <a:cubicBezTo>
                          <a:pt x="6026945" y="-27977"/>
                          <a:pt x="5952627" y="4648"/>
                          <a:pt x="6109886" y="0"/>
                        </a:cubicBezTo>
                        <a:cubicBezTo>
                          <a:pt x="6267145" y="-4648"/>
                          <a:pt x="6520200" y="62990"/>
                          <a:pt x="6690366" y="0"/>
                        </a:cubicBezTo>
                        <a:cubicBezTo>
                          <a:pt x="6860532" y="-62990"/>
                          <a:pt x="7078318" y="33421"/>
                          <a:pt x="7398551" y="0"/>
                        </a:cubicBezTo>
                        <a:cubicBezTo>
                          <a:pt x="8031271" y="-72239"/>
                          <a:pt x="8455351" y="425592"/>
                          <a:pt x="8411825" y="1013274"/>
                        </a:cubicBezTo>
                        <a:cubicBezTo>
                          <a:pt x="8467362" y="1244336"/>
                          <a:pt x="8365820" y="1454726"/>
                          <a:pt x="8411825" y="1592271"/>
                        </a:cubicBezTo>
                        <a:cubicBezTo>
                          <a:pt x="8457830" y="1729816"/>
                          <a:pt x="8391830" y="1938873"/>
                          <a:pt x="8411825" y="2090208"/>
                        </a:cubicBezTo>
                        <a:cubicBezTo>
                          <a:pt x="8431820" y="2241543"/>
                          <a:pt x="8385640" y="2530434"/>
                          <a:pt x="8411825" y="2669205"/>
                        </a:cubicBezTo>
                        <a:cubicBezTo>
                          <a:pt x="8438010" y="2807976"/>
                          <a:pt x="8384417" y="3154356"/>
                          <a:pt x="8411825" y="3329261"/>
                        </a:cubicBezTo>
                        <a:cubicBezTo>
                          <a:pt x="8439233" y="3504166"/>
                          <a:pt x="8360359" y="3771976"/>
                          <a:pt x="8411825" y="3908258"/>
                        </a:cubicBezTo>
                        <a:cubicBezTo>
                          <a:pt x="8463291" y="4044540"/>
                          <a:pt x="8402729" y="4180418"/>
                          <a:pt x="8411825" y="4365665"/>
                        </a:cubicBezTo>
                        <a:cubicBezTo>
                          <a:pt x="8420921" y="4550912"/>
                          <a:pt x="8399130" y="4883369"/>
                          <a:pt x="8411825" y="5066251"/>
                        </a:cubicBezTo>
                        <a:cubicBezTo>
                          <a:pt x="8497968" y="5574769"/>
                          <a:pt x="7892703" y="6183452"/>
                          <a:pt x="7398551" y="6079525"/>
                        </a:cubicBezTo>
                        <a:cubicBezTo>
                          <a:pt x="7157812" y="6079926"/>
                          <a:pt x="7004989" y="6035751"/>
                          <a:pt x="6881924" y="6079525"/>
                        </a:cubicBezTo>
                        <a:cubicBezTo>
                          <a:pt x="6758859" y="6123299"/>
                          <a:pt x="6556140" y="6029579"/>
                          <a:pt x="6301444" y="6079525"/>
                        </a:cubicBezTo>
                        <a:cubicBezTo>
                          <a:pt x="6046748" y="6129471"/>
                          <a:pt x="6047287" y="6038637"/>
                          <a:pt x="5912523" y="6079525"/>
                        </a:cubicBezTo>
                        <a:cubicBezTo>
                          <a:pt x="5777759" y="6120413"/>
                          <a:pt x="5650129" y="6034178"/>
                          <a:pt x="5523601" y="6079525"/>
                        </a:cubicBezTo>
                        <a:cubicBezTo>
                          <a:pt x="5397073" y="6124872"/>
                          <a:pt x="5107424" y="6073740"/>
                          <a:pt x="4943122" y="6079525"/>
                        </a:cubicBezTo>
                        <a:cubicBezTo>
                          <a:pt x="4778820" y="6085310"/>
                          <a:pt x="4687063" y="6032615"/>
                          <a:pt x="4490348" y="6079525"/>
                        </a:cubicBezTo>
                        <a:cubicBezTo>
                          <a:pt x="4293633" y="6126435"/>
                          <a:pt x="4068090" y="6017649"/>
                          <a:pt x="3846015" y="6079525"/>
                        </a:cubicBezTo>
                        <a:cubicBezTo>
                          <a:pt x="3623940" y="6141401"/>
                          <a:pt x="3570656" y="6075366"/>
                          <a:pt x="3393241" y="6079525"/>
                        </a:cubicBezTo>
                        <a:cubicBezTo>
                          <a:pt x="3215826" y="6083684"/>
                          <a:pt x="3030746" y="6029854"/>
                          <a:pt x="2748908" y="6079525"/>
                        </a:cubicBezTo>
                        <a:cubicBezTo>
                          <a:pt x="2467070" y="6129196"/>
                          <a:pt x="2474263" y="6063531"/>
                          <a:pt x="2359987" y="6079525"/>
                        </a:cubicBezTo>
                        <a:cubicBezTo>
                          <a:pt x="2245711" y="6095519"/>
                          <a:pt x="1850742" y="6029850"/>
                          <a:pt x="1715654" y="6079525"/>
                        </a:cubicBezTo>
                        <a:cubicBezTo>
                          <a:pt x="1580566" y="6129200"/>
                          <a:pt x="1300250" y="6067777"/>
                          <a:pt x="1013274" y="6079525"/>
                        </a:cubicBezTo>
                        <a:cubicBezTo>
                          <a:pt x="430099" y="6092735"/>
                          <a:pt x="24307" y="5691727"/>
                          <a:pt x="0" y="5066251"/>
                        </a:cubicBezTo>
                        <a:cubicBezTo>
                          <a:pt x="-24774" y="4875056"/>
                          <a:pt x="34367" y="4687189"/>
                          <a:pt x="0" y="4406195"/>
                        </a:cubicBezTo>
                        <a:cubicBezTo>
                          <a:pt x="-34367" y="4125201"/>
                          <a:pt x="21606" y="4096859"/>
                          <a:pt x="0" y="3908258"/>
                        </a:cubicBezTo>
                        <a:cubicBezTo>
                          <a:pt x="-21606" y="3719657"/>
                          <a:pt x="28453" y="3573325"/>
                          <a:pt x="0" y="3450850"/>
                        </a:cubicBezTo>
                        <a:cubicBezTo>
                          <a:pt x="-28453" y="3328375"/>
                          <a:pt x="26523" y="3088658"/>
                          <a:pt x="0" y="2952913"/>
                        </a:cubicBezTo>
                        <a:cubicBezTo>
                          <a:pt x="-26523" y="2817168"/>
                          <a:pt x="29552" y="2580642"/>
                          <a:pt x="0" y="2414446"/>
                        </a:cubicBezTo>
                        <a:cubicBezTo>
                          <a:pt x="-29552" y="2248250"/>
                          <a:pt x="39317" y="1969577"/>
                          <a:pt x="0" y="1835449"/>
                        </a:cubicBezTo>
                        <a:cubicBezTo>
                          <a:pt x="-39317" y="1701321"/>
                          <a:pt x="18150" y="1349752"/>
                          <a:pt x="0" y="10132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1" name="TextBox 10">
            <a:extLst>
              <a:ext uri="{FF2B5EF4-FFF2-40B4-BE49-F238E27FC236}">
                <a16:creationId xmlns:a16="http://schemas.microsoft.com/office/drawing/2014/main" id="{1B91FD1E-AD2A-944B-9BA7-A8E1B79C8521}"/>
              </a:ext>
            </a:extLst>
          </p:cNvPr>
          <p:cNvSpPr txBox="1"/>
          <p:nvPr/>
        </p:nvSpPr>
        <p:spPr>
          <a:xfrm>
            <a:off x="3111299" y="1155895"/>
            <a:ext cx="2100640" cy="400110"/>
          </a:xfrm>
          <a:prstGeom prst="rect">
            <a:avLst/>
          </a:prstGeom>
          <a:noFill/>
        </p:spPr>
        <p:txBody>
          <a:bodyPr wrap="none" rtlCol="0">
            <a:spAutoFit/>
          </a:bodyPr>
          <a:lstStyle/>
          <a:p>
            <a:pPr algn="ctr"/>
            <a:r>
              <a:rPr lang="en-US" sz="2000" dirty="0"/>
              <a:t>Set up experiment</a:t>
            </a:r>
            <a:endParaRPr lang="en-BE" sz="2000" dirty="0"/>
          </a:p>
        </p:txBody>
      </p:sp>
      <p:sp>
        <p:nvSpPr>
          <p:cNvPr id="16" name="Rounded Rectangle 15">
            <a:extLst>
              <a:ext uri="{FF2B5EF4-FFF2-40B4-BE49-F238E27FC236}">
                <a16:creationId xmlns:a16="http://schemas.microsoft.com/office/drawing/2014/main" id="{31E1F86B-A64C-074C-B07B-188910EEEB96}"/>
              </a:ext>
            </a:extLst>
          </p:cNvPr>
          <p:cNvSpPr/>
          <p:nvPr/>
        </p:nvSpPr>
        <p:spPr>
          <a:xfrm>
            <a:off x="3085503" y="1116621"/>
            <a:ext cx="2100640" cy="456678"/>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0" name="TextBox 19">
            <a:extLst>
              <a:ext uri="{FF2B5EF4-FFF2-40B4-BE49-F238E27FC236}">
                <a16:creationId xmlns:a16="http://schemas.microsoft.com/office/drawing/2014/main" id="{E034C9D3-5556-F849-BE9E-C9B9C61BD929}"/>
              </a:ext>
            </a:extLst>
          </p:cNvPr>
          <p:cNvSpPr txBox="1"/>
          <p:nvPr/>
        </p:nvSpPr>
        <p:spPr>
          <a:xfrm>
            <a:off x="3098941" y="2006075"/>
            <a:ext cx="2074843" cy="707886"/>
          </a:xfrm>
          <a:prstGeom prst="rect">
            <a:avLst/>
          </a:prstGeom>
          <a:noFill/>
        </p:spPr>
        <p:txBody>
          <a:bodyPr wrap="square" rtlCol="0">
            <a:spAutoFit/>
          </a:bodyPr>
          <a:lstStyle/>
          <a:p>
            <a:pPr algn="ctr"/>
            <a:r>
              <a:rPr lang="en-US" sz="2000" dirty="0"/>
              <a:t>generate single cell suspensions</a:t>
            </a:r>
            <a:endParaRPr lang="en-BE" sz="2000" dirty="0"/>
          </a:p>
        </p:txBody>
      </p:sp>
      <p:sp>
        <p:nvSpPr>
          <p:cNvPr id="21" name="Rounded Rectangle 20">
            <a:extLst>
              <a:ext uri="{FF2B5EF4-FFF2-40B4-BE49-F238E27FC236}">
                <a16:creationId xmlns:a16="http://schemas.microsoft.com/office/drawing/2014/main" id="{79980363-CC97-A04B-8528-BD4BAFCD526E}"/>
              </a:ext>
            </a:extLst>
          </p:cNvPr>
          <p:cNvSpPr/>
          <p:nvPr/>
        </p:nvSpPr>
        <p:spPr>
          <a:xfrm>
            <a:off x="3085503" y="2003872"/>
            <a:ext cx="2100640" cy="707886"/>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2" name="TextBox 21">
            <a:extLst>
              <a:ext uri="{FF2B5EF4-FFF2-40B4-BE49-F238E27FC236}">
                <a16:creationId xmlns:a16="http://schemas.microsoft.com/office/drawing/2014/main" id="{81296070-2C5F-8C43-8C16-C397B08323B1}"/>
              </a:ext>
            </a:extLst>
          </p:cNvPr>
          <p:cNvSpPr txBox="1"/>
          <p:nvPr/>
        </p:nvSpPr>
        <p:spPr>
          <a:xfrm>
            <a:off x="3111297" y="3214605"/>
            <a:ext cx="2074843" cy="400110"/>
          </a:xfrm>
          <a:prstGeom prst="rect">
            <a:avLst/>
          </a:prstGeom>
          <a:noFill/>
        </p:spPr>
        <p:txBody>
          <a:bodyPr wrap="square" rtlCol="0">
            <a:spAutoFit/>
          </a:bodyPr>
          <a:lstStyle/>
          <a:p>
            <a:pPr algn="ctr"/>
            <a:r>
              <a:rPr lang="en-US" sz="2000" dirty="0"/>
              <a:t>QC</a:t>
            </a:r>
            <a:endParaRPr lang="en-BE" sz="2000" dirty="0"/>
          </a:p>
        </p:txBody>
      </p:sp>
      <p:sp>
        <p:nvSpPr>
          <p:cNvPr id="23" name="Rounded Rectangle 22">
            <a:extLst>
              <a:ext uri="{FF2B5EF4-FFF2-40B4-BE49-F238E27FC236}">
                <a16:creationId xmlns:a16="http://schemas.microsoft.com/office/drawing/2014/main" id="{A69754D4-BFB9-AF44-BF8B-F486DADD31CE}"/>
              </a:ext>
            </a:extLst>
          </p:cNvPr>
          <p:cNvSpPr/>
          <p:nvPr/>
        </p:nvSpPr>
        <p:spPr>
          <a:xfrm>
            <a:off x="3085502" y="3175331"/>
            <a:ext cx="2100639" cy="456678"/>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4" name="TextBox 23">
            <a:extLst>
              <a:ext uri="{FF2B5EF4-FFF2-40B4-BE49-F238E27FC236}">
                <a16:creationId xmlns:a16="http://schemas.microsoft.com/office/drawing/2014/main" id="{B04C60BC-2AED-CC42-B6DD-D5511B89AD85}"/>
              </a:ext>
            </a:extLst>
          </p:cNvPr>
          <p:cNvSpPr txBox="1"/>
          <p:nvPr/>
        </p:nvSpPr>
        <p:spPr>
          <a:xfrm>
            <a:off x="3111298" y="4101856"/>
            <a:ext cx="2074842" cy="400110"/>
          </a:xfrm>
          <a:prstGeom prst="rect">
            <a:avLst/>
          </a:prstGeom>
          <a:noFill/>
        </p:spPr>
        <p:txBody>
          <a:bodyPr wrap="square" rtlCol="0">
            <a:spAutoFit/>
          </a:bodyPr>
          <a:lstStyle/>
          <a:p>
            <a:pPr algn="ctr"/>
            <a:r>
              <a:rPr lang="en-US" sz="2000" b="1" dirty="0"/>
              <a:t>Library prep</a:t>
            </a:r>
            <a:endParaRPr lang="en-BE" sz="2000" b="1" dirty="0"/>
          </a:p>
        </p:txBody>
      </p:sp>
      <p:sp>
        <p:nvSpPr>
          <p:cNvPr id="25" name="Rounded Rectangle 24">
            <a:extLst>
              <a:ext uri="{FF2B5EF4-FFF2-40B4-BE49-F238E27FC236}">
                <a16:creationId xmlns:a16="http://schemas.microsoft.com/office/drawing/2014/main" id="{4232D066-6008-4A41-8A55-C610C984D407}"/>
              </a:ext>
            </a:extLst>
          </p:cNvPr>
          <p:cNvSpPr/>
          <p:nvPr/>
        </p:nvSpPr>
        <p:spPr>
          <a:xfrm>
            <a:off x="3085503" y="4062582"/>
            <a:ext cx="2100638" cy="456678"/>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 name="Right Brace 3">
            <a:extLst>
              <a:ext uri="{FF2B5EF4-FFF2-40B4-BE49-F238E27FC236}">
                <a16:creationId xmlns:a16="http://schemas.microsoft.com/office/drawing/2014/main" id="{137E1EFF-2BBC-C546-B4A0-7C60AA5B770B}"/>
              </a:ext>
            </a:extLst>
          </p:cNvPr>
          <p:cNvSpPr/>
          <p:nvPr/>
        </p:nvSpPr>
        <p:spPr>
          <a:xfrm>
            <a:off x="5629916" y="1088485"/>
            <a:ext cx="297178" cy="2318752"/>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BE"/>
          </a:p>
        </p:txBody>
      </p:sp>
      <p:sp>
        <p:nvSpPr>
          <p:cNvPr id="26" name="Right Brace 25">
            <a:extLst>
              <a:ext uri="{FF2B5EF4-FFF2-40B4-BE49-F238E27FC236}">
                <a16:creationId xmlns:a16="http://schemas.microsoft.com/office/drawing/2014/main" id="{E995D919-A12E-B445-9A65-B962DBAF1B12}"/>
              </a:ext>
            </a:extLst>
          </p:cNvPr>
          <p:cNvSpPr/>
          <p:nvPr/>
        </p:nvSpPr>
        <p:spPr>
          <a:xfrm>
            <a:off x="5629916" y="3407237"/>
            <a:ext cx="297178" cy="1140160"/>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BE"/>
          </a:p>
        </p:txBody>
      </p:sp>
      <p:sp>
        <p:nvSpPr>
          <p:cNvPr id="5" name="TextBox 4">
            <a:extLst>
              <a:ext uri="{FF2B5EF4-FFF2-40B4-BE49-F238E27FC236}">
                <a16:creationId xmlns:a16="http://schemas.microsoft.com/office/drawing/2014/main" id="{4429F2FD-5F6B-504A-A2EB-7717277510D4}"/>
              </a:ext>
            </a:extLst>
          </p:cNvPr>
          <p:cNvSpPr txBox="1"/>
          <p:nvPr/>
        </p:nvSpPr>
        <p:spPr>
          <a:xfrm>
            <a:off x="6320987" y="3632009"/>
            <a:ext cx="3502856" cy="400110"/>
          </a:xfrm>
          <a:prstGeom prst="rect">
            <a:avLst/>
          </a:prstGeom>
          <a:noFill/>
        </p:spPr>
        <p:txBody>
          <a:bodyPr wrap="square" rtlCol="0">
            <a:spAutoFit/>
          </a:bodyPr>
          <a:lstStyle/>
          <a:p>
            <a:r>
              <a:rPr lang="en-BE" sz="2000" dirty="0"/>
              <a:t>the genomics core (or you)</a:t>
            </a:r>
          </a:p>
        </p:txBody>
      </p:sp>
      <p:sp>
        <p:nvSpPr>
          <p:cNvPr id="27" name="TextBox 26">
            <a:extLst>
              <a:ext uri="{FF2B5EF4-FFF2-40B4-BE49-F238E27FC236}">
                <a16:creationId xmlns:a16="http://schemas.microsoft.com/office/drawing/2014/main" id="{088B22E5-C1AA-2F4C-941A-7B60AB1273B5}"/>
              </a:ext>
            </a:extLst>
          </p:cNvPr>
          <p:cNvSpPr txBox="1"/>
          <p:nvPr/>
        </p:nvSpPr>
        <p:spPr>
          <a:xfrm>
            <a:off x="6320987" y="1892954"/>
            <a:ext cx="3502856" cy="400110"/>
          </a:xfrm>
          <a:prstGeom prst="rect">
            <a:avLst/>
          </a:prstGeom>
          <a:noFill/>
        </p:spPr>
        <p:txBody>
          <a:bodyPr wrap="square" rtlCol="0">
            <a:spAutoFit/>
          </a:bodyPr>
          <a:lstStyle/>
          <a:p>
            <a:r>
              <a:rPr lang="en-US" sz="2000" dirty="0"/>
              <a:t>You</a:t>
            </a:r>
          </a:p>
        </p:txBody>
      </p:sp>
      <p:sp>
        <p:nvSpPr>
          <p:cNvPr id="28" name="Triangle 27">
            <a:extLst>
              <a:ext uri="{FF2B5EF4-FFF2-40B4-BE49-F238E27FC236}">
                <a16:creationId xmlns:a16="http://schemas.microsoft.com/office/drawing/2014/main" id="{99D4682A-8CBF-5E41-AAB9-AC0A7D5D1DE5}"/>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9" name="Triangle 28">
            <a:extLst>
              <a:ext uri="{FF2B5EF4-FFF2-40B4-BE49-F238E27FC236}">
                <a16:creationId xmlns:a16="http://schemas.microsoft.com/office/drawing/2014/main" id="{500C9D07-D5E5-C048-80F5-6BD9FE6DB11F}"/>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30" name="Picture 2" descr="Genomics Core Leuven">
            <a:extLst>
              <a:ext uri="{FF2B5EF4-FFF2-40B4-BE49-F238E27FC236}">
                <a16:creationId xmlns:a16="http://schemas.microsoft.com/office/drawing/2014/main" id="{EB1FEC6D-B342-2040-A8E1-01AA8E3CAA38}"/>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246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riangle 9">
            <a:extLst>
              <a:ext uri="{FF2B5EF4-FFF2-40B4-BE49-F238E27FC236}">
                <a16:creationId xmlns:a16="http://schemas.microsoft.com/office/drawing/2014/main" id="{770B07A8-1047-CE43-936A-DC8A0ECD231E}"/>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1" name="Triangle 10">
            <a:extLst>
              <a:ext uri="{FF2B5EF4-FFF2-40B4-BE49-F238E27FC236}">
                <a16:creationId xmlns:a16="http://schemas.microsoft.com/office/drawing/2014/main" id="{EAD0950F-1DAB-F64C-B04C-36AFA87ED500}"/>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12" name="Picture 2" descr="Genomics Core Leuven">
            <a:extLst>
              <a:ext uri="{FF2B5EF4-FFF2-40B4-BE49-F238E27FC236}">
                <a16:creationId xmlns:a16="http://schemas.microsoft.com/office/drawing/2014/main" id="{E8FDD7BD-510A-4446-A20A-E60F72971E3F}"/>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Diagram&#10;&#10;Description automatically generated">
            <a:extLst>
              <a:ext uri="{FF2B5EF4-FFF2-40B4-BE49-F238E27FC236}">
                <a16:creationId xmlns:a16="http://schemas.microsoft.com/office/drawing/2014/main" id="{D4D097A2-E8EA-0F42-9D8E-85841AF281B0}"/>
              </a:ext>
            </a:extLst>
          </p:cNvPr>
          <p:cNvPicPr>
            <a:picLocks noChangeAspect="1"/>
          </p:cNvPicPr>
          <p:nvPr/>
        </p:nvPicPr>
        <p:blipFill>
          <a:blip r:embed="rId4"/>
          <a:stretch>
            <a:fillRect/>
          </a:stretch>
        </p:blipFill>
        <p:spPr>
          <a:xfrm>
            <a:off x="2061337" y="191020"/>
            <a:ext cx="8396416" cy="6475959"/>
          </a:xfrm>
          <a:prstGeom prst="rect">
            <a:avLst/>
          </a:prstGeom>
        </p:spPr>
      </p:pic>
    </p:spTree>
    <p:extLst>
      <p:ext uri="{BB962C8B-B14F-4D97-AF65-F5344CB8AC3E}">
        <p14:creationId xmlns:p14="http://schemas.microsoft.com/office/powerpoint/2010/main" val="3857598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B8664B-7BD0-164A-BC33-5EF89497955C}"/>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6746" y="1746295"/>
            <a:ext cx="2424341" cy="3989161"/>
          </a:xfrm>
          <a:prstGeom prst="rect">
            <a:avLst/>
          </a:prstGeom>
        </p:spPr>
      </p:pic>
      <p:sp>
        <p:nvSpPr>
          <p:cNvPr id="7" name="Freeform 6">
            <a:extLst>
              <a:ext uri="{FF2B5EF4-FFF2-40B4-BE49-F238E27FC236}">
                <a16:creationId xmlns:a16="http://schemas.microsoft.com/office/drawing/2014/main" id="{872A95BC-E8B5-CD45-ACFE-30F453D409CA}"/>
              </a:ext>
            </a:extLst>
          </p:cNvPr>
          <p:cNvSpPr/>
          <p:nvPr/>
        </p:nvSpPr>
        <p:spPr>
          <a:xfrm>
            <a:off x="2097719" y="1235674"/>
            <a:ext cx="474818" cy="2253114"/>
          </a:xfrm>
          <a:custGeom>
            <a:avLst/>
            <a:gdLst>
              <a:gd name="connsiteX0" fmla="*/ 0 w 457200"/>
              <a:gd name="connsiteY0" fmla="*/ 1309816 h 1407972"/>
              <a:gd name="connsiteX1" fmla="*/ 284206 w 457200"/>
              <a:gd name="connsiteY1" fmla="*/ 1272746 h 1407972"/>
              <a:gd name="connsiteX2" fmla="*/ 457200 w 457200"/>
              <a:gd name="connsiteY2" fmla="*/ 0 h 1407972"/>
              <a:gd name="connsiteX0" fmla="*/ 0 w 457200"/>
              <a:gd name="connsiteY0" fmla="*/ 1309816 h 1346110"/>
              <a:gd name="connsiteX1" fmla="*/ 420130 w 457200"/>
              <a:gd name="connsiteY1" fmla="*/ 1099751 h 1346110"/>
              <a:gd name="connsiteX2" fmla="*/ 457200 w 457200"/>
              <a:gd name="connsiteY2" fmla="*/ 0 h 1346110"/>
              <a:gd name="connsiteX0" fmla="*/ 0 w 457200"/>
              <a:gd name="connsiteY0" fmla="*/ 1309816 h 1324859"/>
              <a:gd name="connsiteX1" fmla="*/ 382368 w 457200"/>
              <a:gd name="connsiteY1" fmla="*/ 842767 h 1324859"/>
              <a:gd name="connsiteX2" fmla="*/ 457200 w 457200"/>
              <a:gd name="connsiteY2" fmla="*/ 0 h 1324859"/>
              <a:gd name="connsiteX0" fmla="*/ 0 w 646012"/>
              <a:gd name="connsiteY0" fmla="*/ 1273103 h 1289582"/>
              <a:gd name="connsiteX1" fmla="*/ 571180 w 646012"/>
              <a:gd name="connsiteY1" fmla="*/ 842767 h 1289582"/>
              <a:gd name="connsiteX2" fmla="*/ 646012 w 646012"/>
              <a:gd name="connsiteY2" fmla="*/ 0 h 1289582"/>
              <a:gd name="connsiteX0" fmla="*/ 0 w 646012"/>
              <a:gd name="connsiteY0" fmla="*/ 1273103 h 1277444"/>
              <a:gd name="connsiteX1" fmla="*/ 571180 w 646012"/>
              <a:gd name="connsiteY1" fmla="*/ 842767 h 1277444"/>
              <a:gd name="connsiteX2" fmla="*/ 646012 w 646012"/>
              <a:gd name="connsiteY2" fmla="*/ 0 h 1277444"/>
              <a:gd name="connsiteX0" fmla="*/ 0 w 655649"/>
              <a:gd name="connsiteY0" fmla="*/ 1316820 h 1320593"/>
              <a:gd name="connsiteX1" fmla="*/ 580817 w 655649"/>
              <a:gd name="connsiteY1" fmla="*/ 842767 h 1320593"/>
              <a:gd name="connsiteX2" fmla="*/ 655649 w 655649"/>
              <a:gd name="connsiteY2" fmla="*/ 0 h 1320593"/>
              <a:gd name="connsiteX0" fmla="*/ 0 w 659212"/>
              <a:gd name="connsiteY0" fmla="*/ 1316820 h 1320740"/>
              <a:gd name="connsiteX1" fmla="*/ 628996 w 659212"/>
              <a:gd name="connsiteY1" fmla="*/ 855258 h 1320740"/>
              <a:gd name="connsiteX2" fmla="*/ 655649 w 659212"/>
              <a:gd name="connsiteY2" fmla="*/ 0 h 1320740"/>
            </a:gdLst>
            <a:ahLst/>
            <a:cxnLst>
              <a:cxn ang="0">
                <a:pos x="connsiteX0" y="connsiteY0"/>
              </a:cxn>
              <a:cxn ang="0">
                <a:pos x="connsiteX1" y="connsiteY1"/>
              </a:cxn>
              <a:cxn ang="0">
                <a:pos x="connsiteX2" y="connsiteY2"/>
              </a:cxn>
            </a:cxnLst>
            <a:rect l="l" t="t" r="r" b="b"/>
            <a:pathLst>
              <a:path w="659212" h="1320740">
                <a:moveTo>
                  <a:pt x="0" y="1316820"/>
                </a:moveTo>
                <a:cubicBezTo>
                  <a:pt x="547256" y="1357473"/>
                  <a:pt x="552796" y="1073561"/>
                  <a:pt x="628996" y="855258"/>
                </a:cubicBezTo>
                <a:cubicBezTo>
                  <a:pt x="705196" y="636955"/>
                  <a:pt x="607252" y="527221"/>
                  <a:pt x="655649" y="0"/>
                </a:cubicBezTo>
              </a:path>
            </a:pathLst>
          </a:custGeom>
          <a:noFill/>
          <a:ln>
            <a:solidFill>
              <a:srgbClr val="FAB005">
                <a:alpha val="29804"/>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ounded Rectangle 9">
            <a:extLst>
              <a:ext uri="{FF2B5EF4-FFF2-40B4-BE49-F238E27FC236}">
                <a16:creationId xmlns:a16="http://schemas.microsoft.com/office/drawing/2014/main" id="{52A5FF1F-60C3-804B-B317-1C0500385E8E}"/>
              </a:ext>
            </a:extLst>
          </p:cNvPr>
          <p:cNvSpPr/>
          <p:nvPr/>
        </p:nvSpPr>
        <p:spPr>
          <a:xfrm>
            <a:off x="2577340" y="336377"/>
            <a:ext cx="8751600" cy="6437871"/>
          </a:xfrm>
          <a:prstGeom prst="roundRect">
            <a:avLst/>
          </a:prstGeom>
          <a:noFill/>
          <a:ln w="19050">
            <a:solidFill>
              <a:srgbClr val="FAB005">
                <a:alpha val="29804"/>
              </a:srgbClr>
            </a:solidFill>
            <a:prstDash val="sysDash"/>
            <a:extLst>
              <a:ext uri="{C807C97D-BFC1-408E-A445-0C87EB9F89A2}">
                <ask:lineSketchStyleProps xmlns:ask="http://schemas.microsoft.com/office/drawing/2018/sketchyshapes" sd="1219033472">
                  <a:custGeom>
                    <a:avLst/>
                    <a:gdLst>
                      <a:gd name="connsiteX0" fmla="*/ 0 w 8411825"/>
                      <a:gd name="connsiteY0" fmla="*/ 1013274 h 6079525"/>
                      <a:gd name="connsiteX1" fmla="*/ 1013274 w 8411825"/>
                      <a:gd name="connsiteY1" fmla="*/ 0 h 6079525"/>
                      <a:gd name="connsiteX2" fmla="*/ 1721459 w 8411825"/>
                      <a:gd name="connsiteY2" fmla="*/ 0 h 6079525"/>
                      <a:gd name="connsiteX3" fmla="*/ 2238086 w 8411825"/>
                      <a:gd name="connsiteY3" fmla="*/ 0 h 6079525"/>
                      <a:gd name="connsiteX4" fmla="*/ 2690860 w 8411825"/>
                      <a:gd name="connsiteY4" fmla="*/ 0 h 6079525"/>
                      <a:gd name="connsiteX5" fmla="*/ 3335193 w 8411825"/>
                      <a:gd name="connsiteY5" fmla="*/ 0 h 6079525"/>
                      <a:gd name="connsiteX6" fmla="*/ 3851820 w 8411825"/>
                      <a:gd name="connsiteY6" fmla="*/ 0 h 6079525"/>
                      <a:gd name="connsiteX7" fmla="*/ 4560005 w 8411825"/>
                      <a:gd name="connsiteY7" fmla="*/ 0 h 6079525"/>
                      <a:gd name="connsiteX8" fmla="*/ 5012779 w 8411825"/>
                      <a:gd name="connsiteY8" fmla="*/ 0 h 6079525"/>
                      <a:gd name="connsiteX9" fmla="*/ 5720965 w 8411825"/>
                      <a:gd name="connsiteY9" fmla="*/ 0 h 6079525"/>
                      <a:gd name="connsiteX10" fmla="*/ 6109886 w 8411825"/>
                      <a:gd name="connsiteY10" fmla="*/ 0 h 6079525"/>
                      <a:gd name="connsiteX11" fmla="*/ 6690366 w 8411825"/>
                      <a:gd name="connsiteY11" fmla="*/ 0 h 6079525"/>
                      <a:gd name="connsiteX12" fmla="*/ 7398551 w 8411825"/>
                      <a:gd name="connsiteY12" fmla="*/ 0 h 6079525"/>
                      <a:gd name="connsiteX13" fmla="*/ 8411825 w 8411825"/>
                      <a:gd name="connsiteY13" fmla="*/ 1013274 h 6079525"/>
                      <a:gd name="connsiteX14" fmla="*/ 8411825 w 8411825"/>
                      <a:gd name="connsiteY14" fmla="*/ 1592271 h 6079525"/>
                      <a:gd name="connsiteX15" fmla="*/ 8411825 w 8411825"/>
                      <a:gd name="connsiteY15" fmla="*/ 2090208 h 6079525"/>
                      <a:gd name="connsiteX16" fmla="*/ 8411825 w 8411825"/>
                      <a:gd name="connsiteY16" fmla="*/ 2669205 h 6079525"/>
                      <a:gd name="connsiteX17" fmla="*/ 8411825 w 8411825"/>
                      <a:gd name="connsiteY17" fmla="*/ 3329261 h 6079525"/>
                      <a:gd name="connsiteX18" fmla="*/ 8411825 w 8411825"/>
                      <a:gd name="connsiteY18" fmla="*/ 3908258 h 6079525"/>
                      <a:gd name="connsiteX19" fmla="*/ 8411825 w 8411825"/>
                      <a:gd name="connsiteY19" fmla="*/ 4365665 h 6079525"/>
                      <a:gd name="connsiteX20" fmla="*/ 8411825 w 8411825"/>
                      <a:gd name="connsiteY20" fmla="*/ 5066251 h 6079525"/>
                      <a:gd name="connsiteX21" fmla="*/ 7398551 w 8411825"/>
                      <a:gd name="connsiteY21" fmla="*/ 6079525 h 6079525"/>
                      <a:gd name="connsiteX22" fmla="*/ 6881924 w 8411825"/>
                      <a:gd name="connsiteY22" fmla="*/ 6079525 h 6079525"/>
                      <a:gd name="connsiteX23" fmla="*/ 6301444 w 8411825"/>
                      <a:gd name="connsiteY23" fmla="*/ 6079525 h 6079525"/>
                      <a:gd name="connsiteX24" fmla="*/ 5912523 w 8411825"/>
                      <a:gd name="connsiteY24" fmla="*/ 6079525 h 6079525"/>
                      <a:gd name="connsiteX25" fmla="*/ 5523601 w 8411825"/>
                      <a:gd name="connsiteY25" fmla="*/ 6079525 h 6079525"/>
                      <a:gd name="connsiteX26" fmla="*/ 4943122 w 8411825"/>
                      <a:gd name="connsiteY26" fmla="*/ 6079525 h 6079525"/>
                      <a:gd name="connsiteX27" fmla="*/ 4490348 w 8411825"/>
                      <a:gd name="connsiteY27" fmla="*/ 6079525 h 6079525"/>
                      <a:gd name="connsiteX28" fmla="*/ 3846015 w 8411825"/>
                      <a:gd name="connsiteY28" fmla="*/ 6079525 h 6079525"/>
                      <a:gd name="connsiteX29" fmla="*/ 3393241 w 8411825"/>
                      <a:gd name="connsiteY29" fmla="*/ 6079525 h 6079525"/>
                      <a:gd name="connsiteX30" fmla="*/ 2748908 w 8411825"/>
                      <a:gd name="connsiteY30" fmla="*/ 6079525 h 6079525"/>
                      <a:gd name="connsiteX31" fmla="*/ 2359987 w 8411825"/>
                      <a:gd name="connsiteY31" fmla="*/ 6079525 h 6079525"/>
                      <a:gd name="connsiteX32" fmla="*/ 1715654 w 8411825"/>
                      <a:gd name="connsiteY32" fmla="*/ 6079525 h 6079525"/>
                      <a:gd name="connsiteX33" fmla="*/ 1013274 w 8411825"/>
                      <a:gd name="connsiteY33" fmla="*/ 6079525 h 6079525"/>
                      <a:gd name="connsiteX34" fmla="*/ 0 w 8411825"/>
                      <a:gd name="connsiteY34" fmla="*/ 5066251 h 6079525"/>
                      <a:gd name="connsiteX35" fmla="*/ 0 w 8411825"/>
                      <a:gd name="connsiteY35" fmla="*/ 4406195 h 6079525"/>
                      <a:gd name="connsiteX36" fmla="*/ 0 w 8411825"/>
                      <a:gd name="connsiteY36" fmla="*/ 3908258 h 6079525"/>
                      <a:gd name="connsiteX37" fmla="*/ 0 w 8411825"/>
                      <a:gd name="connsiteY37" fmla="*/ 3450850 h 6079525"/>
                      <a:gd name="connsiteX38" fmla="*/ 0 w 8411825"/>
                      <a:gd name="connsiteY38" fmla="*/ 2952913 h 6079525"/>
                      <a:gd name="connsiteX39" fmla="*/ 0 w 8411825"/>
                      <a:gd name="connsiteY39" fmla="*/ 2414446 h 6079525"/>
                      <a:gd name="connsiteX40" fmla="*/ 0 w 8411825"/>
                      <a:gd name="connsiteY40" fmla="*/ 1835449 h 6079525"/>
                      <a:gd name="connsiteX41" fmla="*/ 0 w 8411825"/>
                      <a:gd name="connsiteY41" fmla="*/ 1013274 h 60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11825" h="6079525" extrusionOk="0">
                        <a:moveTo>
                          <a:pt x="0" y="1013274"/>
                        </a:moveTo>
                        <a:cubicBezTo>
                          <a:pt x="-102804" y="390246"/>
                          <a:pt x="324668" y="48412"/>
                          <a:pt x="1013274" y="0"/>
                        </a:cubicBezTo>
                        <a:cubicBezTo>
                          <a:pt x="1221492" y="-76002"/>
                          <a:pt x="1452409" y="66076"/>
                          <a:pt x="1721459" y="0"/>
                        </a:cubicBezTo>
                        <a:cubicBezTo>
                          <a:pt x="1990510" y="-66076"/>
                          <a:pt x="2058947" y="31289"/>
                          <a:pt x="2238086" y="0"/>
                        </a:cubicBezTo>
                        <a:cubicBezTo>
                          <a:pt x="2417225" y="-31289"/>
                          <a:pt x="2559296" y="11396"/>
                          <a:pt x="2690860" y="0"/>
                        </a:cubicBezTo>
                        <a:cubicBezTo>
                          <a:pt x="2822424" y="-11396"/>
                          <a:pt x="3074681" y="68794"/>
                          <a:pt x="3335193" y="0"/>
                        </a:cubicBezTo>
                        <a:cubicBezTo>
                          <a:pt x="3595705" y="-68794"/>
                          <a:pt x="3714577" y="28880"/>
                          <a:pt x="3851820" y="0"/>
                        </a:cubicBezTo>
                        <a:cubicBezTo>
                          <a:pt x="3989063" y="-28880"/>
                          <a:pt x="4397253" y="11371"/>
                          <a:pt x="4560005" y="0"/>
                        </a:cubicBezTo>
                        <a:cubicBezTo>
                          <a:pt x="4722758" y="-11371"/>
                          <a:pt x="4846326" y="24934"/>
                          <a:pt x="5012779" y="0"/>
                        </a:cubicBezTo>
                        <a:cubicBezTo>
                          <a:pt x="5179232" y="-24934"/>
                          <a:pt x="5414985" y="27977"/>
                          <a:pt x="5720965" y="0"/>
                        </a:cubicBezTo>
                        <a:cubicBezTo>
                          <a:pt x="6026945" y="-27977"/>
                          <a:pt x="5952627" y="4648"/>
                          <a:pt x="6109886" y="0"/>
                        </a:cubicBezTo>
                        <a:cubicBezTo>
                          <a:pt x="6267145" y="-4648"/>
                          <a:pt x="6520200" y="62990"/>
                          <a:pt x="6690366" y="0"/>
                        </a:cubicBezTo>
                        <a:cubicBezTo>
                          <a:pt x="6860532" y="-62990"/>
                          <a:pt x="7078318" y="33421"/>
                          <a:pt x="7398551" y="0"/>
                        </a:cubicBezTo>
                        <a:cubicBezTo>
                          <a:pt x="8031271" y="-72239"/>
                          <a:pt x="8455351" y="425592"/>
                          <a:pt x="8411825" y="1013274"/>
                        </a:cubicBezTo>
                        <a:cubicBezTo>
                          <a:pt x="8467362" y="1244336"/>
                          <a:pt x="8365820" y="1454726"/>
                          <a:pt x="8411825" y="1592271"/>
                        </a:cubicBezTo>
                        <a:cubicBezTo>
                          <a:pt x="8457830" y="1729816"/>
                          <a:pt x="8391830" y="1938873"/>
                          <a:pt x="8411825" y="2090208"/>
                        </a:cubicBezTo>
                        <a:cubicBezTo>
                          <a:pt x="8431820" y="2241543"/>
                          <a:pt x="8385640" y="2530434"/>
                          <a:pt x="8411825" y="2669205"/>
                        </a:cubicBezTo>
                        <a:cubicBezTo>
                          <a:pt x="8438010" y="2807976"/>
                          <a:pt x="8384417" y="3154356"/>
                          <a:pt x="8411825" y="3329261"/>
                        </a:cubicBezTo>
                        <a:cubicBezTo>
                          <a:pt x="8439233" y="3504166"/>
                          <a:pt x="8360359" y="3771976"/>
                          <a:pt x="8411825" y="3908258"/>
                        </a:cubicBezTo>
                        <a:cubicBezTo>
                          <a:pt x="8463291" y="4044540"/>
                          <a:pt x="8402729" y="4180418"/>
                          <a:pt x="8411825" y="4365665"/>
                        </a:cubicBezTo>
                        <a:cubicBezTo>
                          <a:pt x="8420921" y="4550912"/>
                          <a:pt x="8399130" y="4883369"/>
                          <a:pt x="8411825" y="5066251"/>
                        </a:cubicBezTo>
                        <a:cubicBezTo>
                          <a:pt x="8497968" y="5574769"/>
                          <a:pt x="7892703" y="6183452"/>
                          <a:pt x="7398551" y="6079525"/>
                        </a:cubicBezTo>
                        <a:cubicBezTo>
                          <a:pt x="7157812" y="6079926"/>
                          <a:pt x="7004989" y="6035751"/>
                          <a:pt x="6881924" y="6079525"/>
                        </a:cubicBezTo>
                        <a:cubicBezTo>
                          <a:pt x="6758859" y="6123299"/>
                          <a:pt x="6556140" y="6029579"/>
                          <a:pt x="6301444" y="6079525"/>
                        </a:cubicBezTo>
                        <a:cubicBezTo>
                          <a:pt x="6046748" y="6129471"/>
                          <a:pt x="6047287" y="6038637"/>
                          <a:pt x="5912523" y="6079525"/>
                        </a:cubicBezTo>
                        <a:cubicBezTo>
                          <a:pt x="5777759" y="6120413"/>
                          <a:pt x="5650129" y="6034178"/>
                          <a:pt x="5523601" y="6079525"/>
                        </a:cubicBezTo>
                        <a:cubicBezTo>
                          <a:pt x="5397073" y="6124872"/>
                          <a:pt x="5107424" y="6073740"/>
                          <a:pt x="4943122" y="6079525"/>
                        </a:cubicBezTo>
                        <a:cubicBezTo>
                          <a:pt x="4778820" y="6085310"/>
                          <a:pt x="4687063" y="6032615"/>
                          <a:pt x="4490348" y="6079525"/>
                        </a:cubicBezTo>
                        <a:cubicBezTo>
                          <a:pt x="4293633" y="6126435"/>
                          <a:pt x="4068090" y="6017649"/>
                          <a:pt x="3846015" y="6079525"/>
                        </a:cubicBezTo>
                        <a:cubicBezTo>
                          <a:pt x="3623940" y="6141401"/>
                          <a:pt x="3570656" y="6075366"/>
                          <a:pt x="3393241" y="6079525"/>
                        </a:cubicBezTo>
                        <a:cubicBezTo>
                          <a:pt x="3215826" y="6083684"/>
                          <a:pt x="3030746" y="6029854"/>
                          <a:pt x="2748908" y="6079525"/>
                        </a:cubicBezTo>
                        <a:cubicBezTo>
                          <a:pt x="2467070" y="6129196"/>
                          <a:pt x="2474263" y="6063531"/>
                          <a:pt x="2359987" y="6079525"/>
                        </a:cubicBezTo>
                        <a:cubicBezTo>
                          <a:pt x="2245711" y="6095519"/>
                          <a:pt x="1850742" y="6029850"/>
                          <a:pt x="1715654" y="6079525"/>
                        </a:cubicBezTo>
                        <a:cubicBezTo>
                          <a:pt x="1580566" y="6129200"/>
                          <a:pt x="1300250" y="6067777"/>
                          <a:pt x="1013274" y="6079525"/>
                        </a:cubicBezTo>
                        <a:cubicBezTo>
                          <a:pt x="430099" y="6092735"/>
                          <a:pt x="24307" y="5691727"/>
                          <a:pt x="0" y="5066251"/>
                        </a:cubicBezTo>
                        <a:cubicBezTo>
                          <a:pt x="-24774" y="4875056"/>
                          <a:pt x="34367" y="4687189"/>
                          <a:pt x="0" y="4406195"/>
                        </a:cubicBezTo>
                        <a:cubicBezTo>
                          <a:pt x="-34367" y="4125201"/>
                          <a:pt x="21606" y="4096859"/>
                          <a:pt x="0" y="3908258"/>
                        </a:cubicBezTo>
                        <a:cubicBezTo>
                          <a:pt x="-21606" y="3719657"/>
                          <a:pt x="28453" y="3573325"/>
                          <a:pt x="0" y="3450850"/>
                        </a:cubicBezTo>
                        <a:cubicBezTo>
                          <a:pt x="-28453" y="3328375"/>
                          <a:pt x="26523" y="3088658"/>
                          <a:pt x="0" y="2952913"/>
                        </a:cubicBezTo>
                        <a:cubicBezTo>
                          <a:pt x="-26523" y="2817168"/>
                          <a:pt x="29552" y="2580642"/>
                          <a:pt x="0" y="2414446"/>
                        </a:cubicBezTo>
                        <a:cubicBezTo>
                          <a:pt x="-29552" y="2248250"/>
                          <a:pt x="39317" y="1969577"/>
                          <a:pt x="0" y="1835449"/>
                        </a:cubicBezTo>
                        <a:cubicBezTo>
                          <a:pt x="-39317" y="1701321"/>
                          <a:pt x="18150" y="1349752"/>
                          <a:pt x="0" y="10132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8" name="Triangle 27">
            <a:extLst>
              <a:ext uri="{FF2B5EF4-FFF2-40B4-BE49-F238E27FC236}">
                <a16:creationId xmlns:a16="http://schemas.microsoft.com/office/drawing/2014/main" id="{99D4682A-8CBF-5E41-AAB9-AC0A7D5D1DE5}"/>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9" name="Triangle 28">
            <a:extLst>
              <a:ext uri="{FF2B5EF4-FFF2-40B4-BE49-F238E27FC236}">
                <a16:creationId xmlns:a16="http://schemas.microsoft.com/office/drawing/2014/main" id="{500C9D07-D5E5-C048-80F5-6BD9FE6DB11F}"/>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30" name="Picture 2" descr="Genomics Core Leuven">
            <a:extLst>
              <a:ext uri="{FF2B5EF4-FFF2-40B4-BE49-F238E27FC236}">
                <a16:creationId xmlns:a16="http://schemas.microsoft.com/office/drawing/2014/main" id="{EB1FEC6D-B342-2040-A8E1-01AA8E3CAA38}"/>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Figure 1">
            <a:extLst>
              <a:ext uri="{FF2B5EF4-FFF2-40B4-BE49-F238E27FC236}">
                <a16:creationId xmlns:a16="http://schemas.microsoft.com/office/drawing/2014/main" id="{6F484D8F-6CD3-2743-9413-DD3019DB1B36}"/>
              </a:ext>
            </a:extLst>
          </p:cNvPr>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7479832" y="1998011"/>
            <a:ext cx="3849108" cy="311460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Figure 1">
            <a:extLst>
              <a:ext uri="{FF2B5EF4-FFF2-40B4-BE49-F238E27FC236}">
                <a16:creationId xmlns:a16="http://schemas.microsoft.com/office/drawing/2014/main" id="{10A6B7E1-730E-424A-98A9-1E606DB7E3DB}"/>
              </a:ext>
            </a:extLst>
          </p:cNvPr>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2701756" y="1404719"/>
            <a:ext cx="4594003" cy="3881414"/>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DC387385-57AD-9347-BAB9-92A086AF83DD}"/>
              </a:ext>
            </a:extLst>
          </p:cNvPr>
          <p:cNvSpPr txBox="1"/>
          <p:nvPr/>
        </p:nvSpPr>
        <p:spPr>
          <a:xfrm>
            <a:off x="3113903" y="488263"/>
            <a:ext cx="7253416" cy="461665"/>
          </a:xfrm>
          <a:prstGeom prst="rect">
            <a:avLst/>
          </a:prstGeom>
          <a:noFill/>
        </p:spPr>
        <p:txBody>
          <a:bodyPr wrap="square" rtlCol="0">
            <a:spAutoFit/>
          </a:bodyPr>
          <a:lstStyle/>
          <a:p>
            <a:pPr algn="ctr"/>
            <a:r>
              <a:rPr lang="en-US" sz="2400" b="1" dirty="0"/>
              <a:t>Library prep: SMART-seq</a:t>
            </a:r>
            <a:endParaRPr lang="en-BE" sz="2400" b="1" dirty="0"/>
          </a:p>
        </p:txBody>
      </p:sp>
    </p:spTree>
    <p:extLst>
      <p:ext uri="{BB962C8B-B14F-4D97-AF65-F5344CB8AC3E}">
        <p14:creationId xmlns:p14="http://schemas.microsoft.com/office/powerpoint/2010/main" val="18240604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B8664B-7BD0-164A-BC33-5EF89497955C}"/>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6746" y="1746295"/>
            <a:ext cx="2424341" cy="3989161"/>
          </a:xfrm>
          <a:prstGeom prst="rect">
            <a:avLst/>
          </a:prstGeom>
        </p:spPr>
      </p:pic>
      <p:sp>
        <p:nvSpPr>
          <p:cNvPr id="7" name="Freeform 6">
            <a:extLst>
              <a:ext uri="{FF2B5EF4-FFF2-40B4-BE49-F238E27FC236}">
                <a16:creationId xmlns:a16="http://schemas.microsoft.com/office/drawing/2014/main" id="{872A95BC-E8B5-CD45-ACFE-30F453D409CA}"/>
              </a:ext>
            </a:extLst>
          </p:cNvPr>
          <p:cNvSpPr/>
          <p:nvPr/>
        </p:nvSpPr>
        <p:spPr>
          <a:xfrm>
            <a:off x="2097719" y="1235674"/>
            <a:ext cx="474818" cy="2253114"/>
          </a:xfrm>
          <a:custGeom>
            <a:avLst/>
            <a:gdLst>
              <a:gd name="connsiteX0" fmla="*/ 0 w 457200"/>
              <a:gd name="connsiteY0" fmla="*/ 1309816 h 1407972"/>
              <a:gd name="connsiteX1" fmla="*/ 284206 w 457200"/>
              <a:gd name="connsiteY1" fmla="*/ 1272746 h 1407972"/>
              <a:gd name="connsiteX2" fmla="*/ 457200 w 457200"/>
              <a:gd name="connsiteY2" fmla="*/ 0 h 1407972"/>
              <a:gd name="connsiteX0" fmla="*/ 0 w 457200"/>
              <a:gd name="connsiteY0" fmla="*/ 1309816 h 1346110"/>
              <a:gd name="connsiteX1" fmla="*/ 420130 w 457200"/>
              <a:gd name="connsiteY1" fmla="*/ 1099751 h 1346110"/>
              <a:gd name="connsiteX2" fmla="*/ 457200 w 457200"/>
              <a:gd name="connsiteY2" fmla="*/ 0 h 1346110"/>
              <a:gd name="connsiteX0" fmla="*/ 0 w 457200"/>
              <a:gd name="connsiteY0" fmla="*/ 1309816 h 1324859"/>
              <a:gd name="connsiteX1" fmla="*/ 382368 w 457200"/>
              <a:gd name="connsiteY1" fmla="*/ 842767 h 1324859"/>
              <a:gd name="connsiteX2" fmla="*/ 457200 w 457200"/>
              <a:gd name="connsiteY2" fmla="*/ 0 h 1324859"/>
              <a:gd name="connsiteX0" fmla="*/ 0 w 646012"/>
              <a:gd name="connsiteY0" fmla="*/ 1273103 h 1289582"/>
              <a:gd name="connsiteX1" fmla="*/ 571180 w 646012"/>
              <a:gd name="connsiteY1" fmla="*/ 842767 h 1289582"/>
              <a:gd name="connsiteX2" fmla="*/ 646012 w 646012"/>
              <a:gd name="connsiteY2" fmla="*/ 0 h 1289582"/>
              <a:gd name="connsiteX0" fmla="*/ 0 w 646012"/>
              <a:gd name="connsiteY0" fmla="*/ 1273103 h 1277444"/>
              <a:gd name="connsiteX1" fmla="*/ 571180 w 646012"/>
              <a:gd name="connsiteY1" fmla="*/ 842767 h 1277444"/>
              <a:gd name="connsiteX2" fmla="*/ 646012 w 646012"/>
              <a:gd name="connsiteY2" fmla="*/ 0 h 1277444"/>
              <a:gd name="connsiteX0" fmla="*/ 0 w 655649"/>
              <a:gd name="connsiteY0" fmla="*/ 1316820 h 1320593"/>
              <a:gd name="connsiteX1" fmla="*/ 580817 w 655649"/>
              <a:gd name="connsiteY1" fmla="*/ 842767 h 1320593"/>
              <a:gd name="connsiteX2" fmla="*/ 655649 w 655649"/>
              <a:gd name="connsiteY2" fmla="*/ 0 h 1320593"/>
              <a:gd name="connsiteX0" fmla="*/ 0 w 659212"/>
              <a:gd name="connsiteY0" fmla="*/ 1316820 h 1320740"/>
              <a:gd name="connsiteX1" fmla="*/ 628996 w 659212"/>
              <a:gd name="connsiteY1" fmla="*/ 855258 h 1320740"/>
              <a:gd name="connsiteX2" fmla="*/ 655649 w 659212"/>
              <a:gd name="connsiteY2" fmla="*/ 0 h 1320740"/>
            </a:gdLst>
            <a:ahLst/>
            <a:cxnLst>
              <a:cxn ang="0">
                <a:pos x="connsiteX0" y="connsiteY0"/>
              </a:cxn>
              <a:cxn ang="0">
                <a:pos x="connsiteX1" y="connsiteY1"/>
              </a:cxn>
              <a:cxn ang="0">
                <a:pos x="connsiteX2" y="connsiteY2"/>
              </a:cxn>
            </a:cxnLst>
            <a:rect l="l" t="t" r="r" b="b"/>
            <a:pathLst>
              <a:path w="659212" h="1320740">
                <a:moveTo>
                  <a:pt x="0" y="1316820"/>
                </a:moveTo>
                <a:cubicBezTo>
                  <a:pt x="547256" y="1357473"/>
                  <a:pt x="552796" y="1073561"/>
                  <a:pt x="628996" y="855258"/>
                </a:cubicBezTo>
                <a:cubicBezTo>
                  <a:pt x="705196" y="636955"/>
                  <a:pt x="607252" y="527221"/>
                  <a:pt x="655649" y="0"/>
                </a:cubicBezTo>
              </a:path>
            </a:pathLst>
          </a:custGeom>
          <a:noFill/>
          <a:ln>
            <a:solidFill>
              <a:srgbClr val="FAB005">
                <a:alpha val="29804"/>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ounded Rectangle 9">
            <a:extLst>
              <a:ext uri="{FF2B5EF4-FFF2-40B4-BE49-F238E27FC236}">
                <a16:creationId xmlns:a16="http://schemas.microsoft.com/office/drawing/2014/main" id="{52A5FF1F-60C3-804B-B317-1C0500385E8E}"/>
              </a:ext>
            </a:extLst>
          </p:cNvPr>
          <p:cNvSpPr/>
          <p:nvPr/>
        </p:nvSpPr>
        <p:spPr>
          <a:xfrm>
            <a:off x="2577340" y="336377"/>
            <a:ext cx="8751600" cy="6437871"/>
          </a:xfrm>
          <a:prstGeom prst="roundRect">
            <a:avLst/>
          </a:prstGeom>
          <a:noFill/>
          <a:ln w="19050">
            <a:solidFill>
              <a:srgbClr val="FAB005">
                <a:alpha val="29804"/>
              </a:srgbClr>
            </a:solidFill>
            <a:prstDash val="sysDash"/>
            <a:extLst>
              <a:ext uri="{C807C97D-BFC1-408E-A445-0C87EB9F89A2}">
                <ask:lineSketchStyleProps xmlns:ask="http://schemas.microsoft.com/office/drawing/2018/sketchyshapes" sd="1219033472">
                  <a:custGeom>
                    <a:avLst/>
                    <a:gdLst>
                      <a:gd name="connsiteX0" fmla="*/ 0 w 8411825"/>
                      <a:gd name="connsiteY0" fmla="*/ 1013274 h 6079525"/>
                      <a:gd name="connsiteX1" fmla="*/ 1013274 w 8411825"/>
                      <a:gd name="connsiteY1" fmla="*/ 0 h 6079525"/>
                      <a:gd name="connsiteX2" fmla="*/ 1721459 w 8411825"/>
                      <a:gd name="connsiteY2" fmla="*/ 0 h 6079525"/>
                      <a:gd name="connsiteX3" fmla="*/ 2238086 w 8411825"/>
                      <a:gd name="connsiteY3" fmla="*/ 0 h 6079525"/>
                      <a:gd name="connsiteX4" fmla="*/ 2690860 w 8411825"/>
                      <a:gd name="connsiteY4" fmla="*/ 0 h 6079525"/>
                      <a:gd name="connsiteX5" fmla="*/ 3335193 w 8411825"/>
                      <a:gd name="connsiteY5" fmla="*/ 0 h 6079525"/>
                      <a:gd name="connsiteX6" fmla="*/ 3851820 w 8411825"/>
                      <a:gd name="connsiteY6" fmla="*/ 0 h 6079525"/>
                      <a:gd name="connsiteX7" fmla="*/ 4560005 w 8411825"/>
                      <a:gd name="connsiteY7" fmla="*/ 0 h 6079525"/>
                      <a:gd name="connsiteX8" fmla="*/ 5012779 w 8411825"/>
                      <a:gd name="connsiteY8" fmla="*/ 0 h 6079525"/>
                      <a:gd name="connsiteX9" fmla="*/ 5720965 w 8411825"/>
                      <a:gd name="connsiteY9" fmla="*/ 0 h 6079525"/>
                      <a:gd name="connsiteX10" fmla="*/ 6109886 w 8411825"/>
                      <a:gd name="connsiteY10" fmla="*/ 0 h 6079525"/>
                      <a:gd name="connsiteX11" fmla="*/ 6690366 w 8411825"/>
                      <a:gd name="connsiteY11" fmla="*/ 0 h 6079525"/>
                      <a:gd name="connsiteX12" fmla="*/ 7398551 w 8411825"/>
                      <a:gd name="connsiteY12" fmla="*/ 0 h 6079525"/>
                      <a:gd name="connsiteX13" fmla="*/ 8411825 w 8411825"/>
                      <a:gd name="connsiteY13" fmla="*/ 1013274 h 6079525"/>
                      <a:gd name="connsiteX14" fmla="*/ 8411825 w 8411825"/>
                      <a:gd name="connsiteY14" fmla="*/ 1592271 h 6079525"/>
                      <a:gd name="connsiteX15" fmla="*/ 8411825 w 8411825"/>
                      <a:gd name="connsiteY15" fmla="*/ 2090208 h 6079525"/>
                      <a:gd name="connsiteX16" fmla="*/ 8411825 w 8411825"/>
                      <a:gd name="connsiteY16" fmla="*/ 2669205 h 6079525"/>
                      <a:gd name="connsiteX17" fmla="*/ 8411825 w 8411825"/>
                      <a:gd name="connsiteY17" fmla="*/ 3329261 h 6079525"/>
                      <a:gd name="connsiteX18" fmla="*/ 8411825 w 8411825"/>
                      <a:gd name="connsiteY18" fmla="*/ 3908258 h 6079525"/>
                      <a:gd name="connsiteX19" fmla="*/ 8411825 w 8411825"/>
                      <a:gd name="connsiteY19" fmla="*/ 4365665 h 6079525"/>
                      <a:gd name="connsiteX20" fmla="*/ 8411825 w 8411825"/>
                      <a:gd name="connsiteY20" fmla="*/ 5066251 h 6079525"/>
                      <a:gd name="connsiteX21" fmla="*/ 7398551 w 8411825"/>
                      <a:gd name="connsiteY21" fmla="*/ 6079525 h 6079525"/>
                      <a:gd name="connsiteX22" fmla="*/ 6881924 w 8411825"/>
                      <a:gd name="connsiteY22" fmla="*/ 6079525 h 6079525"/>
                      <a:gd name="connsiteX23" fmla="*/ 6301444 w 8411825"/>
                      <a:gd name="connsiteY23" fmla="*/ 6079525 h 6079525"/>
                      <a:gd name="connsiteX24" fmla="*/ 5912523 w 8411825"/>
                      <a:gd name="connsiteY24" fmla="*/ 6079525 h 6079525"/>
                      <a:gd name="connsiteX25" fmla="*/ 5523601 w 8411825"/>
                      <a:gd name="connsiteY25" fmla="*/ 6079525 h 6079525"/>
                      <a:gd name="connsiteX26" fmla="*/ 4943122 w 8411825"/>
                      <a:gd name="connsiteY26" fmla="*/ 6079525 h 6079525"/>
                      <a:gd name="connsiteX27" fmla="*/ 4490348 w 8411825"/>
                      <a:gd name="connsiteY27" fmla="*/ 6079525 h 6079525"/>
                      <a:gd name="connsiteX28" fmla="*/ 3846015 w 8411825"/>
                      <a:gd name="connsiteY28" fmla="*/ 6079525 h 6079525"/>
                      <a:gd name="connsiteX29" fmla="*/ 3393241 w 8411825"/>
                      <a:gd name="connsiteY29" fmla="*/ 6079525 h 6079525"/>
                      <a:gd name="connsiteX30" fmla="*/ 2748908 w 8411825"/>
                      <a:gd name="connsiteY30" fmla="*/ 6079525 h 6079525"/>
                      <a:gd name="connsiteX31" fmla="*/ 2359987 w 8411825"/>
                      <a:gd name="connsiteY31" fmla="*/ 6079525 h 6079525"/>
                      <a:gd name="connsiteX32" fmla="*/ 1715654 w 8411825"/>
                      <a:gd name="connsiteY32" fmla="*/ 6079525 h 6079525"/>
                      <a:gd name="connsiteX33" fmla="*/ 1013274 w 8411825"/>
                      <a:gd name="connsiteY33" fmla="*/ 6079525 h 6079525"/>
                      <a:gd name="connsiteX34" fmla="*/ 0 w 8411825"/>
                      <a:gd name="connsiteY34" fmla="*/ 5066251 h 6079525"/>
                      <a:gd name="connsiteX35" fmla="*/ 0 w 8411825"/>
                      <a:gd name="connsiteY35" fmla="*/ 4406195 h 6079525"/>
                      <a:gd name="connsiteX36" fmla="*/ 0 w 8411825"/>
                      <a:gd name="connsiteY36" fmla="*/ 3908258 h 6079525"/>
                      <a:gd name="connsiteX37" fmla="*/ 0 w 8411825"/>
                      <a:gd name="connsiteY37" fmla="*/ 3450850 h 6079525"/>
                      <a:gd name="connsiteX38" fmla="*/ 0 w 8411825"/>
                      <a:gd name="connsiteY38" fmla="*/ 2952913 h 6079525"/>
                      <a:gd name="connsiteX39" fmla="*/ 0 w 8411825"/>
                      <a:gd name="connsiteY39" fmla="*/ 2414446 h 6079525"/>
                      <a:gd name="connsiteX40" fmla="*/ 0 w 8411825"/>
                      <a:gd name="connsiteY40" fmla="*/ 1835449 h 6079525"/>
                      <a:gd name="connsiteX41" fmla="*/ 0 w 8411825"/>
                      <a:gd name="connsiteY41" fmla="*/ 1013274 h 60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11825" h="6079525" extrusionOk="0">
                        <a:moveTo>
                          <a:pt x="0" y="1013274"/>
                        </a:moveTo>
                        <a:cubicBezTo>
                          <a:pt x="-102804" y="390246"/>
                          <a:pt x="324668" y="48412"/>
                          <a:pt x="1013274" y="0"/>
                        </a:cubicBezTo>
                        <a:cubicBezTo>
                          <a:pt x="1221492" y="-76002"/>
                          <a:pt x="1452409" y="66076"/>
                          <a:pt x="1721459" y="0"/>
                        </a:cubicBezTo>
                        <a:cubicBezTo>
                          <a:pt x="1990510" y="-66076"/>
                          <a:pt x="2058947" y="31289"/>
                          <a:pt x="2238086" y="0"/>
                        </a:cubicBezTo>
                        <a:cubicBezTo>
                          <a:pt x="2417225" y="-31289"/>
                          <a:pt x="2559296" y="11396"/>
                          <a:pt x="2690860" y="0"/>
                        </a:cubicBezTo>
                        <a:cubicBezTo>
                          <a:pt x="2822424" y="-11396"/>
                          <a:pt x="3074681" y="68794"/>
                          <a:pt x="3335193" y="0"/>
                        </a:cubicBezTo>
                        <a:cubicBezTo>
                          <a:pt x="3595705" y="-68794"/>
                          <a:pt x="3714577" y="28880"/>
                          <a:pt x="3851820" y="0"/>
                        </a:cubicBezTo>
                        <a:cubicBezTo>
                          <a:pt x="3989063" y="-28880"/>
                          <a:pt x="4397253" y="11371"/>
                          <a:pt x="4560005" y="0"/>
                        </a:cubicBezTo>
                        <a:cubicBezTo>
                          <a:pt x="4722758" y="-11371"/>
                          <a:pt x="4846326" y="24934"/>
                          <a:pt x="5012779" y="0"/>
                        </a:cubicBezTo>
                        <a:cubicBezTo>
                          <a:pt x="5179232" y="-24934"/>
                          <a:pt x="5414985" y="27977"/>
                          <a:pt x="5720965" y="0"/>
                        </a:cubicBezTo>
                        <a:cubicBezTo>
                          <a:pt x="6026945" y="-27977"/>
                          <a:pt x="5952627" y="4648"/>
                          <a:pt x="6109886" y="0"/>
                        </a:cubicBezTo>
                        <a:cubicBezTo>
                          <a:pt x="6267145" y="-4648"/>
                          <a:pt x="6520200" y="62990"/>
                          <a:pt x="6690366" y="0"/>
                        </a:cubicBezTo>
                        <a:cubicBezTo>
                          <a:pt x="6860532" y="-62990"/>
                          <a:pt x="7078318" y="33421"/>
                          <a:pt x="7398551" y="0"/>
                        </a:cubicBezTo>
                        <a:cubicBezTo>
                          <a:pt x="8031271" y="-72239"/>
                          <a:pt x="8455351" y="425592"/>
                          <a:pt x="8411825" y="1013274"/>
                        </a:cubicBezTo>
                        <a:cubicBezTo>
                          <a:pt x="8467362" y="1244336"/>
                          <a:pt x="8365820" y="1454726"/>
                          <a:pt x="8411825" y="1592271"/>
                        </a:cubicBezTo>
                        <a:cubicBezTo>
                          <a:pt x="8457830" y="1729816"/>
                          <a:pt x="8391830" y="1938873"/>
                          <a:pt x="8411825" y="2090208"/>
                        </a:cubicBezTo>
                        <a:cubicBezTo>
                          <a:pt x="8431820" y="2241543"/>
                          <a:pt x="8385640" y="2530434"/>
                          <a:pt x="8411825" y="2669205"/>
                        </a:cubicBezTo>
                        <a:cubicBezTo>
                          <a:pt x="8438010" y="2807976"/>
                          <a:pt x="8384417" y="3154356"/>
                          <a:pt x="8411825" y="3329261"/>
                        </a:cubicBezTo>
                        <a:cubicBezTo>
                          <a:pt x="8439233" y="3504166"/>
                          <a:pt x="8360359" y="3771976"/>
                          <a:pt x="8411825" y="3908258"/>
                        </a:cubicBezTo>
                        <a:cubicBezTo>
                          <a:pt x="8463291" y="4044540"/>
                          <a:pt x="8402729" y="4180418"/>
                          <a:pt x="8411825" y="4365665"/>
                        </a:cubicBezTo>
                        <a:cubicBezTo>
                          <a:pt x="8420921" y="4550912"/>
                          <a:pt x="8399130" y="4883369"/>
                          <a:pt x="8411825" y="5066251"/>
                        </a:cubicBezTo>
                        <a:cubicBezTo>
                          <a:pt x="8497968" y="5574769"/>
                          <a:pt x="7892703" y="6183452"/>
                          <a:pt x="7398551" y="6079525"/>
                        </a:cubicBezTo>
                        <a:cubicBezTo>
                          <a:pt x="7157812" y="6079926"/>
                          <a:pt x="7004989" y="6035751"/>
                          <a:pt x="6881924" y="6079525"/>
                        </a:cubicBezTo>
                        <a:cubicBezTo>
                          <a:pt x="6758859" y="6123299"/>
                          <a:pt x="6556140" y="6029579"/>
                          <a:pt x="6301444" y="6079525"/>
                        </a:cubicBezTo>
                        <a:cubicBezTo>
                          <a:pt x="6046748" y="6129471"/>
                          <a:pt x="6047287" y="6038637"/>
                          <a:pt x="5912523" y="6079525"/>
                        </a:cubicBezTo>
                        <a:cubicBezTo>
                          <a:pt x="5777759" y="6120413"/>
                          <a:pt x="5650129" y="6034178"/>
                          <a:pt x="5523601" y="6079525"/>
                        </a:cubicBezTo>
                        <a:cubicBezTo>
                          <a:pt x="5397073" y="6124872"/>
                          <a:pt x="5107424" y="6073740"/>
                          <a:pt x="4943122" y="6079525"/>
                        </a:cubicBezTo>
                        <a:cubicBezTo>
                          <a:pt x="4778820" y="6085310"/>
                          <a:pt x="4687063" y="6032615"/>
                          <a:pt x="4490348" y="6079525"/>
                        </a:cubicBezTo>
                        <a:cubicBezTo>
                          <a:pt x="4293633" y="6126435"/>
                          <a:pt x="4068090" y="6017649"/>
                          <a:pt x="3846015" y="6079525"/>
                        </a:cubicBezTo>
                        <a:cubicBezTo>
                          <a:pt x="3623940" y="6141401"/>
                          <a:pt x="3570656" y="6075366"/>
                          <a:pt x="3393241" y="6079525"/>
                        </a:cubicBezTo>
                        <a:cubicBezTo>
                          <a:pt x="3215826" y="6083684"/>
                          <a:pt x="3030746" y="6029854"/>
                          <a:pt x="2748908" y="6079525"/>
                        </a:cubicBezTo>
                        <a:cubicBezTo>
                          <a:pt x="2467070" y="6129196"/>
                          <a:pt x="2474263" y="6063531"/>
                          <a:pt x="2359987" y="6079525"/>
                        </a:cubicBezTo>
                        <a:cubicBezTo>
                          <a:pt x="2245711" y="6095519"/>
                          <a:pt x="1850742" y="6029850"/>
                          <a:pt x="1715654" y="6079525"/>
                        </a:cubicBezTo>
                        <a:cubicBezTo>
                          <a:pt x="1580566" y="6129200"/>
                          <a:pt x="1300250" y="6067777"/>
                          <a:pt x="1013274" y="6079525"/>
                        </a:cubicBezTo>
                        <a:cubicBezTo>
                          <a:pt x="430099" y="6092735"/>
                          <a:pt x="24307" y="5691727"/>
                          <a:pt x="0" y="5066251"/>
                        </a:cubicBezTo>
                        <a:cubicBezTo>
                          <a:pt x="-24774" y="4875056"/>
                          <a:pt x="34367" y="4687189"/>
                          <a:pt x="0" y="4406195"/>
                        </a:cubicBezTo>
                        <a:cubicBezTo>
                          <a:pt x="-34367" y="4125201"/>
                          <a:pt x="21606" y="4096859"/>
                          <a:pt x="0" y="3908258"/>
                        </a:cubicBezTo>
                        <a:cubicBezTo>
                          <a:pt x="-21606" y="3719657"/>
                          <a:pt x="28453" y="3573325"/>
                          <a:pt x="0" y="3450850"/>
                        </a:cubicBezTo>
                        <a:cubicBezTo>
                          <a:pt x="-28453" y="3328375"/>
                          <a:pt x="26523" y="3088658"/>
                          <a:pt x="0" y="2952913"/>
                        </a:cubicBezTo>
                        <a:cubicBezTo>
                          <a:pt x="-26523" y="2817168"/>
                          <a:pt x="29552" y="2580642"/>
                          <a:pt x="0" y="2414446"/>
                        </a:cubicBezTo>
                        <a:cubicBezTo>
                          <a:pt x="-29552" y="2248250"/>
                          <a:pt x="39317" y="1969577"/>
                          <a:pt x="0" y="1835449"/>
                        </a:cubicBezTo>
                        <a:cubicBezTo>
                          <a:pt x="-39317" y="1701321"/>
                          <a:pt x="18150" y="1349752"/>
                          <a:pt x="0" y="10132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8" name="Triangle 27">
            <a:extLst>
              <a:ext uri="{FF2B5EF4-FFF2-40B4-BE49-F238E27FC236}">
                <a16:creationId xmlns:a16="http://schemas.microsoft.com/office/drawing/2014/main" id="{99D4682A-8CBF-5E41-AAB9-AC0A7D5D1DE5}"/>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9" name="Triangle 28">
            <a:extLst>
              <a:ext uri="{FF2B5EF4-FFF2-40B4-BE49-F238E27FC236}">
                <a16:creationId xmlns:a16="http://schemas.microsoft.com/office/drawing/2014/main" id="{500C9D07-D5E5-C048-80F5-6BD9FE6DB11F}"/>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30" name="Picture 2" descr="Genomics Core Leuven">
            <a:extLst>
              <a:ext uri="{FF2B5EF4-FFF2-40B4-BE49-F238E27FC236}">
                <a16:creationId xmlns:a16="http://schemas.microsoft.com/office/drawing/2014/main" id="{EB1FEC6D-B342-2040-A8E1-01AA8E3CAA38}"/>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87EC0CF2-244E-0E42-AFF2-B6F34C802E01}"/>
              </a:ext>
            </a:extLst>
          </p:cNvPr>
          <p:cNvSpPr txBox="1"/>
          <p:nvPr/>
        </p:nvSpPr>
        <p:spPr>
          <a:xfrm>
            <a:off x="3113903" y="488263"/>
            <a:ext cx="7253416" cy="461665"/>
          </a:xfrm>
          <a:prstGeom prst="rect">
            <a:avLst/>
          </a:prstGeom>
          <a:noFill/>
        </p:spPr>
        <p:txBody>
          <a:bodyPr wrap="square" rtlCol="0">
            <a:spAutoFit/>
          </a:bodyPr>
          <a:lstStyle/>
          <a:p>
            <a:pPr algn="ctr"/>
            <a:r>
              <a:rPr lang="en-US" sz="2400" b="1" dirty="0"/>
              <a:t>Library prep: 10x 3’ RNA-seq</a:t>
            </a:r>
            <a:endParaRPr lang="en-BE" sz="2400" b="1" dirty="0"/>
          </a:p>
        </p:txBody>
      </p:sp>
      <p:pic>
        <p:nvPicPr>
          <p:cNvPr id="22" name="Picture 2">
            <a:extLst>
              <a:ext uri="{FF2B5EF4-FFF2-40B4-BE49-F238E27FC236}">
                <a16:creationId xmlns:a16="http://schemas.microsoft.com/office/drawing/2014/main" id="{4E600907-A892-EB46-82A6-06CD9EE9D57A}"/>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2943586" y="3542006"/>
            <a:ext cx="4772972" cy="223851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Diagram&#10;&#10;Description automatically generated">
            <a:extLst>
              <a:ext uri="{FF2B5EF4-FFF2-40B4-BE49-F238E27FC236}">
                <a16:creationId xmlns:a16="http://schemas.microsoft.com/office/drawing/2014/main" id="{FB98E016-2ED8-4248-939B-2BE2446D78C6}"/>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812811" y="4886280"/>
            <a:ext cx="2996776" cy="1610915"/>
          </a:xfrm>
          <a:prstGeom prst="rect">
            <a:avLst/>
          </a:prstGeom>
        </p:spPr>
      </p:pic>
      <p:pic>
        <p:nvPicPr>
          <p:cNvPr id="26" name="Picture 25">
            <a:extLst>
              <a:ext uri="{FF2B5EF4-FFF2-40B4-BE49-F238E27FC236}">
                <a16:creationId xmlns:a16="http://schemas.microsoft.com/office/drawing/2014/main" id="{FCA5FE6B-4048-E045-B6B2-3B3493929FA3}"/>
              </a:ext>
            </a:extLst>
          </p:cNvPr>
          <p:cNvPicPr>
            <a:picLocks noChangeAspect="1"/>
          </p:cNvPicPr>
          <p:nvPr/>
        </p:nvPicPr>
        <p:blipFill>
          <a:blip r:embed="rId7"/>
          <a:stretch>
            <a:fillRect/>
          </a:stretch>
        </p:blipFill>
        <p:spPr>
          <a:xfrm>
            <a:off x="4199919" y="1404421"/>
            <a:ext cx="826523" cy="1209173"/>
          </a:xfrm>
          <a:prstGeom prst="rect">
            <a:avLst/>
          </a:prstGeom>
        </p:spPr>
      </p:pic>
      <p:cxnSp>
        <p:nvCxnSpPr>
          <p:cNvPr id="5" name="Straight Arrow Connector 4">
            <a:extLst>
              <a:ext uri="{FF2B5EF4-FFF2-40B4-BE49-F238E27FC236}">
                <a16:creationId xmlns:a16="http://schemas.microsoft.com/office/drawing/2014/main" id="{37AC457C-F8F3-1F47-8DB7-A7CA58F68CBD}"/>
              </a:ext>
            </a:extLst>
          </p:cNvPr>
          <p:cNvCxnSpPr/>
          <p:nvPr/>
        </p:nvCxnSpPr>
        <p:spPr>
          <a:xfrm>
            <a:off x="4890519" y="2021364"/>
            <a:ext cx="50662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5980103-FD07-D443-AC66-6F996A3C44D6}"/>
              </a:ext>
            </a:extLst>
          </p:cNvPr>
          <p:cNvSpPr txBox="1"/>
          <p:nvPr/>
        </p:nvSpPr>
        <p:spPr>
          <a:xfrm>
            <a:off x="4117482" y="2515047"/>
            <a:ext cx="1499607" cy="276999"/>
          </a:xfrm>
          <a:prstGeom prst="rect">
            <a:avLst/>
          </a:prstGeom>
          <a:noFill/>
        </p:spPr>
        <p:txBody>
          <a:bodyPr wrap="square" rtlCol="0">
            <a:spAutoFit/>
          </a:bodyPr>
          <a:lstStyle/>
          <a:p>
            <a:r>
              <a:rPr lang="en-GB" sz="1100" dirty="0"/>
              <a:t>C</a:t>
            </a:r>
            <a:r>
              <a:rPr lang="en-BE" sz="1100" dirty="0"/>
              <a:t>ell suspension</a:t>
            </a:r>
          </a:p>
        </p:txBody>
      </p:sp>
      <p:cxnSp>
        <p:nvCxnSpPr>
          <p:cNvPr id="11" name="Straight Connector 10">
            <a:extLst>
              <a:ext uri="{FF2B5EF4-FFF2-40B4-BE49-F238E27FC236}">
                <a16:creationId xmlns:a16="http://schemas.microsoft.com/office/drawing/2014/main" id="{2C5F5BCF-7856-EC46-A297-A9FC22B3FB2F}"/>
              </a:ext>
            </a:extLst>
          </p:cNvPr>
          <p:cNvCxnSpPr>
            <a:cxnSpLocks/>
          </p:cNvCxnSpPr>
          <p:nvPr/>
        </p:nvCxnSpPr>
        <p:spPr>
          <a:xfrm>
            <a:off x="7531519" y="5139218"/>
            <a:ext cx="998938" cy="44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F230FEE-157B-C342-8443-1977BB7BAE58}"/>
              </a:ext>
            </a:extLst>
          </p:cNvPr>
          <p:cNvCxnSpPr>
            <a:cxnSpLocks/>
          </p:cNvCxnSpPr>
          <p:nvPr/>
        </p:nvCxnSpPr>
        <p:spPr>
          <a:xfrm>
            <a:off x="7440387" y="5240716"/>
            <a:ext cx="524037" cy="817818"/>
          </a:xfrm>
          <a:prstGeom prst="line">
            <a:avLst/>
          </a:prstGeom>
        </p:spPr>
        <p:style>
          <a:lnRef idx="1">
            <a:schemeClr val="accent1"/>
          </a:lnRef>
          <a:fillRef idx="0">
            <a:schemeClr val="accent1"/>
          </a:fillRef>
          <a:effectRef idx="0">
            <a:schemeClr val="accent1"/>
          </a:effectRef>
          <a:fontRef idx="minor">
            <a:schemeClr val="tx1"/>
          </a:fontRef>
        </p:style>
      </p:cxnSp>
      <p:pic>
        <p:nvPicPr>
          <p:cNvPr id="17" name="Picture 2" descr="Single Cell Expression Profiling &amp; Genomics (10X Genomics ...">
            <a:extLst>
              <a:ext uri="{FF2B5EF4-FFF2-40B4-BE49-F238E27FC236}">
                <a16:creationId xmlns:a16="http://schemas.microsoft.com/office/drawing/2014/main" id="{1FA4171A-60E3-8548-85D4-9A0D20EB7C07}"/>
              </a:ext>
            </a:extLst>
          </p:cNvPr>
          <p:cNvPicPr>
            <a:picLocks noChangeAspect="1" noChangeArrowheads="1"/>
          </p:cNvPicPr>
          <p:nvPr/>
        </p:nvPicPr>
        <p:blipFill rotWithShape="1">
          <a:blip r:embed="rId8" cstate="screen">
            <a:extLst>
              <a:ext uri="{28A0092B-C50C-407E-A947-70E740481C1C}">
                <a14:useLocalDpi xmlns:a14="http://schemas.microsoft.com/office/drawing/2010/main"/>
              </a:ext>
            </a:extLst>
          </a:blip>
          <a:srcRect/>
          <a:stretch/>
        </p:blipFill>
        <p:spPr bwMode="auto">
          <a:xfrm>
            <a:off x="5750633" y="1464106"/>
            <a:ext cx="1499607" cy="132794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Single Cell Expression Profiling &amp; Genomics (10X Genomics ...">
            <a:extLst>
              <a:ext uri="{FF2B5EF4-FFF2-40B4-BE49-F238E27FC236}">
                <a16:creationId xmlns:a16="http://schemas.microsoft.com/office/drawing/2014/main" id="{AE94944B-040E-0D42-97FD-669B91D6A67F}"/>
              </a:ext>
            </a:extLst>
          </p:cNvPr>
          <p:cNvPicPr>
            <a:picLocks noChangeAspect="1" noChangeArrowheads="1"/>
          </p:cNvPicPr>
          <p:nvPr/>
        </p:nvPicPr>
        <p:blipFill rotWithShape="1">
          <a:blip r:embed="rId9" cstate="print">
            <a:extLst>
              <a:ext uri="{28A0092B-C50C-407E-A947-70E740481C1C}">
                <a14:useLocalDpi xmlns:a14="http://schemas.microsoft.com/office/drawing/2010/main"/>
              </a:ext>
            </a:extLst>
          </a:blip>
          <a:srcRect/>
          <a:stretch/>
        </p:blipFill>
        <p:spPr bwMode="auto">
          <a:xfrm>
            <a:off x="8082627" y="1316133"/>
            <a:ext cx="1841466" cy="1510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009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B8664B-7BD0-164A-BC33-5EF89497955C}"/>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6746" y="1746295"/>
            <a:ext cx="2424341" cy="3989161"/>
          </a:xfrm>
          <a:prstGeom prst="rect">
            <a:avLst/>
          </a:prstGeom>
        </p:spPr>
      </p:pic>
      <p:sp>
        <p:nvSpPr>
          <p:cNvPr id="7" name="Freeform 6">
            <a:extLst>
              <a:ext uri="{FF2B5EF4-FFF2-40B4-BE49-F238E27FC236}">
                <a16:creationId xmlns:a16="http://schemas.microsoft.com/office/drawing/2014/main" id="{872A95BC-E8B5-CD45-ACFE-30F453D409CA}"/>
              </a:ext>
            </a:extLst>
          </p:cNvPr>
          <p:cNvSpPr/>
          <p:nvPr/>
        </p:nvSpPr>
        <p:spPr>
          <a:xfrm>
            <a:off x="2097719" y="1235674"/>
            <a:ext cx="474818" cy="2253114"/>
          </a:xfrm>
          <a:custGeom>
            <a:avLst/>
            <a:gdLst>
              <a:gd name="connsiteX0" fmla="*/ 0 w 457200"/>
              <a:gd name="connsiteY0" fmla="*/ 1309816 h 1407972"/>
              <a:gd name="connsiteX1" fmla="*/ 284206 w 457200"/>
              <a:gd name="connsiteY1" fmla="*/ 1272746 h 1407972"/>
              <a:gd name="connsiteX2" fmla="*/ 457200 w 457200"/>
              <a:gd name="connsiteY2" fmla="*/ 0 h 1407972"/>
              <a:gd name="connsiteX0" fmla="*/ 0 w 457200"/>
              <a:gd name="connsiteY0" fmla="*/ 1309816 h 1346110"/>
              <a:gd name="connsiteX1" fmla="*/ 420130 w 457200"/>
              <a:gd name="connsiteY1" fmla="*/ 1099751 h 1346110"/>
              <a:gd name="connsiteX2" fmla="*/ 457200 w 457200"/>
              <a:gd name="connsiteY2" fmla="*/ 0 h 1346110"/>
              <a:gd name="connsiteX0" fmla="*/ 0 w 457200"/>
              <a:gd name="connsiteY0" fmla="*/ 1309816 h 1324859"/>
              <a:gd name="connsiteX1" fmla="*/ 382368 w 457200"/>
              <a:gd name="connsiteY1" fmla="*/ 842767 h 1324859"/>
              <a:gd name="connsiteX2" fmla="*/ 457200 w 457200"/>
              <a:gd name="connsiteY2" fmla="*/ 0 h 1324859"/>
              <a:gd name="connsiteX0" fmla="*/ 0 w 646012"/>
              <a:gd name="connsiteY0" fmla="*/ 1273103 h 1289582"/>
              <a:gd name="connsiteX1" fmla="*/ 571180 w 646012"/>
              <a:gd name="connsiteY1" fmla="*/ 842767 h 1289582"/>
              <a:gd name="connsiteX2" fmla="*/ 646012 w 646012"/>
              <a:gd name="connsiteY2" fmla="*/ 0 h 1289582"/>
              <a:gd name="connsiteX0" fmla="*/ 0 w 646012"/>
              <a:gd name="connsiteY0" fmla="*/ 1273103 h 1277444"/>
              <a:gd name="connsiteX1" fmla="*/ 571180 w 646012"/>
              <a:gd name="connsiteY1" fmla="*/ 842767 h 1277444"/>
              <a:gd name="connsiteX2" fmla="*/ 646012 w 646012"/>
              <a:gd name="connsiteY2" fmla="*/ 0 h 1277444"/>
              <a:gd name="connsiteX0" fmla="*/ 0 w 655649"/>
              <a:gd name="connsiteY0" fmla="*/ 1316820 h 1320593"/>
              <a:gd name="connsiteX1" fmla="*/ 580817 w 655649"/>
              <a:gd name="connsiteY1" fmla="*/ 842767 h 1320593"/>
              <a:gd name="connsiteX2" fmla="*/ 655649 w 655649"/>
              <a:gd name="connsiteY2" fmla="*/ 0 h 1320593"/>
              <a:gd name="connsiteX0" fmla="*/ 0 w 659212"/>
              <a:gd name="connsiteY0" fmla="*/ 1316820 h 1320740"/>
              <a:gd name="connsiteX1" fmla="*/ 628996 w 659212"/>
              <a:gd name="connsiteY1" fmla="*/ 855258 h 1320740"/>
              <a:gd name="connsiteX2" fmla="*/ 655649 w 659212"/>
              <a:gd name="connsiteY2" fmla="*/ 0 h 1320740"/>
            </a:gdLst>
            <a:ahLst/>
            <a:cxnLst>
              <a:cxn ang="0">
                <a:pos x="connsiteX0" y="connsiteY0"/>
              </a:cxn>
              <a:cxn ang="0">
                <a:pos x="connsiteX1" y="connsiteY1"/>
              </a:cxn>
              <a:cxn ang="0">
                <a:pos x="connsiteX2" y="connsiteY2"/>
              </a:cxn>
            </a:cxnLst>
            <a:rect l="l" t="t" r="r" b="b"/>
            <a:pathLst>
              <a:path w="659212" h="1320740">
                <a:moveTo>
                  <a:pt x="0" y="1316820"/>
                </a:moveTo>
                <a:cubicBezTo>
                  <a:pt x="547256" y="1357473"/>
                  <a:pt x="552796" y="1073561"/>
                  <a:pt x="628996" y="855258"/>
                </a:cubicBezTo>
                <a:cubicBezTo>
                  <a:pt x="705196" y="636955"/>
                  <a:pt x="607252" y="527221"/>
                  <a:pt x="655649" y="0"/>
                </a:cubicBezTo>
              </a:path>
            </a:pathLst>
          </a:custGeom>
          <a:noFill/>
          <a:ln>
            <a:solidFill>
              <a:srgbClr val="FAB005">
                <a:alpha val="29804"/>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ounded Rectangle 9">
            <a:extLst>
              <a:ext uri="{FF2B5EF4-FFF2-40B4-BE49-F238E27FC236}">
                <a16:creationId xmlns:a16="http://schemas.microsoft.com/office/drawing/2014/main" id="{52A5FF1F-60C3-804B-B317-1C0500385E8E}"/>
              </a:ext>
            </a:extLst>
          </p:cNvPr>
          <p:cNvSpPr/>
          <p:nvPr/>
        </p:nvSpPr>
        <p:spPr>
          <a:xfrm>
            <a:off x="2577340" y="336377"/>
            <a:ext cx="8751600" cy="6437871"/>
          </a:xfrm>
          <a:prstGeom prst="roundRect">
            <a:avLst/>
          </a:prstGeom>
          <a:noFill/>
          <a:ln w="19050">
            <a:solidFill>
              <a:srgbClr val="FAB005">
                <a:alpha val="29804"/>
              </a:srgbClr>
            </a:solidFill>
            <a:prstDash val="sysDash"/>
            <a:extLst>
              <a:ext uri="{C807C97D-BFC1-408E-A445-0C87EB9F89A2}">
                <ask:lineSketchStyleProps xmlns:ask="http://schemas.microsoft.com/office/drawing/2018/sketchyshapes" sd="1219033472">
                  <a:custGeom>
                    <a:avLst/>
                    <a:gdLst>
                      <a:gd name="connsiteX0" fmla="*/ 0 w 8411825"/>
                      <a:gd name="connsiteY0" fmla="*/ 1013274 h 6079525"/>
                      <a:gd name="connsiteX1" fmla="*/ 1013274 w 8411825"/>
                      <a:gd name="connsiteY1" fmla="*/ 0 h 6079525"/>
                      <a:gd name="connsiteX2" fmla="*/ 1721459 w 8411825"/>
                      <a:gd name="connsiteY2" fmla="*/ 0 h 6079525"/>
                      <a:gd name="connsiteX3" fmla="*/ 2238086 w 8411825"/>
                      <a:gd name="connsiteY3" fmla="*/ 0 h 6079525"/>
                      <a:gd name="connsiteX4" fmla="*/ 2690860 w 8411825"/>
                      <a:gd name="connsiteY4" fmla="*/ 0 h 6079525"/>
                      <a:gd name="connsiteX5" fmla="*/ 3335193 w 8411825"/>
                      <a:gd name="connsiteY5" fmla="*/ 0 h 6079525"/>
                      <a:gd name="connsiteX6" fmla="*/ 3851820 w 8411825"/>
                      <a:gd name="connsiteY6" fmla="*/ 0 h 6079525"/>
                      <a:gd name="connsiteX7" fmla="*/ 4560005 w 8411825"/>
                      <a:gd name="connsiteY7" fmla="*/ 0 h 6079525"/>
                      <a:gd name="connsiteX8" fmla="*/ 5012779 w 8411825"/>
                      <a:gd name="connsiteY8" fmla="*/ 0 h 6079525"/>
                      <a:gd name="connsiteX9" fmla="*/ 5720965 w 8411825"/>
                      <a:gd name="connsiteY9" fmla="*/ 0 h 6079525"/>
                      <a:gd name="connsiteX10" fmla="*/ 6109886 w 8411825"/>
                      <a:gd name="connsiteY10" fmla="*/ 0 h 6079525"/>
                      <a:gd name="connsiteX11" fmla="*/ 6690366 w 8411825"/>
                      <a:gd name="connsiteY11" fmla="*/ 0 h 6079525"/>
                      <a:gd name="connsiteX12" fmla="*/ 7398551 w 8411825"/>
                      <a:gd name="connsiteY12" fmla="*/ 0 h 6079525"/>
                      <a:gd name="connsiteX13" fmla="*/ 8411825 w 8411825"/>
                      <a:gd name="connsiteY13" fmla="*/ 1013274 h 6079525"/>
                      <a:gd name="connsiteX14" fmla="*/ 8411825 w 8411825"/>
                      <a:gd name="connsiteY14" fmla="*/ 1592271 h 6079525"/>
                      <a:gd name="connsiteX15" fmla="*/ 8411825 w 8411825"/>
                      <a:gd name="connsiteY15" fmla="*/ 2090208 h 6079525"/>
                      <a:gd name="connsiteX16" fmla="*/ 8411825 w 8411825"/>
                      <a:gd name="connsiteY16" fmla="*/ 2669205 h 6079525"/>
                      <a:gd name="connsiteX17" fmla="*/ 8411825 w 8411825"/>
                      <a:gd name="connsiteY17" fmla="*/ 3329261 h 6079525"/>
                      <a:gd name="connsiteX18" fmla="*/ 8411825 w 8411825"/>
                      <a:gd name="connsiteY18" fmla="*/ 3908258 h 6079525"/>
                      <a:gd name="connsiteX19" fmla="*/ 8411825 w 8411825"/>
                      <a:gd name="connsiteY19" fmla="*/ 4365665 h 6079525"/>
                      <a:gd name="connsiteX20" fmla="*/ 8411825 w 8411825"/>
                      <a:gd name="connsiteY20" fmla="*/ 5066251 h 6079525"/>
                      <a:gd name="connsiteX21" fmla="*/ 7398551 w 8411825"/>
                      <a:gd name="connsiteY21" fmla="*/ 6079525 h 6079525"/>
                      <a:gd name="connsiteX22" fmla="*/ 6881924 w 8411825"/>
                      <a:gd name="connsiteY22" fmla="*/ 6079525 h 6079525"/>
                      <a:gd name="connsiteX23" fmla="*/ 6301444 w 8411825"/>
                      <a:gd name="connsiteY23" fmla="*/ 6079525 h 6079525"/>
                      <a:gd name="connsiteX24" fmla="*/ 5912523 w 8411825"/>
                      <a:gd name="connsiteY24" fmla="*/ 6079525 h 6079525"/>
                      <a:gd name="connsiteX25" fmla="*/ 5523601 w 8411825"/>
                      <a:gd name="connsiteY25" fmla="*/ 6079525 h 6079525"/>
                      <a:gd name="connsiteX26" fmla="*/ 4943122 w 8411825"/>
                      <a:gd name="connsiteY26" fmla="*/ 6079525 h 6079525"/>
                      <a:gd name="connsiteX27" fmla="*/ 4490348 w 8411825"/>
                      <a:gd name="connsiteY27" fmla="*/ 6079525 h 6079525"/>
                      <a:gd name="connsiteX28" fmla="*/ 3846015 w 8411825"/>
                      <a:gd name="connsiteY28" fmla="*/ 6079525 h 6079525"/>
                      <a:gd name="connsiteX29" fmla="*/ 3393241 w 8411825"/>
                      <a:gd name="connsiteY29" fmla="*/ 6079525 h 6079525"/>
                      <a:gd name="connsiteX30" fmla="*/ 2748908 w 8411825"/>
                      <a:gd name="connsiteY30" fmla="*/ 6079525 h 6079525"/>
                      <a:gd name="connsiteX31" fmla="*/ 2359987 w 8411825"/>
                      <a:gd name="connsiteY31" fmla="*/ 6079525 h 6079525"/>
                      <a:gd name="connsiteX32" fmla="*/ 1715654 w 8411825"/>
                      <a:gd name="connsiteY32" fmla="*/ 6079525 h 6079525"/>
                      <a:gd name="connsiteX33" fmla="*/ 1013274 w 8411825"/>
                      <a:gd name="connsiteY33" fmla="*/ 6079525 h 6079525"/>
                      <a:gd name="connsiteX34" fmla="*/ 0 w 8411825"/>
                      <a:gd name="connsiteY34" fmla="*/ 5066251 h 6079525"/>
                      <a:gd name="connsiteX35" fmla="*/ 0 w 8411825"/>
                      <a:gd name="connsiteY35" fmla="*/ 4406195 h 6079525"/>
                      <a:gd name="connsiteX36" fmla="*/ 0 w 8411825"/>
                      <a:gd name="connsiteY36" fmla="*/ 3908258 h 6079525"/>
                      <a:gd name="connsiteX37" fmla="*/ 0 w 8411825"/>
                      <a:gd name="connsiteY37" fmla="*/ 3450850 h 6079525"/>
                      <a:gd name="connsiteX38" fmla="*/ 0 w 8411825"/>
                      <a:gd name="connsiteY38" fmla="*/ 2952913 h 6079525"/>
                      <a:gd name="connsiteX39" fmla="*/ 0 w 8411825"/>
                      <a:gd name="connsiteY39" fmla="*/ 2414446 h 6079525"/>
                      <a:gd name="connsiteX40" fmla="*/ 0 w 8411825"/>
                      <a:gd name="connsiteY40" fmla="*/ 1835449 h 6079525"/>
                      <a:gd name="connsiteX41" fmla="*/ 0 w 8411825"/>
                      <a:gd name="connsiteY41" fmla="*/ 1013274 h 60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11825" h="6079525" extrusionOk="0">
                        <a:moveTo>
                          <a:pt x="0" y="1013274"/>
                        </a:moveTo>
                        <a:cubicBezTo>
                          <a:pt x="-102804" y="390246"/>
                          <a:pt x="324668" y="48412"/>
                          <a:pt x="1013274" y="0"/>
                        </a:cubicBezTo>
                        <a:cubicBezTo>
                          <a:pt x="1221492" y="-76002"/>
                          <a:pt x="1452409" y="66076"/>
                          <a:pt x="1721459" y="0"/>
                        </a:cubicBezTo>
                        <a:cubicBezTo>
                          <a:pt x="1990510" y="-66076"/>
                          <a:pt x="2058947" y="31289"/>
                          <a:pt x="2238086" y="0"/>
                        </a:cubicBezTo>
                        <a:cubicBezTo>
                          <a:pt x="2417225" y="-31289"/>
                          <a:pt x="2559296" y="11396"/>
                          <a:pt x="2690860" y="0"/>
                        </a:cubicBezTo>
                        <a:cubicBezTo>
                          <a:pt x="2822424" y="-11396"/>
                          <a:pt x="3074681" y="68794"/>
                          <a:pt x="3335193" y="0"/>
                        </a:cubicBezTo>
                        <a:cubicBezTo>
                          <a:pt x="3595705" y="-68794"/>
                          <a:pt x="3714577" y="28880"/>
                          <a:pt x="3851820" y="0"/>
                        </a:cubicBezTo>
                        <a:cubicBezTo>
                          <a:pt x="3989063" y="-28880"/>
                          <a:pt x="4397253" y="11371"/>
                          <a:pt x="4560005" y="0"/>
                        </a:cubicBezTo>
                        <a:cubicBezTo>
                          <a:pt x="4722758" y="-11371"/>
                          <a:pt x="4846326" y="24934"/>
                          <a:pt x="5012779" y="0"/>
                        </a:cubicBezTo>
                        <a:cubicBezTo>
                          <a:pt x="5179232" y="-24934"/>
                          <a:pt x="5414985" y="27977"/>
                          <a:pt x="5720965" y="0"/>
                        </a:cubicBezTo>
                        <a:cubicBezTo>
                          <a:pt x="6026945" y="-27977"/>
                          <a:pt x="5952627" y="4648"/>
                          <a:pt x="6109886" y="0"/>
                        </a:cubicBezTo>
                        <a:cubicBezTo>
                          <a:pt x="6267145" y="-4648"/>
                          <a:pt x="6520200" y="62990"/>
                          <a:pt x="6690366" y="0"/>
                        </a:cubicBezTo>
                        <a:cubicBezTo>
                          <a:pt x="6860532" y="-62990"/>
                          <a:pt x="7078318" y="33421"/>
                          <a:pt x="7398551" y="0"/>
                        </a:cubicBezTo>
                        <a:cubicBezTo>
                          <a:pt x="8031271" y="-72239"/>
                          <a:pt x="8455351" y="425592"/>
                          <a:pt x="8411825" y="1013274"/>
                        </a:cubicBezTo>
                        <a:cubicBezTo>
                          <a:pt x="8467362" y="1244336"/>
                          <a:pt x="8365820" y="1454726"/>
                          <a:pt x="8411825" y="1592271"/>
                        </a:cubicBezTo>
                        <a:cubicBezTo>
                          <a:pt x="8457830" y="1729816"/>
                          <a:pt x="8391830" y="1938873"/>
                          <a:pt x="8411825" y="2090208"/>
                        </a:cubicBezTo>
                        <a:cubicBezTo>
                          <a:pt x="8431820" y="2241543"/>
                          <a:pt x="8385640" y="2530434"/>
                          <a:pt x="8411825" y="2669205"/>
                        </a:cubicBezTo>
                        <a:cubicBezTo>
                          <a:pt x="8438010" y="2807976"/>
                          <a:pt x="8384417" y="3154356"/>
                          <a:pt x="8411825" y="3329261"/>
                        </a:cubicBezTo>
                        <a:cubicBezTo>
                          <a:pt x="8439233" y="3504166"/>
                          <a:pt x="8360359" y="3771976"/>
                          <a:pt x="8411825" y="3908258"/>
                        </a:cubicBezTo>
                        <a:cubicBezTo>
                          <a:pt x="8463291" y="4044540"/>
                          <a:pt x="8402729" y="4180418"/>
                          <a:pt x="8411825" y="4365665"/>
                        </a:cubicBezTo>
                        <a:cubicBezTo>
                          <a:pt x="8420921" y="4550912"/>
                          <a:pt x="8399130" y="4883369"/>
                          <a:pt x="8411825" y="5066251"/>
                        </a:cubicBezTo>
                        <a:cubicBezTo>
                          <a:pt x="8497968" y="5574769"/>
                          <a:pt x="7892703" y="6183452"/>
                          <a:pt x="7398551" y="6079525"/>
                        </a:cubicBezTo>
                        <a:cubicBezTo>
                          <a:pt x="7157812" y="6079926"/>
                          <a:pt x="7004989" y="6035751"/>
                          <a:pt x="6881924" y="6079525"/>
                        </a:cubicBezTo>
                        <a:cubicBezTo>
                          <a:pt x="6758859" y="6123299"/>
                          <a:pt x="6556140" y="6029579"/>
                          <a:pt x="6301444" y="6079525"/>
                        </a:cubicBezTo>
                        <a:cubicBezTo>
                          <a:pt x="6046748" y="6129471"/>
                          <a:pt x="6047287" y="6038637"/>
                          <a:pt x="5912523" y="6079525"/>
                        </a:cubicBezTo>
                        <a:cubicBezTo>
                          <a:pt x="5777759" y="6120413"/>
                          <a:pt x="5650129" y="6034178"/>
                          <a:pt x="5523601" y="6079525"/>
                        </a:cubicBezTo>
                        <a:cubicBezTo>
                          <a:pt x="5397073" y="6124872"/>
                          <a:pt x="5107424" y="6073740"/>
                          <a:pt x="4943122" y="6079525"/>
                        </a:cubicBezTo>
                        <a:cubicBezTo>
                          <a:pt x="4778820" y="6085310"/>
                          <a:pt x="4687063" y="6032615"/>
                          <a:pt x="4490348" y="6079525"/>
                        </a:cubicBezTo>
                        <a:cubicBezTo>
                          <a:pt x="4293633" y="6126435"/>
                          <a:pt x="4068090" y="6017649"/>
                          <a:pt x="3846015" y="6079525"/>
                        </a:cubicBezTo>
                        <a:cubicBezTo>
                          <a:pt x="3623940" y="6141401"/>
                          <a:pt x="3570656" y="6075366"/>
                          <a:pt x="3393241" y="6079525"/>
                        </a:cubicBezTo>
                        <a:cubicBezTo>
                          <a:pt x="3215826" y="6083684"/>
                          <a:pt x="3030746" y="6029854"/>
                          <a:pt x="2748908" y="6079525"/>
                        </a:cubicBezTo>
                        <a:cubicBezTo>
                          <a:pt x="2467070" y="6129196"/>
                          <a:pt x="2474263" y="6063531"/>
                          <a:pt x="2359987" y="6079525"/>
                        </a:cubicBezTo>
                        <a:cubicBezTo>
                          <a:pt x="2245711" y="6095519"/>
                          <a:pt x="1850742" y="6029850"/>
                          <a:pt x="1715654" y="6079525"/>
                        </a:cubicBezTo>
                        <a:cubicBezTo>
                          <a:pt x="1580566" y="6129200"/>
                          <a:pt x="1300250" y="6067777"/>
                          <a:pt x="1013274" y="6079525"/>
                        </a:cubicBezTo>
                        <a:cubicBezTo>
                          <a:pt x="430099" y="6092735"/>
                          <a:pt x="24307" y="5691727"/>
                          <a:pt x="0" y="5066251"/>
                        </a:cubicBezTo>
                        <a:cubicBezTo>
                          <a:pt x="-24774" y="4875056"/>
                          <a:pt x="34367" y="4687189"/>
                          <a:pt x="0" y="4406195"/>
                        </a:cubicBezTo>
                        <a:cubicBezTo>
                          <a:pt x="-34367" y="4125201"/>
                          <a:pt x="21606" y="4096859"/>
                          <a:pt x="0" y="3908258"/>
                        </a:cubicBezTo>
                        <a:cubicBezTo>
                          <a:pt x="-21606" y="3719657"/>
                          <a:pt x="28453" y="3573325"/>
                          <a:pt x="0" y="3450850"/>
                        </a:cubicBezTo>
                        <a:cubicBezTo>
                          <a:pt x="-28453" y="3328375"/>
                          <a:pt x="26523" y="3088658"/>
                          <a:pt x="0" y="2952913"/>
                        </a:cubicBezTo>
                        <a:cubicBezTo>
                          <a:pt x="-26523" y="2817168"/>
                          <a:pt x="29552" y="2580642"/>
                          <a:pt x="0" y="2414446"/>
                        </a:cubicBezTo>
                        <a:cubicBezTo>
                          <a:pt x="-29552" y="2248250"/>
                          <a:pt x="39317" y="1969577"/>
                          <a:pt x="0" y="1835449"/>
                        </a:cubicBezTo>
                        <a:cubicBezTo>
                          <a:pt x="-39317" y="1701321"/>
                          <a:pt x="18150" y="1349752"/>
                          <a:pt x="0" y="10132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8" name="Triangle 27">
            <a:extLst>
              <a:ext uri="{FF2B5EF4-FFF2-40B4-BE49-F238E27FC236}">
                <a16:creationId xmlns:a16="http://schemas.microsoft.com/office/drawing/2014/main" id="{99D4682A-8CBF-5E41-AAB9-AC0A7D5D1DE5}"/>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9" name="Triangle 28">
            <a:extLst>
              <a:ext uri="{FF2B5EF4-FFF2-40B4-BE49-F238E27FC236}">
                <a16:creationId xmlns:a16="http://schemas.microsoft.com/office/drawing/2014/main" id="{500C9D07-D5E5-C048-80F5-6BD9FE6DB11F}"/>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30" name="Picture 2" descr="Genomics Core Leuven">
            <a:extLst>
              <a:ext uri="{FF2B5EF4-FFF2-40B4-BE49-F238E27FC236}">
                <a16:creationId xmlns:a16="http://schemas.microsoft.com/office/drawing/2014/main" id="{EB1FEC6D-B342-2040-A8E1-01AA8E3CAA38}"/>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87EC0CF2-244E-0E42-AFF2-B6F34C802E01}"/>
              </a:ext>
            </a:extLst>
          </p:cNvPr>
          <p:cNvSpPr txBox="1"/>
          <p:nvPr/>
        </p:nvSpPr>
        <p:spPr>
          <a:xfrm>
            <a:off x="3113903" y="488263"/>
            <a:ext cx="7253416" cy="461665"/>
          </a:xfrm>
          <a:prstGeom prst="rect">
            <a:avLst/>
          </a:prstGeom>
          <a:noFill/>
        </p:spPr>
        <p:txBody>
          <a:bodyPr wrap="square" rtlCol="0">
            <a:spAutoFit/>
          </a:bodyPr>
          <a:lstStyle/>
          <a:p>
            <a:pPr algn="ctr"/>
            <a:r>
              <a:rPr lang="en-US" sz="2400" b="1" dirty="0"/>
              <a:t>Library prep: 10x 3’ RNA-seq</a:t>
            </a:r>
            <a:endParaRPr lang="en-BE" sz="2400" b="1" dirty="0"/>
          </a:p>
        </p:txBody>
      </p:sp>
      <p:sp>
        <p:nvSpPr>
          <p:cNvPr id="35" name="TextBox 34">
            <a:extLst>
              <a:ext uri="{FF2B5EF4-FFF2-40B4-BE49-F238E27FC236}">
                <a16:creationId xmlns:a16="http://schemas.microsoft.com/office/drawing/2014/main" id="{B2016F79-8CC7-6E41-A38C-911139168216}"/>
              </a:ext>
            </a:extLst>
          </p:cNvPr>
          <p:cNvSpPr txBox="1"/>
          <p:nvPr/>
        </p:nvSpPr>
        <p:spPr>
          <a:xfrm>
            <a:off x="3181377" y="1235674"/>
            <a:ext cx="4773060" cy="3416320"/>
          </a:xfrm>
          <a:prstGeom prst="rect">
            <a:avLst/>
          </a:prstGeom>
          <a:noFill/>
        </p:spPr>
        <p:txBody>
          <a:bodyPr wrap="square" rtlCol="0">
            <a:spAutoFit/>
          </a:bodyPr>
          <a:lstStyle/>
          <a:p>
            <a:r>
              <a:rPr lang="en-GB" b="1" dirty="0"/>
              <a:t>L</a:t>
            </a:r>
            <a:r>
              <a:rPr lang="en-BE" b="1" dirty="0"/>
              <a:t>oading vs recovering</a:t>
            </a:r>
          </a:p>
          <a:p>
            <a:endParaRPr lang="en-BE" dirty="0"/>
          </a:p>
          <a:p>
            <a:pPr>
              <a:lnSpc>
                <a:spcPct val="150000"/>
              </a:lnSpc>
            </a:pPr>
            <a:r>
              <a:rPr lang="en-GB" dirty="0"/>
              <a:t>1) Volume and cell concentration</a:t>
            </a:r>
          </a:p>
          <a:p>
            <a:endParaRPr lang="en-BE" dirty="0"/>
          </a:p>
        </p:txBody>
      </p:sp>
      <p:pic>
        <p:nvPicPr>
          <p:cNvPr id="13" name="Picture 2" descr="Single Cell Expression Profiling &amp; Genomics (10X Genomics ...">
            <a:extLst>
              <a:ext uri="{FF2B5EF4-FFF2-40B4-BE49-F238E27FC236}">
                <a16:creationId xmlns:a16="http://schemas.microsoft.com/office/drawing/2014/main" id="{66D039A1-5F7E-C04C-AC94-1D3966242D84}"/>
              </a:ext>
            </a:extLst>
          </p:cNvPr>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8333289" y="1447800"/>
            <a:ext cx="1499607" cy="1327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187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B8664B-7BD0-164A-BC33-5EF89497955C}"/>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6746" y="1746295"/>
            <a:ext cx="2424341" cy="3989161"/>
          </a:xfrm>
          <a:prstGeom prst="rect">
            <a:avLst/>
          </a:prstGeom>
        </p:spPr>
      </p:pic>
      <p:sp>
        <p:nvSpPr>
          <p:cNvPr id="7" name="Freeform 6">
            <a:extLst>
              <a:ext uri="{FF2B5EF4-FFF2-40B4-BE49-F238E27FC236}">
                <a16:creationId xmlns:a16="http://schemas.microsoft.com/office/drawing/2014/main" id="{872A95BC-E8B5-CD45-ACFE-30F453D409CA}"/>
              </a:ext>
            </a:extLst>
          </p:cNvPr>
          <p:cNvSpPr/>
          <p:nvPr/>
        </p:nvSpPr>
        <p:spPr>
          <a:xfrm>
            <a:off x="2097719" y="1235674"/>
            <a:ext cx="474818" cy="2253114"/>
          </a:xfrm>
          <a:custGeom>
            <a:avLst/>
            <a:gdLst>
              <a:gd name="connsiteX0" fmla="*/ 0 w 457200"/>
              <a:gd name="connsiteY0" fmla="*/ 1309816 h 1407972"/>
              <a:gd name="connsiteX1" fmla="*/ 284206 w 457200"/>
              <a:gd name="connsiteY1" fmla="*/ 1272746 h 1407972"/>
              <a:gd name="connsiteX2" fmla="*/ 457200 w 457200"/>
              <a:gd name="connsiteY2" fmla="*/ 0 h 1407972"/>
              <a:gd name="connsiteX0" fmla="*/ 0 w 457200"/>
              <a:gd name="connsiteY0" fmla="*/ 1309816 h 1346110"/>
              <a:gd name="connsiteX1" fmla="*/ 420130 w 457200"/>
              <a:gd name="connsiteY1" fmla="*/ 1099751 h 1346110"/>
              <a:gd name="connsiteX2" fmla="*/ 457200 w 457200"/>
              <a:gd name="connsiteY2" fmla="*/ 0 h 1346110"/>
              <a:gd name="connsiteX0" fmla="*/ 0 w 457200"/>
              <a:gd name="connsiteY0" fmla="*/ 1309816 h 1324859"/>
              <a:gd name="connsiteX1" fmla="*/ 382368 w 457200"/>
              <a:gd name="connsiteY1" fmla="*/ 842767 h 1324859"/>
              <a:gd name="connsiteX2" fmla="*/ 457200 w 457200"/>
              <a:gd name="connsiteY2" fmla="*/ 0 h 1324859"/>
              <a:gd name="connsiteX0" fmla="*/ 0 w 646012"/>
              <a:gd name="connsiteY0" fmla="*/ 1273103 h 1289582"/>
              <a:gd name="connsiteX1" fmla="*/ 571180 w 646012"/>
              <a:gd name="connsiteY1" fmla="*/ 842767 h 1289582"/>
              <a:gd name="connsiteX2" fmla="*/ 646012 w 646012"/>
              <a:gd name="connsiteY2" fmla="*/ 0 h 1289582"/>
              <a:gd name="connsiteX0" fmla="*/ 0 w 646012"/>
              <a:gd name="connsiteY0" fmla="*/ 1273103 h 1277444"/>
              <a:gd name="connsiteX1" fmla="*/ 571180 w 646012"/>
              <a:gd name="connsiteY1" fmla="*/ 842767 h 1277444"/>
              <a:gd name="connsiteX2" fmla="*/ 646012 w 646012"/>
              <a:gd name="connsiteY2" fmla="*/ 0 h 1277444"/>
              <a:gd name="connsiteX0" fmla="*/ 0 w 655649"/>
              <a:gd name="connsiteY0" fmla="*/ 1316820 h 1320593"/>
              <a:gd name="connsiteX1" fmla="*/ 580817 w 655649"/>
              <a:gd name="connsiteY1" fmla="*/ 842767 h 1320593"/>
              <a:gd name="connsiteX2" fmla="*/ 655649 w 655649"/>
              <a:gd name="connsiteY2" fmla="*/ 0 h 1320593"/>
              <a:gd name="connsiteX0" fmla="*/ 0 w 659212"/>
              <a:gd name="connsiteY0" fmla="*/ 1316820 h 1320740"/>
              <a:gd name="connsiteX1" fmla="*/ 628996 w 659212"/>
              <a:gd name="connsiteY1" fmla="*/ 855258 h 1320740"/>
              <a:gd name="connsiteX2" fmla="*/ 655649 w 659212"/>
              <a:gd name="connsiteY2" fmla="*/ 0 h 1320740"/>
            </a:gdLst>
            <a:ahLst/>
            <a:cxnLst>
              <a:cxn ang="0">
                <a:pos x="connsiteX0" y="connsiteY0"/>
              </a:cxn>
              <a:cxn ang="0">
                <a:pos x="connsiteX1" y="connsiteY1"/>
              </a:cxn>
              <a:cxn ang="0">
                <a:pos x="connsiteX2" y="connsiteY2"/>
              </a:cxn>
            </a:cxnLst>
            <a:rect l="l" t="t" r="r" b="b"/>
            <a:pathLst>
              <a:path w="659212" h="1320740">
                <a:moveTo>
                  <a:pt x="0" y="1316820"/>
                </a:moveTo>
                <a:cubicBezTo>
                  <a:pt x="547256" y="1357473"/>
                  <a:pt x="552796" y="1073561"/>
                  <a:pt x="628996" y="855258"/>
                </a:cubicBezTo>
                <a:cubicBezTo>
                  <a:pt x="705196" y="636955"/>
                  <a:pt x="607252" y="527221"/>
                  <a:pt x="655649" y="0"/>
                </a:cubicBezTo>
              </a:path>
            </a:pathLst>
          </a:custGeom>
          <a:noFill/>
          <a:ln>
            <a:solidFill>
              <a:srgbClr val="FAB005">
                <a:alpha val="29804"/>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ounded Rectangle 9">
            <a:extLst>
              <a:ext uri="{FF2B5EF4-FFF2-40B4-BE49-F238E27FC236}">
                <a16:creationId xmlns:a16="http://schemas.microsoft.com/office/drawing/2014/main" id="{52A5FF1F-60C3-804B-B317-1C0500385E8E}"/>
              </a:ext>
            </a:extLst>
          </p:cNvPr>
          <p:cNvSpPr/>
          <p:nvPr/>
        </p:nvSpPr>
        <p:spPr>
          <a:xfrm>
            <a:off x="2577340" y="336377"/>
            <a:ext cx="8751600" cy="6437871"/>
          </a:xfrm>
          <a:prstGeom prst="roundRect">
            <a:avLst/>
          </a:prstGeom>
          <a:noFill/>
          <a:ln w="19050">
            <a:solidFill>
              <a:srgbClr val="FAB005">
                <a:alpha val="29804"/>
              </a:srgbClr>
            </a:solidFill>
            <a:prstDash val="sysDash"/>
            <a:extLst>
              <a:ext uri="{C807C97D-BFC1-408E-A445-0C87EB9F89A2}">
                <ask:lineSketchStyleProps xmlns:ask="http://schemas.microsoft.com/office/drawing/2018/sketchyshapes" sd="1219033472">
                  <a:custGeom>
                    <a:avLst/>
                    <a:gdLst>
                      <a:gd name="connsiteX0" fmla="*/ 0 w 8411825"/>
                      <a:gd name="connsiteY0" fmla="*/ 1013274 h 6079525"/>
                      <a:gd name="connsiteX1" fmla="*/ 1013274 w 8411825"/>
                      <a:gd name="connsiteY1" fmla="*/ 0 h 6079525"/>
                      <a:gd name="connsiteX2" fmla="*/ 1721459 w 8411825"/>
                      <a:gd name="connsiteY2" fmla="*/ 0 h 6079525"/>
                      <a:gd name="connsiteX3" fmla="*/ 2238086 w 8411825"/>
                      <a:gd name="connsiteY3" fmla="*/ 0 h 6079525"/>
                      <a:gd name="connsiteX4" fmla="*/ 2690860 w 8411825"/>
                      <a:gd name="connsiteY4" fmla="*/ 0 h 6079525"/>
                      <a:gd name="connsiteX5" fmla="*/ 3335193 w 8411825"/>
                      <a:gd name="connsiteY5" fmla="*/ 0 h 6079525"/>
                      <a:gd name="connsiteX6" fmla="*/ 3851820 w 8411825"/>
                      <a:gd name="connsiteY6" fmla="*/ 0 h 6079525"/>
                      <a:gd name="connsiteX7" fmla="*/ 4560005 w 8411825"/>
                      <a:gd name="connsiteY7" fmla="*/ 0 h 6079525"/>
                      <a:gd name="connsiteX8" fmla="*/ 5012779 w 8411825"/>
                      <a:gd name="connsiteY8" fmla="*/ 0 h 6079525"/>
                      <a:gd name="connsiteX9" fmla="*/ 5720965 w 8411825"/>
                      <a:gd name="connsiteY9" fmla="*/ 0 h 6079525"/>
                      <a:gd name="connsiteX10" fmla="*/ 6109886 w 8411825"/>
                      <a:gd name="connsiteY10" fmla="*/ 0 h 6079525"/>
                      <a:gd name="connsiteX11" fmla="*/ 6690366 w 8411825"/>
                      <a:gd name="connsiteY11" fmla="*/ 0 h 6079525"/>
                      <a:gd name="connsiteX12" fmla="*/ 7398551 w 8411825"/>
                      <a:gd name="connsiteY12" fmla="*/ 0 h 6079525"/>
                      <a:gd name="connsiteX13" fmla="*/ 8411825 w 8411825"/>
                      <a:gd name="connsiteY13" fmla="*/ 1013274 h 6079525"/>
                      <a:gd name="connsiteX14" fmla="*/ 8411825 w 8411825"/>
                      <a:gd name="connsiteY14" fmla="*/ 1592271 h 6079525"/>
                      <a:gd name="connsiteX15" fmla="*/ 8411825 w 8411825"/>
                      <a:gd name="connsiteY15" fmla="*/ 2090208 h 6079525"/>
                      <a:gd name="connsiteX16" fmla="*/ 8411825 w 8411825"/>
                      <a:gd name="connsiteY16" fmla="*/ 2669205 h 6079525"/>
                      <a:gd name="connsiteX17" fmla="*/ 8411825 w 8411825"/>
                      <a:gd name="connsiteY17" fmla="*/ 3329261 h 6079525"/>
                      <a:gd name="connsiteX18" fmla="*/ 8411825 w 8411825"/>
                      <a:gd name="connsiteY18" fmla="*/ 3908258 h 6079525"/>
                      <a:gd name="connsiteX19" fmla="*/ 8411825 w 8411825"/>
                      <a:gd name="connsiteY19" fmla="*/ 4365665 h 6079525"/>
                      <a:gd name="connsiteX20" fmla="*/ 8411825 w 8411825"/>
                      <a:gd name="connsiteY20" fmla="*/ 5066251 h 6079525"/>
                      <a:gd name="connsiteX21" fmla="*/ 7398551 w 8411825"/>
                      <a:gd name="connsiteY21" fmla="*/ 6079525 h 6079525"/>
                      <a:gd name="connsiteX22" fmla="*/ 6881924 w 8411825"/>
                      <a:gd name="connsiteY22" fmla="*/ 6079525 h 6079525"/>
                      <a:gd name="connsiteX23" fmla="*/ 6301444 w 8411825"/>
                      <a:gd name="connsiteY23" fmla="*/ 6079525 h 6079525"/>
                      <a:gd name="connsiteX24" fmla="*/ 5912523 w 8411825"/>
                      <a:gd name="connsiteY24" fmla="*/ 6079525 h 6079525"/>
                      <a:gd name="connsiteX25" fmla="*/ 5523601 w 8411825"/>
                      <a:gd name="connsiteY25" fmla="*/ 6079525 h 6079525"/>
                      <a:gd name="connsiteX26" fmla="*/ 4943122 w 8411825"/>
                      <a:gd name="connsiteY26" fmla="*/ 6079525 h 6079525"/>
                      <a:gd name="connsiteX27" fmla="*/ 4490348 w 8411825"/>
                      <a:gd name="connsiteY27" fmla="*/ 6079525 h 6079525"/>
                      <a:gd name="connsiteX28" fmla="*/ 3846015 w 8411825"/>
                      <a:gd name="connsiteY28" fmla="*/ 6079525 h 6079525"/>
                      <a:gd name="connsiteX29" fmla="*/ 3393241 w 8411825"/>
                      <a:gd name="connsiteY29" fmla="*/ 6079525 h 6079525"/>
                      <a:gd name="connsiteX30" fmla="*/ 2748908 w 8411825"/>
                      <a:gd name="connsiteY30" fmla="*/ 6079525 h 6079525"/>
                      <a:gd name="connsiteX31" fmla="*/ 2359987 w 8411825"/>
                      <a:gd name="connsiteY31" fmla="*/ 6079525 h 6079525"/>
                      <a:gd name="connsiteX32" fmla="*/ 1715654 w 8411825"/>
                      <a:gd name="connsiteY32" fmla="*/ 6079525 h 6079525"/>
                      <a:gd name="connsiteX33" fmla="*/ 1013274 w 8411825"/>
                      <a:gd name="connsiteY33" fmla="*/ 6079525 h 6079525"/>
                      <a:gd name="connsiteX34" fmla="*/ 0 w 8411825"/>
                      <a:gd name="connsiteY34" fmla="*/ 5066251 h 6079525"/>
                      <a:gd name="connsiteX35" fmla="*/ 0 w 8411825"/>
                      <a:gd name="connsiteY35" fmla="*/ 4406195 h 6079525"/>
                      <a:gd name="connsiteX36" fmla="*/ 0 w 8411825"/>
                      <a:gd name="connsiteY36" fmla="*/ 3908258 h 6079525"/>
                      <a:gd name="connsiteX37" fmla="*/ 0 w 8411825"/>
                      <a:gd name="connsiteY37" fmla="*/ 3450850 h 6079525"/>
                      <a:gd name="connsiteX38" fmla="*/ 0 w 8411825"/>
                      <a:gd name="connsiteY38" fmla="*/ 2952913 h 6079525"/>
                      <a:gd name="connsiteX39" fmla="*/ 0 w 8411825"/>
                      <a:gd name="connsiteY39" fmla="*/ 2414446 h 6079525"/>
                      <a:gd name="connsiteX40" fmla="*/ 0 w 8411825"/>
                      <a:gd name="connsiteY40" fmla="*/ 1835449 h 6079525"/>
                      <a:gd name="connsiteX41" fmla="*/ 0 w 8411825"/>
                      <a:gd name="connsiteY41" fmla="*/ 1013274 h 60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11825" h="6079525" extrusionOk="0">
                        <a:moveTo>
                          <a:pt x="0" y="1013274"/>
                        </a:moveTo>
                        <a:cubicBezTo>
                          <a:pt x="-102804" y="390246"/>
                          <a:pt x="324668" y="48412"/>
                          <a:pt x="1013274" y="0"/>
                        </a:cubicBezTo>
                        <a:cubicBezTo>
                          <a:pt x="1221492" y="-76002"/>
                          <a:pt x="1452409" y="66076"/>
                          <a:pt x="1721459" y="0"/>
                        </a:cubicBezTo>
                        <a:cubicBezTo>
                          <a:pt x="1990510" y="-66076"/>
                          <a:pt x="2058947" y="31289"/>
                          <a:pt x="2238086" y="0"/>
                        </a:cubicBezTo>
                        <a:cubicBezTo>
                          <a:pt x="2417225" y="-31289"/>
                          <a:pt x="2559296" y="11396"/>
                          <a:pt x="2690860" y="0"/>
                        </a:cubicBezTo>
                        <a:cubicBezTo>
                          <a:pt x="2822424" y="-11396"/>
                          <a:pt x="3074681" y="68794"/>
                          <a:pt x="3335193" y="0"/>
                        </a:cubicBezTo>
                        <a:cubicBezTo>
                          <a:pt x="3595705" y="-68794"/>
                          <a:pt x="3714577" y="28880"/>
                          <a:pt x="3851820" y="0"/>
                        </a:cubicBezTo>
                        <a:cubicBezTo>
                          <a:pt x="3989063" y="-28880"/>
                          <a:pt x="4397253" y="11371"/>
                          <a:pt x="4560005" y="0"/>
                        </a:cubicBezTo>
                        <a:cubicBezTo>
                          <a:pt x="4722758" y="-11371"/>
                          <a:pt x="4846326" y="24934"/>
                          <a:pt x="5012779" y="0"/>
                        </a:cubicBezTo>
                        <a:cubicBezTo>
                          <a:pt x="5179232" y="-24934"/>
                          <a:pt x="5414985" y="27977"/>
                          <a:pt x="5720965" y="0"/>
                        </a:cubicBezTo>
                        <a:cubicBezTo>
                          <a:pt x="6026945" y="-27977"/>
                          <a:pt x="5952627" y="4648"/>
                          <a:pt x="6109886" y="0"/>
                        </a:cubicBezTo>
                        <a:cubicBezTo>
                          <a:pt x="6267145" y="-4648"/>
                          <a:pt x="6520200" y="62990"/>
                          <a:pt x="6690366" y="0"/>
                        </a:cubicBezTo>
                        <a:cubicBezTo>
                          <a:pt x="6860532" y="-62990"/>
                          <a:pt x="7078318" y="33421"/>
                          <a:pt x="7398551" y="0"/>
                        </a:cubicBezTo>
                        <a:cubicBezTo>
                          <a:pt x="8031271" y="-72239"/>
                          <a:pt x="8455351" y="425592"/>
                          <a:pt x="8411825" y="1013274"/>
                        </a:cubicBezTo>
                        <a:cubicBezTo>
                          <a:pt x="8467362" y="1244336"/>
                          <a:pt x="8365820" y="1454726"/>
                          <a:pt x="8411825" y="1592271"/>
                        </a:cubicBezTo>
                        <a:cubicBezTo>
                          <a:pt x="8457830" y="1729816"/>
                          <a:pt x="8391830" y="1938873"/>
                          <a:pt x="8411825" y="2090208"/>
                        </a:cubicBezTo>
                        <a:cubicBezTo>
                          <a:pt x="8431820" y="2241543"/>
                          <a:pt x="8385640" y="2530434"/>
                          <a:pt x="8411825" y="2669205"/>
                        </a:cubicBezTo>
                        <a:cubicBezTo>
                          <a:pt x="8438010" y="2807976"/>
                          <a:pt x="8384417" y="3154356"/>
                          <a:pt x="8411825" y="3329261"/>
                        </a:cubicBezTo>
                        <a:cubicBezTo>
                          <a:pt x="8439233" y="3504166"/>
                          <a:pt x="8360359" y="3771976"/>
                          <a:pt x="8411825" y="3908258"/>
                        </a:cubicBezTo>
                        <a:cubicBezTo>
                          <a:pt x="8463291" y="4044540"/>
                          <a:pt x="8402729" y="4180418"/>
                          <a:pt x="8411825" y="4365665"/>
                        </a:cubicBezTo>
                        <a:cubicBezTo>
                          <a:pt x="8420921" y="4550912"/>
                          <a:pt x="8399130" y="4883369"/>
                          <a:pt x="8411825" y="5066251"/>
                        </a:cubicBezTo>
                        <a:cubicBezTo>
                          <a:pt x="8497968" y="5574769"/>
                          <a:pt x="7892703" y="6183452"/>
                          <a:pt x="7398551" y="6079525"/>
                        </a:cubicBezTo>
                        <a:cubicBezTo>
                          <a:pt x="7157812" y="6079926"/>
                          <a:pt x="7004989" y="6035751"/>
                          <a:pt x="6881924" y="6079525"/>
                        </a:cubicBezTo>
                        <a:cubicBezTo>
                          <a:pt x="6758859" y="6123299"/>
                          <a:pt x="6556140" y="6029579"/>
                          <a:pt x="6301444" y="6079525"/>
                        </a:cubicBezTo>
                        <a:cubicBezTo>
                          <a:pt x="6046748" y="6129471"/>
                          <a:pt x="6047287" y="6038637"/>
                          <a:pt x="5912523" y="6079525"/>
                        </a:cubicBezTo>
                        <a:cubicBezTo>
                          <a:pt x="5777759" y="6120413"/>
                          <a:pt x="5650129" y="6034178"/>
                          <a:pt x="5523601" y="6079525"/>
                        </a:cubicBezTo>
                        <a:cubicBezTo>
                          <a:pt x="5397073" y="6124872"/>
                          <a:pt x="5107424" y="6073740"/>
                          <a:pt x="4943122" y="6079525"/>
                        </a:cubicBezTo>
                        <a:cubicBezTo>
                          <a:pt x="4778820" y="6085310"/>
                          <a:pt x="4687063" y="6032615"/>
                          <a:pt x="4490348" y="6079525"/>
                        </a:cubicBezTo>
                        <a:cubicBezTo>
                          <a:pt x="4293633" y="6126435"/>
                          <a:pt x="4068090" y="6017649"/>
                          <a:pt x="3846015" y="6079525"/>
                        </a:cubicBezTo>
                        <a:cubicBezTo>
                          <a:pt x="3623940" y="6141401"/>
                          <a:pt x="3570656" y="6075366"/>
                          <a:pt x="3393241" y="6079525"/>
                        </a:cubicBezTo>
                        <a:cubicBezTo>
                          <a:pt x="3215826" y="6083684"/>
                          <a:pt x="3030746" y="6029854"/>
                          <a:pt x="2748908" y="6079525"/>
                        </a:cubicBezTo>
                        <a:cubicBezTo>
                          <a:pt x="2467070" y="6129196"/>
                          <a:pt x="2474263" y="6063531"/>
                          <a:pt x="2359987" y="6079525"/>
                        </a:cubicBezTo>
                        <a:cubicBezTo>
                          <a:pt x="2245711" y="6095519"/>
                          <a:pt x="1850742" y="6029850"/>
                          <a:pt x="1715654" y="6079525"/>
                        </a:cubicBezTo>
                        <a:cubicBezTo>
                          <a:pt x="1580566" y="6129200"/>
                          <a:pt x="1300250" y="6067777"/>
                          <a:pt x="1013274" y="6079525"/>
                        </a:cubicBezTo>
                        <a:cubicBezTo>
                          <a:pt x="430099" y="6092735"/>
                          <a:pt x="24307" y="5691727"/>
                          <a:pt x="0" y="5066251"/>
                        </a:cubicBezTo>
                        <a:cubicBezTo>
                          <a:pt x="-24774" y="4875056"/>
                          <a:pt x="34367" y="4687189"/>
                          <a:pt x="0" y="4406195"/>
                        </a:cubicBezTo>
                        <a:cubicBezTo>
                          <a:pt x="-34367" y="4125201"/>
                          <a:pt x="21606" y="4096859"/>
                          <a:pt x="0" y="3908258"/>
                        </a:cubicBezTo>
                        <a:cubicBezTo>
                          <a:pt x="-21606" y="3719657"/>
                          <a:pt x="28453" y="3573325"/>
                          <a:pt x="0" y="3450850"/>
                        </a:cubicBezTo>
                        <a:cubicBezTo>
                          <a:pt x="-28453" y="3328375"/>
                          <a:pt x="26523" y="3088658"/>
                          <a:pt x="0" y="2952913"/>
                        </a:cubicBezTo>
                        <a:cubicBezTo>
                          <a:pt x="-26523" y="2817168"/>
                          <a:pt x="29552" y="2580642"/>
                          <a:pt x="0" y="2414446"/>
                        </a:cubicBezTo>
                        <a:cubicBezTo>
                          <a:pt x="-29552" y="2248250"/>
                          <a:pt x="39317" y="1969577"/>
                          <a:pt x="0" y="1835449"/>
                        </a:cubicBezTo>
                        <a:cubicBezTo>
                          <a:pt x="-39317" y="1701321"/>
                          <a:pt x="18150" y="1349752"/>
                          <a:pt x="0" y="10132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8" name="Triangle 27">
            <a:extLst>
              <a:ext uri="{FF2B5EF4-FFF2-40B4-BE49-F238E27FC236}">
                <a16:creationId xmlns:a16="http://schemas.microsoft.com/office/drawing/2014/main" id="{99D4682A-8CBF-5E41-AAB9-AC0A7D5D1DE5}"/>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9" name="Triangle 28">
            <a:extLst>
              <a:ext uri="{FF2B5EF4-FFF2-40B4-BE49-F238E27FC236}">
                <a16:creationId xmlns:a16="http://schemas.microsoft.com/office/drawing/2014/main" id="{500C9D07-D5E5-C048-80F5-6BD9FE6DB11F}"/>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30" name="Picture 2" descr="Genomics Core Leuven">
            <a:extLst>
              <a:ext uri="{FF2B5EF4-FFF2-40B4-BE49-F238E27FC236}">
                <a16:creationId xmlns:a16="http://schemas.microsoft.com/office/drawing/2014/main" id="{EB1FEC6D-B342-2040-A8E1-01AA8E3CAA38}"/>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87EC0CF2-244E-0E42-AFF2-B6F34C802E01}"/>
              </a:ext>
            </a:extLst>
          </p:cNvPr>
          <p:cNvSpPr txBox="1"/>
          <p:nvPr/>
        </p:nvSpPr>
        <p:spPr>
          <a:xfrm>
            <a:off x="3113903" y="488263"/>
            <a:ext cx="7253416" cy="461665"/>
          </a:xfrm>
          <a:prstGeom prst="rect">
            <a:avLst/>
          </a:prstGeom>
          <a:noFill/>
        </p:spPr>
        <p:txBody>
          <a:bodyPr wrap="square" rtlCol="0">
            <a:spAutoFit/>
          </a:bodyPr>
          <a:lstStyle/>
          <a:p>
            <a:pPr algn="ctr"/>
            <a:r>
              <a:rPr lang="en-US" sz="2400" b="1" dirty="0"/>
              <a:t>Library prep: 10x 3’ RNA-seq</a:t>
            </a:r>
            <a:endParaRPr lang="en-BE" sz="2400" b="1" dirty="0"/>
          </a:p>
        </p:txBody>
      </p:sp>
      <p:sp>
        <p:nvSpPr>
          <p:cNvPr id="35" name="TextBox 34">
            <a:extLst>
              <a:ext uri="{FF2B5EF4-FFF2-40B4-BE49-F238E27FC236}">
                <a16:creationId xmlns:a16="http://schemas.microsoft.com/office/drawing/2014/main" id="{B2016F79-8CC7-6E41-A38C-911139168216}"/>
              </a:ext>
            </a:extLst>
          </p:cNvPr>
          <p:cNvSpPr txBox="1"/>
          <p:nvPr/>
        </p:nvSpPr>
        <p:spPr>
          <a:xfrm>
            <a:off x="3181377" y="1235674"/>
            <a:ext cx="4773060" cy="2679067"/>
          </a:xfrm>
          <a:prstGeom prst="rect">
            <a:avLst/>
          </a:prstGeom>
          <a:noFill/>
        </p:spPr>
        <p:txBody>
          <a:bodyPr wrap="square" rtlCol="0">
            <a:spAutoFit/>
          </a:bodyPr>
          <a:lstStyle/>
          <a:p>
            <a:r>
              <a:rPr lang="en-GB" b="1" dirty="0"/>
              <a:t>L</a:t>
            </a:r>
            <a:r>
              <a:rPr lang="en-BE" b="1" dirty="0"/>
              <a:t>oading vs recovering</a:t>
            </a:r>
          </a:p>
          <a:p>
            <a:endParaRPr lang="en-BE" dirty="0"/>
          </a:p>
          <a:p>
            <a:pPr>
              <a:lnSpc>
                <a:spcPct val="150000"/>
              </a:lnSpc>
            </a:pPr>
            <a:r>
              <a:rPr lang="en-GB" dirty="0"/>
              <a:t>1) Volume and cell concentration</a:t>
            </a:r>
          </a:p>
          <a:p>
            <a:pPr>
              <a:lnSpc>
                <a:spcPct val="150000"/>
              </a:lnSpc>
            </a:pPr>
            <a:r>
              <a:rPr lang="en-GB" dirty="0"/>
              <a:t>2) droplet formation</a:t>
            </a:r>
          </a:p>
          <a:p>
            <a:pPr>
              <a:lnSpc>
                <a:spcPct val="150000"/>
              </a:lnSpc>
            </a:pPr>
            <a:r>
              <a:rPr lang="en-GB" dirty="0"/>
              <a:t>	</a:t>
            </a:r>
            <a:r>
              <a:rPr lang="en-GB" dirty="0">
                <a:sym typeface="Wingdings" pitchFamily="2" charset="2"/>
              </a:rPr>
              <a:t>N</a:t>
            </a:r>
            <a:r>
              <a:rPr lang="en-BE" dirty="0">
                <a:sym typeface="Wingdings" pitchFamily="2" charset="2"/>
              </a:rPr>
              <a:t>ot all gems have a cell</a:t>
            </a:r>
          </a:p>
          <a:p>
            <a:pPr>
              <a:lnSpc>
                <a:spcPct val="150000"/>
              </a:lnSpc>
            </a:pPr>
            <a:r>
              <a:rPr lang="en-BE" dirty="0">
                <a:sym typeface="Wingdings" pitchFamily="2" charset="2"/>
              </a:rPr>
              <a:t>	60-70% recovery</a:t>
            </a:r>
            <a:endParaRPr lang="en-GB" dirty="0"/>
          </a:p>
        </p:txBody>
      </p:sp>
      <p:pic>
        <p:nvPicPr>
          <p:cNvPr id="4098" name="Picture 2" descr="What is the maximum number of cells that can be profiled? – 10X Genomics">
            <a:extLst>
              <a:ext uri="{FF2B5EF4-FFF2-40B4-BE49-F238E27FC236}">
                <a16:creationId xmlns:a16="http://schemas.microsoft.com/office/drawing/2014/main" id="{7C76B8A2-DB1C-6A49-964C-70E906D3ADAE}"/>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5594259" y="4469456"/>
            <a:ext cx="4773060" cy="20521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Graphical user interface&#10;&#10;Description automatically generated with medium confidence">
            <a:extLst>
              <a:ext uri="{FF2B5EF4-FFF2-40B4-BE49-F238E27FC236}">
                <a16:creationId xmlns:a16="http://schemas.microsoft.com/office/drawing/2014/main" id="{2823624C-5919-BE4A-BAB5-8BF6A9FFD11F}"/>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8118173" y="2021164"/>
            <a:ext cx="1842864" cy="628164"/>
          </a:xfrm>
          <a:prstGeom prst="rect">
            <a:avLst/>
          </a:prstGeom>
        </p:spPr>
      </p:pic>
      <p:pic>
        <p:nvPicPr>
          <p:cNvPr id="17" name="Picture 16" descr="Graphical user interface&#10;&#10;Description automatically generated with medium confidence">
            <a:extLst>
              <a:ext uri="{FF2B5EF4-FFF2-40B4-BE49-F238E27FC236}">
                <a16:creationId xmlns:a16="http://schemas.microsoft.com/office/drawing/2014/main" id="{B172D59B-655F-D542-BDDD-B5603F6D3A08}"/>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7927262" y="2860624"/>
            <a:ext cx="2033775" cy="628164"/>
          </a:xfrm>
          <a:prstGeom prst="rect">
            <a:avLst/>
          </a:prstGeom>
        </p:spPr>
      </p:pic>
      <p:sp>
        <p:nvSpPr>
          <p:cNvPr id="2" name="Rectangle 1">
            <a:extLst>
              <a:ext uri="{FF2B5EF4-FFF2-40B4-BE49-F238E27FC236}">
                <a16:creationId xmlns:a16="http://schemas.microsoft.com/office/drawing/2014/main" id="{C3E8D864-B13C-DB44-BD1C-ED0C1A62AF15}"/>
              </a:ext>
            </a:extLst>
          </p:cNvPr>
          <p:cNvSpPr/>
          <p:nvPr/>
        </p:nvSpPr>
        <p:spPr>
          <a:xfrm>
            <a:off x="5367737" y="4327695"/>
            <a:ext cx="1821820" cy="2352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39728675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B8664B-7BD0-164A-BC33-5EF89497955C}"/>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6746" y="1746295"/>
            <a:ext cx="2424341" cy="3989161"/>
          </a:xfrm>
          <a:prstGeom prst="rect">
            <a:avLst/>
          </a:prstGeom>
        </p:spPr>
      </p:pic>
      <p:sp>
        <p:nvSpPr>
          <p:cNvPr id="7" name="Freeform 6">
            <a:extLst>
              <a:ext uri="{FF2B5EF4-FFF2-40B4-BE49-F238E27FC236}">
                <a16:creationId xmlns:a16="http://schemas.microsoft.com/office/drawing/2014/main" id="{872A95BC-E8B5-CD45-ACFE-30F453D409CA}"/>
              </a:ext>
            </a:extLst>
          </p:cNvPr>
          <p:cNvSpPr/>
          <p:nvPr/>
        </p:nvSpPr>
        <p:spPr>
          <a:xfrm>
            <a:off x="2097719" y="1235674"/>
            <a:ext cx="474818" cy="2253114"/>
          </a:xfrm>
          <a:custGeom>
            <a:avLst/>
            <a:gdLst>
              <a:gd name="connsiteX0" fmla="*/ 0 w 457200"/>
              <a:gd name="connsiteY0" fmla="*/ 1309816 h 1407972"/>
              <a:gd name="connsiteX1" fmla="*/ 284206 w 457200"/>
              <a:gd name="connsiteY1" fmla="*/ 1272746 h 1407972"/>
              <a:gd name="connsiteX2" fmla="*/ 457200 w 457200"/>
              <a:gd name="connsiteY2" fmla="*/ 0 h 1407972"/>
              <a:gd name="connsiteX0" fmla="*/ 0 w 457200"/>
              <a:gd name="connsiteY0" fmla="*/ 1309816 h 1346110"/>
              <a:gd name="connsiteX1" fmla="*/ 420130 w 457200"/>
              <a:gd name="connsiteY1" fmla="*/ 1099751 h 1346110"/>
              <a:gd name="connsiteX2" fmla="*/ 457200 w 457200"/>
              <a:gd name="connsiteY2" fmla="*/ 0 h 1346110"/>
              <a:gd name="connsiteX0" fmla="*/ 0 w 457200"/>
              <a:gd name="connsiteY0" fmla="*/ 1309816 h 1324859"/>
              <a:gd name="connsiteX1" fmla="*/ 382368 w 457200"/>
              <a:gd name="connsiteY1" fmla="*/ 842767 h 1324859"/>
              <a:gd name="connsiteX2" fmla="*/ 457200 w 457200"/>
              <a:gd name="connsiteY2" fmla="*/ 0 h 1324859"/>
              <a:gd name="connsiteX0" fmla="*/ 0 w 646012"/>
              <a:gd name="connsiteY0" fmla="*/ 1273103 h 1289582"/>
              <a:gd name="connsiteX1" fmla="*/ 571180 w 646012"/>
              <a:gd name="connsiteY1" fmla="*/ 842767 h 1289582"/>
              <a:gd name="connsiteX2" fmla="*/ 646012 w 646012"/>
              <a:gd name="connsiteY2" fmla="*/ 0 h 1289582"/>
              <a:gd name="connsiteX0" fmla="*/ 0 w 646012"/>
              <a:gd name="connsiteY0" fmla="*/ 1273103 h 1277444"/>
              <a:gd name="connsiteX1" fmla="*/ 571180 w 646012"/>
              <a:gd name="connsiteY1" fmla="*/ 842767 h 1277444"/>
              <a:gd name="connsiteX2" fmla="*/ 646012 w 646012"/>
              <a:gd name="connsiteY2" fmla="*/ 0 h 1277444"/>
              <a:gd name="connsiteX0" fmla="*/ 0 w 655649"/>
              <a:gd name="connsiteY0" fmla="*/ 1316820 h 1320593"/>
              <a:gd name="connsiteX1" fmla="*/ 580817 w 655649"/>
              <a:gd name="connsiteY1" fmla="*/ 842767 h 1320593"/>
              <a:gd name="connsiteX2" fmla="*/ 655649 w 655649"/>
              <a:gd name="connsiteY2" fmla="*/ 0 h 1320593"/>
              <a:gd name="connsiteX0" fmla="*/ 0 w 659212"/>
              <a:gd name="connsiteY0" fmla="*/ 1316820 h 1320740"/>
              <a:gd name="connsiteX1" fmla="*/ 628996 w 659212"/>
              <a:gd name="connsiteY1" fmla="*/ 855258 h 1320740"/>
              <a:gd name="connsiteX2" fmla="*/ 655649 w 659212"/>
              <a:gd name="connsiteY2" fmla="*/ 0 h 1320740"/>
            </a:gdLst>
            <a:ahLst/>
            <a:cxnLst>
              <a:cxn ang="0">
                <a:pos x="connsiteX0" y="connsiteY0"/>
              </a:cxn>
              <a:cxn ang="0">
                <a:pos x="connsiteX1" y="connsiteY1"/>
              </a:cxn>
              <a:cxn ang="0">
                <a:pos x="connsiteX2" y="connsiteY2"/>
              </a:cxn>
            </a:cxnLst>
            <a:rect l="l" t="t" r="r" b="b"/>
            <a:pathLst>
              <a:path w="659212" h="1320740">
                <a:moveTo>
                  <a:pt x="0" y="1316820"/>
                </a:moveTo>
                <a:cubicBezTo>
                  <a:pt x="547256" y="1357473"/>
                  <a:pt x="552796" y="1073561"/>
                  <a:pt x="628996" y="855258"/>
                </a:cubicBezTo>
                <a:cubicBezTo>
                  <a:pt x="705196" y="636955"/>
                  <a:pt x="607252" y="527221"/>
                  <a:pt x="655649" y="0"/>
                </a:cubicBezTo>
              </a:path>
            </a:pathLst>
          </a:custGeom>
          <a:noFill/>
          <a:ln>
            <a:solidFill>
              <a:srgbClr val="FAB005">
                <a:alpha val="29804"/>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ounded Rectangle 9">
            <a:extLst>
              <a:ext uri="{FF2B5EF4-FFF2-40B4-BE49-F238E27FC236}">
                <a16:creationId xmlns:a16="http://schemas.microsoft.com/office/drawing/2014/main" id="{52A5FF1F-60C3-804B-B317-1C0500385E8E}"/>
              </a:ext>
            </a:extLst>
          </p:cNvPr>
          <p:cNvSpPr/>
          <p:nvPr/>
        </p:nvSpPr>
        <p:spPr>
          <a:xfrm>
            <a:off x="2577340" y="336377"/>
            <a:ext cx="8751600" cy="6437871"/>
          </a:xfrm>
          <a:prstGeom prst="roundRect">
            <a:avLst/>
          </a:prstGeom>
          <a:noFill/>
          <a:ln w="19050">
            <a:solidFill>
              <a:srgbClr val="FAB005">
                <a:alpha val="29804"/>
              </a:srgbClr>
            </a:solidFill>
            <a:prstDash val="sysDash"/>
            <a:extLst>
              <a:ext uri="{C807C97D-BFC1-408E-A445-0C87EB9F89A2}">
                <ask:lineSketchStyleProps xmlns:ask="http://schemas.microsoft.com/office/drawing/2018/sketchyshapes" sd="1219033472">
                  <a:custGeom>
                    <a:avLst/>
                    <a:gdLst>
                      <a:gd name="connsiteX0" fmla="*/ 0 w 8411825"/>
                      <a:gd name="connsiteY0" fmla="*/ 1013274 h 6079525"/>
                      <a:gd name="connsiteX1" fmla="*/ 1013274 w 8411825"/>
                      <a:gd name="connsiteY1" fmla="*/ 0 h 6079525"/>
                      <a:gd name="connsiteX2" fmla="*/ 1721459 w 8411825"/>
                      <a:gd name="connsiteY2" fmla="*/ 0 h 6079525"/>
                      <a:gd name="connsiteX3" fmla="*/ 2238086 w 8411825"/>
                      <a:gd name="connsiteY3" fmla="*/ 0 h 6079525"/>
                      <a:gd name="connsiteX4" fmla="*/ 2690860 w 8411825"/>
                      <a:gd name="connsiteY4" fmla="*/ 0 h 6079525"/>
                      <a:gd name="connsiteX5" fmla="*/ 3335193 w 8411825"/>
                      <a:gd name="connsiteY5" fmla="*/ 0 h 6079525"/>
                      <a:gd name="connsiteX6" fmla="*/ 3851820 w 8411825"/>
                      <a:gd name="connsiteY6" fmla="*/ 0 h 6079525"/>
                      <a:gd name="connsiteX7" fmla="*/ 4560005 w 8411825"/>
                      <a:gd name="connsiteY7" fmla="*/ 0 h 6079525"/>
                      <a:gd name="connsiteX8" fmla="*/ 5012779 w 8411825"/>
                      <a:gd name="connsiteY8" fmla="*/ 0 h 6079525"/>
                      <a:gd name="connsiteX9" fmla="*/ 5720965 w 8411825"/>
                      <a:gd name="connsiteY9" fmla="*/ 0 h 6079525"/>
                      <a:gd name="connsiteX10" fmla="*/ 6109886 w 8411825"/>
                      <a:gd name="connsiteY10" fmla="*/ 0 h 6079525"/>
                      <a:gd name="connsiteX11" fmla="*/ 6690366 w 8411825"/>
                      <a:gd name="connsiteY11" fmla="*/ 0 h 6079525"/>
                      <a:gd name="connsiteX12" fmla="*/ 7398551 w 8411825"/>
                      <a:gd name="connsiteY12" fmla="*/ 0 h 6079525"/>
                      <a:gd name="connsiteX13" fmla="*/ 8411825 w 8411825"/>
                      <a:gd name="connsiteY13" fmla="*/ 1013274 h 6079525"/>
                      <a:gd name="connsiteX14" fmla="*/ 8411825 w 8411825"/>
                      <a:gd name="connsiteY14" fmla="*/ 1592271 h 6079525"/>
                      <a:gd name="connsiteX15" fmla="*/ 8411825 w 8411825"/>
                      <a:gd name="connsiteY15" fmla="*/ 2090208 h 6079525"/>
                      <a:gd name="connsiteX16" fmla="*/ 8411825 w 8411825"/>
                      <a:gd name="connsiteY16" fmla="*/ 2669205 h 6079525"/>
                      <a:gd name="connsiteX17" fmla="*/ 8411825 w 8411825"/>
                      <a:gd name="connsiteY17" fmla="*/ 3329261 h 6079525"/>
                      <a:gd name="connsiteX18" fmla="*/ 8411825 w 8411825"/>
                      <a:gd name="connsiteY18" fmla="*/ 3908258 h 6079525"/>
                      <a:gd name="connsiteX19" fmla="*/ 8411825 w 8411825"/>
                      <a:gd name="connsiteY19" fmla="*/ 4365665 h 6079525"/>
                      <a:gd name="connsiteX20" fmla="*/ 8411825 w 8411825"/>
                      <a:gd name="connsiteY20" fmla="*/ 5066251 h 6079525"/>
                      <a:gd name="connsiteX21" fmla="*/ 7398551 w 8411825"/>
                      <a:gd name="connsiteY21" fmla="*/ 6079525 h 6079525"/>
                      <a:gd name="connsiteX22" fmla="*/ 6881924 w 8411825"/>
                      <a:gd name="connsiteY22" fmla="*/ 6079525 h 6079525"/>
                      <a:gd name="connsiteX23" fmla="*/ 6301444 w 8411825"/>
                      <a:gd name="connsiteY23" fmla="*/ 6079525 h 6079525"/>
                      <a:gd name="connsiteX24" fmla="*/ 5912523 w 8411825"/>
                      <a:gd name="connsiteY24" fmla="*/ 6079525 h 6079525"/>
                      <a:gd name="connsiteX25" fmla="*/ 5523601 w 8411825"/>
                      <a:gd name="connsiteY25" fmla="*/ 6079525 h 6079525"/>
                      <a:gd name="connsiteX26" fmla="*/ 4943122 w 8411825"/>
                      <a:gd name="connsiteY26" fmla="*/ 6079525 h 6079525"/>
                      <a:gd name="connsiteX27" fmla="*/ 4490348 w 8411825"/>
                      <a:gd name="connsiteY27" fmla="*/ 6079525 h 6079525"/>
                      <a:gd name="connsiteX28" fmla="*/ 3846015 w 8411825"/>
                      <a:gd name="connsiteY28" fmla="*/ 6079525 h 6079525"/>
                      <a:gd name="connsiteX29" fmla="*/ 3393241 w 8411825"/>
                      <a:gd name="connsiteY29" fmla="*/ 6079525 h 6079525"/>
                      <a:gd name="connsiteX30" fmla="*/ 2748908 w 8411825"/>
                      <a:gd name="connsiteY30" fmla="*/ 6079525 h 6079525"/>
                      <a:gd name="connsiteX31" fmla="*/ 2359987 w 8411825"/>
                      <a:gd name="connsiteY31" fmla="*/ 6079525 h 6079525"/>
                      <a:gd name="connsiteX32" fmla="*/ 1715654 w 8411825"/>
                      <a:gd name="connsiteY32" fmla="*/ 6079525 h 6079525"/>
                      <a:gd name="connsiteX33" fmla="*/ 1013274 w 8411825"/>
                      <a:gd name="connsiteY33" fmla="*/ 6079525 h 6079525"/>
                      <a:gd name="connsiteX34" fmla="*/ 0 w 8411825"/>
                      <a:gd name="connsiteY34" fmla="*/ 5066251 h 6079525"/>
                      <a:gd name="connsiteX35" fmla="*/ 0 w 8411825"/>
                      <a:gd name="connsiteY35" fmla="*/ 4406195 h 6079525"/>
                      <a:gd name="connsiteX36" fmla="*/ 0 w 8411825"/>
                      <a:gd name="connsiteY36" fmla="*/ 3908258 h 6079525"/>
                      <a:gd name="connsiteX37" fmla="*/ 0 w 8411825"/>
                      <a:gd name="connsiteY37" fmla="*/ 3450850 h 6079525"/>
                      <a:gd name="connsiteX38" fmla="*/ 0 w 8411825"/>
                      <a:gd name="connsiteY38" fmla="*/ 2952913 h 6079525"/>
                      <a:gd name="connsiteX39" fmla="*/ 0 w 8411825"/>
                      <a:gd name="connsiteY39" fmla="*/ 2414446 h 6079525"/>
                      <a:gd name="connsiteX40" fmla="*/ 0 w 8411825"/>
                      <a:gd name="connsiteY40" fmla="*/ 1835449 h 6079525"/>
                      <a:gd name="connsiteX41" fmla="*/ 0 w 8411825"/>
                      <a:gd name="connsiteY41" fmla="*/ 1013274 h 60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11825" h="6079525" extrusionOk="0">
                        <a:moveTo>
                          <a:pt x="0" y="1013274"/>
                        </a:moveTo>
                        <a:cubicBezTo>
                          <a:pt x="-102804" y="390246"/>
                          <a:pt x="324668" y="48412"/>
                          <a:pt x="1013274" y="0"/>
                        </a:cubicBezTo>
                        <a:cubicBezTo>
                          <a:pt x="1221492" y="-76002"/>
                          <a:pt x="1452409" y="66076"/>
                          <a:pt x="1721459" y="0"/>
                        </a:cubicBezTo>
                        <a:cubicBezTo>
                          <a:pt x="1990510" y="-66076"/>
                          <a:pt x="2058947" y="31289"/>
                          <a:pt x="2238086" y="0"/>
                        </a:cubicBezTo>
                        <a:cubicBezTo>
                          <a:pt x="2417225" y="-31289"/>
                          <a:pt x="2559296" y="11396"/>
                          <a:pt x="2690860" y="0"/>
                        </a:cubicBezTo>
                        <a:cubicBezTo>
                          <a:pt x="2822424" y="-11396"/>
                          <a:pt x="3074681" y="68794"/>
                          <a:pt x="3335193" y="0"/>
                        </a:cubicBezTo>
                        <a:cubicBezTo>
                          <a:pt x="3595705" y="-68794"/>
                          <a:pt x="3714577" y="28880"/>
                          <a:pt x="3851820" y="0"/>
                        </a:cubicBezTo>
                        <a:cubicBezTo>
                          <a:pt x="3989063" y="-28880"/>
                          <a:pt x="4397253" y="11371"/>
                          <a:pt x="4560005" y="0"/>
                        </a:cubicBezTo>
                        <a:cubicBezTo>
                          <a:pt x="4722758" y="-11371"/>
                          <a:pt x="4846326" y="24934"/>
                          <a:pt x="5012779" y="0"/>
                        </a:cubicBezTo>
                        <a:cubicBezTo>
                          <a:pt x="5179232" y="-24934"/>
                          <a:pt x="5414985" y="27977"/>
                          <a:pt x="5720965" y="0"/>
                        </a:cubicBezTo>
                        <a:cubicBezTo>
                          <a:pt x="6026945" y="-27977"/>
                          <a:pt x="5952627" y="4648"/>
                          <a:pt x="6109886" y="0"/>
                        </a:cubicBezTo>
                        <a:cubicBezTo>
                          <a:pt x="6267145" y="-4648"/>
                          <a:pt x="6520200" y="62990"/>
                          <a:pt x="6690366" y="0"/>
                        </a:cubicBezTo>
                        <a:cubicBezTo>
                          <a:pt x="6860532" y="-62990"/>
                          <a:pt x="7078318" y="33421"/>
                          <a:pt x="7398551" y="0"/>
                        </a:cubicBezTo>
                        <a:cubicBezTo>
                          <a:pt x="8031271" y="-72239"/>
                          <a:pt x="8455351" y="425592"/>
                          <a:pt x="8411825" y="1013274"/>
                        </a:cubicBezTo>
                        <a:cubicBezTo>
                          <a:pt x="8467362" y="1244336"/>
                          <a:pt x="8365820" y="1454726"/>
                          <a:pt x="8411825" y="1592271"/>
                        </a:cubicBezTo>
                        <a:cubicBezTo>
                          <a:pt x="8457830" y="1729816"/>
                          <a:pt x="8391830" y="1938873"/>
                          <a:pt x="8411825" y="2090208"/>
                        </a:cubicBezTo>
                        <a:cubicBezTo>
                          <a:pt x="8431820" y="2241543"/>
                          <a:pt x="8385640" y="2530434"/>
                          <a:pt x="8411825" y="2669205"/>
                        </a:cubicBezTo>
                        <a:cubicBezTo>
                          <a:pt x="8438010" y="2807976"/>
                          <a:pt x="8384417" y="3154356"/>
                          <a:pt x="8411825" y="3329261"/>
                        </a:cubicBezTo>
                        <a:cubicBezTo>
                          <a:pt x="8439233" y="3504166"/>
                          <a:pt x="8360359" y="3771976"/>
                          <a:pt x="8411825" y="3908258"/>
                        </a:cubicBezTo>
                        <a:cubicBezTo>
                          <a:pt x="8463291" y="4044540"/>
                          <a:pt x="8402729" y="4180418"/>
                          <a:pt x="8411825" y="4365665"/>
                        </a:cubicBezTo>
                        <a:cubicBezTo>
                          <a:pt x="8420921" y="4550912"/>
                          <a:pt x="8399130" y="4883369"/>
                          <a:pt x="8411825" y="5066251"/>
                        </a:cubicBezTo>
                        <a:cubicBezTo>
                          <a:pt x="8497968" y="5574769"/>
                          <a:pt x="7892703" y="6183452"/>
                          <a:pt x="7398551" y="6079525"/>
                        </a:cubicBezTo>
                        <a:cubicBezTo>
                          <a:pt x="7157812" y="6079926"/>
                          <a:pt x="7004989" y="6035751"/>
                          <a:pt x="6881924" y="6079525"/>
                        </a:cubicBezTo>
                        <a:cubicBezTo>
                          <a:pt x="6758859" y="6123299"/>
                          <a:pt x="6556140" y="6029579"/>
                          <a:pt x="6301444" y="6079525"/>
                        </a:cubicBezTo>
                        <a:cubicBezTo>
                          <a:pt x="6046748" y="6129471"/>
                          <a:pt x="6047287" y="6038637"/>
                          <a:pt x="5912523" y="6079525"/>
                        </a:cubicBezTo>
                        <a:cubicBezTo>
                          <a:pt x="5777759" y="6120413"/>
                          <a:pt x="5650129" y="6034178"/>
                          <a:pt x="5523601" y="6079525"/>
                        </a:cubicBezTo>
                        <a:cubicBezTo>
                          <a:pt x="5397073" y="6124872"/>
                          <a:pt x="5107424" y="6073740"/>
                          <a:pt x="4943122" y="6079525"/>
                        </a:cubicBezTo>
                        <a:cubicBezTo>
                          <a:pt x="4778820" y="6085310"/>
                          <a:pt x="4687063" y="6032615"/>
                          <a:pt x="4490348" y="6079525"/>
                        </a:cubicBezTo>
                        <a:cubicBezTo>
                          <a:pt x="4293633" y="6126435"/>
                          <a:pt x="4068090" y="6017649"/>
                          <a:pt x="3846015" y="6079525"/>
                        </a:cubicBezTo>
                        <a:cubicBezTo>
                          <a:pt x="3623940" y="6141401"/>
                          <a:pt x="3570656" y="6075366"/>
                          <a:pt x="3393241" y="6079525"/>
                        </a:cubicBezTo>
                        <a:cubicBezTo>
                          <a:pt x="3215826" y="6083684"/>
                          <a:pt x="3030746" y="6029854"/>
                          <a:pt x="2748908" y="6079525"/>
                        </a:cubicBezTo>
                        <a:cubicBezTo>
                          <a:pt x="2467070" y="6129196"/>
                          <a:pt x="2474263" y="6063531"/>
                          <a:pt x="2359987" y="6079525"/>
                        </a:cubicBezTo>
                        <a:cubicBezTo>
                          <a:pt x="2245711" y="6095519"/>
                          <a:pt x="1850742" y="6029850"/>
                          <a:pt x="1715654" y="6079525"/>
                        </a:cubicBezTo>
                        <a:cubicBezTo>
                          <a:pt x="1580566" y="6129200"/>
                          <a:pt x="1300250" y="6067777"/>
                          <a:pt x="1013274" y="6079525"/>
                        </a:cubicBezTo>
                        <a:cubicBezTo>
                          <a:pt x="430099" y="6092735"/>
                          <a:pt x="24307" y="5691727"/>
                          <a:pt x="0" y="5066251"/>
                        </a:cubicBezTo>
                        <a:cubicBezTo>
                          <a:pt x="-24774" y="4875056"/>
                          <a:pt x="34367" y="4687189"/>
                          <a:pt x="0" y="4406195"/>
                        </a:cubicBezTo>
                        <a:cubicBezTo>
                          <a:pt x="-34367" y="4125201"/>
                          <a:pt x="21606" y="4096859"/>
                          <a:pt x="0" y="3908258"/>
                        </a:cubicBezTo>
                        <a:cubicBezTo>
                          <a:pt x="-21606" y="3719657"/>
                          <a:pt x="28453" y="3573325"/>
                          <a:pt x="0" y="3450850"/>
                        </a:cubicBezTo>
                        <a:cubicBezTo>
                          <a:pt x="-28453" y="3328375"/>
                          <a:pt x="26523" y="3088658"/>
                          <a:pt x="0" y="2952913"/>
                        </a:cubicBezTo>
                        <a:cubicBezTo>
                          <a:pt x="-26523" y="2817168"/>
                          <a:pt x="29552" y="2580642"/>
                          <a:pt x="0" y="2414446"/>
                        </a:cubicBezTo>
                        <a:cubicBezTo>
                          <a:pt x="-29552" y="2248250"/>
                          <a:pt x="39317" y="1969577"/>
                          <a:pt x="0" y="1835449"/>
                        </a:cubicBezTo>
                        <a:cubicBezTo>
                          <a:pt x="-39317" y="1701321"/>
                          <a:pt x="18150" y="1349752"/>
                          <a:pt x="0" y="10132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8" name="Triangle 27">
            <a:extLst>
              <a:ext uri="{FF2B5EF4-FFF2-40B4-BE49-F238E27FC236}">
                <a16:creationId xmlns:a16="http://schemas.microsoft.com/office/drawing/2014/main" id="{99D4682A-8CBF-5E41-AAB9-AC0A7D5D1DE5}"/>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9" name="Triangle 28">
            <a:extLst>
              <a:ext uri="{FF2B5EF4-FFF2-40B4-BE49-F238E27FC236}">
                <a16:creationId xmlns:a16="http://schemas.microsoft.com/office/drawing/2014/main" id="{500C9D07-D5E5-C048-80F5-6BD9FE6DB11F}"/>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30" name="Picture 2" descr="Genomics Core Leuven">
            <a:extLst>
              <a:ext uri="{FF2B5EF4-FFF2-40B4-BE49-F238E27FC236}">
                <a16:creationId xmlns:a16="http://schemas.microsoft.com/office/drawing/2014/main" id="{EB1FEC6D-B342-2040-A8E1-01AA8E3CAA38}"/>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87EC0CF2-244E-0E42-AFF2-B6F34C802E01}"/>
              </a:ext>
            </a:extLst>
          </p:cNvPr>
          <p:cNvSpPr txBox="1"/>
          <p:nvPr/>
        </p:nvSpPr>
        <p:spPr>
          <a:xfrm>
            <a:off x="3113903" y="488263"/>
            <a:ext cx="7253416" cy="461665"/>
          </a:xfrm>
          <a:prstGeom prst="rect">
            <a:avLst/>
          </a:prstGeom>
          <a:noFill/>
        </p:spPr>
        <p:txBody>
          <a:bodyPr wrap="square" rtlCol="0">
            <a:spAutoFit/>
          </a:bodyPr>
          <a:lstStyle/>
          <a:p>
            <a:pPr algn="ctr"/>
            <a:r>
              <a:rPr lang="en-US" sz="2400" b="1" dirty="0"/>
              <a:t>Library prep: 10x 3’ RNA-seq</a:t>
            </a:r>
            <a:endParaRPr lang="en-BE" sz="2400" b="1" dirty="0"/>
          </a:p>
        </p:txBody>
      </p:sp>
      <p:sp>
        <p:nvSpPr>
          <p:cNvPr id="35" name="TextBox 34">
            <a:extLst>
              <a:ext uri="{FF2B5EF4-FFF2-40B4-BE49-F238E27FC236}">
                <a16:creationId xmlns:a16="http://schemas.microsoft.com/office/drawing/2014/main" id="{B2016F79-8CC7-6E41-A38C-911139168216}"/>
              </a:ext>
            </a:extLst>
          </p:cNvPr>
          <p:cNvSpPr txBox="1"/>
          <p:nvPr/>
        </p:nvSpPr>
        <p:spPr>
          <a:xfrm>
            <a:off x="3181377" y="1235674"/>
            <a:ext cx="4773060" cy="2679067"/>
          </a:xfrm>
          <a:prstGeom prst="rect">
            <a:avLst/>
          </a:prstGeom>
          <a:noFill/>
        </p:spPr>
        <p:txBody>
          <a:bodyPr wrap="square" rtlCol="0">
            <a:spAutoFit/>
          </a:bodyPr>
          <a:lstStyle/>
          <a:p>
            <a:r>
              <a:rPr lang="en-GB" b="1" dirty="0"/>
              <a:t>L</a:t>
            </a:r>
            <a:r>
              <a:rPr lang="en-BE" b="1" dirty="0"/>
              <a:t>oading vs recovering</a:t>
            </a:r>
          </a:p>
          <a:p>
            <a:endParaRPr lang="en-BE" dirty="0"/>
          </a:p>
          <a:p>
            <a:pPr>
              <a:lnSpc>
                <a:spcPct val="150000"/>
              </a:lnSpc>
            </a:pPr>
            <a:r>
              <a:rPr lang="en-GB" dirty="0"/>
              <a:t>1) Volume and cell concentration</a:t>
            </a:r>
          </a:p>
          <a:p>
            <a:pPr>
              <a:lnSpc>
                <a:spcPct val="150000"/>
              </a:lnSpc>
            </a:pPr>
            <a:r>
              <a:rPr lang="en-GB" dirty="0"/>
              <a:t>2) droplet formation</a:t>
            </a:r>
          </a:p>
          <a:p>
            <a:pPr>
              <a:lnSpc>
                <a:spcPct val="150000"/>
              </a:lnSpc>
            </a:pPr>
            <a:r>
              <a:rPr lang="en-GB" dirty="0"/>
              <a:t>	</a:t>
            </a:r>
            <a:r>
              <a:rPr lang="en-GB" dirty="0">
                <a:sym typeface="Wingdings" pitchFamily="2" charset="2"/>
              </a:rPr>
              <a:t>N</a:t>
            </a:r>
            <a:r>
              <a:rPr lang="en-BE" dirty="0">
                <a:sym typeface="Wingdings" pitchFamily="2" charset="2"/>
              </a:rPr>
              <a:t>ot all gems have a cell</a:t>
            </a:r>
          </a:p>
          <a:p>
            <a:pPr>
              <a:lnSpc>
                <a:spcPct val="150000"/>
              </a:lnSpc>
            </a:pPr>
            <a:r>
              <a:rPr lang="en-BE" dirty="0">
                <a:sym typeface="Wingdings" pitchFamily="2" charset="2"/>
              </a:rPr>
              <a:t>	60-70% recovery</a:t>
            </a:r>
            <a:endParaRPr lang="en-GB" dirty="0"/>
          </a:p>
          <a:p>
            <a:pPr>
              <a:lnSpc>
                <a:spcPct val="150000"/>
              </a:lnSpc>
            </a:pPr>
            <a:r>
              <a:rPr lang="en-GB" dirty="0"/>
              <a:t>3) O</a:t>
            </a:r>
            <a:r>
              <a:rPr lang="en-BE" dirty="0"/>
              <a:t>verloading </a:t>
            </a:r>
            <a:r>
              <a:rPr lang="en-BE" dirty="0">
                <a:sym typeface="Wingdings" pitchFamily="2" charset="2"/>
              </a:rPr>
              <a:t> doublets</a:t>
            </a:r>
          </a:p>
        </p:txBody>
      </p:sp>
      <p:pic>
        <p:nvPicPr>
          <p:cNvPr id="4098" name="Picture 2" descr="What is the maximum number of cells that can be profiled? – 10X Genomics">
            <a:extLst>
              <a:ext uri="{FF2B5EF4-FFF2-40B4-BE49-F238E27FC236}">
                <a16:creationId xmlns:a16="http://schemas.microsoft.com/office/drawing/2014/main" id="{7C76B8A2-DB1C-6A49-964C-70E906D3ADAE}"/>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5594259" y="4469456"/>
            <a:ext cx="4773060" cy="20521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Graphical user interface&#10;&#10;Description automatically generated with medium confidence">
            <a:extLst>
              <a:ext uri="{FF2B5EF4-FFF2-40B4-BE49-F238E27FC236}">
                <a16:creationId xmlns:a16="http://schemas.microsoft.com/office/drawing/2014/main" id="{2823624C-5919-BE4A-BAB5-8BF6A9FFD11F}"/>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8118173" y="2021164"/>
            <a:ext cx="1842864" cy="628164"/>
          </a:xfrm>
          <a:prstGeom prst="rect">
            <a:avLst/>
          </a:prstGeom>
        </p:spPr>
      </p:pic>
      <p:pic>
        <p:nvPicPr>
          <p:cNvPr id="17" name="Picture 16" descr="Graphical user interface&#10;&#10;Description automatically generated with medium confidence">
            <a:extLst>
              <a:ext uri="{FF2B5EF4-FFF2-40B4-BE49-F238E27FC236}">
                <a16:creationId xmlns:a16="http://schemas.microsoft.com/office/drawing/2014/main" id="{B172D59B-655F-D542-BDDD-B5603F6D3A08}"/>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7927262" y="2860624"/>
            <a:ext cx="2033775" cy="628164"/>
          </a:xfrm>
          <a:prstGeom prst="rect">
            <a:avLst/>
          </a:prstGeom>
        </p:spPr>
      </p:pic>
    </p:spTree>
    <p:extLst>
      <p:ext uri="{BB962C8B-B14F-4D97-AF65-F5344CB8AC3E}">
        <p14:creationId xmlns:p14="http://schemas.microsoft.com/office/powerpoint/2010/main" val="8133410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B8664B-7BD0-164A-BC33-5EF89497955C}"/>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6746" y="1746295"/>
            <a:ext cx="2424341" cy="3989161"/>
          </a:xfrm>
          <a:prstGeom prst="rect">
            <a:avLst/>
          </a:prstGeom>
        </p:spPr>
      </p:pic>
      <p:sp>
        <p:nvSpPr>
          <p:cNvPr id="7" name="Freeform 6">
            <a:extLst>
              <a:ext uri="{FF2B5EF4-FFF2-40B4-BE49-F238E27FC236}">
                <a16:creationId xmlns:a16="http://schemas.microsoft.com/office/drawing/2014/main" id="{872A95BC-E8B5-CD45-ACFE-30F453D409CA}"/>
              </a:ext>
            </a:extLst>
          </p:cNvPr>
          <p:cNvSpPr/>
          <p:nvPr/>
        </p:nvSpPr>
        <p:spPr>
          <a:xfrm>
            <a:off x="2097719" y="1235674"/>
            <a:ext cx="474818" cy="2253114"/>
          </a:xfrm>
          <a:custGeom>
            <a:avLst/>
            <a:gdLst>
              <a:gd name="connsiteX0" fmla="*/ 0 w 457200"/>
              <a:gd name="connsiteY0" fmla="*/ 1309816 h 1407972"/>
              <a:gd name="connsiteX1" fmla="*/ 284206 w 457200"/>
              <a:gd name="connsiteY1" fmla="*/ 1272746 h 1407972"/>
              <a:gd name="connsiteX2" fmla="*/ 457200 w 457200"/>
              <a:gd name="connsiteY2" fmla="*/ 0 h 1407972"/>
              <a:gd name="connsiteX0" fmla="*/ 0 w 457200"/>
              <a:gd name="connsiteY0" fmla="*/ 1309816 h 1346110"/>
              <a:gd name="connsiteX1" fmla="*/ 420130 w 457200"/>
              <a:gd name="connsiteY1" fmla="*/ 1099751 h 1346110"/>
              <a:gd name="connsiteX2" fmla="*/ 457200 w 457200"/>
              <a:gd name="connsiteY2" fmla="*/ 0 h 1346110"/>
              <a:gd name="connsiteX0" fmla="*/ 0 w 457200"/>
              <a:gd name="connsiteY0" fmla="*/ 1309816 h 1324859"/>
              <a:gd name="connsiteX1" fmla="*/ 382368 w 457200"/>
              <a:gd name="connsiteY1" fmla="*/ 842767 h 1324859"/>
              <a:gd name="connsiteX2" fmla="*/ 457200 w 457200"/>
              <a:gd name="connsiteY2" fmla="*/ 0 h 1324859"/>
              <a:gd name="connsiteX0" fmla="*/ 0 w 646012"/>
              <a:gd name="connsiteY0" fmla="*/ 1273103 h 1289582"/>
              <a:gd name="connsiteX1" fmla="*/ 571180 w 646012"/>
              <a:gd name="connsiteY1" fmla="*/ 842767 h 1289582"/>
              <a:gd name="connsiteX2" fmla="*/ 646012 w 646012"/>
              <a:gd name="connsiteY2" fmla="*/ 0 h 1289582"/>
              <a:gd name="connsiteX0" fmla="*/ 0 w 646012"/>
              <a:gd name="connsiteY0" fmla="*/ 1273103 h 1277444"/>
              <a:gd name="connsiteX1" fmla="*/ 571180 w 646012"/>
              <a:gd name="connsiteY1" fmla="*/ 842767 h 1277444"/>
              <a:gd name="connsiteX2" fmla="*/ 646012 w 646012"/>
              <a:gd name="connsiteY2" fmla="*/ 0 h 1277444"/>
              <a:gd name="connsiteX0" fmla="*/ 0 w 655649"/>
              <a:gd name="connsiteY0" fmla="*/ 1316820 h 1320593"/>
              <a:gd name="connsiteX1" fmla="*/ 580817 w 655649"/>
              <a:gd name="connsiteY1" fmla="*/ 842767 h 1320593"/>
              <a:gd name="connsiteX2" fmla="*/ 655649 w 655649"/>
              <a:gd name="connsiteY2" fmla="*/ 0 h 1320593"/>
              <a:gd name="connsiteX0" fmla="*/ 0 w 659212"/>
              <a:gd name="connsiteY0" fmla="*/ 1316820 h 1320740"/>
              <a:gd name="connsiteX1" fmla="*/ 628996 w 659212"/>
              <a:gd name="connsiteY1" fmla="*/ 855258 h 1320740"/>
              <a:gd name="connsiteX2" fmla="*/ 655649 w 659212"/>
              <a:gd name="connsiteY2" fmla="*/ 0 h 1320740"/>
            </a:gdLst>
            <a:ahLst/>
            <a:cxnLst>
              <a:cxn ang="0">
                <a:pos x="connsiteX0" y="connsiteY0"/>
              </a:cxn>
              <a:cxn ang="0">
                <a:pos x="connsiteX1" y="connsiteY1"/>
              </a:cxn>
              <a:cxn ang="0">
                <a:pos x="connsiteX2" y="connsiteY2"/>
              </a:cxn>
            </a:cxnLst>
            <a:rect l="l" t="t" r="r" b="b"/>
            <a:pathLst>
              <a:path w="659212" h="1320740">
                <a:moveTo>
                  <a:pt x="0" y="1316820"/>
                </a:moveTo>
                <a:cubicBezTo>
                  <a:pt x="547256" y="1357473"/>
                  <a:pt x="552796" y="1073561"/>
                  <a:pt x="628996" y="855258"/>
                </a:cubicBezTo>
                <a:cubicBezTo>
                  <a:pt x="705196" y="636955"/>
                  <a:pt x="607252" y="527221"/>
                  <a:pt x="655649" y="0"/>
                </a:cubicBezTo>
              </a:path>
            </a:pathLst>
          </a:custGeom>
          <a:noFill/>
          <a:ln>
            <a:solidFill>
              <a:srgbClr val="FAB005">
                <a:alpha val="29804"/>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ounded Rectangle 9">
            <a:extLst>
              <a:ext uri="{FF2B5EF4-FFF2-40B4-BE49-F238E27FC236}">
                <a16:creationId xmlns:a16="http://schemas.microsoft.com/office/drawing/2014/main" id="{52A5FF1F-60C3-804B-B317-1C0500385E8E}"/>
              </a:ext>
            </a:extLst>
          </p:cNvPr>
          <p:cNvSpPr/>
          <p:nvPr/>
        </p:nvSpPr>
        <p:spPr>
          <a:xfrm>
            <a:off x="2577340" y="336377"/>
            <a:ext cx="8751600" cy="6437871"/>
          </a:xfrm>
          <a:prstGeom prst="roundRect">
            <a:avLst/>
          </a:prstGeom>
          <a:noFill/>
          <a:ln w="19050">
            <a:solidFill>
              <a:srgbClr val="FAB005">
                <a:alpha val="29804"/>
              </a:srgbClr>
            </a:solidFill>
            <a:prstDash val="sysDash"/>
            <a:extLst>
              <a:ext uri="{C807C97D-BFC1-408E-A445-0C87EB9F89A2}">
                <ask:lineSketchStyleProps xmlns:ask="http://schemas.microsoft.com/office/drawing/2018/sketchyshapes" sd="1219033472">
                  <a:custGeom>
                    <a:avLst/>
                    <a:gdLst>
                      <a:gd name="connsiteX0" fmla="*/ 0 w 8411825"/>
                      <a:gd name="connsiteY0" fmla="*/ 1013274 h 6079525"/>
                      <a:gd name="connsiteX1" fmla="*/ 1013274 w 8411825"/>
                      <a:gd name="connsiteY1" fmla="*/ 0 h 6079525"/>
                      <a:gd name="connsiteX2" fmla="*/ 1721459 w 8411825"/>
                      <a:gd name="connsiteY2" fmla="*/ 0 h 6079525"/>
                      <a:gd name="connsiteX3" fmla="*/ 2238086 w 8411825"/>
                      <a:gd name="connsiteY3" fmla="*/ 0 h 6079525"/>
                      <a:gd name="connsiteX4" fmla="*/ 2690860 w 8411825"/>
                      <a:gd name="connsiteY4" fmla="*/ 0 h 6079525"/>
                      <a:gd name="connsiteX5" fmla="*/ 3335193 w 8411825"/>
                      <a:gd name="connsiteY5" fmla="*/ 0 h 6079525"/>
                      <a:gd name="connsiteX6" fmla="*/ 3851820 w 8411825"/>
                      <a:gd name="connsiteY6" fmla="*/ 0 h 6079525"/>
                      <a:gd name="connsiteX7" fmla="*/ 4560005 w 8411825"/>
                      <a:gd name="connsiteY7" fmla="*/ 0 h 6079525"/>
                      <a:gd name="connsiteX8" fmla="*/ 5012779 w 8411825"/>
                      <a:gd name="connsiteY8" fmla="*/ 0 h 6079525"/>
                      <a:gd name="connsiteX9" fmla="*/ 5720965 w 8411825"/>
                      <a:gd name="connsiteY9" fmla="*/ 0 h 6079525"/>
                      <a:gd name="connsiteX10" fmla="*/ 6109886 w 8411825"/>
                      <a:gd name="connsiteY10" fmla="*/ 0 h 6079525"/>
                      <a:gd name="connsiteX11" fmla="*/ 6690366 w 8411825"/>
                      <a:gd name="connsiteY11" fmla="*/ 0 h 6079525"/>
                      <a:gd name="connsiteX12" fmla="*/ 7398551 w 8411825"/>
                      <a:gd name="connsiteY12" fmla="*/ 0 h 6079525"/>
                      <a:gd name="connsiteX13" fmla="*/ 8411825 w 8411825"/>
                      <a:gd name="connsiteY13" fmla="*/ 1013274 h 6079525"/>
                      <a:gd name="connsiteX14" fmla="*/ 8411825 w 8411825"/>
                      <a:gd name="connsiteY14" fmla="*/ 1592271 h 6079525"/>
                      <a:gd name="connsiteX15" fmla="*/ 8411825 w 8411825"/>
                      <a:gd name="connsiteY15" fmla="*/ 2090208 h 6079525"/>
                      <a:gd name="connsiteX16" fmla="*/ 8411825 w 8411825"/>
                      <a:gd name="connsiteY16" fmla="*/ 2669205 h 6079525"/>
                      <a:gd name="connsiteX17" fmla="*/ 8411825 w 8411825"/>
                      <a:gd name="connsiteY17" fmla="*/ 3329261 h 6079525"/>
                      <a:gd name="connsiteX18" fmla="*/ 8411825 w 8411825"/>
                      <a:gd name="connsiteY18" fmla="*/ 3908258 h 6079525"/>
                      <a:gd name="connsiteX19" fmla="*/ 8411825 w 8411825"/>
                      <a:gd name="connsiteY19" fmla="*/ 4365665 h 6079525"/>
                      <a:gd name="connsiteX20" fmla="*/ 8411825 w 8411825"/>
                      <a:gd name="connsiteY20" fmla="*/ 5066251 h 6079525"/>
                      <a:gd name="connsiteX21" fmla="*/ 7398551 w 8411825"/>
                      <a:gd name="connsiteY21" fmla="*/ 6079525 h 6079525"/>
                      <a:gd name="connsiteX22" fmla="*/ 6881924 w 8411825"/>
                      <a:gd name="connsiteY22" fmla="*/ 6079525 h 6079525"/>
                      <a:gd name="connsiteX23" fmla="*/ 6301444 w 8411825"/>
                      <a:gd name="connsiteY23" fmla="*/ 6079525 h 6079525"/>
                      <a:gd name="connsiteX24" fmla="*/ 5912523 w 8411825"/>
                      <a:gd name="connsiteY24" fmla="*/ 6079525 h 6079525"/>
                      <a:gd name="connsiteX25" fmla="*/ 5523601 w 8411825"/>
                      <a:gd name="connsiteY25" fmla="*/ 6079525 h 6079525"/>
                      <a:gd name="connsiteX26" fmla="*/ 4943122 w 8411825"/>
                      <a:gd name="connsiteY26" fmla="*/ 6079525 h 6079525"/>
                      <a:gd name="connsiteX27" fmla="*/ 4490348 w 8411825"/>
                      <a:gd name="connsiteY27" fmla="*/ 6079525 h 6079525"/>
                      <a:gd name="connsiteX28" fmla="*/ 3846015 w 8411825"/>
                      <a:gd name="connsiteY28" fmla="*/ 6079525 h 6079525"/>
                      <a:gd name="connsiteX29" fmla="*/ 3393241 w 8411825"/>
                      <a:gd name="connsiteY29" fmla="*/ 6079525 h 6079525"/>
                      <a:gd name="connsiteX30" fmla="*/ 2748908 w 8411825"/>
                      <a:gd name="connsiteY30" fmla="*/ 6079525 h 6079525"/>
                      <a:gd name="connsiteX31" fmla="*/ 2359987 w 8411825"/>
                      <a:gd name="connsiteY31" fmla="*/ 6079525 h 6079525"/>
                      <a:gd name="connsiteX32" fmla="*/ 1715654 w 8411825"/>
                      <a:gd name="connsiteY32" fmla="*/ 6079525 h 6079525"/>
                      <a:gd name="connsiteX33" fmla="*/ 1013274 w 8411825"/>
                      <a:gd name="connsiteY33" fmla="*/ 6079525 h 6079525"/>
                      <a:gd name="connsiteX34" fmla="*/ 0 w 8411825"/>
                      <a:gd name="connsiteY34" fmla="*/ 5066251 h 6079525"/>
                      <a:gd name="connsiteX35" fmla="*/ 0 w 8411825"/>
                      <a:gd name="connsiteY35" fmla="*/ 4406195 h 6079525"/>
                      <a:gd name="connsiteX36" fmla="*/ 0 w 8411825"/>
                      <a:gd name="connsiteY36" fmla="*/ 3908258 h 6079525"/>
                      <a:gd name="connsiteX37" fmla="*/ 0 w 8411825"/>
                      <a:gd name="connsiteY37" fmla="*/ 3450850 h 6079525"/>
                      <a:gd name="connsiteX38" fmla="*/ 0 w 8411825"/>
                      <a:gd name="connsiteY38" fmla="*/ 2952913 h 6079525"/>
                      <a:gd name="connsiteX39" fmla="*/ 0 w 8411825"/>
                      <a:gd name="connsiteY39" fmla="*/ 2414446 h 6079525"/>
                      <a:gd name="connsiteX40" fmla="*/ 0 w 8411825"/>
                      <a:gd name="connsiteY40" fmla="*/ 1835449 h 6079525"/>
                      <a:gd name="connsiteX41" fmla="*/ 0 w 8411825"/>
                      <a:gd name="connsiteY41" fmla="*/ 1013274 h 60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11825" h="6079525" extrusionOk="0">
                        <a:moveTo>
                          <a:pt x="0" y="1013274"/>
                        </a:moveTo>
                        <a:cubicBezTo>
                          <a:pt x="-102804" y="390246"/>
                          <a:pt x="324668" y="48412"/>
                          <a:pt x="1013274" y="0"/>
                        </a:cubicBezTo>
                        <a:cubicBezTo>
                          <a:pt x="1221492" y="-76002"/>
                          <a:pt x="1452409" y="66076"/>
                          <a:pt x="1721459" y="0"/>
                        </a:cubicBezTo>
                        <a:cubicBezTo>
                          <a:pt x="1990510" y="-66076"/>
                          <a:pt x="2058947" y="31289"/>
                          <a:pt x="2238086" y="0"/>
                        </a:cubicBezTo>
                        <a:cubicBezTo>
                          <a:pt x="2417225" y="-31289"/>
                          <a:pt x="2559296" y="11396"/>
                          <a:pt x="2690860" y="0"/>
                        </a:cubicBezTo>
                        <a:cubicBezTo>
                          <a:pt x="2822424" y="-11396"/>
                          <a:pt x="3074681" y="68794"/>
                          <a:pt x="3335193" y="0"/>
                        </a:cubicBezTo>
                        <a:cubicBezTo>
                          <a:pt x="3595705" y="-68794"/>
                          <a:pt x="3714577" y="28880"/>
                          <a:pt x="3851820" y="0"/>
                        </a:cubicBezTo>
                        <a:cubicBezTo>
                          <a:pt x="3989063" y="-28880"/>
                          <a:pt x="4397253" y="11371"/>
                          <a:pt x="4560005" y="0"/>
                        </a:cubicBezTo>
                        <a:cubicBezTo>
                          <a:pt x="4722758" y="-11371"/>
                          <a:pt x="4846326" y="24934"/>
                          <a:pt x="5012779" y="0"/>
                        </a:cubicBezTo>
                        <a:cubicBezTo>
                          <a:pt x="5179232" y="-24934"/>
                          <a:pt x="5414985" y="27977"/>
                          <a:pt x="5720965" y="0"/>
                        </a:cubicBezTo>
                        <a:cubicBezTo>
                          <a:pt x="6026945" y="-27977"/>
                          <a:pt x="5952627" y="4648"/>
                          <a:pt x="6109886" y="0"/>
                        </a:cubicBezTo>
                        <a:cubicBezTo>
                          <a:pt x="6267145" y="-4648"/>
                          <a:pt x="6520200" y="62990"/>
                          <a:pt x="6690366" y="0"/>
                        </a:cubicBezTo>
                        <a:cubicBezTo>
                          <a:pt x="6860532" y="-62990"/>
                          <a:pt x="7078318" y="33421"/>
                          <a:pt x="7398551" y="0"/>
                        </a:cubicBezTo>
                        <a:cubicBezTo>
                          <a:pt x="8031271" y="-72239"/>
                          <a:pt x="8455351" y="425592"/>
                          <a:pt x="8411825" y="1013274"/>
                        </a:cubicBezTo>
                        <a:cubicBezTo>
                          <a:pt x="8467362" y="1244336"/>
                          <a:pt x="8365820" y="1454726"/>
                          <a:pt x="8411825" y="1592271"/>
                        </a:cubicBezTo>
                        <a:cubicBezTo>
                          <a:pt x="8457830" y="1729816"/>
                          <a:pt x="8391830" y="1938873"/>
                          <a:pt x="8411825" y="2090208"/>
                        </a:cubicBezTo>
                        <a:cubicBezTo>
                          <a:pt x="8431820" y="2241543"/>
                          <a:pt x="8385640" y="2530434"/>
                          <a:pt x="8411825" y="2669205"/>
                        </a:cubicBezTo>
                        <a:cubicBezTo>
                          <a:pt x="8438010" y="2807976"/>
                          <a:pt x="8384417" y="3154356"/>
                          <a:pt x="8411825" y="3329261"/>
                        </a:cubicBezTo>
                        <a:cubicBezTo>
                          <a:pt x="8439233" y="3504166"/>
                          <a:pt x="8360359" y="3771976"/>
                          <a:pt x="8411825" y="3908258"/>
                        </a:cubicBezTo>
                        <a:cubicBezTo>
                          <a:pt x="8463291" y="4044540"/>
                          <a:pt x="8402729" y="4180418"/>
                          <a:pt x="8411825" y="4365665"/>
                        </a:cubicBezTo>
                        <a:cubicBezTo>
                          <a:pt x="8420921" y="4550912"/>
                          <a:pt x="8399130" y="4883369"/>
                          <a:pt x="8411825" y="5066251"/>
                        </a:cubicBezTo>
                        <a:cubicBezTo>
                          <a:pt x="8497968" y="5574769"/>
                          <a:pt x="7892703" y="6183452"/>
                          <a:pt x="7398551" y="6079525"/>
                        </a:cubicBezTo>
                        <a:cubicBezTo>
                          <a:pt x="7157812" y="6079926"/>
                          <a:pt x="7004989" y="6035751"/>
                          <a:pt x="6881924" y="6079525"/>
                        </a:cubicBezTo>
                        <a:cubicBezTo>
                          <a:pt x="6758859" y="6123299"/>
                          <a:pt x="6556140" y="6029579"/>
                          <a:pt x="6301444" y="6079525"/>
                        </a:cubicBezTo>
                        <a:cubicBezTo>
                          <a:pt x="6046748" y="6129471"/>
                          <a:pt x="6047287" y="6038637"/>
                          <a:pt x="5912523" y="6079525"/>
                        </a:cubicBezTo>
                        <a:cubicBezTo>
                          <a:pt x="5777759" y="6120413"/>
                          <a:pt x="5650129" y="6034178"/>
                          <a:pt x="5523601" y="6079525"/>
                        </a:cubicBezTo>
                        <a:cubicBezTo>
                          <a:pt x="5397073" y="6124872"/>
                          <a:pt x="5107424" y="6073740"/>
                          <a:pt x="4943122" y="6079525"/>
                        </a:cubicBezTo>
                        <a:cubicBezTo>
                          <a:pt x="4778820" y="6085310"/>
                          <a:pt x="4687063" y="6032615"/>
                          <a:pt x="4490348" y="6079525"/>
                        </a:cubicBezTo>
                        <a:cubicBezTo>
                          <a:pt x="4293633" y="6126435"/>
                          <a:pt x="4068090" y="6017649"/>
                          <a:pt x="3846015" y="6079525"/>
                        </a:cubicBezTo>
                        <a:cubicBezTo>
                          <a:pt x="3623940" y="6141401"/>
                          <a:pt x="3570656" y="6075366"/>
                          <a:pt x="3393241" y="6079525"/>
                        </a:cubicBezTo>
                        <a:cubicBezTo>
                          <a:pt x="3215826" y="6083684"/>
                          <a:pt x="3030746" y="6029854"/>
                          <a:pt x="2748908" y="6079525"/>
                        </a:cubicBezTo>
                        <a:cubicBezTo>
                          <a:pt x="2467070" y="6129196"/>
                          <a:pt x="2474263" y="6063531"/>
                          <a:pt x="2359987" y="6079525"/>
                        </a:cubicBezTo>
                        <a:cubicBezTo>
                          <a:pt x="2245711" y="6095519"/>
                          <a:pt x="1850742" y="6029850"/>
                          <a:pt x="1715654" y="6079525"/>
                        </a:cubicBezTo>
                        <a:cubicBezTo>
                          <a:pt x="1580566" y="6129200"/>
                          <a:pt x="1300250" y="6067777"/>
                          <a:pt x="1013274" y="6079525"/>
                        </a:cubicBezTo>
                        <a:cubicBezTo>
                          <a:pt x="430099" y="6092735"/>
                          <a:pt x="24307" y="5691727"/>
                          <a:pt x="0" y="5066251"/>
                        </a:cubicBezTo>
                        <a:cubicBezTo>
                          <a:pt x="-24774" y="4875056"/>
                          <a:pt x="34367" y="4687189"/>
                          <a:pt x="0" y="4406195"/>
                        </a:cubicBezTo>
                        <a:cubicBezTo>
                          <a:pt x="-34367" y="4125201"/>
                          <a:pt x="21606" y="4096859"/>
                          <a:pt x="0" y="3908258"/>
                        </a:cubicBezTo>
                        <a:cubicBezTo>
                          <a:pt x="-21606" y="3719657"/>
                          <a:pt x="28453" y="3573325"/>
                          <a:pt x="0" y="3450850"/>
                        </a:cubicBezTo>
                        <a:cubicBezTo>
                          <a:pt x="-28453" y="3328375"/>
                          <a:pt x="26523" y="3088658"/>
                          <a:pt x="0" y="2952913"/>
                        </a:cubicBezTo>
                        <a:cubicBezTo>
                          <a:pt x="-26523" y="2817168"/>
                          <a:pt x="29552" y="2580642"/>
                          <a:pt x="0" y="2414446"/>
                        </a:cubicBezTo>
                        <a:cubicBezTo>
                          <a:pt x="-29552" y="2248250"/>
                          <a:pt x="39317" y="1969577"/>
                          <a:pt x="0" y="1835449"/>
                        </a:cubicBezTo>
                        <a:cubicBezTo>
                          <a:pt x="-39317" y="1701321"/>
                          <a:pt x="18150" y="1349752"/>
                          <a:pt x="0" y="10132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8" name="Triangle 27">
            <a:extLst>
              <a:ext uri="{FF2B5EF4-FFF2-40B4-BE49-F238E27FC236}">
                <a16:creationId xmlns:a16="http://schemas.microsoft.com/office/drawing/2014/main" id="{99D4682A-8CBF-5E41-AAB9-AC0A7D5D1DE5}"/>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9" name="Triangle 28">
            <a:extLst>
              <a:ext uri="{FF2B5EF4-FFF2-40B4-BE49-F238E27FC236}">
                <a16:creationId xmlns:a16="http://schemas.microsoft.com/office/drawing/2014/main" id="{500C9D07-D5E5-C048-80F5-6BD9FE6DB11F}"/>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30" name="Picture 2" descr="Genomics Core Leuven">
            <a:extLst>
              <a:ext uri="{FF2B5EF4-FFF2-40B4-BE49-F238E27FC236}">
                <a16:creationId xmlns:a16="http://schemas.microsoft.com/office/drawing/2014/main" id="{EB1FEC6D-B342-2040-A8E1-01AA8E3CAA38}"/>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Timeline&#10;&#10;Description automatically generated">
            <a:extLst>
              <a:ext uri="{FF2B5EF4-FFF2-40B4-BE49-F238E27FC236}">
                <a16:creationId xmlns:a16="http://schemas.microsoft.com/office/drawing/2014/main" id="{C4DF39A7-6AA4-9247-B877-A52BBB6C147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b="-1"/>
          <a:stretch/>
        </p:blipFill>
        <p:spPr>
          <a:xfrm>
            <a:off x="2701756" y="1132380"/>
            <a:ext cx="3975994" cy="3408703"/>
          </a:xfrm>
          <a:prstGeom prst="rect">
            <a:avLst/>
          </a:prstGeom>
        </p:spPr>
      </p:pic>
      <p:pic>
        <p:nvPicPr>
          <p:cNvPr id="13" name="Picture 12" descr="A picture containing timeline&#10;&#10;Description automatically generated">
            <a:extLst>
              <a:ext uri="{FF2B5EF4-FFF2-40B4-BE49-F238E27FC236}">
                <a16:creationId xmlns:a16="http://schemas.microsoft.com/office/drawing/2014/main" id="{C579021A-150A-8441-AF1B-7A5B970B73A8}"/>
              </a:ext>
            </a:extLst>
          </p:cNvPr>
          <p:cNvPicPr>
            <a:picLocks noChangeAspect="1"/>
          </p:cNvPicPr>
          <p:nvPr/>
        </p:nvPicPr>
        <p:blipFill>
          <a:blip r:embed="rId6"/>
          <a:stretch>
            <a:fillRect/>
          </a:stretch>
        </p:blipFill>
        <p:spPr>
          <a:xfrm>
            <a:off x="2698431" y="4487264"/>
            <a:ext cx="3975993" cy="1811642"/>
          </a:xfrm>
          <a:prstGeom prst="rect">
            <a:avLst/>
          </a:prstGeom>
        </p:spPr>
      </p:pic>
      <p:pic>
        <p:nvPicPr>
          <p:cNvPr id="14" name="Picture 13" descr="Chart, bar chart&#10;&#10;Description automatically generated">
            <a:extLst>
              <a:ext uri="{FF2B5EF4-FFF2-40B4-BE49-F238E27FC236}">
                <a16:creationId xmlns:a16="http://schemas.microsoft.com/office/drawing/2014/main" id="{5C274660-E24F-E846-BCD2-2C17C881D066}"/>
              </a:ext>
            </a:extLst>
          </p:cNvPr>
          <p:cNvPicPr>
            <a:picLocks noChangeAspect="1"/>
          </p:cNvPicPr>
          <p:nvPr/>
        </p:nvPicPr>
        <p:blipFill>
          <a:blip r:embed="rId7"/>
          <a:stretch>
            <a:fillRect/>
          </a:stretch>
        </p:blipFill>
        <p:spPr>
          <a:xfrm>
            <a:off x="6681075" y="1551958"/>
            <a:ext cx="4553124" cy="4183497"/>
          </a:xfrm>
          <a:prstGeom prst="rect">
            <a:avLst/>
          </a:prstGeom>
        </p:spPr>
      </p:pic>
      <p:sp>
        <p:nvSpPr>
          <p:cNvPr id="15" name="TextBox 14">
            <a:extLst>
              <a:ext uri="{FF2B5EF4-FFF2-40B4-BE49-F238E27FC236}">
                <a16:creationId xmlns:a16="http://schemas.microsoft.com/office/drawing/2014/main" id="{87EC0CF2-244E-0E42-AFF2-B6F34C802E01}"/>
              </a:ext>
            </a:extLst>
          </p:cNvPr>
          <p:cNvSpPr txBox="1"/>
          <p:nvPr/>
        </p:nvSpPr>
        <p:spPr>
          <a:xfrm>
            <a:off x="3113903" y="488263"/>
            <a:ext cx="7253416" cy="461665"/>
          </a:xfrm>
          <a:prstGeom prst="rect">
            <a:avLst/>
          </a:prstGeom>
          <a:noFill/>
        </p:spPr>
        <p:txBody>
          <a:bodyPr wrap="square" rtlCol="0">
            <a:spAutoFit/>
          </a:bodyPr>
          <a:lstStyle/>
          <a:p>
            <a:pPr algn="ctr"/>
            <a:r>
              <a:rPr lang="en-US" sz="2400" b="1" dirty="0"/>
              <a:t>Library prep: 10x 3’ RNA-seq</a:t>
            </a:r>
            <a:endParaRPr lang="en-BE" sz="2400" b="1" dirty="0"/>
          </a:p>
        </p:txBody>
      </p:sp>
    </p:spTree>
    <p:extLst>
      <p:ext uri="{BB962C8B-B14F-4D97-AF65-F5344CB8AC3E}">
        <p14:creationId xmlns:p14="http://schemas.microsoft.com/office/powerpoint/2010/main" val="26707363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B8664B-7BD0-164A-BC33-5EF89497955C}"/>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6746" y="1746295"/>
            <a:ext cx="2424341" cy="3989161"/>
          </a:xfrm>
          <a:prstGeom prst="rect">
            <a:avLst/>
          </a:prstGeom>
        </p:spPr>
      </p:pic>
      <p:sp>
        <p:nvSpPr>
          <p:cNvPr id="7" name="Freeform 6">
            <a:extLst>
              <a:ext uri="{FF2B5EF4-FFF2-40B4-BE49-F238E27FC236}">
                <a16:creationId xmlns:a16="http://schemas.microsoft.com/office/drawing/2014/main" id="{872A95BC-E8B5-CD45-ACFE-30F453D409CA}"/>
              </a:ext>
            </a:extLst>
          </p:cNvPr>
          <p:cNvSpPr/>
          <p:nvPr/>
        </p:nvSpPr>
        <p:spPr>
          <a:xfrm>
            <a:off x="2097719" y="1235674"/>
            <a:ext cx="474818" cy="2253114"/>
          </a:xfrm>
          <a:custGeom>
            <a:avLst/>
            <a:gdLst>
              <a:gd name="connsiteX0" fmla="*/ 0 w 457200"/>
              <a:gd name="connsiteY0" fmla="*/ 1309816 h 1407972"/>
              <a:gd name="connsiteX1" fmla="*/ 284206 w 457200"/>
              <a:gd name="connsiteY1" fmla="*/ 1272746 h 1407972"/>
              <a:gd name="connsiteX2" fmla="*/ 457200 w 457200"/>
              <a:gd name="connsiteY2" fmla="*/ 0 h 1407972"/>
              <a:gd name="connsiteX0" fmla="*/ 0 w 457200"/>
              <a:gd name="connsiteY0" fmla="*/ 1309816 h 1346110"/>
              <a:gd name="connsiteX1" fmla="*/ 420130 w 457200"/>
              <a:gd name="connsiteY1" fmla="*/ 1099751 h 1346110"/>
              <a:gd name="connsiteX2" fmla="*/ 457200 w 457200"/>
              <a:gd name="connsiteY2" fmla="*/ 0 h 1346110"/>
              <a:gd name="connsiteX0" fmla="*/ 0 w 457200"/>
              <a:gd name="connsiteY0" fmla="*/ 1309816 h 1324859"/>
              <a:gd name="connsiteX1" fmla="*/ 382368 w 457200"/>
              <a:gd name="connsiteY1" fmla="*/ 842767 h 1324859"/>
              <a:gd name="connsiteX2" fmla="*/ 457200 w 457200"/>
              <a:gd name="connsiteY2" fmla="*/ 0 h 1324859"/>
              <a:gd name="connsiteX0" fmla="*/ 0 w 646012"/>
              <a:gd name="connsiteY0" fmla="*/ 1273103 h 1289582"/>
              <a:gd name="connsiteX1" fmla="*/ 571180 w 646012"/>
              <a:gd name="connsiteY1" fmla="*/ 842767 h 1289582"/>
              <a:gd name="connsiteX2" fmla="*/ 646012 w 646012"/>
              <a:gd name="connsiteY2" fmla="*/ 0 h 1289582"/>
              <a:gd name="connsiteX0" fmla="*/ 0 w 646012"/>
              <a:gd name="connsiteY0" fmla="*/ 1273103 h 1277444"/>
              <a:gd name="connsiteX1" fmla="*/ 571180 w 646012"/>
              <a:gd name="connsiteY1" fmla="*/ 842767 h 1277444"/>
              <a:gd name="connsiteX2" fmla="*/ 646012 w 646012"/>
              <a:gd name="connsiteY2" fmla="*/ 0 h 1277444"/>
              <a:gd name="connsiteX0" fmla="*/ 0 w 655649"/>
              <a:gd name="connsiteY0" fmla="*/ 1316820 h 1320593"/>
              <a:gd name="connsiteX1" fmla="*/ 580817 w 655649"/>
              <a:gd name="connsiteY1" fmla="*/ 842767 h 1320593"/>
              <a:gd name="connsiteX2" fmla="*/ 655649 w 655649"/>
              <a:gd name="connsiteY2" fmla="*/ 0 h 1320593"/>
              <a:gd name="connsiteX0" fmla="*/ 0 w 659212"/>
              <a:gd name="connsiteY0" fmla="*/ 1316820 h 1320740"/>
              <a:gd name="connsiteX1" fmla="*/ 628996 w 659212"/>
              <a:gd name="connsiteY1" fmla="*/ 855258 h 1320740"/>
              <a:gd name="connsiteX2" fmla="*/ 655649 w 659212"/>
              <a:gd name="connsiteY2" fmla="*/ 0 h 1320740"/>
            </a:gdLst>
            <a:ahLst/>
            <a:cxnLst>
              <a:cxn ang="0">
                <a:pos x="connsiteX0" y="connsiteY0"/>
              </a:cxn>
              <a:cxn ang="0">
                <a:pos x="connsiteX1" y="connsiteY1"/>
              </a:cxn>
              <a:cxn ang="0">
                <a:pos x="connsiteX2" y="connsiteY2"/>
              </a:cxn>
            </a:cxnLst>
            <a:rect l="l" t="t" r="r" b="b"/>
            <a:pathLst>
              <a:path w="659212" h="1320740">
                <a:moveTo>
                  <a:pt x="0" y="1316820"/>
                </a:moveTo>
                <a:cubicBezTo>
                  <a:pt x="547256" y="1357473"/>
                  <a:pt x="552796" y="1073561"/>
                  <a:pt x="628996" y="855258"/>
                </a:cubicBezTo>
                <a:cubicBezTo>
                  <a:pt x="705196" y="636955"/>
                  <a:pt x="607252" y="527221"/>
                  <a:pt x="655649" y="0"/>
                </a:cubicBezTo>
              </a:path>
            </a:pathLst>
          </a:custGeom>
          <a:noFill/>
          <a:ln>
            <a:solidFill>
              <a:srgbClr val="FAB005">
                <a:alpha val="29804"/>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ounded Rectangle 9">
            <a:extLst>
              <a:ext uri="{FF2B5EF4-FFF2-40B4-BE49-F238E27FC236}">
                <a16:creationId xmlns:a16="http://schemas.microsoft.com/office/drawing/2014/main" id="{52A5FF1F-60C3-804B-B317-1C0500385E8E}"/>
              </a:ext>
            </a:extLst>
          </p:cNvPr>
          <p:cNvSpPr/>
          <p:nvPr/>
        </p:nvSpPr>
        <p:spPr>
          <a:xfrm>
            <a:off x="2577340" y="336377"/>
            <a:ext cx="8751600" cy="6437871"/>
          </a:xfrm>
          <a:prstGeom prst="roundRect">
            <a:avLst/>
          </a:prstGeom>
          <a:noFill/>
          <a:ln w="19050">
            <a:solidFill>
              <a:srgbClr val="FAB005">
                <a:alpha val="29804"/>
              </a:srgbClr>
            </a:solidFill>
            <a:prstDash val="sysDash"/>
            <a:extLst>
              <a:ext uri="{C807C97D-BFC1-408E-A445-0C87EB9F89A2}">
                <ask:lineSketchStyleProps xmlns:ask="http://schemas.microsoft.com/office/drawing/2018/sketchyshapes" sd="1219033472">
                  <a:custGeom>
                    <a:avLst/>
                    <a:gdLst>
                      <a:gd name="connsiteX0" fmla="*/ 0 w 8411825"/>
                      <a:gd name="connsiteY0" fmla="*/ 1013274 h 6079525"/>
                      <a:gd name="connsiteX1" fmla="*/ 1013274 w 8411825"/>
                      <a:gd name="connsiteY1" fmla="*/ 0 h 6079525"/>
                      <a:gd name="connsiteX2" fmla="*/ 1721459 w 8411825"/>
                      <a:gd name="connsiteY2" fmla="*/ 0 h 6079525"/>
                      <a:gd name="connsiteX3" fmla="*/ 2238086 w 8411825"/>
                      <a:gd name="connsiteY3" fmla="*/ 0 h 6079525"/>
                      <a:gd name="connsiteX4" fmla="*/ 2690860 w 8411825"/>
                      <a:gd name="connsiteY4" fmla="*/ 0 h 6079525"/>
                      <a:gd name="connsiteX5" fmla="*/ 3335193 w 8411825"/>
                      <a:gd name="connsiteY5" fmla="*/ 0 h 6079525"/>
                      <a:gd name="connsiteX6" fmla="*/ 3851820 w 8411825"/>
                      <a:gd name="connsiteY6" fmla="*/ 0 h 6079525"/>
                      <a:gd name="connsiteX7" fmla="*/ 4560005 w 8411825"/>
                      <a:gd name="connsiteY7" fmla="*/ 0 h 6079525"/>
                      <a:gd name="connsiteX8" fmla="*/ 5012779 w 8411825"/>
                      <a:gd name="connsiteY8" fmla="*/ 0 h 6079525"/>
                      <a:gd name="connsiteX9" fmla="*/ 5720965 w 8411825"/>
                      <a:gd name="connsiteY9" fmla="*/ 0 h 6079525"/>
                      <a:gd name="connsiteX10" fmla="*/ 6109886 w 8411825"/>
                      <a:gd name="connsiteY10" fmla="*/ 0 h 6079525"/>
                      <a:gd name="connsiteX11" fmla="*/ 6690366 w 8411825"/>
                      <a:gd name="connsiteY11" fmla="*/ 0 h 6079525"/>
                      <a:gd name="connsiteX12" fmla="*/ 7398551 w 8411825"/>
                      <a:gd name="connsiteY12" fmla="*/ 0 h 6079525"/>
                      <a:gd name="connsiteX13" fmla="*/ 8411825 w 8411825"/>
                      <a:gd name="connsiteY13" fmla="*/ 1013274 h 6079525"/>
                      <a:gd name="connsiteX14" fmla="*/ 8411825 w 8411825"/>
                      <a:gd name="connsiteY14" fmla="*/ 1592271 h 6079525"/>
                      <a:gd name="connsiteX15" fmla="*/ 8411825 w 8411825"/>
                      <a:gd name="connsiteY15" fmla="*/ 2090208 h 6079525"/>
                      <a:gd name="connsiteX16" fmla="*/ 8411825 w 8411825"/>
                      <a:gd name="connsiteY16" fmla="*/ 2669205 h 6079525"/>
                      <a:gd name="connsiteX17" fmla="*/ 8411825 w 8411825"/>
                      <a:gd name="connsiteY17" fmla="*/ 3329261 h 6079525"/>
                      <a:gd name="connsiteX18" fmla="*/ 8411825 w 8411825"/>
                      <a:gd name="connsiteY18" fmla="*/ 3908258 h 6079525"/>
                      <a:gd name="connsiteX19" fmla="*/ 8411825 w 8411825"/>
                      <a:gd name="connsiteY19" fmla="*/ 4365665 h 6079525"/>
                      <a:gd name="connsiteX20" fmla="*/ 8411825 w 8411825"/>
                      <a:gd name="connsiteY20" fmla="*/ 5066251 h 6079525"/>
                      <a:gd name="connsiteX21" fmla="*/ 7398551 w 8411825"/>
                      <a:gd name="connsiteY21" fmla="*/ 6079525 h 6079525"/>
                      <a:gd name="connsiteX22" fmla="*/ 6881924 w 8411825"/>
                      <a:gd name="connsiteY22" fmla="*/ 6079525 h 6079525"/>
                      <a:gd name="connsiteX23" fmla="*/ 6301444 w 8411825"/>
                      <a:gd name="connsiteY23" fmla="*/ 6079525 h 6079525"/>
                      <a:gd name="connsiteX24" fmla="*/ 5912523 w 8411825"/>
                      <a:gd name="connsiteY24" fmla="*/ 6079525 h 6079525"/>
                      <a:gd name="connsiteX25" fmla="*/ 5523601 w 8411825"/>
                      <a:gd name="connsiteY25" fmla="*/ 6079525 h 6079525"/>
                      <a:gd name="connsiteX26" fmla="*/ 4943122 w 8411825"/>
                      <a:gd name="connsiteY26" fmla="*/ 6079525 h 6079525"/>
                      <a:gd name="connsiteX27" fmla="*/ 4490348 w 8411825"/>
                      <a:gd name="connsiteY27" fmla="*/ 6079525 h 6079525"/>
                      <a:gd name="connsiteX28" fmla="*/ 3846015 w 8411825"/>
                      <a:gd name="connsiteY28" fmla="*/ 6079525 h 6079525"/>
                      <a:gd name="connsiteX29" fmla="*/ 3393241 w 8411825"/>
                      <a:gd name="connsiteY29" fmla="*/ 6079525 h 6079525"/>
                      <a:gd name="connsiteX30" fmla="*/ 2748908 w 8411825"/>
                      <a:gd name="connsiteY30" fmla="*/ 6079525 h 6079525"/>
                      <a:gd name="connsiteX31" fmla="*/ 2359987 w 8411825"/>
                      <a:gd name="connsiteY31" fmla="*/ 6079525 h 6079525"/>
                      <a:gd name="connsiteX32" fmla="*/ 1715654 w 8411825"/>
                      <a:gd name="connsiteY32" fmla="*/ 6079525 h 6079525"/>
                      <a:gd name="connsiteX33" fmla="*/ 1013274 w 8411825"/>
                      <a:gd name="connsiteY33" fmla="*/ 6079525 h 6079525"/>
                      <a:gd name="connsiteX34" fmla="*/ 0 w 8411825"/>
                      <a:gd name="connsiteY34" fmla="*/ 5066251 h 6079525"/>
                      <a:gd name="connsiteX35" fmla="*/ 0 w 8411825"/>
                      <a:gd name="connsiteY35" fmla="*/ 4406195 h 6079525"/>
                      <a:gd name="connsiteX36" fmla="*/ 0 w 8411825"/>
                      <a:gd name="connsiteY36" fmla="*/ 3908258 h 6079525"/>
                      <a:gd name="connsiteX37" fmla="*/ 0 w 8411825"/>
                      <a:gd name="connsiteY37" fmla="*/ 3450850 h 6079525"/>
                      <a:gd name="connsiteX38" fmla="*/ 0 w 8411825"/>
                      <a:gd name="connsiteY38" fmla="*/ 2952913 h 6079525"/>
                      <a:gd name="connsiteX39" fmla="*/ 0 w 8411825"/>
                      <a:gd name="connsiteY39" fmla="*/ 2414446 h 6079525"/>
                      <a:gd name="connsiteX40" fmla="*/ 0 w 8411825"/>
                      <a:gd name="connsiteY40" fmla="*/ 1835449 h 6079525"/>
                      <a:gd name="connsiteX41" fmla="*/ 0 w 8411825"/>
                      <a:gd name="connsiteY41" fmla="*/ 1013274 h 60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11825" h="6079525" extrusionOk="0">
                        <a:moveTo>
                          <a:pt x="0" y="1013274"/>
                        </a:moveTo>
                        <a:cubicBezTo>
                          <a:pt x="-102804" y="390246"/>
                          <a:pt x="324668" y="48412"/>
                          <a:pt x="1013274" y="0"/>
                        </a:cubicBezTo>
                        <a:cubicBezTo>
                          <a:pt x="1221492" y="-76002"/>
                          <a:pt x="1452409" y="66076"/>
                          <a:pt x="1721459" y="0"/>
                        </a:cubicBezTo>
                        <a:cubicBezTo>
                          <a:pt x="1990510" y="-66076"/>
                          <a:pt x="2058947" y="31289"/>
                          <a:pt x="2238086" y="0"/>
                        </a:cubicBezTo>
                        <a:cubicBezTo>
                          <a:pt x="2417225" y="-31289"/>
                          <a:pt x="2559296" y="11396"/>
                          <a:pt x="2690860" y="0"/>
                        </a:cubicBezTo>
                        <a:cubicBezTo>
                          <a:pt x="2822424" y="-11396"/>
                          <a:pt x="3074681" y="68794"/>
                          <a:pt x="3335193" y="0"/>
                        </a:cubicBezTo>
                        <a:cubicBezTo>
                          <a:pt x="3595705" y="-68794"/>
                          <a:pt x="3714577" y="28880"/>
                          <a:pt x="3851820" y="0"/>
                        </a:cubicBezTo>
                        <a:cubicBezTo>
                          <a:pt x="3989063" y="-28880"/>
                          <a:pt x="4397253" y="11371"/>
                          <a:pt x="4560005" y="0"/>
                        </a:cubicBezTo>
                        <a:cubicBezTo>
                          <a:pt x="4722758" y="-11371"/>
                          <a:pt x="4846326" y="24934"/>
                          <a:pt x="5012779" y="0"/>
                        </a:cubicBezTo>
                        <a:cubicBezTo>
                          <a:pt x="5179232" y="-24934"/>
                          <a:pt x="5414985" y="27977"/>
                          <a:pt x="5720965" y="0"/>
                        </a:cubicBezTo>
                        <a:cubicBezTo>
                          <a:pt x="6026945" y="-27977"/>
                          <a:pt x="5952627" y="4648"/>
                          <a:pt x="6109886" y="0"/>
                        </a:cubicBezTo>
                        <a:cubicBezTo>
                          <a:pt x="6267145" y="-4648"/>
                          <a:pt x="6520200" y="62990"/>
                          <a:pt x="6690366" y="0"/>
                        </a:cubicBezTo>
                        <a:cubicBezTo>
                          <a:pt x="6860532" y="-62990"/>
                          <a:pt x="7078318" y="33421"/>
                          <a:pt x="7398551" y="0"/>
                        </a:cubicBezTo>
                        <a:cubicBezTo>
                          <a:pt x="8031271" y="-72239"/>
                          <a:pt x="8455351" y="425592"/>
                          <a:pt x="8411825" y="1013274"/>
                        </a:cubicBezTo>
                        <a:cubicBezTo>
                          <a:pt x="8467362" y="1244336"/>
                          <a:pt x="8365820" y="1454726"/>
                          <a:pt x="8411825" y="1592271"/>
                        </a:cubicBezTo>
                        <a:cubicBezTo>
                          <a:pt x="8457830" y="1729816"/>
                          <a:pt x="8391830" y="1938873"/>
                          <a:pt x="8411825" y="2090208"/>
                        </a:cubicBezTo>
                        <a:cubicBezTo>
                          <a:pt x="8431820" y="2241543"/>
                          <a:pt x="8385640" y="2530434"/>
                          <a:pt x="8411825" y="2669205"/>
                        </a:cubicBezTo>
                        <a:cubicBezTo>
                          <a:pt x="8438010" y="2807976"/>
                          <a:pt x="8384417" y="3154356"/>
                          <a:pt x="8411825" y="3329261"/>
                        </a:cubicBezTo>
                        <a:cubicBezTo>
                          <a:pt x="8439233" y="3504166"/>
                          <a:pt x="8360359" y="3771976"/>
                          <a:pt x="8411825" y="3908258"/>
                        </a:cubicBezTo>
                        <a:cubicBezTo>
                          <a:pt x="8463291" y="4044540"/>
                          <a:pt x="8402729" y="4180418"/>
                          <a:pt x="8411825" y="4365665"/>
                        </a:cubicBezTo>
                        <a:cubicBezTo>
                          <a:pt x="8420921" y="4550912"/>
                          <a:pt x="8399130" y="4883369"/>
                          <a:pt x="8411825" y="5066251"/>
                        </a:cubicBezTo>
                        <a:cubicBezTo>
                          <a:pt x="8497968" y="5574769"/>
                          <a:pt x="7892703" y="6183452"/>
                          <a:pt x="7398551" y="6079525"/>
                        </a:cubicBezTo>
                        <a:cubicBezTo>
                          <a:pt x="7157812" y="6079926"/>
                          <a:pt x="7004989" y="6035751"/>
                          <a:pt x="6881924" y="6079525"/>
                        </a:cubicBezTo>
                        <a:cubicBezTo>
                          <a:pt x="6758859" y="6123299"/>
                          <a:pt x="6556140" y="6029579"/>
                          <a:pt x="6301444" y="6079525"/>
                        </a:cubicBezTo>
                        <a:cubicBezTo>
                          <a:pt x="6046748" y="6129471"/>
                          <a:pt x="6047287" y="6038637"/>
                          <a:pt x="5912523" y="6079525"/>
                        </a:cubicBezTo>
                        <a:cubicBezTo>
                          <a:pt x="5777759" y="6120413"/>
                          <a:pt x="5650129" y="6034178"/>
                          <a:pt x="5523601" y="6079525"/>
                        </a:cubicBezTo>
                        <a:cubicBezTo>
                          <a:pt x="5397073" y="6124872"/>
                          <a:pt x="5107424" y="6073740"/>
                          <a:pt x="4943122" y="6079525"/>
                        </a:cubicBezTo>
                        <a:cubicBezTo>
                          <a:pt x="4778820" y="6085310"/>
                          <a:pt x="4687063" y="6032615"/>
                          <a:pt x="4490348" y="6079525"/>
                        </a:cubicBezTo>
                        <a:cubicBezTo>
                          <a:pt x="4293633" y="6126435"/>
                          <a:pt x="4068090" y="6017649"/>
                          <a:pt x="3846015" y="6079525"/>
                        </a:cubicBezTo>
                        <a:cubicBezTo>
                          <a:pt x="3623940" y="6141401"/>
                          <a:pt x="3570656" y="6075366"/>
                          <a:pt x="3393241" y="6079525"/>
                        </a:cubicBezTo>
                        <a:cubicBezTo>
                          <a:pt x="3215826" y="6083684"/>
                          <a:pt x="3030746" y="6029854"/>
                          <a:pt x="2748908" y="6079525"/>
                        </a:cubicBezTo>
                        <a:cubicBezTo>
                          <a:pt x="2467070" y="6129196"/>
                          <a:pt x="2474263" y="6063531"/>
                          <a:pt x="2359987" y="6079525"/>
                        </a:cubicBezTo>
                        <a:cubicBezTo>
                          <a:pt x="2245711" y="6095519"/>
                          <a:pt x="1850742" y="6029850"/>
                          <a:pt x="1715654" y="6079525"/>
                        </a:cubicBezTo>
                        <a:cubicBezTo>
                          <a:pt x="1580566" y="6129200"/>
                          <a:pt x="1300250" y="6067777"/>
                          <a:pt x="1013274" y="6079525"/>
                        </a:cubicBezTo>
                        <a:cubicBezTo>
                          <a:pt x="430099" y="6092735"/>
                          <a:pt x="24307" y="5691727"/>
                          <a:pt x="0" y="5066251"/>
                        </a:cubicBezTo>
                        <a:cubicBezTo>
                          <a:pt x="-24774" y="4875056"/>
                          <a:pt x="34367" y="4687189"/>
                          <a:pt x="0" y="4406195"/>
                        </a:cubicBezTo>
                        <a:cubicBezTo>
                          <a:pt x="-34367" y="4125201"/>
                          <a:pt x="21606" y="4096859"/>
                          <a:pt x="0" y="3908258"/>
                        </a:cubicBezTo>
                        <a:cubicBezTo>
                          <a:pt x="-21606" y="3719657"/>
                          <a:pt x="28453" y="3573325"/>
                          <a:pt x="0" y="3450850"/>
                        </a:cubicBezTo>
                        <a:cubicBezTo>
                          <a:pt x="-28453" y="3328375"/>
                          <a:pt x="26523" y="3088658"/>
                          <a:pt x="0" y="2952913"/>
                        </a:cubicBezTo>
                        <a:cubicBezTo>
                          <a:pt x="-26523" y="2817168"/>
                          <a:pt x="29552" y="2580642"/>
                          <a:pt x="0" y="2414446"/>
                        </a:cubicBezTo>
                        <a:cubicBezTo>
                          <a:pt x="-29552" y="2248250"/>
                          <a:pt x="39317" y="1969577"/>
                          <a:pt x="0" y="1835449"/>
                        </a:cubicBezTo>
                        <a:cubicBezTo>
                          <a:pt x="-39317" y="1701321"/>
                          <a:pt x="18150" y="1349752"/>
                          <a:pt x="0" y="10132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8" name="Triangle 27">
            <a:extLst>
              <a:ext uri="{FF2B5EF4-FFF2-40B4-BE49-F238E27FC236}">
                <a16:creationId xmlns:a16="http://schemas.microsoft.com/office/drawing/2014/main" id="{99D4682A-8CBF-5E41-AAB9-AC0A7D5D1DE5}"/>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9" name="Triangle 28">
            <a:extLst>
              <a:ext uri="{FF2B5EF4-FFF2-40B4-BE49-F238E27FC236}">
                <a16:creationId xmlns:a16="http://schemas.microsoft.com/office/drawing/2014/main" id="{500C9D07-D5E5-C048-80F5-6BD9FE6DB11F}"/>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30" name="Picture 2" descr="Genomics Core Leuven">
            <a:extLst>
              <a:ext uri="{FF2B5EF4-FFF2-40B4-BE49-F238E27FC236}">
                <a16:creationId xmlns:a16="http://schemas.microsoft.com/office/drawing/2014/main" id="{EB1FEC6D-B342-2040-A8E1-01AA8E3CAA38}"/>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Diagram&#10;&#10;Description automatically generated">
            <a:extLst>
              <a:ext uri="{FF2B5EF4-FFF2-40B4-BE49-F238E27FC236}">
                <a16:creationId xmlns:a16="http://schemas.microsoft.com/office/drawing/2014/main" id="{23616439-1457-7B45-ABEB-01D3409FFFFA}"/>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742479" y="1625231"/>
            <a:ext cx="3386210" cy="1758729"/>
          </a:xfrm>
          <a:prstGeom prst="rect">
            <a:avLst/>
          </a:prstGeom>
        </p:spPr>
      </p:pic>
      <p:sp>
        <p:nvSpPr>
          <p:cNvPr id="17" name="TextBox 16">
            <a:extLst>
              <a:ext uri="{FF2B5EF4-FFF2-40B4-BE49-F238E27FC236}">
                <a16:creationId xmlns:a16="http://schemas.microsoft.com/office/drawing/2014/main" id="{29AE69F8-AAE4-7E47-92A2-F7488A9D77C2}"/>
              </a:ext>
            </a:extLst>
          </p:cNvPr>
          <p:cNvSpPr txBox="1"/>
          <p:nvPr/>
        </p:nvSpPr>
        <p:spPr>
          <a:xfrm>
            <a:off x="3113903" y="488263"/>
            <a:ext cx="7253416" cy="461665"/>
          </a:xfrm>
          <a:prstGeom prst="rect">
            <a:avLst/>
          </a:prstGeom>
          <a:noFill/>
        </p:spPr>
        <p:txBody>
          <a:bodyPr wrap="square" rtlCol="0">
            <a:spAutoFit/>
          </a:bodyPr>
          <a:lstStyle/>
          <a:p>
            <a:pPr algn="ctr"/>
            <a:r>
              <a:rPr lang="en-US" sz="2400" b="1" dirty="0"/>
              <a:t>Library prep: 10x feature barcoding</a:t>
            </a:r>
            <a:endParaRPr lang="en-BE" sz="2400" b="1" dirty="0"/>
          </a:p>
        </p:txBody>
      </p:sp>
      <p:pic>
        <p:nvPicPr>
          <p:cNvPr id="12" name="Picture 11" descr="Timeline&#10;&#10;Description automatically generated">
            <a:extLst>
              <a:ext uri="{FF2B5EF4-FFF2-40B4-BE49-F238E27FC236}">
                <a16:creationId xmlns:a16="http://schemas.microsoft.com/office/drawing/2014/main" id="{6726A685-6152-CC49-B37A-94CA3684ED40}"/>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752397" y="3535999"/>
            <a:ext cx="3343603" cy="2158079"/>
          </a:xfrm>
          <a:prstGeom prst="rect">
            <a:avLst/>
          </a:prstGeom>
        </p:spPr>
      </p:pic>
    </p:spTree>
    <p:extLst>
      <p:ext uri="{BB962C8B-B14F-4D97-AF65-F5344CB8AC3E}">
        <p14:creationId xmlns:p14="http://schemas.microsoft.com/office/powerpoint/2010/main" val="1217246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B8664B-7BD0-164A-BC33-5EF89497955C}"/>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6746" y="1746295"/>
            <a:ext cx="2424341" cy="3989161"/>
          </a:xfrm>
          <a:prstGeom prst="rect">
            <a:avLst/>
          </a:prstGeom>
        </p:spPr>
      </p:pic>
      <p:sp>
        <p:nvSpPr>
          <p:cNvPr id="7" name="Freeform 6">
            <a:extLst>
              <a:ext uri="{FF2B5EF4-FFF2-40B4-BE49-F238E27FC236}">
                <a16:creationId xmlns:a16="http://schemas.microsoft.com/office/drawing/2014/main" id="{872A95BC-E8B5-CD45-ACFE-30F453D409CA}"/>
              </a:ext>
            </a:extLst>
          </p:cNvPr>
          <p:cNvSpPr/>
          <p:nvPr/>
        </p:nvSpPr>
        <p:spPr>
          <a:xfrm>
            <a:off x="2097719" y="1235674"/>
            <a:ext cx="474818" cy="2253114"/>
          </a:xfrm>
          <a:custGeom>
            <a:avLst/>
            <a:gdLst>
              <a:gd name="connsiteX0" fmla="*/ 0 w 457200"/>
              <a:gd name="connsiteY0" fmla="*/ 1309816 h 1407972"/>
              <a:gd name="connsiteX1" fmla="*/ 284206 w 457200"/>
              <a:gd name="connsiteY1" fmla="*/ 1272746 h 1407972"/>
              <a:gd name="connsiteX2" fmla="*/ 457200 w 457200"/>
              <a:gd name="connsiteY2" fmla="*/ 0 h 1407972"/>
              <a:gd name="connsiteX0" fmla="*/ 0 w 457200"/>
              <a:gd name="connsiteY0" fmla="*/ 1309816 h 1346110"/>
              <a:gd name="connsiteX1" fmla="*/ 420130 w 457200"/>
              <a:gd name="connsiteY1" fmla="*/ 1099751 h 1346110"/>
              <a:gd name="connsiteX2" fmla="*/ 457200 w 457200"/>
              <a:gd name="connsiteY2" fmla="*/ 0 h 1346110"/>
              <a:gd name="connsiteX0" fmla="*/ 0 w 457200"/>
              <a:gd name="connsiteY0" fmla="*/ 1309816 h 1324859"/>
              <a:gd name="connsiteX1" fmla="*/ 382368 w 457200"/>
              <a:gd name="connsiteY1" fmla="*/ 842767 h 1324859"/>
              <a:gd name="connsiteX2" fmla="*/ 457200 w 457200"/>
              <a:gd name="connsiteY2" fmla="*/ 0 h 1324859"/>
              <a:gd name="connsiteX0" fmla="*/ 0 w 646012"/>
              <a:gd name="connsiteY0" fmla="*/ 1273103 h 1289582"/>
              <a:gd name="connsiteX1" fmla="*/ 571180 w 646012"/>
              <a:gd name="connsiteY1" fmla="*/ 842767 h 1289582"/>
              <a:gd name="connsiteX2" fmla="*/ 646012 w 646012"/>
              <a:gd name="connsiteY2" fmla="*/ 0 h 1289582"/>
              <a:gd name="connsiteX0" fmla="*/ 0 w 646012"/>
              <a:gd name="connsiteY0" fmla="*/ 1273103 h 1277444"/>
              <a:gd name="connsiteX1" fmla="*/ 571180 w 646012"/>
              <a:gd name="connsiteY1" fmla="*/ 842767 h 1277444"/>
              <a:gd name="connsiteX2" fmla="*/ 646012 w 646012"/>
              <a:gd name="connsiteY2" fmla="*/ 0 h 1277444"/>
              <a:gd name="connsiteX0" fmla="*/ 0 w 655649"/>
              <a:gd name="connsiteY0" fmla="*/ 1316820 h 1320593"/>
              <a:gd name="connsiteX1" fmla="*/ 580817 w 655649"/>
              <a:gd name="connsiteY1" fmla="*/ 842767 h 1320593"/>
              <a:gd name="connsiteX2" fmla="*/ 655649 w 655649"/>
              <a:gd name="connsiteY2" fmla="*/ 0 h 1320593"/>
              <a:gd name="connsiteX0" fmla="*/ 0 w 659212"/>
              <a:gd name="connsiteY0" fmla="*/ 1316820 h 1320740"/>
              <a:gd name="connsiteX1" fmla="*/ 628996 w 659212"/>
              <a:gd name="connsiteY1" fmla="*/ 855258 h 1320740"/>
              <a:gd name="connsiteX2" fmla="*/ 655649 w 659212"/>
              <a:gd name="connsiteY2" fmla="*/ 0 h 1320740"/>
            </a:gdLst>
            <a:ahLst/>
            <a:cxnLst>
              <a:cxn ang="0">
                <a:pos x="connsiteX0" y="connsiteY0"/>
              </a:cxn>
              <a:cxn ang="0">
                <a:pos x="connsiteX1" y="connsiteY1"/>
              </a:cxn>
              <a:cxn ang="0">
                <a:pos x="connsiteX2" y="connsiteY2"/>
              </a:cxn>
            </a:cxnLst>
            <a:rect l="l" t="t" r="r" b="b"/>
            <a:pathLst>
              <a:path w="659212" h="1320740">
                <a:moveTo>
                  <a:pt x="0" y="1316820"/>
                </a:moveTo>
                <a:cubicBezTo>
                  <a:pt x="547256" y="1357473"/>
                  <a:pt x="552796" y="1073561"/>
                  <a:pt x="628996" y="855258"/>
                </a:cubicBezTo>
                <a:cubicBezTo>
                  <a:pt x="705196" y="636955"/>
                  <a:pt x="607252" y="527221"/>
                  <a:pt x="655649" y="0"/>
                </a:cubicBezTo>
              </a:path>
            </a:pathLst>
          </a:custGeom>
          <a:noFill/>
          <a:ln>
            <a:solidFill>
              <a:srgbClr val="FAB005">
                <a:alpha val="29804"/>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ounded Rectangle 9">
            <a:extLst>
              <a:ext uri="{FF2B5EF4-FFF2-40B4-BE49-F238E27FC236}">
                <a16:creationId xmlns:a16="http://schemas.microsoft.com/office/drawing/2014/main" id="{52A5FF1F-60C3-804B-B317-1C0500385E8E}"/>
              </a:ext>
            </a:extLst>
          </p:cNvPr>
          <p:cNvSpPr/>
          <p:nvPr/>
        </p:nvSpPr>
        <p:spPr>
          <a:xfrm>
            <a:off x="2577340" y="336377"/>
            <a:ext cx="8751600" cy="6437871"/>
          </a:xfrm>
          <a:prstGeom prst="roundRect">
            <a:avLst/>
          </a:prstGeom>
          <a:noFill/>
          <a:ln w="19050">
            <a:solidFill>
              <a:srgbClr val="FAB005">
                <a:alpha val="29804"/>
              </a:srgbClr>
            </a:solidFill>
            <a:prstDash val="sysDash"/>
            <a:extLst>
              <a:ext uri="{C807C97D-BFC1-408E-A445-0C87EB9F89A2}">
                <ask:lineSketchStyleProps xmlns:ask="http://schemas.microsoft.com/office/drawing/2018/sketchyshapes" sd="1219033472">
                  <a:custGeom>
                    <a:avLst/>
                    <a:gdLst>
                      <a:gd name="connsiteX0" fmla="*/ 0 w 8411825"/>
                      <a:gd name="connsiteY0" fmla="*/ 1013274 h 6079525"/>
                      <a:gd name="connsiteX1" fmla="*/ 1013274 w 8411825"/>
                      <a:gd name="connsiteY1" fmla="*/ 0 h 6079525"/>
                      <a:gd name="connsiteX2" fmla="*/ 1721459 w 8411825"/>
                      <a:gd name="connsiteY2" fmla="*/ 0 h 6079525"/>
                      <a:gd name="connsiteX3" fmla="*/ 2238086 w 8411825"/>
                      <a:gd name="connsiteY3" fmla="*/ 0 h 6079525"/>
                      <a:gd name="connsiteX4" fmla="*/ 2690860 w 8411825"/>
                      <a:gd name="connsiteY4" fmla="*/ 0 h 6079525"/>
                      <a:gd name="connsiteX5" fmla="*/ 3335193 w 8411825"/>
                      <a:gd name="connsiteY5" fmla="*/ 0 h 6079525"/>
                      <a:gd name="connsiteX6" fmla="*/ 3851820 w 8411825"/>
                      <a:gd name="connsiteY6" fmla="*/ 0 h 6079525"/>
                      <a:gd name="connsiteX7" fmla="*/ 4560005 w 8411825"/>
                      <a:gd name="connsiteY7" fmla="*/ 0 h 6079525"/>
                      <a:gd name="connsiteX8" fmla="*/ 5012779 w 8411825"/>
                      <a:gd name="connsiteY8" fmla="*/ 0 h 6079525"/>
                      <a:gd name="connsiteX9" fmla="*/ 5720965 w 8411825"/>
                      <a:gd name="connsiteY9" fmla="*/ 0 h 6079525"/>
                      <a:gd name="connsiteX10" fmla="*/ 6109886 w 8411825"/>
                      <a:gd name="connsiteY10" fmla="*/ 0 h 6079525"/>
                      <a:gd name="connsiteX11" fmla="*/ 6690366 w 8411825"/>
                      <a:gd name="connsiteY11" fmla="*/ 0 h 6079525"/>
                      <a:gd name="connsiteX12" fmla="*/ 7398551 w 8411825"/>
                      <a:gd name="connsiteY12" fmla="*/ 0 h 6079525"/>
                      <a:gd name="connsiteX13" fmla="*/ 8411825 w 8411825"/>
                      <a:gd name="connsiteY13" fmla="*/ 1013274 h 6079525"/>
                      <a:gd name="connsiteX14" fmla="*/ 8411825 w 8411825"/>
                      <a:gd name="connsiteY14" fmla="*/ 1592271 h 6079525"/>
                      <a:gd name="connsiteX15" fmla="*/ 8411825 w 8411825"/>
                      <a:gd name="connsiteY15" fmla="*/ 2090208 h 6079525"/>
                      <a:gd name="connsiteX16" fmla="*/ 8411825 w 8411825"/>
                      <a:gd name="connsiteY16" fmla="*/ 2669205 h 6079525"/>
                      <a:gd name="connsiteX17" fmla="*/ 8411825 w 8411825"/>
                      <a:gd name="connsiteY17" fmla="*/ 3329261 h 6079525"/>
                      <a:gd name="connsiteX18" fmla="*/ 8411825 w 8411825"/>
                      <a:gd name="connsiteY18" fmla="*/ 3908258 h 6079525"/>
                      <a:gd name="connsiteX19" fmla="*/ 8411825 w 8411825"/>
                      <a:gd name="connsiteY19" fmla="*/ 4365665 h 6079525"/>
                      <a:gd name="connsiteX20" fmla="*/ 8411825 w 8411825"/>
                      <a:gd name="connsiteY20" fmla="*/ 5066251 h 6079525"/>
                      <a:gd name="connsiteX21" fmla="*/ 7398551 w 8411825"/>
                      <a:gd name="connsiteY21" fmla="*/ 6079525 h 6079525"/>
                      <a:gd name="connsiteX22" fmla="*/ 6881924 w 8411825"/>
                      <a:gd name="connsiteY22" fmla="*/ 6079525 h 6079525"/>
                      <a:gd name="connsiteX23" fmla="*/ 6301444 w 8411825"/>
                      <a:gd name="connsiteY23" fmla="*/ 6079525 h 6079525"/>
                      <a:gd name="connsiteX24" fmla="*/ 5912523 w 8411825"/>
                      <a:gd name="connsiteY24" fmla="*/ 6079525 h 6079525"/>
                      <a:gd name="connsiteX25" fmla="*/ 5523601 w 8411825"/>
                      <a:gd name="connsiteY25" fmla="*/ 6079525 h 6079525"/>
                      <a:gd name="connsiteX26" fmla="*/ 4943122 w 8411825"/>
                      <a:gd name="connsiteY26" fmla="*/ 6079525 h 6079525"/>
                      <a:gd name="connsiteX27" fmla="*/ 4490348 w 8411825"/>
                      <a:gd name="connsiteY27" fmla="*/ 6079525 h 6079525"/>
                      <a:gd name="connsiteX28" fmla="*/ 3846015 w 8411825"/>
                      <a:gd name="connsiteY28" fmla="*/ 6079525 h 6079525"/>
                      <a:gd name="connsiteX29" fmla="*/ 3393241 w 8411825"/>
                      <a:gd name="connsiteY29" fmla="*/ 6079525 h 6079525"/>
                      <a:gd name="connsiteX30" fmla="*/ 2748908 w 8411825"/>
                      <a:gd name="connsiteY30" fmla="*/ 6079525 h 6079525"/>
                      <a:gd name="connsiteX31" fmla="*/ 2359987 w 8411825"/>
                      <a:gd name="connsiteY31" fmla="*/ 6079525 h 6079525"/>
                      <a:gd name="connsiteX32" fmla="*/ 1715654 w 8411825"/>
                      <a:gd name="connsiteY32" fmla="*/ 6079525 h 6079525"/>
                      <a:gd name="connsiteX33" fmla="*/ 1013274 w 8411825"/>
                      <a:gd name="connsiteY33" fmla="*/ 6079525 h 6079525"/>
                      <a:gd name="connsiteX34" fmla="*/ 0 w 8411825"/>
                      <a:gd name="connsiteY34" fmla="*/ 5066251 h 6079525"/>
                      <a:gd name="connsiteX35" fmla="*/ 0 w 8411825"/>
                      <a:gd name="connsiteY35" fmla="*/ 4406195 h 6079525"/>
                      <a:gd name="connsiteX36" fmla="*/ 0 w 8411825"/>
                      <a:gd name="connsiteY36" fmla="*/ 3908258 h 6079525"/>
                      <a:gd name="connsiteX37" fmla="*/ 0 w 8411825"/>
                      <a:gd name="connsiteY37" fmla="*/ 3450850 h 6079525"/>
                      <a:gd name="connsiteX38" fmla="*/ 0 w 8411825"/>
                      <a:gd name="connsiteY38" fmla="*/ 2952913 h 6079525"/>
                      <a:gd name="connsiteX39" fmla="*/ 0 w 8411825"/>
                      <a:gd name="connsiteY39" fmla="*/ 2414446 h 6079525"/>
                      <a:gd name="connsiteX40" fmla="*/ 0 w 8411825"/>
                      <a:gd name="connsiteY40" fmla="*/ 1835449 h 6079525"/>
                      <a:gd name="connsiteX41" fmla="*/ 0 w 8411825"/>
                      <a:gd name="connsiteY41" fmla="*/ 1013274 h 60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11825" h="6079525" extrusionOk="0">
                        <a:moveTo>
                          <a:pt x="0" y="1013274"/>
                        </a:moveTo>
                        <a:cubicBezTo>
                          <a:pt x="-102804" y="390246"/>
                          <a:pt x="324668" y="48412"/>
                          <a:pt x="1013274" y="0"/>
                        </a:cubicBezTo>
                        <a:cubicBezTo>
                          <a:pt x="1221492" y="-76002"/>
                          <a:pt x="1452409" y="66076"/>
                          <a:pt x="1721459" y="0"/>
                        </a:cubicBezTo>
                        <a:cubicBezTo>
                          <a:pt x="1990510" y="-66076"/>
                          <a:pt x="2058947" y="31289"/>
                          <a:pt x="2238086" y="0"/>
                        </a:cubicBezTo>
                        <a:cubicBezTo>
                          <a:pt x="2417225" y="-31289"/>
                          <a:pt x="2559296" y="11396"/>
                          <a:pt x="2690860" y="0"/>
                        </a:cubicBezTo>
                        <a:cubicBezTo>
                          <a:pt x="2822424" y="-11396"/>
                          <a:pt x="3074681" y="68794"/>
                          <a:pt x="3335193" y="0"/>
                        </a:cubicBezTo>
                        <a:cubicBezTo>
                          <a:pt x="3595705" y="-68794"/>
                          <a:pt x="3714577" y="28880"/>
                          <a:pt x="3851820" y="0"/>
                        </a:cubicBezTo>
                        <a:cubicBezTo>
                          <a:pt x="3989063" y="-28880"/>
                          <a:pt x="4397253" y="11371"/>
                          <a:pt x="4560005" y="0"/>
                        </a:cubicBezTo>
                        <a:cubicBezTo>
                          <a:pt x="4722758" y="-11371"/>
                          <a:pt x="4846326" y="24934"/>
                          <a:pt x="5012779" y="0"/>
                        </a:cubicBezTo>
                        <a:cubicBezTo>
                          <a:pt x="5179232" y="-24934"/>
                          <a:pt x="5414985" y="27977"/>
                          <a:pt x="5720965" y="0"/>
                        </a:cubicBezTo>
                        <a:cubicBezTo>
                          <a:pt x="6026945" y="-27977"/>
                          <a:pt x="5952627" y="4648"/>
                          <a:pt x="6109886" y="0"/>
                        </a:cubicBezTo>
                        <a:cubicBezTo>
                          <a:pt x="6267145" y="-4648"/>
                          <a:pt x="6520200" y="62990"/>
                          <a:pt x="6690366" y="0"/>
                        </a:cubicBezTo>
                        <a:cubicBezTo>
                          <a:pt x="6860532" y="-62990"/>
                          <a:pt x="7078318" y="33421"/>
                          <a:pt x="7398551" y="0"/>
                        </a:cubicBezTo>
                        <a:cubicBezTo>
                          <a:pt x="8031271" y="-72239"/>
                          <a:pt x="8455351" y="425592"/>
                          <a:pt x="8411825" y="1013274"/>
                        </a:cubicBezTo>
                        <a:cubicBezTo>
                          <a:pt x="8467362" y="1244336"/>
                          <a:pt x="8365820" y="1454726"/>
                          <a:pt x="8411825" y="1592271"/>
                        </a:cubicBezTo>
                        <a:cubicBezTo>
                          <a:pt x="8457830" y="1729816"/>
                          <a:pt x="8391830" y="1938873"/>
                          <a:pt x="8411825" y="2090208"/>
                        </a:cubicBezTo>
                        <a:cubicBezTo>
                          <a:pt x="8431820" y="2241543"/>
                          <a:pt x="8385640" y="2530434"/>
                          <a:pt x="8411825" y="2669205"/>
                        </a:cubicBezTo>
                        <a:cubicBezTo>
                          <a:pt x="8438010" y="2807976"/>
                          <a:pt x="8384417" y="3154356"/>
                          <a:pt x="8411825" y="3329261"/>
                        </a:cubicBezTo>
                        <a:cubicBezTo>
                          <a:pt x="8439233" y="3504166"/>
                          <a:pt x="8360359" y="3771976"/>
                          <a:pt x="8411825" y="3908258"/>
                        </a:cubicBezTo>
                        <a:cubicBezTo>
                          <a:pt x="8463291" y="4044540"/>
                          <a:pt x="8402729" y="4180418"/>
                          <a:pt x="8411825" y="4365665"/>
                        </a:cubicBezTo>
                        <a:cubicBezTo>
                          <a:pt x="8420921" y="4550912"/>
                          <a:pt x="8399130" y="4883369"/>
                          <a:pt x="8411825" y="5066251"/>
                        </a:cubicBezTo>
                        <a:cubicBezTo>
                          <a:pt x="8497968" y="5574769"/>
                          <a:pt x="7892703" y="6183452"/>
                          <a:pt x="7398551" y="6079525"/>
                        </a:cubicBezTo>
                        <a:cubicBezTo>
                          <a:pt x="7157812" y="6079926"/>
                          <a:pt x="7004989" y="6035751"/>
                          <a:pt x="6881924" y="6079525"/>
                        </a:cubicBezTo>
                        <a:cubicBezTo>
                          <a:pt x="6758859" y="6123299"/>
                          <a:pt x="6556140" y="6029579"/>
                          <a:pt x="6301444" y="6079525"/>
                        </a:cubicBezTo>
                        <a:cubicBezTo>
                          <a:pt x="6046748" y="6129471"/>
                          <a:pt x="6047287" y="6038637"/>
                          <a:pt x="5912523" y="6079525"/>
                        </a:cubicBezTo>
                        <a:cubicBezTo>
                          <a:pt x="5777759" y="6120413"/>
                          <a:pt x="5650129" y="6034178"/>
                          <a:pt x="5523601" y="6079525"/>
                        </a:cubicBezTo>
                        <a:cubicBezTo>
                          <a:pt x="5397073" y="6124872"/>
                          <a:pt x="5107424" y="6073740"/>
                          <a:pt x="4943122" y="6079525"/>
                        </a:cubicBezTo>
                        <a:cubicBezTo>
                          <a:pt x="4778820" y="6085310"/>
                          <a:pt x="4687063" y="6032615"/>
                          <a:pt x="4490348" y="6079525"/>
                        </a:cubicBezTo>
                        <a:cubicBezTo>
                          <a:pt x="4293633" y="6126435"/>
                          <a:pt x="4068090" y="6017649"/>
                          <a:pt x="3846015" y="6079525"/>
                        </a:cubicBezTo>
                        <a:cubicBezTo>
                          <a:pt x="3623940" y="6141401"/>
                          <a:pt x="3570656" y="6075366"/>
                          <a:pt x="3393241" y="6079525"/>
                        </a:cubicBezTo>
                        <a:cubicBezTo>
                          <a:pt x="3215826" y="6083684"/>
                          <a:pt x="3030746" y="6029854"/>
                          <a:pt x="2748908" y="6079525"/>
                        </a:cubicBezTo>
                        <a:cubicBezTo>
                          <a:pt x="2467070" y="6129196"/>
                          <a:pt x="2474263" y="6063531"/>
                          <a:pt x="2359987" y="6079525"/>
                        </a:cubicBezTo>
                        <a:cubicBezTo>
                          <a:pt x="2245711" y="6095519"/>
                          <a:pt x="1850742" y="6029850"/>
                          <a:pt x="1715654" y="6079525"/>
                        </a:cubicBezTo>
                        <a:cubicBezTo>
                          <a:pt x="1580566" y="6129200"/>
                          <a:pt x="1300250" y="6067777"/>
                          <a:pt x="1013274" y="6079525"/>
                        </a:cubicBezTo>
                        <a:cubicBezTo>
                          <a:pt x="430099" y="6092735"/>
                          <a:pt x="24307" y="5691727"/>
                          <a:pt x="0" y="5066251"/>
                        </a:cubicBezTo>
                        <a:cubicBezTo>
                          <a:pt x="-24774" y="4875056"/>
                          <a:pt x="34367" y="4687189"/>
                          <a:pt x="0" y="4406195"/>
                        </a:cubicBezTo>
                        <a:cubicBezTo>
                          <a:pt x="-34367" y="4125201"/>
                          <a:pt x="21606" y="4096859"/>
                          <a:pt x="0" y="3908258"/>
                        </a:cubicBezTo>
                        <a:cubicBezTo>
                          <a:pt x="-21606" y="3719657"/>
                          <a:pt x="28453" y="3573325"/>
                          <a:pt x="0" y="3450850"/>
                        </a:cubicBezTo>
                        <a:cubicBezTo>
                          <a:pt x="-28453" y="3328375"/>
                          <a:pt x="26523" y="3088658"/>
                          <a:pt x="0" y="2952913"/>
                        </a:cubicBezTo>
                        <a:cubicBezTo>
                          <a:pt x="-26523" y="2817168"/>
                          <a:pt x="29552" y="2580642"/>
                          <a:pt x="0" y="2414446"/>
                        </a:cubicBezTo>
                        <a:cubicBezTo>
                          <a:pt x="-29552" y="2248250"/>
                          <a:pt x="39317" y="1969577"/>
                          <a:pt x="0" y="1835449"/>
                        </a:cubicBezTo>
                        <a:cubicBezTo>
                          <a:pt x="-39317" y="1701321"/>
                          <a:pt x="18150" y="1349752"/>
                          <a:pt x="0" y="10132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8" name="Triangle 27">
            <a:extLst>
              <a:ext uri="{FF2B5EF4-FFF2-40B4-BE49-F238E27FC236}">
                <a16:creationId xmlns:a16="http://schemas.microsoft.com/office/drawing/2014/main" id="{99D4682A-8CBF-5E41-AAB9-AC0A7D5D1DE5}"/>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9" name="Triangle 28">
            <a:extLst>
              <a:ext uri="{FF2B5EF4-FFF2-40B4-BE49-F238E27FC236}">
                <a16:creationId xmlns:a16="http://schemas.microsoft.com/office/drawing/2014/main" id="{500C9D07-D5E5-C048-80F5-6BD9FE6DB11F}"/>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30" name="Picture 2" descr="Genomics Core Leuven">
            <a:extLst>
              <a:ext uri="{FF2B5EF4-FFF2-40B4-BE49-F238E27FC236}">
                <a16:creationId xmlns:a16="http://schemas.microsoft.com/office/drawing/2014/main" id="{EB1FEC6D-B342-2040-A8E1-01AA8E3CAA38}"/>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Diagram&#10;&#10;Description automatically generated">
            <a:extLst>
              <a:ext uri="{FF2B5EF4-FFF2-40B4-BE49-F238E27FC236}">
                <a16:creationId xmlns:a16="http://schemas.microsoft.com/office/drawing/2014/main" id="{23616439-1457-7B45-ABEB-01D3409FFFFA}"/>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742479" y="1625231"/>
            <a:ext cx="3386210" cy="1758729"/>
          </a:xfrm>
          <a:prstGeom prst="rect">
            <a:avLst/>
          </a:prstGeom>
        </p:spPr>
      </p:pic>
      <p:pic>
        <p:nvPicPr>
          <p:cNvPr id="8" name="Picture 7" descr="Timeline&#10;&#10;Description automatically generated">
            <a:extLst>
              <a:ext uri="{FF2B5EF4-FFF2-40B4-BE49-F238E27FC236}">
                <a16:creationId xmlns:a16="http://schemas.microsoft.com/office/drawing/2014/main" id="{1E1C6675-4449-E44A-9235-CB5D673AD27F}"/>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752397" y="3535999"/>
            <a:ext cx="3343603" cy="2158079"/>
          </a:xfrm>
          <a:prstGeom prst="rect">
            <a:avLst/>
          </a:prstGeom>
        </p:spPr>
      </p:pic>
      <p:pic>
        <p:nvPicPr>
          <p:cNvPr id="11" name="Picture 10" descr="Timeline&#10;&#10;Description automatically generated">
            <a:extLst>
              <a:ext uri="{FF2B5EF4-FFF2-40B4-BE49-F238E27FC236}">
                <a16:creationId xmlns:a16="http://schemas.microsoft.com/office/drawing/2014/main" id="{9004FF4F-8865-8A40-A59D-10F1A5CD6443}"/>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636588" y="1793144"/>
            <a:ext cx="4618680" cy="3545837"/>
          </a:xfrm>
          <a:prstGeom prst="rect">
            <a:avLst/>
          </a:prstGeom>
        </p:spPr>
      </p:pic>
      <p:sp>
        <p:nvSpPr>
          <p:cNvPr id="17" name="TextBox 16">
            <a:extLst>
              <a:ext uri="{FF2B5EF4-FFF2-40B4-BE49-F238E27FC236}">
                <a16:creationId xmlns:a16="http://schemas.microsoft.com/office/drawing/2014/main" id="{29AE69F8-AAE4-7E47-92A2-F7488A9D77C2}"/>
              </a:ext>
            </a:extLst>
          </p:cNvPr>
          <p:cNvSpPr txBox="1"/>
          <p:nvPr/>
        </p:nvSpPr>
        <p:spPr>
          <a:xfrm>
            <a:off x="3113903" y="488263"/>
            <a:ext cx="7253416" cy="461665"/>
          </a:xfrm>
          <a:prstGeom prst="rect">
            <a:avLst/>
          </a:prstGeom>
          <a:noFill/>
        </p:spPr>
        <p:txBody>
          <a:bodyPr wrap="square" rtlCol="0">
            <a:spAutoFit/>
          </a:bodyPr>
          <a:lstStyle/>
          <a:p>
            <a:pPr algn="ctr"/>
            <a:r>
              <a:rPr lang="en-US" sz="2400" b="1" dirty="0"/>
              <a:t>Library prep: 10x feature barcoding</a:t>
            </a:r>
            <a:endParaRPr lang="en-BE" sz="2400" b="1" dirty="0"/>
          </a:p>
        </p:txBody>
      </p:sp>
    </p:spTree>
    <p:extLst>
      <p:ext uri="{BB962C8B-B14F-4D97-AF65-F5344CB8AC3E}">
        <p14:creationId xmlns:p14="http://schemas.microsoft.com/office/powerpoint/2010/main" val="2186519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B8664B-7BD0-164A-BC33-5EF89497955C}"/>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6746" y="1746295"/>
            <a:ext cx="2424341" cy="3989161"/>
          </a:xfrm>
          <a:prstGeom prst="rect">
            <a:avLst/>
          </a:prstGeom>
        </p:spPr>
      </p:pic>
      <p:sp>
        <p:nvSpPr>
          <p:cNvPr id="7" name="Freeform 6">
            <a:extLst>
              <a:ext uri="{FF2B5EF4-FFF2-40B4-BE49-F238E27FC236}">
                <a16:creationId xmlns:a16="http://schemas.microsoft.com/office/drawing/2014/main" id="{872A95BC-E8B5-CD45-ACFE-30F453D409CA}"/>
              </a:ext>
            </a:extLst>
          </p:cNvPr>
          <p:cNvSpPr/>
          <p:nvPr/>
        </p:nvSpPr>
        <p:spPr>
          <a:xfrm>
            <a:off x="2097719" y="1235674"/>
            <a:ext cx="474818" cy="2253114"/>
          </a:xfrm>
          <a:custGeom>
            <a:avLst/>
            <a:gdLst>
              <a:gd name="connsiteX0" fmla="*/ 0 w 457200"/>
              <a:gd name="connsiteY0" fmla="*/ 1309816 h 1407972"/>
              <a:gd name="connsiteX1" fmla="*/ 284206 w 457200"/>
              <a:gd name="connsiteY1" fmla="*/ 1272746 h 1407972"/>
              <a:gd name="connsiteX2" fmla="*/ 457200 w 457200"/>
              <a:gd name="connsiteY2" fmla="*/ 0 h 1407972"/>
              <a:gd name="connsiteX0" fmla="*/ 0 w 457200"/>
              <a:gd name="connsiteY0" fmla="*/ 1309816 h 1346110"/>
              <a:gd name="connsiteX1" fmla="*/ 420130 w 457200"/>
              <a:gd name="connsiteY1" fmla="*/ 1099751 h 1346110"/>
              <a:gd name="connsiteX2" fmla="*/ 457200 w 457200"/>
              <a:gd name="connsiteY2" fmla="*/ 0 h 1346110"/>
              <a:gd name="connsiteX0" fmla="*/ 0 w 457200"/>
              <a:gd name="connsiteY0" fmla="*/ 1309816 h 1324859"/>
              <a:gd name="connsiteX1" fmla="*/ 382368 w 457200"/>
              <a:gd name="connsiteY1" fmla="*/ 842767 h 1324859"/>
              <a:gd name="connsiteX2" fmla="*/ 457200 w 457200"/>
              <a:gd name="connsiteY2" fmla="*/ 0 h 1324859"/>
              <a:gd name="connsiteX0" fmla="*/ 0 w 646012"/>
              <a:gd name="connsiteY0" fmla="*/ 1273103 h 1289582"/>
              <a:gd name="connsiteX1" fmla="*/ 571180 w 646012"/>
              <a:gd name="connsiteY1" fmla="*/ 842767 h 1289582"/>
              <a:gd name="connsiteX2" fmla="*/ 646012 w 646012"/>
              <a:gd name="connsiteY2" fmla="*/ 0 h 1289582"/>
              <a:gd name="connsiteX0" fmla="*/ 0 w 646012"/>
              <a:gd name="connsiteY0" fmla="*/ 1273103 h 1277444"/>
              <a:gd name="connsiteX1" fmla="*/ 571180 w 646012"/>
              <a:gd name="connsiteY1" fmla="*/ 842767 h 1277444"/>
              <a:gd name="connsiteX2" fmla="*/ 646012 w 646012"/>
              <a:gd name="connsiteY2" fmla="*/ 0 h 1277444"/>
              <a:gd name="connsiteX0" fmla="*/ 0 w 655649"/>
              <a:gd name="connsiteY0" fmla="*/ 1316820 h 1320593"/>
              <a:gd name="connsiteX1" fmla="*/ 580817 w 655649"/>
              <a:gd name="connsiteY1" fmla="*/ 842767 h 1320593"/>
              <a:gd name="connsiteX2" fmla="*/ 655649 w 655649"/>
              <a:gd name="connsiteY2" fmla="*/ 0 h 1320593"/>
              <a:gd name="connsiteX0" fmla="*/ 0 w 659212"/>
              <a:gd name="connsiteY0" fmla="*/ 1316820 h 1320740"/>
              <a:gd name="connsiteX1" fmla="*/ 628996 w 659212"/>
              <a:gd name="connsiteY1" fmla="*/ 855258 h 1320740"/>
              <a:gd name="connsiteX2" fmla="*/ 655649 w 659212"/>
              <a:gd name="connsiteY2" fmla="*/ 0 h 1320740"/>
            </a:gdLst>
            <a:ahLst/>
            <a:cxnLst>
              <a:cxn ang="0">
                <a:pos x="connsiteX0" y="connsiteY0"/>
              </a:cxn>
              <a:cxn ang="0">
                <a:pos x="connsiteX1" y="connsiteY1"/>
              </a:cxn>
              <a:cxn ang="0">
                <a:pos x="connsiteX2" y="connsiteY2"/>
              </a:cxn>
            </a:cxnLst>
            <a:rect l="l" t="t" r="r" b="b"/>
            <a:pathLst>
              <a:path w="659212" h="1320740">
                <a:moveTo>
                  <a:pt x="0" y="1316820"/>
                </a:moveTo>
                <a:cubicBezTo>
                  <a:pt x="547256" y="1357473"/>
                  <a:pt x="552796" y="1073561"/>
                  <a:pt x="628996" y="855258"/>
                </a:cubicBezTo>
                <a:cubicBezTo>
                  <a:pt x="705196" y="636955"/>
                  <a:pt x="607252" y="527221"/>
                  <a:pt x="655649" y="0"/>
                </a:cubicBezTo>
              </a:path>
            </a:pathLst>
          </a:custGeom>
          <a:noFill/>
          <a:ln>
            <a:solidFill>
              <a:srgbClr val="FAB005">
                <a:alpha val="29804"/>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ounded Rectangle 9">
            <a:extLst>
              <a:ext uri="{FF2B5EF4-FFF2-40B4-BE49-F238E27FC236}">
                <a16:creationId xmlns:a16="http://schemas.microsoft.com/office/drawing/2014/main" id="{52A5FF1F-60C3-804B-B317-1C0500385E8E}"/>
              </a:ext>
            </a:extLst>
          </p:cNvPr>
          <p:cNvSpPr/>
          <p:nvPr/>
        </p:nvSpPr>
        <p:spPr>
          <a:xfrm>
            <a:off x="2577340" y="336377"/>
            <a:ext cx="8751600" cy="6437871"/>
          </a:xfrm>
          <a:prstGeom prst="roundRect">
            <a:avLst/>
          </a:prstGeom>
          <a:noFill/>
          <a:ln w="19050">
            <a:solidFill>
              <a:srgbClr val="FAB005">
                <a:alpha val="29804"/>
              </a:srgbClr>
            </a:solidFill>
            <a:prstDash val="sysDash"/>
            <a:extLst>
              <a:ext uri="{C807C97D-BFC1-408E-A445-0C87EB9F89A2}">
                <ask:lineSketchStyleProps xmlns:ask="http://schemas.microsoft.com/office/drawing/2018/sketchyshapes" sd="1219033472">
                  <a:custGeom>
                    <a:avLst/>
                    <a:gdLst>
                      <a:gd name="connsiteX0" fmla="*/ 0 w 8411825"/>
                      <a:gd name="connsiteY0" fmla="*/ 1013274 h 6079525"/>
                      <a:gd name="connsiteX1" fmla="*/ 1013274 w 8411825"/>
                      <a:gd name="connsiteY1" fmla="*/ 0 h 6079525"/>
                      <a:gd name="connsiteX2" fmla="*/ 1721459 w 8411825"/>
                      <a:gd name="connsiteY2" fmla="*/ 0 h 6079525"/>
                      <a:gd name="connsiteX3" fmla="*/ 2238086 w 8411825"/>
                      <a:gd name="connsiteY3" fmla="*/ 0 h 6079525"/>
                      <a:gd name="connsiteX4" fmla="*/ 2690860 w 8411825"/>
                      <a:gd name="connsiteY4" fmla="*/ 0 h 6079525"/>
                      <a:gd name="connsiteX5" fmla="*/ 3335193 w 8411825"/>
                      <a:gd name="connsiteY5" fmla="*/ 0 h 6079525"/>
                      <a:gd name="connsiteX6" fmla="*/ 3851820 w 8411825"/>
                      <a:gd name="connsiteY6" fmla="*/ 0 h 6079525"/>
                      <a:gd name="connsiteX7" fmla="*/ 4560005 w 8411825"/>
                      <a:gd name="connsiteY7" fmla="*/ 0 h 6079525"/>
                      <a:gd name="connsiteX8" fmla="*/ 5012779 w 8411825"/>
                      <a:gd name="connsiteY8" fmla="*/ 0 h 6079525"/>
                      <a:gd name="connsiteX9" fmla="*/ 5720965 w 8411825"/>
                      <a:gd name="connsiteY9" fmla="*/ 0 h 6079525"/>
                      <a:gd name="connsiteX10" fmla="*/ 6109886 w 8411825"/>
                      <a:gd name="connsiteY10" fmla="*/ 0 h 6079525"/>
                      <a:gd name="connsiteX11" fmla="*/ 6690366 w 8411825"/>
                      <a:gd name="connsiteY11" fmla="*/ 0 h 6079525"/>
                      <a:gd name="connsiteX12" fmla="*/ 7398551 w 8411825"/>
                      <a:gd name="connsiteY12" fmla="*/ 0 h 6079525"/>
                      <a:gd name="connsiteX13" fmla="*/ 8411825 w 8411825"/>
                      <a:gd name="connsiteY13" fmla="*/ 1013274 h 6079525"/>
                      <a:gd name="connsiteX14" fmla="*/ 8411825 w 8411825"/>
                      <a:gd name="connsiteY14" fmla="*/ 1592271 h 6079525"/>
                      <a:gd name="connsiteX15" fmla="*/ 8411825 w 8411825"/>
                      <a:gd name="connsiteY15" fmla="*/ 2090208 h 6079525"/>
                      <a:gd name="connsiteX16" fmla="*/ 8411825 w 8411825"/>
                      <a:gd name="connsiteY16" fmla="*/ 2669205 h 6079525"/>
                      <a:gd name="connsiteX17" fmla="*/ 8411825 w 8411825"/>
                      <a:gd name="connsiteY17" fmla="*/ 3329261 h 6079525"/>
                      <a:gd name="connsiteX18" fmla="*/ 8411825 w 8411825"/>
                      <a:gd name="connsiteY18" fmla="*/ 3908258 h 6079525"/>
                      <a:gd name="connsiteX19" fmla="*/ 8411825 w 8411825"/>
                      <a:gd name="connsiteY19" fmla="*/ 4365665 h 6079525"/>
                      <a:gd name="connsiteX20" fmla="*/ 8411825 w 8411825"/>
                      <a:gd name="connsiteY20" fmla="*/ 5066251 h 6079525"/>
                      <a:gd name="connsiteX21" fmla="*/ 7398551 w 8411825"/>
                      <a:gd name="connsiteY21" fmla="*/ 6079525 h 6079525"/>
                      <a:gd name="connsiteX22" fmla="*/ 6881924 w 8411825"/>
                      <a:gd name="connsiteY22" fmla="*/ 6079525 h 6079525"/>
                      <a:gd name="connsiteX23" fmla="*/ 6301444 w 8411825"/>
                      <a:gd name="connsiteY23" fmla="*/ 6079525 h 6079525"/>
                      <a:gd name="connsiteX24" fmla="*/ 5912523 w 8411825"/>
                      <a:gd name="connsiteY24" fmla="*/ 6079525 h 6079525"/>
                      <a:gd name="connsiteX25" fmla="*/ 5523601 w 8411825"/>
                      <a:gd name="connsiteY25" fmla="*/ 6079525 h 6079525"/>
                      <a:gd name="connsiteX26" fmla="*/ 4943122 w 8411825"/>
                      <a:gd name="connsiteY26" fmla="*/ 6079525 h 6079525"/>
                      <a:gd name="connsiteX27" fmla="*/ 4490348 w 8411825"/>
                      <a:gd name="connsiteY27" fmla="*/ 6079525 h 6079525"/>
                      <a:gd name="connsiteX28" fmla="*/ 3846015 w 8411825"/>
                      <a:gd name="connsiteY28" fmla="*/ 6079525 h 6079525"/>
                      <a:gd name="connsiteX29" fmla="*/ 3393241 w 8411825"/>
                      <a:gd name="connsiteY29" fmla="*/ 6079525 h 6079525"/>
                      <a:gd name="connsiteX30" fmla="*/ 2748908 w 8411825"/>
                      <a:gd name="connsiteY30" fmla="*/ 6079525 h 6079525"/>
                      <a:gd name="connsiteX31" fmla="*/ 2359987 w 8411825"/>
                      <a:gd name="connsiteY31" fmla="*/ 6079525 h 6079525"/>
                      <a:gd name="connsiteX32" fmla="*/ 1715654 w 8411825"/>
                      <a:gd name="connsiteY32" fmla="*/ 6079525 h 6079525"/>
                      <a:gd name="connsiteX33" fmla="*/ 1013274 w 8411825"/>
                      <a:gd name="connsiteY33" fmla="*/ 6079525 h 6079525"/>
                      <a:gd name="connsiteX34" fmla="*/ 0 w 8411825"/>
                      <a:gd name="connsiteY34" fmla="*/ 5066251 h 6079525"/>
                      <a:gd name="connsiteX35" fmla="*/ 0 w 8411825"/>
                      <a:gd name="connsiteY35" fmla="*/ 4406195 h 6079525"/>
                      <a:gd name="connsiteX36" fmla="*/ 0 w 8411825"/>
                      <a:gd name="connsiteY36" fmla="*/ 3908258 h 6079525"/>
                      <a:gd name="connsiteX37" fmla="*/ 0 w 8411825"/>
                      <a:gd name="connsiteY37" fmla="*/ 3450850 h 6079525"/>
                      <a:gd name="connsiteX38" fmla="*/ 0 w 8411825"/>
                      <a:gd name="connsiteY38" fmla="*/ 2952913 h 6079525"/>
                      <a:gd name="connsiteX39" fmla="*/ 0 w 8411825"/>
                      <a:gd name="connsiteY39" fmla="*/ 2414446 h 6079525"/>
                      <a:gd name="connsiteX40" fmla="*/ 0 w 8411825"/>
                      <a:gd name="connsiteY40" fmla="*/ 1835449 h 6079525"/>
                      <a:gd name="connsiteX41" fmla="*/ 0 w 8411825"/>
                      <a:gd name="connsiteY41" fmla="*/ 1013274 h 60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11825" h="6079525" extrusionOk="0">
                        <a:moveTo>
                          <a:pt x="0" y="1013274"/>
                        </a:moveTo>
                        <a:cubicBezTo>
                          <a:pt x="-102804" y="390246"/>
                          <a:pt x="324668" y="48412"/>
                          <a:pt x="1013274" y="0"/>
                        </a:cubicBezTo>
                        <a:cubicBezTo>
                          <a:pt x="1221492" y="-76002"/>
                          <a:pt x="1452409" y="66076"/>
                          <a:pt x="1721459" y="0"/>
                        </a:cubicBezTo>
                        <a:cubicBezTo>
                          <a:pt x="1990510" y="-66076"/>
                          <a:pt x="2058947" y="31289"/>
                          <a:pt x="2238086" y="0"/>
                        </a:cubicBezTo>
                        <a:cubicBezTo>
                          <a:pt x="2417225" y="-31289"/>
                          <a:pt x="2559296" y="11396"/>
                          <a:pt x="2690860" y="0"/>
                        </a:cubicBezTo>
                        <a:cubicBezTo>
                          <a:pt x="2822424" y="-11396"/>
                          <a:pt x="3074681" y="68794"/>
                          <a:pt x="3335193" y="0"/>
                        </a:cubicBezTo>
                        <a:cubicBezTo>
                          <a:pt x="3595705" y="-68794"/>
                          <a:pt x="3714577" y="28880"/>
                          <a:pt x="3851820" y="0"/>
                        </a:cubicBezTo>
                        <a:cubicBezTo>
                          <a:pt x="3989063" y="-28880"/>
                          <a:pt x="4397253" y="11371"/>
                          <a:pt x="4560005" y="0"/>
                        </a:cubicBezTo>
                        <a:cubicBezTo>
                          <a:pt x="4722758" y="-11371"/>
                          <a:pt x="4846326" y="24934"/>
                          <a:pt x="5012779" y="0"/>
                        </a:cubicBezTo>
                        <a:cubicBezTo>
                          <a:pt x="5179232" y="-24934"/>
                          <a:pt x="5414985" y="27977"/>
                          <a:pt x="5720965" y="0"/>
                        </a:cubicBezTo>
                        <a:cubicBezTo>
                          <a:pt x="6026945" y="-27977"/>
                          <a:pt x="5952627" y="4648"/>
                          <a:pt x="6109886" y="0"/>
                        </a:cubicBezTo>
                        <a:cubicBezTo>
                          <a:pt x="6267145" y="-4648"/>
                          <a:pt x="6520200" y="62990"/>
                          <a:pt x="6690366" y="0"/>
                        </a:cubicBezTo>
                        <a:cubicBezTo>
                          <a:pt x="6860532" y="-62990"/>
                          <a:pt x="7078318" y="33421"/>
                          <a:pt x="7398551" y="0"/>
                        </a:cubicBezTo>
                        <a:cubicBezTo>
                          <a:pt x="8031271" y="-72239"/>
                          <a:pt x="8455351" y="425592"/>
                          <a:pt x="8411825" y="1013274"/>
                        </a:cubicBezTo>
                        <a:cubicBezTo>
                          <a:pt x="8467362" y="1244336"/>
                          <a:pt x="8365820" y="1454726"/>
                          <a:pt x="8411825" y="1592271"/>
                        </a:cubicBezTo>
                        <a:cubicBezTo>
                          <a:pt x="8457830" y="1729816"/>
                          <a:pt x="8391830" y="1938873"/>
                          <a:pt x="8411825" y="2090208"/>
                        </a:cubicBezTo>
                        <a:cubicBezTo>
                          <a:pt x="8431820" y="2241543"/>
                          <a:pt x="8385640" y="2530434"/>
                          <a:pt x="8411825" y="2669205"/>
                        </a:cubicBezTo>
                        <a:cubicBezTo>
                          <a:pt x="8438010" y="2807976"/>
                          <a:pt x="8384417" y="3154356"/>
                          <a:pt x="8411825" y="3329261"/>
                        </a:cubicBezTo>
                        <a:cubicBezTo>
                          <a:pt x="8439233" y="3504166"/>
                          <a:pt x="8360359" y="3771976"/>
                          <a:pt x="8411825" y="3908258"/>
                        </a:cubicBezTo>
                        <a:cubicBezTo>
                          <a:pt x="8463291" y="4044540"/>
                          <a:pt x="8402729" y="4180418"/>
                          <a:pt x="8411825" y="4365665"/>
                        </a:cubicBezTo>
                        <a:cubicBezTo>
                          <a:pt x="8420921" y="4550912"/>
                          <a:pt x="8399130" y="4883369"/>
                          <a:pt x="8411825" y="5066251"/>
                        </a:cubicBezTo>
                        <a:cubicBezTo>
                          <a:pt x="8497968" y="5574769"/>
                          <a:pt x="7892703" y="6183452"/>
                          <a:pt x="7398551" y="6079525"/>
                        </a:cubicBezTo>
                        <a:cubicBezTo>
                          <a:pt x="7157812" y="6079926"/>
                          <a:pt x="7004989" y="6035751"/>
                          <a:pt x="6881924" y="6079525"/>
                        </a:cubicBezTo>
                        <a:cubicBezTo>
                          <a:pt x="6758859" y="6123299"/>
                          <a:pt x="6556140" y="6029579"/>
                          <a:pt x="6301444" y="6079525"/>
                        </a:cubicBezTo>
                        <a:cubicBezTo>
                          <a:pt x="6046748" y="6129471"/>
                          <a:pt x="6047287" y="6038637"/>
                          <a:pt x="5912523" y="6079525"/>
                        </a:cubicBezTo>
                        <a:cubicBezTo>
                          <a:pt x="5777759" y="6120413"/>
                          <a:pt x="5650129" y="6034178"/>
                          <a:pt x="5523601" y="6079525"/>
                        </a:cubicBezTo>
                        <a:cubicBezTo>
                          <a:pt x="5397073" y="6124872"/>
                          <a:pt x="5107424" y="6073740"/>
                          <a:pt x="4943122" y="6079525"/>
                        </a:cubicBezTo>
                        <a:cubicBezTo>
                          <a:pt x="4778820" y="6085310"/>
                          <a:pt x="4687063" y="6032615"/>
                          <a:pt x="4490348" y="6079525"/>
                        </a:cubicBezTo>
                        <a:cubicBezTo>
                          <a:pt x="4293633" y="6126435"/>
                          <a:pt x="4068090" y="6017649"/>
                          <a:pt x="3846015" y="6079525"/>
                        </a:cubicBezTo>
                        <a:cubicBezTo>
                          <a:pt x="3623940" y="6141401"/>
                          <a:pt x="3570656" y="6075366"/>
                          <a:pt x="3393241" y="6079525"/>
                        </a:cubicBezTo>
                        <a:cubicBezTo>
                          <a:pt x="3215826" y="6083684"/>
                          <a:pt x="3030746" y="6029854"/>
                          <a:pt x="2748908" y="6079525"/>
                        </a:cubicBezTo>
                        <a:cubicBezTo>
                          <a:pt x="2467070" y="6129196"/>
                          <a:pt x="2474263" y="6063531"/>
                          <a:pt x="2359987" y="6079525"/>
                        </a:cubicBezTo>
                        <a:cubicBezTo>
                          <a:pt x="2245711" y="6095519"/>
                          <a:pt x="1850742" y="6029850"/>
                          <a:pt x="1715654" y="6079525"/>
                        </a:cubicBezTo>
                        <a:cubicBezTo>
                          <a:pt x="1580566" y="6129200"/>
                          <a:pt x="1300250" y="6067777"/>
                          <a:pt x="1013274" y="6079525"/>
                        </a:cubicBezTo>
                        <a:cubicBezTo>
                          <a:pt x="430099" y="6092735"/>
                          <a:pt x="24307" y="5691727"/>
                          <a:pt x="0" y="5066251"/>
                        </a:cubicBezTo>
                        <a:cubicBezTo>
                          <a:pt x="-24774" y="4875056"/>
                          <a:pt x="34367" y="4687189"/>
                          <a:pt x="0" y="4406195"/>
                        </a:cubicBezTo>
                        <a:cubicBezTo>
                          <a:pt x="-34367" y="4125201"/>
                          <a:pt x="21606" y="4096859"/>
                          <a:pt x="0" y="3908258"/>
                        </a:cubicBezTo>
                        <a:cubicBezTo>
                          <a:pt x="-21606" y="3719657"/>
                          <a:pt x="28453" y="3573325"/>
                          <a:pt x="0" y="3450850"/>
                        </a:cubicBezTo>
                        <a:cubicBezTo>
                          <a:pt x="-28453" y="3328375"/>
                          <a:pt x="26523" y="3088658"/>
                          <a:pt x="0" y="2952913"/>
                        </a:cubicBezTo>
                        <a:cubicBezTo>
                          <a:pt x="-26523" y="2817168"/>
                          <a:pt x="29552" y="2580642"/>
                          <a:pt x="0" y="2414446"/>
                        </a:cubicBezTo>
                        <a:cubicBezTo>
                          <a:pt x="-29552" y="2248250"/>
                          <a:pt x="39317" y="1969577"/>
                          <a:pt x="0" y="1835449"/>
                        </a:cubicBezTo>
                        <a:cubicBezTo>
                          <a:pt x="-39317" y="1701321"/>
                          <a:pt x="18150" y="1349752"/>
                          <a:pt x="0" y="10132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8" name="Triangle 27">
            <a:extLst>
              <a:ext uri="{FF2B5EF4-FFF2-40B4-BE49-F238E27FC236}">
                <a16:creationId xmlns:a16="http://schemas.microsoft.com/office/drawing/2014/main" id="{99D4682A-8CBF-5E41-AAB9-AC0A7D5D1DE5}"/>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9" name="Triangle 28">
            <a:extLst>
              <a:ext uri="{FF2B5EF4-FFF2-40B4-BE49-F238E27FC236}">
                <a16:creationId xmlns:a16="http://schemas.microsoft.com/office/drawing/2014/main" id="{500C9D07-D5E5-C048-80F5-6BD9FE6DB11F}"/>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30" name="Picture 2" descr="Genomics Core Leuven">
            <a:extLst>
              <a:ext uri="{FF2B5EF4-FFF2-40B4-BE49-F238E27FC236}">
                <a16:creationId xmlns:a16="http://schemas.microsoft.com/office/drawing/2014/main" id="{EB1FEC6D-B342-2040-A8E1-01AA8E3CAA38}"/>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29AE69F8-AAE4-7E47-92A2-F7488A9D77C2}"/>
              </a:ext>
            </a:extLst>
          </p:cNvPr>
          <p:cNvSpPr txBox="1"/>
          <p:nvPr/>
        </p:nvSpPr>
        <p:spPr>
          <a:xfrm>
            <a:off x="3113903" y="488263"/>
            <a:ext cx="7253416" cy="461665"/>
          </a:xfrm>
          <a:prstGeom prst="rect">
            <a:avLst/>
          </a:prstGeom>
          <a:noFill/>
        </p:spPr>
        <p:txBody>
          <a:bodyPr wrap="square" rtlCol="0">
            <a:spAutoFit/>
          </a:bodyPr>
          <a:lstStyle/>
          <a:p>
            <a:pPr algn="ctr"/>
            <a:r>
              <a:rPr lang="en-US" sz="2400" b="1" dirty="0"/>
              <a:t>Library prep: cell hashing</a:t>
            </a:r>
            <a:endParaRPr lang="en-BE" sz="2400" b="1" dirty="0"/>
          </a:p>
        </p:txBody>
      </p:sp>
      <p:pic>
        <p:nvPicPr>
          <p:cNvPr id="12" name="Picture 2" descr="Single Cell Expression Profiling &amp; Genomics (10X Genomics ...">
            <a:extLst>
              <a:ext uri="{FF2B5EF4-FFF2-40B4-BE49-F238E27FC236}">
                <a16:creationId xmlns:a16="http://schemas.microsoft.com/office/drawing/2014/main" id="{D0007CD0-EC1C-5E49-B443-C3FAFEDF83E6}"/>
              </a:ext>
            </a:extLst>
          </p:cNvPr>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4026096" y="1566672"/>
            <a:ext cx="1452198" cy="128595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Single-cell RNA-seq Workshop: Working with Multi-modal Data">
            <a:extLst>
              <a:ext uri="{FF2B5EF4-FFF2-40B4-BE49-F238E27FC236}">
                <a16:creationId xmlns:a16="http://schemas.microsoft.com/office/drawing/2014/main" id="{9BBC699B-F63D-B14C-A63F-CA4CFFEDBA76}"/>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2894447" y="3173718"/>
            <a:ext cx="8200962" cy="30144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D4C9382-BE0D-4946-9292-2A06F83E2FFF}"/>
              </a:ext>
            </a:extLst>
          </p:cNvPr>
          <p:cNvSpPr txBox="1"/>
          <p:nvPr/>
        </p:nvSpPr>
        <p:spPr>
          <a:xfrm>
            <a:off x="6252519" y="1906113"/>
            <a:ext cx="4114800" cy="369332"/>
          </a:xfrm>
          <a:prstGeom prst="rect">
            <a:avLst/>
          </a:prstGeom>
          <a:noFill/>
        </p:spPr>
        <p:txBody>
          <a:bodyPr wrap="square" rtlCol="0">
            <a:spAutoFit/>
          </a:bodyPr>
          <a:lstStyle/>
          <a:p>
            <a:r>
              <a:rPr lang="en-BE" dirty="0"/>
              <a:t>1 channel = 1 library = ~10,000 cells</a:t>
            </a:r>
          </a:p>
        </p:txBody>
      </p:sp>
    </p:spTree>
    <p:extLst>
      <p:ext uri="{BB962C8B-B14F-4D97-AF65-F5344CB8AC3E}">
        <p14:creationId xmlns:p14="http://schemas.microsoft.com/office/powerpoint/2010/main" val="32374861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B8664B-7BD0-164A-BC33-5EF89497955C}"/>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6746" y="1746295"/>
            <a:ext cx="2424341" cy="3989161"/>
          </a:xfrm>
          <a:prstGeom prst="rect">
            <a:avLst/>
          </a:prstGeom>
        </p:spPr>
      </p:pic>
      <p:sp>
        <p:nvSpPr>
          <p:cNvPr id="7" name="Freeform 6">
            <a:extLst>
              <a:ext uri="{FF2B5EF4-FFF2-40B4-BE49-F238E27FC236}">
                <a16:creationId xmlns:a16="http://schemas.microsoft.com/office/drawing/2014/main" id="{872A95BC-E8B5-CD45-ACFE-30F453D409CA}"/>
              </a:ext>
            </a:extLst>
          </p:cNvPr>
          <p:cNvSpPr/>
          <p:nvPr/>
        </p:nvSpPr>
        <p:spPr>
          <a:xfrm>
            <a:off x="2097719" y="1235674"/>
            <a:ext cx="474818" cy="2253114"/>
          </a:xfrm>
          <a:custGeom>
            <a:avLst/>
            <a:gdLst>
              <a:gd name="connsiteX0" fmla="*/ 0 w 457200"/>
              <a:gd name="connsiteY0" fmla="*/ 1309816 h 1407972"/>
              <a:gd name="connsiteX1" fmla="*/ 284206 w 457200"/>
              <a:gd name="connsiteY1" fmla="*/ 1272746 h 1407972"/>
              <a:gd name="connsiteX2" fmla="*/ 457200 w 457200"/>
              <a:gd name="connsiteY2" fmla="*/ 0 h 1407972"/>
              <a:gd name="connsiteX0" fmla="*/ 0 w 457200"/>
              <a:gd name="connsiteY0" fmla="*/ 1309816 h 1346110"/>
              <a:gd name="connsiteX1" fmla="*/ 420130 w 457200"/>
              <a:gd name="connsiteY1" fmla="*/ 1099751 h 1346110"/>
              <a:gd name="connsiteX2" fmla="*/ 457200 w 457200"/>
              <a:gd name="connsiteY2" fmla="*/ 0 h 1346110"/>
              <a:gd name="connsiteX0" fmla="*/ 0 w 457200"/>
              <a:gd name="connsiteY0" fmla="*/ 1309816 h 1324859"/>
              <a:gd name="connsiteX1" fmla="*/ 382368 w 457200"/>
              <a:gd name="connsiteY1" fmla="*/ 842767 h 1324859"/>
              <a:gd name="connsiteX2" fmla="*/ 457200 w 457200"/>
              <a:gd name="connsiteY2" fmla="*/ 0 h 1324859"/>
              <a:gd name="connsiteX0" fmla="*/ 0 w 646012"/>
              <a:gd name="connsiteY0" fmla="*/ 1273103 h 1289582"/>
              <a:gd name="connsiteX1" fmla="*/ 571180 w 646012"/>
              <a:gd name="connsiteY1" fmla="*/ 842767 h 1289582"/>
              <a:gd name="connsiteX2" fmla="*/ 646012 w 646012"/>
              <a:gd name="connsiteY2" fmla="*/ 0 h 1289582"/>
              <a:gd name="connsiteX0" fmla="*/ 0 w 646012"/>
              <a:gd name="connsiteY0" fmla="*/ 1273103 h 1277444"/>
              <a:gd name="connsiteX1" fmla="*/ 571180 w 646012"/>
              <a:gd name="connsiteY1" fmla="*/ 842767 h 1277444"/>
              <a:gd name="connsiteX2" fmla="*/ 646012 w 646012"/>
              <a:gd name="connsiteY2" fmla="*/ 0 h 1277444"/>
              <a:gd name="connsiteX0" fmla="*/ 0 w 655649"/>
              <a:gd name="connsiteY0" fmla="*/ 1316820 h 1320593"/>
              <a:gd name="connsiteX1" fmla="*/ 580817 w 655649"/>
              <a:gd name="connsiteY1" fmla="*/ 842767 h 1320593"/>
              <a:gd name="connsiteX2" fmla="*/ 655649 w 655649"/>
              <a:gd name="connsiteY2" fmla="*/ 0 h 1320593"/>
              <a:gd name="connsiteX0" fmla="*/ 0 w 659212"/>
              <a:gd name="connsiteY0" fmla="*/ 1316820 h 1320740"/>
              <a:gd name="connsiteX1" fmla="*/ 628996 w 659212"/>
              <a:gd name="connsiteY1" fmla="*/ 855258 h 1320740"/>
              <a:gd name="connsiteX2" fmla="*/ 655649 w 659212"/>
              <a:gd name="connsiteY2" fmla="*/ 0 h 1320740"/>
            </a:gdLst>
            <a:ahLst/>
            <a:cxnLst>
              <a:cxn ang="0">
                <a:pos x="connsiteX0" y="connsiteY0"/>
              </a:cxn>
              <a:cxn ang="0">
                <a:pos x="connsiteX1" y="connsiteY1"/>
              </a:cxn>
              <a:cxn ang="0">
                <a:pos x="connsiteX2" y="connsiteY2"/>
              </a:cxn>
            </a:cxnLst>
            <a:rect l="l" t="t" r="r" b="b"/>
            <a:pathLst>
              <a:path w="659212" h="1320740">
                <a:moveTo>
                  <a:pt x="0" y="1316820"/>
                </a:moveTo>
                <a:cubicBezTo>
                  <a:pt x="547256" y="1357473"/>
                  <a:pt x="552796" y="1073561"/>
                  <a:pt x="628996" y="855258"/>
                </a:cubicBezTo>
                <a:cubicBezTo>
                  <a:pt x="705196" y="636955"/>
                  <a:pt x="607252" y="527221"/>
                  <a:pt x="655649" y="0"/>
                </a:cubicBezTo>
              </a:path>
            </a:pathLst>
          </a:custGeom>
          <a:noFill/>
          <a:ln>
            <a:solidFill>
              <a:srgbClr val="FAB005">
                <a:alpha val="29804"/>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ounded Rectangle 9">
            <a:extLst>
              <a:ext uri="{FF2B5EF4-FFF2-40B4-BE49-F238E27FC236}">
                <a16:creationId xmlns:a16="http://schemas.microsoft.com/office/drawing/2014/main" id="{52A5FF1F-60C3-804B-B317-1C0500385E8E}"/>
              </a:ext>
            </a:extLst>
          </p:cNvPr>
          <p:cNvSpPr/>
          <p:nvPr/>
        </p:nvSpPr>
        <p:spPr>
          <a:xfrm>
            <a:off x="2577340" y="336377"/>
            <a:ext cx="8751600" cy="6437871"/>
          </a:xfrm>
          <a:prstGeom prst="roundRect">
            <a:avLst/>
          </a:prstGeom>
          <a:noFill/>
          <a:ln w="19050">
            <a:solidFill>
              <a:srgbClr val="FAB005">
                <a:alpha val="29804"/>
              </a:srgbClr>
            </a:solidFill>
            <a:prstDash val="sysDash"/>
            <a:extLst>
              <a:ext uri="{C807C97D-BFC1-408E-A445-0C87EB9F89A2}">
                <ask:lineSketchStyleProps xmlns:ask="http://schemas.microsoft.com/office/drawing/2018/sketchyshapes" sd="1219033472">
                  <a:custGeom>
                    <a:avLst/>
                    <a:gdLst>
                      <a:gd name="connsiteX0" fmla="*/ 0 w 8411825"/>
                      <a:gd name="connsiteY0" fmla="*/ 1013274 h 6079525"/>
                      <a:gd name="connsiteX1" fmla="*/ 1013274 w 8411825"/>
                      <a:gd name="connsiteY1" fmla="*/ 0 h 6079525"/>
                      <a:gd name="connsiteX2" fmla="*/ 1721459 w 8411825"/>
                      <a:gd name="connsiteY2" fmla="*/ 0 h 6079525"/>
                      <a:gd name="connsiteX3" fmla="*/ 2238086 w 8411825"/>
                      <a:gd name="connsiteY3" fmla="*/ 0 h 6079525"/>
                      <a:gd name="connsiteX4" fmla="*/ 2690860 w 8411825"/>
                      <a:gd name="connsiteY4" fmla="*/ 0 h 6079525"/>
                      <a:gd name="connsiteX5" fmla="*/ 3335193 w 8411825"/>
                      <a:gd name="connsiteY5" fmla="*/ 0 h 6079525"/>
                      <a:gd name="connsiteX6" fmla="*/ 3851820 w 8411825"/>
                      <a:gd name="connsiteY6" fmla="*/ 0 h 6079525"/>
                      <a:gd name="connsiteX7" fmla="*/ 4560005 w 8411825"/>
                      <a:gd name="connsiteY7" fmla="*/ 0 h 6079525"/>
                      <a:gd name="connsiteX8" fmla="*/ 5012779 w 8411825"/>
                      <a:gd name="connsiteY8" fmla="*/ 0 h 6079525"/>
                      <a:gd name="connsiteX9" fmla="*/ 5720965 w 8411825"/>
                      <a:gd name="connsiteY9" fmla="*/ 0 h 6079525"/>
                      <a:gd name="connsiteX10" fmla="*/ 6109886 w 8411825"/>
                      <a:gd name="connsiteY10" fmla="*/ 0 h 6079525"/>
                      <a:gd name="connsiteX11" fmla="*/ 6690366 w 8411825"/>
                      <a:gd name="connsiteY11" fmla="*/ 0 h 6079525"/>
                      <a:gd name="connsiteX12" fmla="*/ 7398551 w 8411825"/>
                      <a:gd name="connsiteY12" fmla="*/ 0 h 6079525"/>
                      <a:gd name="connsiteX13" fmla="*/ 8411825 w 8411825"/>
                      <a:gd name="connsiteY13" fmla="*/ 1013274 h 6079525"/>
                      <a:gd name="connsiteX14" fmla="*/ 8411825 w 8411825"/>
                      <a:gd name="connsiteY14" fmla="*/ 1592271 h 6079525"/>
                      <a:gd name="connsiteX15" fmla="*/ 8411825 w 8411825"/>
                      <a:gd name="connsiteY15" fmla="*/ 2090208 h 6079525"/>
                      <a:gd name="connsiteX16" fmla="*/ 8411825 w 8411825"/>
                      <a:gd name="connsiteY16" fmla="*/ 2669205 h 6079525"/>
                      <a:gd name="connsiteX17" fmla="*/ 8411825 w 8411825"/>
                      <a:gd name="connsiteY17" fmla="*/ 3329261 h 6079525"/>
                      <a:gd name="connsiteX18" fmla="*/ 8411825 w 8411825"/>
                      <a:gd name="connsiteY18" fmla="*/ 3908258 h 6079525"/>
                      <a:gd name="connsiteX19" fmla="*/ 8411825 w 8411825"/>
                      <a:gd name="connsiteY19" fmla="*/ 4365665 h 6079525"/>
                      <a:gd name="connsiteX20" fmla="*/ 8411825 w 8411825"/>
                      <a:gd name="connsiteY20" fmla="*/ 5066251 h 6079525"/>
                      <a:gd name="connsiteX21" fmla="*/ 7398551 w 8411825"/>
                      <a:gd name="connsiteY21" fmla="*/ 6079525 h 6079525"/>
                      <a:gd name="connsiteX22" fmla="*/ 6881924 w 8411825"/>
                      <a:gd name="connsiteY22" fmla="*/ 6079525 h 6079525"/>
                      <a:gd name="connsiteX23" fmla="*/ 6301444 w 8411825"/>
                      <a:gd name="connsiteY23" fmla="*/ 6079525 h 6079525"/>
                      <a:gd name="connsiteX24" fmla="*/ 5912523 w 8411825"/>
                      <a:gd name="connsiteY24" fmla="*/ 6079525 h 6079525"/>
                      <a:gd name="connsiteX25" fmla="*/ 5523601 w 8411825"/>
                      <a:gd name="connsiteY25" fmla="*/ 6079525 h 6079525"/>
                      <a:gd name="connsiteX26" fmla="*/ 4943122 w 8411825"/>
                      <a:gd name="connsiteY26" fmla="*/ 6079525 h 6079525"/>
                      <a:gd name="connsiteX27" fmla="*/ 4490348 w 8411825"/>
                      <a:gd name="connsiteY27" fmla="*/ 6079525 h 6079525"/>
                      <a:gd name="connsiteX28" fmla="*/ 3846015 w 8411825"/>
                      <a:gd name="connsiteY28" fmla="*/ 6079525 h 6079525"/>
                      <a:gd name="connsiteX29" fmla="*/ 3393241 w 8411825"/>
                      <a:gd name="connsiteY29" fmla="*/ 6079525 h 6079525"/>
                      <a:gd name="connsiteX30" fmla="*/ 2748908 w 8411825"/>
                      <a:gd name="connsiteY30" fmla="*/ 6079525 h 6079525"/>
                      <a:gd name="connsiteX31" fmla="*/ 2359987 w 8411825"/>
                      <a:gd name="connsiteY31" fmla="*/ 6079525 h 6079525"/>
                      <a:gd name="connsiteX32" fmla="*/ 1715654 w 8411825"/>
                      <a:gd name="connsiteY32" fmla="*/ 6079525 h 6079525"/>
                      <a:gd name="connsiteX33" fmla="*/ 1013274 w 8411825"/>
                      <a:gd name="connsiteY33" fmla="*/ 6079525 h 6079525"/>
                      <a:gd name="connsiteX34" fmla="*/ 0 w 8411825"/>
                      <a:gd name="connsiteY34" fmla="*/ 5066251 h 6079525"/>
                      <a:gd name="connsiteX35" fmla="*/ 0 w 8411825"/>
                      <a:gd name="connsiteY35" fmla="*/ 4406195 h 6079525"/>
                      <a:gd name="connsiteX36" fmla="*/ 0 w 8411825"/>
                      <a:gd name="connsiteY36" fmla="*/ 3908258 h 6079525"/>
                      <a:gd name="connsiteX37" fmla="*/ 0 w 8411825"/>
                      <a:gd name="connsiteY37" fmla="*/ 3450850 h 6079525"/>
                      <a:gd name="connsiteX38" fmla="*/ 0 w 8411825"/>
                      <a:gd name="connsiteY38" fmla="*/ 2952913 h 6079525"/>
                      <a:gd name="connsiteX39" fmla="*/ 0 w 8411825"/>
                      <a:gd name="connsiteY39" fmla="*/ 2414446 h 6079525"/>
                      <a:gd name="connsiteX40" fmla="*/ 0 w 8411825"/>
                      <a:gd name="connsiteY40" fmla="*/ 1835449 h 6079525"/>
                      <a:gd name="connsiteX41" fmla="*/ 0 w 8411825"/>
                      <a:gd name="connsiteY41" fmla="*/ 1013274 h 60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11825" h="6079525" extrusionOk="0">
                        <a:moveTo>
                          <a:pt x="0" y="1013274"/>
                        </a:moveTo>
                        <a:cubicBezTo>
                          <a:pt x="-102804" y="390246"/>
                          <a:pt x="324668" y="48412"/>
                          <a:pt x="1013274" y="0"/>
                        </a:cubicBezTo>
                        <a:cubicBezTo>
                          <a:pt x="1221492" y="-76002"/>
                          <a:pt x="1452409" y="66076"/>
                          <a:pt x="1721459" y="0"/>
                        </a:cubicBezTo>
                        <a:cubicBezTo>
                          <a:pt x="1990510" y="-66076"/>
                          <a:pt x="2058947" y="31289"/>
                          <a:pt x="2238086" y="0"/>
                        </a:cubicBezTo>
                        <a:cubicBezTo>
                          <a:pt x="2417225" y="-31289"/>
                          <a:pt x="2559296" y="11396"/>
                          <a:pt x="2690860" y="0"/>
                        </a:cubicBezTo>
                        <a:cubicBezTo>
                          <a:pt x="2822424" y="-11396"/>
                          <a:pt x="3074681" y="68794"/>
                          <a:pt x="3335193" y="0"/>
                        </a:cubicBezTo>
                        <a:cubicBezTo>
                          <a:pt x="3595705" y="-68794"/>
                          <a:pt x="3714577" y="28880"/>
                          <a:pt x="3851820" y="0"/>
                        </a:cubicBezTo>
                        <a:cubicBezTo>
                          <a:pt x="3989063" y="-28880"/>
                          <a:pt x="4397253" y="11371"/>
                          <a:pt x="4560005" y="0"/>
                        </a:cubicBezTo>
                        <a:cubicBezTo>
                          <a:pt x="4722758" y="-11371"/>
                          <a:pt x="4846326" y="24934"/>
                          <a:pt x="5012779" y="0"/>
                        </a:cubicBezTo>
                        <a:cubicBezTo>
                          <a:pt x="5179232" y="-24934"/>
                          <a:pt x="5414985" y="27977"/>
                          <a:pt x="5720965" y="0"/>
                        </a:cubicBezTo>
                        <a:cubicBezTo>
                          <a:pt x="6026945" y="-27977"/>
                          <a:pt x="5952627" y="4648"/>
                          <a:pt x="6109886" y="0"/>
                        </a:cubicBezTo>
                        <a:cubicBezTo>
                          <a:pt x="6267145" y="-4648"/>
                          <a:pt x="6520200" y="62990"/>
                          <a:pt x="6690366" y="0"/>
                        </a:cubicBezTo>
                        <a:cubicBezTo>
                          <a:pt x="6860532" y="-62990"/>
                          <a:pt x="7078318" y="33421"/>
                          <a:pt x="7398551" y="0"/>
                        </a:cubicBezTo>
                        <a:cubicBezTo>
                          <a:pt x="8031271" y="-72239"/>
                          <a:pt x="8455351" y="425592"/>
                          <a:pt x="8411825" y="1013274"/>
                        </a:cubicBezTo>
                        <a:cubicBezTo>
                          <a:pt x="8467362" y="1244336"/>
                          <a:pt x="8365820" y="1454726"/>
                          <a:pt x="8411825" y="1592271"/>
                        </a:cubicBezTo>
                        <a:cubicBezTo>
                          <a:pt x="8457830" y="1729816"/>
                          <a:pt x="8391830" y="1938873"/>
                          <a:pt x="8411825" y="2090208"/>
                        </a:cubicBezTo>
                        <a:cubicBezTo>
                          <a:pt x="8431820" y="2241543"/>
                          <a:pt x="8385640" y="2530434"/>
                          <a:pt x="8411825" y="2669205"/>
                        </a:cubicBezTo>
                        <a:cubicBezTo>
                          <a:pt x="8438010" y="2807976"/>
                          <a:pt x="8384417" y="3154356"/>
                          <a:pt x="8411825" y="3329261"/>
                        </a:cubicBezTo>
                        <a:cubicBezTo>
                          <a:pt x="8439233" y="3504166"/>
                          <a:pt x="8360359" y="3771976"/>
                          <a:pt x="8411825" y="3908258"/>
                        </a:cubicBezTo>
                        <a:cubicBezTo>
                          <a:pt x="8463291" y="4044540"/>
                          <a:pt x="8402729" y="4180418"/>
                          <a:pt x="8411825" y="4365665"/>
                        </a:cubicBezTo>
                        <a:cubicBezTo>
                          <a:pt x="8420921" y="4550912"/>
                          <a:pt x="8399130" y="4883369"/>
                          <a:pt x="8411825" y="5066251"/>
                        </a:cubicBezTo>
                        <a:cubicBezTo>
                          <a:pt x="8497968" y="5574769"/>
                          <a:pt x="7892703" y="6183452"/>
                          <a:pt x="7398551" y="6079525"/>
                        </a:cubicBezTo>
                        <a:cubicBezTo>
                          <a:pt x="7157812" y="6079926"/>
                          <a:pt x="7004989" y="6035751"/>
                          <a:pt x="6881924" y="6079525"/>
                        </a:cubicBezTo>
                        <a:cubicBezTo>
                          <a:pt x="6758859" y="6123299"/>
                          <a:pt x="6556140" y="6029579"/>
                          <a:pt x="6301444" y="6079525"/>
                        </a:cubicBezTo>
                        <a:cubicBezTo>
                          <a:pt x="6046748" y="6129471"/>
                          <a:pt x="6047287" y="6038637"/>
                          <a:pt x="5912523" y="6079525"/>
                        </a:cubicBezTo>
                        <a:cubicBezTo>
                          <a:pt x="5777759" y="6120413"/>
                          <a:pt x="5650129" y="6034178"/>
                          <a:pt x="5523601" y="6079525"/>
                        </a:cubicBezTo>
                        <a:cubicBezTo>
                          <a:pt x="5397073" y="6124872"/>
                          <a:pt x="5107424" y="6073740"/>
                          <a:pt x="4943122" y="6079525"/>
                        </a:cubicBezTo>
                        <a:cubicBezTo>
                          <a:pt x="4778820" y="6085310"/>
                          <a:pt x="4687063" y="6032615"/>
                          <a:pt x="4490348" y="6079525"/>
                        </a:cubicBezTo>
                        <a:cubicBezTo>
                          <a:pt x="4293633" y="6126435"/>
                          <a:pt x="4068090" y="6017649"/>
                          <a:pt x="3846015" y="6079525"/>
                        </a:cubicBezTo>
                        <a:cubicBezTo>
                          <a:pt x="3623940" y="6141401"/>
                          <a:pt x="3570656" y="6075366"/>
                          <a:pt x="3393241" y="6079525"/>
                        </a:cubicBezTo>
                        <a:cubicBezTo>
                          <a:pt x="3215826" y="6083684"/>
                          <a:pt x="3030746" y="6029854"/>
                          <a:pt x="2748908" y="6079525"/>
                        </a:cubicBezTo>
                        <a:cubicBezTo>
                          <a:pt x="2467070" y="6129196"/>
                          <a:pt x="2474263" y="6063531"/>
                          <a:pt x="2359987" y="6079525"/>
                        </a:cubicBezTo>
                        <a:cubicBezTo>
                          <a:pt x="2245711" y="6095519"/>
                          <a:pt x="1850742" y="6029850"/>
                          <a:pt x="1715654" y="6079525"/>
                        </a:cubicBezTo>
                        <a:cubicBezTo>
                          <a:pt x="1580566" y="6129200"/>
                          <a:pt x="1300250" y="6067777"/>
                          <a:pt x="1013274" y="6079525"/>
                        </a:cubicBezTo>
                        <a:cubicBezTo>
                          <a:pt x="430099" y="6092735"/>
                          <a:pt x="24307" y="5691727"/>
                          <a:pt x="0" y="5066251"/>
                        </a:cubicBezTo>
                        <a:cubicBezTo>
                          <a:pt x="-24774" y="4875056"/>
                          <a:pt x="34367" y="4687189"/>
                          <a:pt x="0" y="4406195"/>
                        </a:cubicBezTo>
                        <a:cubicBezTo>
                          <a:pt x="-34367" y="4125201"/>
                          <a:pt x="21606" y="4096859"/>
                          <a:pt x="0" y="3908258"/>
                        </a:cubicBezTo>
                        <a:cubicBezTo>
                          <a:pt x="-21606" y="3719657"/>
                          <a:pt x="28453" y="3573325"/>
                          <a:pt x="0" y="3450850"/>
                        </a:cubicBezTo>
                        <a:cubicBezTo>
                          <a:pt x="-28453" y="3328375"/>
                          <a:pt x="26523" y="3088658"/>
                          <a:pt x="0" y="2952913"/>
                        </a:cubicBezTo>
                        <a:cubicBezTo>
                          <a:pt x="-26523" y="2817168"/>
                          <a:pt x="29552" y="2580642"/>
                          <a:pt x="0" y="2414446"/>
                        </a:cubicBezTo>
                        <a:cubicBezTo>
                          <a:pt x="-29552" y="2248250"/>
                          <a:pt x="39317" y="1969577"/>
                          <a:pt x="0" y="1835449"/>
                        </a:cubicBezTo>
                        <a:cubicBezTo>
                          <a:pt x="-39317" y="1701321"/>
                          <a:pt x="18150" y="1349752"/>
                          <a:pt x="0" y="10132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8" name="Triangle 27">
            <a:extLst>
              <a:ext uri="{FF2B5EF4-FFF2-40B4-BE49-F238E27FC236}">
                <a16:creationId xmlns:a16="http://schemas.microsoft.com/office/drawing/2014/main" id="{99D4682A-8CBF-5E41-AAB9-AC0A7D5D1DE5}"/>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9" name="Triangle 28">
            <a:extLst>
              <a:ext uri="{FF2B5EF4-FFF2-40B4-BE49-F238E27FC236}">
                <a16:creationId xmlns:a16="http://schemas.microsoft.com/office/drawing/2014/main" id="{500C9D07-D5E5-C048-80F5-6BD9FE6DB11F}"/>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30" name="Picture 2" descr="Genomics Core Leuven">
            <a:extLst>
              <a:ext uri="{FF2B5EF4-FFF2-40B4-BE49-F238E27FC236}">
                <a16:creationId xmlns:a16="http://schemas.microsoft.com/office/drawing/2014/main" id="{EB1FEC6D-B342-2040-A8E1-01AA8E3CAA38}"/>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Diagram&#10;&#10;Description automatically generated">
            <a:extLst>
              <a:ext uri="{FF2B5EF4-FFF2-40B4-BE49-F238E27FC236}">
                <a16:creationId xmlns:a16="http://schemas.microsoft.com/office/drawing/2014/main" id="{37573642-9180-2247-858F-2B609069A93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015190" y="1235674"/>
            <a:ext cx="3196640" cy="2084765"/>
          </a:xfrm>
          <a:prstGeom prst="rect">
            <a:avLst/>
          </a:prstGeom>
        </p:spPr>
      </p:pic>
      <p:sp>
        <p:nvSpPr>
          <p:cNvPr id="17" name="TextBox 16">
            <a:extLst>
              <a:ext uri="{FF2B5EF4-FFF2-40B4-BE49-F238E27FC236}">
                <a16:creationId xmlns:a16="http://schemas.microsoft.com/office/drawing/2014/main" id="{67FCCE84-2F66-DF48-8B2B-CB6347A019A1}"/>
              </a:ext>
            </a:extLst>
          </p:cNvPr>
          <p:cNvSpPr txBox="1"/>
          <p:nvPr/>
        </p:nvSpPr>
        <p:spPr>
          <a:xfrm>
            <a:off x="3113903" y="488263"/>
            <a:ext cx="7253416" cy="461665"/>
          </a:xfrm>
          <a:prstGeom prst="rect">
            <a:avLst/>
          </a:prstGeom>
          <a:noFill/>
        </p:spPr>
        <p:txBody>
          <a:bodyPr wrap="square" rtlCol="0">
            <a:spAutoFit/>
          </a:bodyPr>
          <a:lstStyle/>
          <a:p>
            <a:pPr algn="ctr"/>
            <a:r>
              <a:rPr lang="en-US" sz="2400" b="1" dirty="0"/>
              <a:t>Library prep: 10x ATAC seq</a:t>
            </a:r>
            <a:endParaRPr lang="en-BE" sz="2400" b="1" dirty="0"/>
          </a:p>
        </p:txBody>
      </p:sp>
    </p:spTree>
    <p:extLst>
      <p:ext uri="{BB962C8B-B14F-4D97-AF65-F5344CB8AC3E}">
        <p14:creationId xmlns:p14="http://schemas.microsoft.com/office/powerpoint/2010/main" val="1917360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CC3AF20A-E949-0449-86E8-FECD673FE190}"/>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65469" y="1531645"/>
            <a:ext cx="2124000" cy="4279626"/>
          </a:xfrm>
          <a:prstGeom prst="rect">
            <a:avLst/>
          </a:prstGeom>
        </p:spPr>
      </p:pic>
      <p:sp>
        <p:nvSpPr>
          <p:cNvPr id="15" name="Freeform 14">
            <a:extLst>
              <a:ext uri="{FF2B5EF4-FFF2-40B4-BE49-F238E27FC236}">
                <a16:creationId xmlns:a16="http://schemas.microsoft.com/office/drawing/2014/main" id="{787B81B5-721F-0847-BFC8-43FE2ACE17BA}"/>
              </a:ext>
            </a:extLst>
          </p:cNvPr>
          <p:cNvSpPr/>
          <p:nvPr/>
        </p:nvSpPr>
        <p:spPr>
          <a:xfrm>
            <a:off x="2219785" y="1235675"/>
            <a:ext cx="352751" cy="1343564"/>
          </a:xfrm>
          <a:custGeom>
            <a:avLst/>
            <a:gdLst>
              <a:gd name="connsiteX0" fmla="*/ 0 w 457200"/>
              <a:gd name="connsiteY0" fmla="*/ 1309816 h 1407972"/>
              <a:gd name="connsiteX1" fmla="*/ 284206 w 457200"/>
              <a:gd name="connsiteY1" fmla="*/ 1272746 h 1407972"/>
              <a:gd name="connsiteX2" fmla="*/ 457200 w 457200"/>
              <a:gd name="connsiteY2" fmla="*/ 0 h 1407972"/>
              <a:gd name="connsiteX0" fmla="*/ 0 w 457200"/>
              <a:gd name="connsiteY0" fmla="*/ 1309816 h 1346110"/>
              <a:gd name="connsiteX1" fmla="*/ 420130 w 457200"/>
              <a:gd name="connsiteY1" fmla="*/ 1099751 h 1346110"/>
              <a:gd name="connsiteX2" fmla="*/ 457200 w 457200"/>
              <a:gd name="connsiteY2" fmla="*/ 0 h 1346110"/>
              <a:gd name="connsiteX0" fmla="*/ 0 w 457200"/>
              <a:gd name="connsiteY0" fmla="*/ 1309816 h 1324859"/>
              <a:gd name="connsiteX1" fmla="*/ 382368 w 457200"/>
              <a:gd name="connsiteY1" fmla="*/ 842767 h 1324859"/>
              <a:gd name="connsiteX2" fmla="*/ 457200 w 457200"/>
              <a:gd name="connsiteY2" fmla="*/ 0 h 1324859"/>
              <a:gd name="connsiteX0" fmla="*/ 0 w 646012"/>
              <a:gd name="connsiteY0" fmla="*/ 1273103 h 1289582"/>
              <a:gd name="connsiteX1" fmla="*/ 571180 w 646012"/>
              <a:gd name="connsiteY1" fmla="*/ 842767 h 1289582"/>
              <a:gd name="connsiteX2" fmla="*/ 646012 w 646012"/>
              <a:gd name="connsiteY2" fmla="*/ 0 h 1289582"/>
              <a:gd name="connsiteX0" fmla="*/ 0 w 646012"/>
              <a:gd name="connsiteY0" fmla="*/ 1273103 h 1277444"/>
              <a:gd name="connsiteX1" fmla="*/ 571180 w 646012"/>
              <a:gd name="connsiteY1" fmla="*/ 842767 h 1277444"/>
              <a:gd name="connsiteX2" fmla="*/ 646012 w 646012"/>
              <a:gd name="connsiteY2" fmla="*/ 0 h 1277444"/>
              <a:gd name="connsiteX0" fmla="*/ 0 w 655649"/>
              <a:gd name="connsiteY0" fmla="*/ 1316820 h 1320593"/>
              <a:gd name="connsiteX1" fmla="*/ 580817 w 655649"/>
              <a:gd name="connsiteY1" fmla="*/ 842767 h 1320593"/>
              <a:gd name="connsiteX2" fmla="*/ 655649 w 655649"/>
              <a:gd name="connsiteY2" fmla="*/ 0 h 1320593"/>
              <a:gd name="connsiteX0" fmla="*/ 0 w 659212"/>
              <a:gd name="connsiteY0" fmla="*/ 1316820 h 1320740"/>
              <a:gd name="connsiteX1" fmla="*/ 628996 w 659212"/>
              <a:gd name="connsiteY1" fmla="*/ 855258 h 1320740"/>
              <a:gd name="connsiteX2" fmla="*/ 655649 w 659212"/>
              <a:gd name="connsiteY2" fmla="*/ 0 h 1320740"/>
            </a:gdLst>
            <a:ahLst/>
            <a:cxnLst>
              <a:cxn ang="0">
                <a:pos x="connsiteX0" y="connsiteY0"/>
              </a:cxn>
              <a:cxn ang="0">
                <a:pos x="connsiteX1" y="connsiteY1"/>
              </a:cxn>
              <a:cxn ang="0">
                <a:pos x="connsiteX2" y="connsiteY2"/>
              </a:cxn>
            </a:cxnLst>
            <a:rect l="l" t="t" r="r" b="b"/>
            <a:pathLst>
              <a:path w="659212" h="1320740">
                <a:moveTo>
                  <a:pt x="0" y="1316820"/>
                </a:moveTo>
                <a:cubicBezTo>
                  <a:pt x="547256" y="1357473"/>
                  <a:pt x="552796" y="1073561"/>
                  <a:pt x="628996" y="855258"/>
                </a:cubicBezTo>
                <a:cubicBezTo>
                  <a:pt x="705196" y="636955"/>
                  <a:pt x="607252" y="527221"/>
                  <a:pt x="655649" y="0"/>
                </a:cubicBezTo>
              </a:path>
            </a:pathLst>
          </a:custGeom>
          <a:noFill/>
          <a:ln>
            <a:solidFill>
              <a:srgbClr val="E64980">
                <a:alpha val="29804"/>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3" name="Rounded Rectangle 12">
            <a:extLst>
              <a:ext uri="{FF2B5EF4-FFF2-40B4-BE49-F238E27FC236}">
                <a16:creationId xmlns:a16="http://schemas.microsoft.com/office/drawing/2014/main" id="{1F7532E6-416D-B044-9B8D-B3BD70B36CA7}"/>
              </a:ext>
            </a:extLst>
          </p:cNvPr>
          <p:cNvSpPr/>
          <p:nvPr/>
        </p:nvSpPr>
        <p:spPr>
          <a:xfrm>
            <a:off x="2577341" y="336377"/>
            <a:ext cx="8778518" cy="6437871"/>
          </a:xfrm>
          <a:prstGeom prst="roundRect">
            <a:avLst/>
          </a:prstGeom>
          <a:noFill/>
          <a:ln w="19050">
            <a:solidFill>
              <a:srgbClr val="E64980">
                <a:alpha val="29804"/>
              </a:srgbClr>
            </a:solidFill>
            <a:prstDash val="sysDash"/>
            <a:extLst>
              <a:ext uri="{C807C97D-BFC1-408E-A445-0C87EB9F89A2}">
                <ask:lineSketchStyleProps xmlns:ask="http://schemas.microsoft.com/office/drawing/2018/sketchyshapes" sd="1219033472">
                  <a:custGeom>
                    <a:avLst/>
                    <a:gdLst>
                      <a:gd name="connsiteX0" fmla="*/ 0 w 8411825"/>
                      <a:gd name="connsiteY0" fmla="*/ 1013274 h 6079525"/>
                      <a:gd name="connsiteX1" fmla="*/ 1013274 w 8411825"/>
                      <a:gd name="connsiteY1" fmla="*/ 0 h 6079525"/>
                      <a:gd name="connsiteX2" fmla="*/ 1721459 w 8411825"/>
                      <a:gd name="connsiteY2" fmla="*/ 0 h 6079525"/>
                      <a:gd name="connsiteX3" fmla="*/ 2238086 w 8411825"/>
                      <a:gd name="connsiteY3" fmla="*/ 0 h 6079525"/>
                      <a:gd name="connsiteX4" fmla="*/ 2690860 w 8411825"/>
                      <a:gd name="connsiteY4" fmla="*/ 0 h 6079525"/>
                      <a:gd name="connsiteX5" fmla="*/ 3335193 w 8411825"/>
                      <a:gd name="connsiteY5" fmla="*/ 0 h 6079525"/>
                      <a:gd name="connsiteX6" fmla="*/ 3851820 w 8411825"/>
                      <a:gd name="connsiteY6" fmla="*/ 0 h 6079525"/>
                      <a:gd name="connsiteX7" fmla="*/ 4560005 w 8411825"/>
                      <a:gd name="connsiteY7" fmla="*/ 0 h 6079525"/>
                      <a:gd name="connsiteX8" fmla="*/ 5012779 w 8411825"/>
                      <a:gd name="connsiteY8" fmla="*/ 0 h 6079525"/>
                      <a:gd name="connsiteX9" fmla="*/ 5720965 w 8411825"/>
                      <a:gd name="connsiteY9" fmla="*/ 0 h 6079525"/>
                      <a:gd name="connsiteX10" fmla="*/ 6109886 w 8411825"/>
                      <a:gd name="connsiteY10" fmla="*/ 0 h 6079525"/>
                      <a:gd name="connsiteX11" fmla="*/ 6690366 w 8411825"/>
                      <a:gd name="connsiteY11" fmla="*/ 0 h 6079525"/>
                      <a:gd name="connsiteX12" fmla="*/ 7398551 w 8411825"/>
                      <a:gd name="connsiteY12" fmla="*/ 0 h 6079525"/>
                      <a:gd name="connsiteX13" fmla="*/ 8411825 w 8411825"/>
                      <a:gd name="connsiteY13" fmla="*/ 1013274 h 6079525"/>
                      <a:gd name="connsiteX14" fmla="*/ 8411825 w 8411825"/>
                      <a:gd name="connsiteY14" fmla="*/ 1592271 h 6079525"/>
                      <a:gd name="connsiteX15" fmla="*/ 8411825 w 8411825"/>
                      <a:gd name="connsiteY15" fmla="*/ 2090208 h 6079525"/>
                      <a:gd name="connsiteX16" fmla="*/ 8411825 w 8411825"/>
                      <a:gd name="connsiteY16" fmla="*/ 2669205 h 6079525"/>
                      <a:gd name="connsiteX17" fmla="*/ 8411825 w 8411825"/>
                      <a:gd name="connsiteY17" fmla="*/ 3329261 h 6079525"/>
                      <a:gd name="connsiteX18" fmla="*/ 8411825 w 8411825"/>
                      <a:gd name="connsiteY18" fmla="*/ 3908258 h 6079525"/>
                      <a:gd name="connsiteX19" fmla="*/ 8411825 w 8411825"/>
                      <a:gd name="connsiteY19" fmla="*/ 4365665 h 6079525"/>
                      <a:gd name="connsiteX20" fmla="*/ 8411825 w 8411825"/>
                      <a:gd name="connsiteY20" fmla="*/ 5066251 h 6079525"/>
                      <a:gd name="connsiteX21" fmla="*/ 7398551 w 8411825"/>
                      <a:gd name="connsiteY21" fmla="*/ 6079525 h 6079525"/>
                      <a:gd name="connsiteX22" fmla="*/ 6881924 w 8411825"/>
                      <a:gd name="connsiteY22" fmla="*/ 6079525 h 6079525"/>
                      <a:gd name="connsiteX23" fmla="*/ 6301444 w 8411825"/>
                      <a:gd name="connsiteY23" fmla="*/ 6079525 h 6079525"/>
                      <a:gd name="connsiteX24" fmla="*/ 5912523 w 8411825"/>
                      <a:gd name="connsiteY24" fmla="*/ 6079525 h 6079525"/>
                      <a:gd name="connsiteX25" fmla="*/ 5523601 w 8411825"/>
                      <a:gd name="connsiteY25" fmla="*/ 6079525 h 6079525"/>
                      <a:gd name="connsiteX26" fmla="*/ 4943122 w 8411825"/>
                      <a:gd name="connsiteY26" fmla="*/ 6079525 h 6079525"/>
                      <a:gd name="connsiteX27" fmla="*/ 4490348 w 8411825"/>
                      <a:gd name="connsiteY27" fmla="*/ 6079525 h 6079525"/>
                      <a:gd name="connsiteX28" fmla="*/ 3846015 w 8411825"/>
                      <a:gd name="connsiteY28" fmla="*/ 6079525 h 6079525"/>
                      <a:gd name="connsiteX29" fmla="*/ 3393241 w 8411825"/>
                      <a:gd name="connsiteY29" fmla="*/ 6079525 h 6079525"/>
                      <a:gd name="connsiteX30" fmla="*/ 2748908 w 8411825"/>
                      <a:gd name="connsiteY30" fmla="*/ 6079525 h 6079525"/>
                      <a:gd name="connsiteX31" fmla="*/ 2359987 w 8411825"/>
                      <a:gd name="connsiteY31" fmla="*/ 6079525 h 6079525"/>
                      <a:gd name="connsiteX32" fmla="*/ 1715654 w 8411825"/>
                      <a:gd name="connsiteY32" fmla="*/ 6079525 h 6079525"/>
                      <a:gd name="connsiteX33" fmla="*/ 1013274 w 8411825"/>
                      <a:gd name="connsiteY33" fmla="*/ 6079525 h 6079525"/>
                      <a:gd name="connsiteX34" fmla="*/ 0 w 8411825"/>
                      <a:gd name="connsiteY34" fmla="*/ 5066251 h 6079525"/>
                      <a:gd name="connsiteX35" fmla="*/ 0 w 8411825"/>
                      <a:gd name="connsiteY35" fmla="*/ 4406195 h 6079525"/>
                      <a:gd name="connsiteX36" fmla="*/ 0 w 8411825"/>
                      <a:gd name="connsiteY36" fmla="*/ 3908258 h 6079525"/>
                      <a:gd name="connsiteX37" fmla="*/ 0 w 8411825"/>
                      <a:gd name="connsiteY37" fmla="*/ 3450850 h 6079525"/>
                      <a:gd name="connsiteX38" fmla="*/ 0 w 8411825"/>
                      <a:gd name="connsiteY38" fmla="*/ 2952913 h 6079525"/>
                      <a:gd name="connsiteX39" fmla="*/ 0 w 8411825"/>
                      <a:gd name="connsiteY39" fmla="*/ 2414446 h 6079525"/>
                      <a:gd name="connsiteX40" fmla="*/ 0 w 8411825"/>
                      <a:gd name="connsiteY40" fmla="*/ 1835449 h 6079525"/>
                      <a:gd name="connsiteX41" fmla="*/ 0 w 8411825"/>
                      <a:gd name="connsiteY41" fmla="*/ 1013274 h 60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11825" h="6079525" extrusionOk="0">
                        <a:moveTo>
                          <a:pt x="0" y="1013274"/>
                        </a:moveTo>
                        <a:cubicBezTo>
                          <a:pt x="-102804" y="390246"/>
                          <a:pt x="324668" y="48412"/>
                          <a:pt x="1013274" y="0"/>
                        </a:cubicBezTo>
                        <a:cubicBezTo>
                          <a:pt x="1221492" y="-76002"/>
                          <a:pt x="1452409" y="66076"/>
                          <a:pt x="1721459" y="0"/>
                        </a:cubicBezTo>
                        <a:cubicBezTo>
                          <a:pt x="1990510" y="-66076"/>
                          <a:pt x="2058947" y="31289"/>
                          <a:pt x="2238086" y="0"/>
                        </a:cubicBezTo>
                        <a:cubicBezTo>
                          <a:pt x="2417225" y="-31289"/>
                          <a:pt x="2559296" y="11396"/>
                          <a:pt x="2690860" y="0"/>
                        </a:cubicBezTo>
                        <a:cubicBezTo>
                          <a:pt x="2822424" y="-11396"/>
                          <a:pt x="3074681" y="68794"/>
                          <a:pt x="3335193" y="0"/>
                        </a:cubicBezTo>
                        <a:cubicBezTo>
                          <a:pt x="3595705" y="-68794"/>
                          <a:pt x="3714577" y="28880"/>
                          <a:pt x="3851820" y="0"/>
                        </a:cubicBezTo>
                        <a:cubicBezTo>
                          <a:pt x="3989063" y="-28880"/>
                          <a:pt x="4397253" y="11371"/>
                          <a:pt x="4560005" y="0"/>
                        </a:cubicBezTo>
                        <a:cubicBezTo>
                          <a:pt x="4722758" y="-11371"/>
                          <a:pt x="4846326" y="24934"/>
                          <a:pt x="5012779" y="0"/>
                        </a:cubicBezTo>
                        <a:cubicBezTo>
                          <a:pt x="5179232" y="-24934"/>
                          <a:pt x="5414985" y="27977"/>
                          <a:pt x="5720965" y="0"/>
                        </a:cubicBezTo>
                        <a:cubicBezTo>
                          <a:pt x="6026945" y="-27977"/>
                          <a:pt x="5952627" y="4648"/>
                          <a:pt x="6109886" y="0"/>
                        </a:cubicBezTo>
                        <a:cubicBezTo>
                          <a:pt x="6267145" y="-4648"/>
                          <a:pt x="6520200" y="62990"/>
                          <a:pt x="6690366" y="0"/>
                        </a:cubicBezTo>
                        <a:cubicBezTo>
                          <a:pt x="6860532" y="-62990"/>
                          <a:pt x="7078318" y="33421"/>
                          <a:pt x="7398551" y="0"/>
                        </a:cubicBezTo>
                        <a:cubicBezTo>
                          <a:pt x="8031271" y="-72239"/>
                          <a:pt x="8455351" y="425592"/>
                          <a:pt x="8411825" y="1013274"/>
                        </a:cubicBezTo>
                        <a:cubicBezTo>
                          <a:pt x="8467362" y="1244336"/>
                          <a:pt x="8365820" y="1454726"/>
                          <a:pt x="8411825" y="1592271"/>
                        </a:cubicBezTo>
                        <a:cubicBezTo>
                          <a:pt x="8457830" y="1729816"/>
                          <a:pt x="8391830" y="1938873"/>
                          <a:pt x="8411825" y="2090208"/>
                        </a:cubicBezTo>
                        <a:cubicBezTo>
                          <a:pt x="8431820" y="2241543"/>
                          <a:pt x="8385640" y="2530434"/>
                          <a:pt x="8411825" y="2669205"/>
                        </a:cubicBezTo>
                        <a:cubicBezTo>
                          <a:pt x="8438010" y="2807976"/>
                          <a:pt x="8384417" y="3154356"/>
                          <a:pt x="8411825" y="3329261"/>
                        </a:cubicBezTo>
                        <a:cubicBezTo>
                          <a:pt x="8439233" y="3504166"/>
                          <a:pt x="8360359" y="3771976"/>
                          <a:pt x="8411825" y="3908258"/>
                        </a:cubicBezTo>
                        <a:cubicBezTo>
                          <a:pt x="8463291" y="4044540"/>
                          <a:pt x="8402729" y="4180418"/>
                          <a:pt x="8411825" y="4365665"/>
                        </a:cubicBezTo>
                        <a:cubicBezTo>
                          <a:pt x="8420921" y="4550912"/>
                          <a:pt x="8399130" y="4883369"/>
                          <a:pt x="8411825" y="5066251"/>
                        </a:cubicBezTo>
                        <a:cubicBezTo>
                          <a:pt x="8497968" y="5574769"/>
                          <a:pt x="7892703" y="6183452"/>
                          <a:pt x="7398551" y="6079525"/>
                        </a:cubicBezTo>
                        <a:cubicBezTo>
                          <a:pt x="7157812" y="6079926"/>
                          <a:pt x="7004989" y="6035751"/>
                          <a:pt x="6881924" y="6079525"/>
                        </a:cubicBezTo>
                        <a:cubicBezTo>
                          <a:pt x="6758859" y="6123299"/>
                          <a:pt x="6556140" y="6029579"/>
                          <a:pt x="6301444" y="6079525"/>
                        </a:cubicBezTo>
                        <a:cubicBezTo>
                          <a:pt x="6046748" y="6129471"/>
                          <a:pt x="6047287" y="6038637"/>
                          <a:pt x="5912523" y="6079525"/>
                        </a:cubicBezTo>
                        <a:cubicBezTo>
                          <a:pt x="5777759" y="6120413"/>
                          <a:pt x="5650129" y="6034178"/>
                          <a:pt x="5523601" y="6079525"/>
                        </a:cubicBezTo>
                        <a:cubicBezTo>
                          <a:pt x="5397073" y="6124872"/>
                          <a:pt x="5107424" y="6073740"/>
                          <a:pt x="4943122" y="6079525"/>
                        </a:cubicBezTo>
                        <a:cubicBezTo>
                          <a:pt x="4778820" y="6085310"/>
                          <a:pt x="4687063" y="6032615"/>
                          <a:pt x="4490348" y="6079525"/>
                        </a:cubicBezTo>
                        <a:cubicBezTo>
                          <a:pt x="4293633" y="6126435"/>
                          <a:pt x="4068090" y="6017649"/>
                          <a:pt x="3846015" y="6079525"/>
                        </a:cubicBezTo>
                        <a:cubicBezTo>
                          <a:pt x="3623940" y="6141401"/>
                          <a:pt x="3570656" y="6075366"/>
                          <a:pt x="3393241" y="6079525"/>
                        </a:cubicBezTo>
                        <a:cubicBezTo>
                          <a:pt x="3215826" y="6083684"/>
                          <a:pt x="3030746" y="6029854"/>
                          <a:pt x="2748908" y="6079525"/>
                        </a:cubicBezTo>
                        <a:cubicBezTo>
                          <a:pt x="2467070" y="6129196"/>
                          <a:pt x="2474263" y="6063531"/>
                          <a:pt x="2359987" y="6079525"/>
                        </a:cubicBezTo>
                        <a:cubicBezTo>
                          <a:pt x="2245711" y="6095519"/>
                          <a:pt x="1850742" y="6029850"/>
                          <a:pt x="1715654" y="6079525"/>
                        </a:cubicBezTo>
                        <a:cubicBezTo>
                          <a:pt x="1580566" y="6129200"/>
                          <a:pt x="1300250" y="6067777"/>
                          <a:pt x="1013274" y="6079525"/>
                        </a:cubicBezTo>
                        <a:cubicBezTo>
                          <a:pt x="430099" y="6092735"/>
                          <a:pt x="24307" y="5691727"/>
                          <a:pt x="0" y="5066251"/>
                        </a:cubicBezTo>
                        <a:cubicBezTo>
                          <a:pt x="-24774" y="4875056"/>
                          <a:pt x="34367" y="4687189"/>
                          <a:pt x="0" y="4406195"/>
                        </a:cubicBezTo>
                        <a:cubicBezTo>
                          <a:pt x="-34367" y="4125201"/>
                          <a:pt x="21606" y="4096859"/>
                          <a:pt x="0" y="3908258"/>
                        </a:cubicBezTo>
                        <a:cubicBezTo>
                          <a:pt x="-21606" y="3719657"/>
                          <a:pt x="28453" y="3573325"/>
                          <a:pt x="0" y="3450850"/>
                        </a:cubicBezTo>
                        <a:cubicBezTo>
                          <a:pt x="-28453" y="3328375"/>
                          <a:pt x="26523" y="3088658"/>
                          <a:pt x="0" y="2952913"/>
                        </a:cubicBezTo>
                        <a:cubicBezTo>
                          <a:pt x="-26523" y="2817168"/>
                          <a:pt x="29552" y="2580642"/>
                          <a:pt x="0" y="2414446"/>
                        </a:cubicBezTo>
                        <a:cubicBezTo>
                          <a:pt x="-29552" y="2248250"/>
                          <a:pt x="39317" y="1969577"/>
                          <a:pt x="0" y="1835449"/>
                        </a:cubicBezTo>
                        <a:cubicBezTo>
                          <a:pt x="-39317" y="1701321"/>
                          <a:pt x="18150" y="1349752"/>
                          <a:pt x="0" y="10132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4" name="TextBox 13">
            <a:extLst>
              <a:ext uri="{FF2B5EF4-FFF2-40B4-BE49-F238E27FC236}">
                <a16:creationId xmlns:a16="http://schemas.microsoft.com/office/drawing/2014/main" id="{774E504F-26F9-444D-9EAC-4C1FBA364740}"/>
              </a:ext>
            </a:extLst>
          </p:cNvPr>
          <p:cNvSpPr txBox="1"/>
          <p:nvPr/>
        </p:nvSpPr>
        <p:spPr>
          <a:xfrm>
            <a:off x="2872747" y="457509"/>
            <a:ext cx="7894557" cy="430887"/>
          </a:xfrm>
          <a:prstGeom prst="rect">
            <a:avLst/>
          </a:prstGeom>
          <a:noFill/>
        </p:spPr>
        <p:txBody>
          <a:bodyPr wrap="square" rtlCol="0">
            <a:spAutoFit/>
          </a:bodyPr>
          <a:lstStyle/>
          <a:p>
            <a:pPr algn="ctr"/>
            <a:r>
              <a:rPr lang="en-GB" sz="2200" b="1" dirty="0"/>
              <a:t>W</a:t>
            </a:r>
            <a:r>
              <a:rPr lang="en-BE" sz="2200" b="1" dirty="0"/>
              <a:t>hat is my scientific question?</a:t>
            </a:r>
          </a:p>
        </p:txBody>
      </p:sp>
      <p:sp>
        <p:nvSpPr>
          <p:cNvPr id="48" name="Triangle 47">
            <a:extLst>
              <a:ext uri="{FF2B5EF4-FFF2-40B4-BE49-F238E27FC236}">
                <a16:creationId xmlns:a16="http://schemas.microsoft.com/office/drawing/2014/main" id="{F3ACD916-F275-FB4F-B91B-81858DA0FBDF}"/>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49" name="Triangle 48">
            <a:extLst>
              <a:ext uri="{FF2B5EF4-FFF2-40B4-BE49-F238E27FC236}">
                <a16:creationId xmlns:a16="http://schemas.microsoft.com/office/drawing/2014/main" id="{DC616640-E1A1-D848-A0EB-46E626C628ED}"/>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50" name="Picture 2" descr="Genomics Core Leuven">
            <a:extLst>
              <a:ext uri="{FF2B5EF4-FFF2-40B4-BE49-F238E27FC236}">
                <a16:creationId xmlns:a16="http://schemas.microsoft.com/office/drawing/2014/main" id="{B5904C58-0056-6646-9CCF-6F1BA46F521C}"/>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8563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B8664B-7BD0-164A-BC33-5EF89497955C}"/>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6746" y="1746295"/>
            <a:ext cx="2424341" cy="3989161"/>
          </a:xfrm>
          <a:prstGeom prst="rect">
            <a:avLst/>
          </a:prstGeom>
        </p:spPr>
      </p:pic>
      <p:sp>
        <p:nvSpPr>
          <p:cNvPr id="7" name="Freeform 6">
            <a:extLst>
              <a:ext uri="{FF2B5EF4-FFF2-40B4-BE49-F238E27FC236}">
                <a16:creationId xmlns:a16="http://schemas.microsoft.com/office/drawing/2014/main" id="{872A95BC-E8B5-CD45-ACFE-30F453D409CA}"/>
              </a:ext>
            </a:extLst>
          </p:cNvPr>
          <p:cNvSpPr/>
          <p:nvPr/>
        </p:nvSpPr>
        <p:spPr>
          <a:xfrm>
            <a:off x="2097719" y="1235674"/>
            <a:ext cx="474818" cy="2253114"/>
          </a:xfrm>
          <a:custGeom>
            <a:avLst/>
            <a:gdLst>
              <a:gd name="connsiteX0" fmla="*/ 0 w 457200"/>
              <a:gd name="connsiteY0" fmla="*/ 1309816 h 1407972"/>
              <a:gd name="connsiteX1" fmla="*/ 284206 w 457200"/>
              <a:gd name="connsiteY1" fmla="*/ 1272746 h 1407972"/>
              <a:gd name="connsiteX2" fmla="*/ 457200 w 457200"/>
              <a:gd name="connsiteY2" fmla="*/ 0 h 1407972"/>
              <a:gd name="connsiteX0" fmla="*/ 0 w 457200"/>
              <a:gd name="connsiteY0" fmla="*/ 1309816 h 1346110"/>
              <a:gd name="connsiteX1" fmla="*/ 420130 w 457200"/>
              <a:gd name="connsiteY1" fmla="*/ 1099751 h 1346110"/>
              <a:gd name="connsiteX2" fmla="*/ 457200 w 457200"/>
              <a:gd name="connsiteY2" fmla="*/ 0 h 1346110"/>
              <a:gd name="connsiteX0" fmla="*/ 0 w 457200"/>
              <a:gd name="connsiteY0" fmla="*/ 1309816 h 1324859"/>
              <a:gd name="connsiteX1" fmla="*/ 382368 w 457200"/>
              <a:gd name="connsiteY1" fmla="*/ 842767 h 1324859"/>
              <a:gd name="connsiteX2" fmla="*/ 457200 w 457200"/>
              <a:gd name="connsiteY2" fmla="*/ 0 h 1324859"/>
              <a:gd name="connsiteX0" fmla="*/ 0 w 646012"/>
              <a:gd name="connsiteY0" fmla="*/ 1273103 h 1289582"/>
              <a:gd name="connsiteX1" fmla="*/ 571180 w 646012"/>
              <a:gd name="connsiteY1" fmla="*/ 842767 h 1289582"/>
              <a:gd name="connsiteX2" fmla="*/ 646012 w 646012"/>
              <a:gd name="connsiteY2" fmla="*/ 0 h 1289582"/>
              <a:gd name="connsiteX0" fmla="*/ 0 w 646012"/>
              <a:gd name="connsiteY0" fmla="*/ 1273103 h 1277444"/>
              <a:gd name="connsiteX1" fmla="*/ 571180 w 646012"/>
              <a:gd name="connsiteY1" fmla="*/ 842767 h 1277444"/>
              <a:gd name="connsiteX2" fmla="*/ 646012 w 646012"/>
              <a:gd name="connsiteY2" fmla="*/ 0 h 1277444"/>
              <a:gd name="connsiteX0" fmla="*/ 0 w 655649"/>
              <a:gd name="connsiteY0" fmla="*/ 1316820 h 1320593"/>
              <a:gd name="connsiteX1" fmla="*/ 580817 w 655649"/>
              <a:gd name="connsiteY1" fmla="*/ 842767 h 1320593"/>
              <a:gd name="connsiteX2" fmla="*/ 655649 w 655649"/>
              <a:gd name="connsiteY2" fmla="*/ 0 h 1320593"/>
              <a:gd name="connsiteX0" fmla="*/ 0 w 659212"/>
              <a:gd name="connsiteY0" fmla="*/ 1316820 h 1320740"/>
              <a:gd name="connsiteX1" fmla="*/ 628996 w 659212"/>
              <a:gd name="connsiteY1" fmla="*/ 855258 h 1320740"/>
              <a:gd name="connsiteX2" fmla="*/ 655649 w 659212"/>
              <a:gd name="connsiteY2" fmla="*/ 0 h 1320740"/>
            </a:gdLst>
            <a:ahLst/>
            <a:cxnLst>
              <a:cxn ang="0">
                <a:pos x="connsiteX0" y="connsiteY0"/>
              </a:cxn>
              <a:cxn ang="0">
                <a:pos x="connsiteX1" y="connsiteY1"/>
              </a:cxn>
              <a:cxn ang="0">
                <a:pos x="connsiteX2" y="connsiteY2"/>
              </a:cxn>
            </a:cxnLst>
            <a:rect l="l" t="t" r="r" b="b"/>
            <a:pathLst>
              <a:path w="659212" h="1320740">
                <a:moveTo>
                  <a:pt x="0" y="1316820"/>
                </a:moveTo>
                <a:cubicBezTo>
                  <a:pt x="547256" y="1357473"/>
                  <a:pt x="552796" y="1073561"/>
                  <a:pt x="628996" y="855258"/>
                </a:cubicBezTo>
                <a:cubicBezTo>
                  <a:pt x="705196" y="636955"/>
                  <a:pt x="607252" y="527221"/>
                  <a:pt x="655649" y="0"/>
                </a:cubicBezTo>
              </a:path>
            </a:pathLst>
          </a:custGeom>
          <a:noFill/>
          <a:ln>
            <a:solidFill>
              <a:srgbClr val="FAB005">
                <a:alpha val="29804"/>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ounded Rectangle 9">
            <a:extLst>
              <a:ext uri="{FF2B5EF4-FFF2-40B4-BE49-F238E27FC236}">
                <a16:creationId xmlns:a16="http://schemas.microsoft.com/office/drawing/2014/main" id="{52A5FF1F-60C3-804B-B317-1C0500385E8E}"/>
              </a:ext>
            </a:extLst>
          </p:cNvPr>
          <p:cNvSpPr/>
          <p:nvPr/>
        </p:nvSpPr>
        <p:spPr>
          <a:xfrm>
            <a:off x="2577340" y="336377"/>
            <a:ext cx="8751600" cy="6437871"/>
          </a:xfrm>
          <a:prstGeom prst="roundRect">
            <a:avLst/>
          </a:prstGeom>
          <a:noFill/>
          <a:ln w="19050">
            <a:solidFill>
              <a:srgbClr val="FAB005">
                <a:alpha val="29804"/>
              </a:srgbClr>
            </a:solidFill>
            <a:prstDash val="sysDash"/>
            <a:extLst>
              <a:ext uri="{C807C97D-BFC1-408E-A445-0C87EB9F89A2}">
                <ask:lineSketchStyleProps xmlns:ask="http://schemas.microsoft.com/office/drawing/2018/sketchyshapes" sd="1219033472">
                  <a:custGeom>
                    <a:avLst/>
                    <a:gdLst>
                      <a:gd name="connsiteX0" fmla="*/ 0 w 8411825"/>
                      <a:gd name="connsiteY0" fmla="*/ 1013274 h 6079525"/>
                      <a:gd name="connsiteX1" fmla="*/ 1013274 w 8411825"/>
                      <a:gd name="connsiteY1" fmla="*/ 0 h 6079525"/>
                      <a:gd name="connsiteX2" fmla="*/ 1721459 w 8411825"/>
                      <a:gd name="connsiteY2" fmla="*/ 0 h 6079525"/>
                      <a:gd name="connsiteX3" fmla="*/ 2238086 w 8411825"/>
                      <a:gd name="connsiteY3" fmla="*/ 0 h 6079525"/>
                      <a:gd name="connsiteX4" fmla="*/ 2690860 w 8411825"/>
                      <a:gd name="connsiteY4" fmla="*/ 0 h 6079525"/>
                      <a:gd name="connsiteX5" fmla="*/ 3335193 w 8411825"/>
                      <a:gd name="connsiteY5" fmla="*/ 0 h 6079525"/>
                      <a:gd name="connsiteX6" fmla="*/ 3851820 w 8411825"/>
                      <a:gd name="connsiteY6" fmla="*/ 0 h 6079525"/>
                      <a:gd name="connsiteX7" fmla="*/ 4560005 w 8411825"/>
                      <a:gd name="connsiteY7" fmla="*/ 0 h 6079525"/>
                      <a:gd name="connsiteX8" fmla="*/ 5012779 w 8411825"/>
                      <a:gd name="connsiteY8" fmla="*/ 0 h 6079525"/>
                      <a:gd name="connsiteX9" fmla="*/ 5720965 w 8411825"/>
                      <a:gd name="connsiteY9" fmla="*/ 0 h 6079525"/>
                      <a:gd name="connsiteX10" fmla="*/ 6109886 w 8411825"/>
                      <a:gd name="connsiteY10" fmla="*/ 0 h 6079525"/>
                      <a:gd name="connsiteX11" fmla="*/ 6690366 w 8411825"/>
                      <a:gd name="connsiteY11" fmla="*/ 0 h 6079525"/>
                      <a:gd name="connsiteX12" fmla="*/ 7398551 w 8411825"/>
                      <a:gd name="connsiteY12" fmla="*/ 0 h 6079525"/>
                      <a:gd name="connsiteX13" fmla="*/ 8411825 w 8411825"/>
                      <a:gd name="connsiteY13" fmla="*/ 1013274 h 6079525"/>
                      <a:gd name="connsiteX14" fmla="*/ 8411825 w 8411825"/>
                      <a:gd name="connsiteY14" fmla="*/ 1592271 h 6079525"/>
                      <a:gd name="connsiteX15" fmla="*/ 8411825 w 8411825"/>
                      <a:gd name="connsiteY15" fmla="*/ 2090208 h 6079525"/>
                      <a:gd name="connsiteX16" fmla="*/ 8411825 w 8411825"/>
                      <a:gd name="connsiteY16" fmla="*/ 2669205 h 6079525"/>
                      <a:gd name="connsiteX17" fmla="*/ 8411825 w 8411825"/>
                      <a:gd name="connsiteY17" fmla="*/ 3329261 h 6079525"/>
                      <a:gd name="connsiteX18" fmla="*/ 8411825 w 8411825"/>
                      <a:gd name="connsiteY18" fmla="*/ 3908258 h 6079525"/>
                      <a:gd name="connsiteX19" fmla="*/ 8411825 w 8411825"/>
                      <a:gd name="connsiteY19" fmla="*/ 4365665 h 6079525"/>
                      <a:gd name="connsiteX20" fmla="*/ 8411825 w 8411825"/>
                      <a:gd name="connsiteY20" fmla="*/ 5066251 h 6079525"/>
                      <a:gd name="connsiteX21" fmla="*/ 7398551 w 8411825"/>
                      <a:gd name="connsiteY21" fmla="*/ 6079525 h 6079525"/>
                      <a:gd name="connsiteX22" fmla="*/ 6881924 w 8411825"/>
                      <a:gd name="connsiteY22" fmla="*/ 6079525 h 6079525"/>
                      <a:gd name="connsiteX23" fmla="*/ 6301444 w 8411825"/>
                      <a:gd name="connsiteY23" fmla="*/ 6079525 h 6079525"/>
                      <a:gd name="connsiteX24" fmla="*/ 5912523 w 8411825"/>
                      <a:gd name="connsiteY24" fmla="*/ 6079525 h 6079525"/>
                      <a:gd name="connsiteX25" fmla="*/ 5523601 w 8411825"/>
                      <a:gd name="connsiteY25" fmla="*/ 6079525 h 6079525"/>
                      <a:gd name="connsiteX26" fmla="*/ 4943122 w 8411825"/>
                      <a:gd name="connsiteY26" fmla="*/ 6079525 h 6079525"/>
                      <a:gd name="connsiteX27" fmla="*/ 4490348 w 8411825"/>
                      <a:gd name="connsiteY27" fmla="*/ 6079525 h 6079525"/>
                      <a:gd name="connsiteX28" fmla="*/ 3846015 w 8411825"/>
                      <a:gd name="connsiteY28" fmla="*/ 6079525 h 6079525"/>
                      <a:gd name="connsiteX29" fmla="*/ 3393241 w 8411825"/>
                      <a:gd name="connsiteY29" fmla="*/ 6079525 h 6079525"/>
                      <a:gd name="connsiteX30" fmla="*/ 2748908 w 8411825"/>
                      <a:gd name="connsiteY30" fmla="*/ 6079525 h 6079525"/>
                      <a:gd name="connsiteX31" fmla="*/ 2359987 w 8411825"/>
                      <a:gd name="connsiteY31" fmla="*/ 6079525 h 6079525"/>
                      <a:gd name="connsiteX32" fmla="*/ 1715654 w 8411825"/>
                      <a:gd name="connsiteY32" fmla="*/ 6079525 h 6079525"/>
                      <a:gd name="connsiteX33" fmla="*/ 1013274 w 8411825"/>
                      <a:gd name="connsiteY33" fmla="*/ 6079525 h 6079525"/>
                      <a:gd name="connsiteX34" fmla="*/ 0 w 8411825"/>
                      <a:gd name="connsiteY34" fmla="*/ 5066251 h 6079525"/>
                      <a:gd name="connsiteX35" fmla="*/ 0 w 8411825"/>
                      <a:gd name="connsiteY35" fmla="*/ 4406195 h 6079525"/>
                      <a:gd name="connsiteX36" fmla="*/ 0 w 8411825"/>
                      <a:gd name="connsiteY36" fmla="*/ 3908258 h 6079525"/>
                      <a:gd name="connsiteX37" fmla="*/ 0 w 8411825"/>
                      <a:gd name="connsiteY37" fmla="*/ 3450850 h 6079525"/>
                      <a:gd name="connsiteX38" fmla="*/ 0 w 8411825"/>
                      <a:gd name="connsiteY38" fmla="*/ 2952913 h 6079525"/>
                      <a:gd name="connsiteX39" fmla="*/ 0 w 8411825"/>
                      <a:gd name="connsiteY39" fmla="*/ 2414446 h 6079525"/>
                      <a:gd name="connsiteX40" fmla="*/ 0 w 8411825"/>
                      <a:gd name="connsiteY40" fmla="*/ 1835449 h 6079525"/>
                      <a:gd name="connsiteX41" fmla="*/ 0 w 8411825"/>
                      <a:gd name="connsiteY41" fmla="*/ 1013274 h 60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11825" h="6079525" extrusionOk="0">
                        <a:moveTo>
                          <a:pt x="0" y="1013274"/>
                        </a:moveTo>
                        <a:cubicBezTo>
                          <a:pt x="-102804" y="390246"/>
                          <a:pt x="324668" y="48412"/>
                          <a:pt x="1013274" y="0"/>
                        </a:cubicBezTo>
                        <a:cubicBezTo>
                          <a:pt x="1221492" y="-76002"/>
                          <a:pt x="1452409" y="66076"/>
                          <a:pt x="1721459" y="0"/>
                        </a:cubicBezTo>
                        <a:cubicBezTo>
                          <a:pt x="1990510" y="-66076"/>
                          <a:pt x="2058947" y="31289"/>
                          <a:pt x="2238086" y="0"/>
                        </a:cubicBezTo>
                        <a:cubicBezTo>
                          <a:pt x="2417225" y="-31289"/>
                          <a:pt x="2559296" y="11396"/>
                          <a:pt x="2690860" y="0"/>
                        </a:cubicBezTo>
                        <a:cubicBezTo>
                          <a:pt x="2822424" y="-11396"/>
                          <a:pt x="3074681" y="68794"/>
                          <a:pt x="3335193" y="0"/>
                        </a:cubicBezTo>
                        <a:cubicBezTo>
                          <a:pt x="3595705" y="-68794"/>
                          <a:pt x="3714577" y="28880"/>
                          <a:pt x="3851820" y="0"/>
                        </a:cubicBezTo>
                        <a:cubicBezTo>
                          <a:pt x="3989063" y="-28880"/>
                          <a:pt x="4397253" y="11371"/>
                          <a:pt x="4560005" y="0"/>
                        </a:cubicBezTo>
                        <a:cubicBezTo>
                          <a:pt x="4722758" y="-11371"/>
                          <a:pt x="4846326" y="24934"/>
                          <a:pt x="5012779" y="0"/>
                        </a:cubicBezTo>
                        <a:cubicBezTo>
                          <a:pt x="5179232" y="-24934"/>
                          <a:pt x="5414985" y="27977"/>
                          <a:pt x="5720965" y="0"/>
                        </a:cubicBezTo>
                        <a:cubicBezTo>
                          <a:pt x="6026945" y="-27977"/>
                          <a:pt x="5952627" y="4648"/>
                          <a:pt x="6109886" y="0"/>
                        </a:cubicBezTo>
                        <a:cubicBezTo>
                          <a:pt x="6267145" y="-4648"/>
                          <a:pt x="6520200" y="62990"/>
                          <a:pt x="6690366" y="0"/>
                        </a:cubicBezTo>
                        <a:cubicBezTo>
                          <a:pt x="6860532" y="-62990"/>
                          <a:pt x="7078318" y="33421"/>
                          <a:pt x="7398551" y="0"/>
                        </a:cubicBezTo>
                        <a:cubicBezTo>
                          <a:pt x="8031271" y="-72239"/>
                          <a:pt x="8455351" y="425592"/>
                          <a:pt x="8411825" y="1013274"/>
                        </a:cubicBezTo>
                        <a:cubicBezTo>
                          <a:pt x="8467362" y="1244336"/>
                          <a:pt x="8365820" y="1454726"/>
                          <a:pt x="8411825" y="1592271"/>
                        </a:cubicBezTo>
                        <a:cubicBezTo>
                          <a:pt x="8457830" y="1729816"/>
                          <a:pt x="8391830" y="1938873"/>
                          <a:pt x="8411825" y="2090208"/>
                        </a:cubicBezTo>
                        <a:cubicBezTo>
                          <a:pt x="8431820" y="2241543"/>
                          <a:pt x="8385640" y="2530434"/>
                          <a:pt x="8411825" y="2669205"/>
                        </a:cubicBezTo>
                        <a:cubicBezTo>
                          <a:pt x="8438010" y="2807976"/>
                          <a:pt x="8384417" y="3154356"/>
                          <a:pt x="8411825" y="3329261"/>
                        </a:cubicBezTo>
                        <a:cubicBezTo>
                          <a:pt x="8439233" y="3504166"/>
                          <a:pt x="8360359" y="3771976"/>
                          <a:pt x="8411825" y="3908258"/>
                        </a:cubicBezTo>
                        <a:cubicBezTo>
                          <a:pt x="8463291" y="4044540"/>
                          <a:pt x="8402729" y="4180418"/>
                          <a:pt x="8411825" y="4365665"/>
                        </a:cubicBezTo>
                        <a:cubicBezTo>
                          <a:pt x="8420921" y="4550912"/>
                          <a:pt x="8399130" y="4883369"/>
                          <a:pt x="8411825" y="5066251"/>
                        </a:cubicBezTo>
                        <a:cubicBezTo>
                          <a:pt x="8497968" y="5574769"/>
                          <a:pt x="7892703" y="6183452"/>
                          <a:pt x="7398551" y="6079525"/>
                        </a:cubicBezTo>
                        <a:cubicBezTo>
                          <a:pt x="7157812" y="6079926"/>
                          <a:pt x="7004989" y="6035751"/>
                          <a:pt x="6881924" y="6079525"/>
                        </a:cubicBezTo>
                        <a:cubicBezTo>
                          <a:pt x="6758859" y="6123299"/>
                          <a:pt x="6556140" y="6029579"/>
                          <a:pt x="6301444" y="6079525"/>
                        </a:cubicBezTo>
                        <a:cubicBezTo>
                          <a:pt x="6046748" y="6129471"/>
                          <a:pt x="6047287" y="6038637"/>
                          <a:pt x="5912523" y="6079525"/>
                        </a:cubicBezTo>
                        <a:cubicBezTo>
                          <a:pt x="5777759" y="6120413"/>
                          <a:pt x="5650129" y="6034178"/>
                          <a:pt x="5523601" y="6079525"/>
                        </a:cubicBezTo>
                        <a:cubicBezTo>
                          <a:pt x="5397073" y="6124872"/>
                          <a:pt x="5107424" y="6073740"/>
                          <a:pt x="4943122" y="6079525"/>
                        </a:cubicBezTo>
                        <a:cubicBezTo>
                          <a:pt x="4778820" y="6085310"/>
                          <a:pt x="4687063" y="6032615"/>
                          <a:pt x="4490348" y="6079525"/>
                        </a:cubicBezTo>
                        <a:cubicBezTo>
                          <a:pt x="4293633" y="6126435"/>
                          <a:pt x="4068090" y="6017649"/>
                          <a:pt x="3846015" y="6079525"/>
                        </a:cubicBezTo>
                        <a:cubicBezTo>
                          <a:pt x="3623940" y="6141401"/>
                          <a:pt x="3570656" y="6075366"/>
                          <a:pt x="3393241" y="6079525"/>
                        </a:cubicBezTo>
                        <a:cubicBezTo>
                          <a:pt x="3215826" y="6083684"/>
                          <a:pt x="3030746" y="6029854"/>
                          <a:pt x="2748908" y="6079525"/>
                        </a:cubicBezTo>
                        <a:cubicBezTo>
                          <a:pt x="2467070" y="6129196"/>
                          <a:pt x="2474263" y="6063531"/>
                          <a:pt x="2359987" y="6079525"/>
                        </a:cubicBezTo>
                        <a:cubicBezTo>
                          <a:pt x="2245711" y="6095519"/>
                          <a:pt x="1850742" y="6029850"/>
                          <a:pt x="1715654" y="6079525"/>
                        </a:cubicBezTo>
                        <a:cubicBezTo>
                          <a:pt x="1580566" y="6129200"/>
                          <a:pt x="1300250" y="6067777"/>
                          <a:pt x="1013274" y="6079525"/>
                        </a:cubicBezTo>
                        <a:cubicBezTo>
                          <a:pt x="430099" y="6092735"/>
                          <a:pt x="24307" y="5691727"/>
                          <a:pt x="0" y="5066251"/>
                        </a:cubicBezTo>
                        <a:cubicBezTo>
                          <a:pt x="-24774" y="4875056"/>
                          <a:pt x="34367" y="4687189"/>
                          <a:pt x="0" y="4406195"/>
                        </a:cubicBezTo>
                        <a:cubicBezTo>
                          <a:pt x="-34367" y="4125201"/>
                          <a:pt x="21606" y="4096859"/>
                          <a:pt x="0" y="3908258"/>
                        </a:cubicBezTo>
                        <a:cubicBezTo>
                          <a:pt x="-21606" y="3719657"/>
                          <a:pt x="28453" y="3573325"/>
                          <a:pt x="0" y="3450850"/>
                        </a:cubicBezTo>
                        <a:cubicBezTo>
                          <a:pt x="-28453" y="3328375"/>
                          <a:pt x="26523" y="3088658"/>
                          <a:pt x="0" y="2952913"/>
                        </a:cubicBezTo>
                        <a:cubicBezTo>
                          <a:pt x="-26523" y="2817168"/>
                          <a:pt x="29552" y="2580642"/>
                          <a:pt x="0" y="2414446"/>
                        </a:cubicBezTo>
                        <a:cubicBezTo>
                          <a:pt x="-29552" y="2248250"/>
                          <a:pt x="39317" y="1969577"/>
                          <a:pt x="0" y="1835449"/>
                        </a:cubicBezTo>
                        <a:cubicBezTo>
                          <a:pt x="-39317" y="1701321"/>
                          <a:pt x="18150" y="1349752"/>
                          <a:pt x="0" y="10132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8" name="Triangle 27">
            <a:extLst>
              <a:ext uri="{FF2B5EF4-FFF2-40B4-BE49-F238E27FC236}">
                <a16:creationId xmlns:a16="http://schemas.microsoft.com/office/drawing/2014/main" id="{99D4682A-8CBF-5E41-AAB9-AC0A7D5D1DE5}"/>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9" name="Triangle 28">
            <a:extLst>
              <a:ext uri="{FF2B5EF4-FFF2-40B4-BE49-F238E27FC236}">
                <a16:creationId xmlns:a16="http://schemas.microsoft.com/office/drawing/2014/main" id="{500C9D07-D5E5-C048-80F5-6BD9FE6DB11F}"/>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30" name="Picture 2" descr="Genomics Core Leuven">
            <a:extLst>
              <a:ext uri="{FF2B5EF4-FFF2-40B4-BE49-F238E27FC236}">
                <a16:creationId xmlns:a16="http://schemas.microsoft.com/office/drawing/2014/main" id="{EB1FEC6D-B342-2040-A8E1-01AA8E3CAA38}"/>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Diagram&#10;&#10;Description automatically generated">
            <a:extLst>
              <a:ext uri="{FF2B5EF4-FFF2-40B4-BE49-F238E27FC236}">
                <a16:creationId xmlns:a16="http://schemas.microsoft.com/office/drawing/2014/main" id="{37573642-9180-2247-858F-2B609069A93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015190" y="1235674"/>
            <a:ext cx="3196640" cy="2084765"/>
          </a:xfrm>
          <a:prstGeom prst="rect">
            <a:avLst/>
          </a:prstGeom>
        </p:spPr>
      </p:pic>
      <p:sp>
        <p:nvSpPr>
          <p:cNvPr id="17" name="TextBox 16">
            <a:extLst>
              <a:ext uri="{FF2B5EF4-FFF2-40B4-BE49-F238E27FC236}">
                <a16:creationId xmlns:a16="http://schemas.microsoft.com/office/drawing/2014/main" id="{67FCCE84-2F66-DF48-8B2B-CB6347A019A1}"/>
              </a:ext>
            </a:extLst>
          </p:cNvPr>
          <p:cNvSpPr txBox="1"/>
          <p:nvPr/>
        </p:nvSpPr>
        <p:spPr>
          <a:xfrm>
            <a:off x="3113903" y="488263"/>
            <a:ext cx="7253416" cy="461665"/>
          </a:xfrm>
          <a:prstGeom prst="rect">
            <a:avLst/>
          </a:prstGeom>
          <a:noFill/>
        </p:spPr>
        <p:txBody>
          <a:bodyPr wrap="square" rtlCol="0">
            <a:spAutoFit/>
          </a:bodyPr>
          <a:lstStyle/>
          <a:p>
            <a:pPr algn="ctr"/>
            <a:r>
              <a:rPr lang="en-US" sz="2400" b="1" dirty="0"/>
              <a:t>Library prep: 10x ATAC seq</a:t>
            </a:r>
            <a:endParaRPr lang="en-BE" sz="2400" b="1" dirty="0"/>
          </a:p>
        </p:txBody>
      </p:sp>
      <p:pic>
        <p:nvPicPr>
          <p:cNvPr id="4" name="Picture 3" descr="Timeline&#10;&#10;Description automatically generated">
            <a:extLst>
              <a:ext uri="{FF2B5EF4-FFF2-40B4-BE49-F238E27FC236}">
                <a16:creationId xmlns:a16="http://schemas.microsoft.com/office/drawing/2014/main" id="{ED4874CE-3F61-7746-B8DC-896AFA53E21D}"/>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709910" y="1305020"/>
            <a:ext cx="4534265" cy="4209228"/>
          </a:xfrm>
          <a:prstGeom prst="rect">
            <a:avLst/>
          </a:prstGeom>
        </p:spPr>
      </p:pic>
      <p:pic>
        <p:nvPicPr>
          <p:cNvPr id="8" name="Picture 7" descr="Timeline&#10;&#10;Description automatically generated with low confidence">
            <a:extLst>
              <a:ext uri="{FF2B5EF4-FFF2-40B4-BE49-F238E27FC236}">
                <a16:creationId xmlns:a16="http://schemas.microsoft.com/office/drawing/2014/main" id="{FBC311DA-5DB4-8946-8511-2CFABF539035}"/>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015190" y="3776398"/>
            <a:ext cx="3549600" cy="2593339"/>
          </a:xfrm>
          <a:prstGeom prst="rect">
            <a:avLst/>
          </a:prstGeom>
        </p:spPr>
      </p:pic>
      <p:cxnSp>
        <p:nvCxnSpPr>
          <p:cNvPr id="3" name="Straight Arrow Connector 2">
            <a:extLst>
              <a:ext uri="{FF2B5EF4-FFF2-40B4-BE49-F238E27FC236}">
                <a16:creationId xmlns:a16="http://schemas.microsoft.com/office/drawing/2014/main" id="{BCCAF844-A056-B144-BF76-A62154EEC422}"/>
              </a:ext>
            </a:extLst>
          </p:cNvPr>
          <p:cNvCxnSpPr/>
          <p:nvPr/>
        </p:nvCxnSpPr>
        <p:spPr>
          <a:xfrm>
            <a:off x="6326772" y="2596896"/>
            <a:ext cx="322908" cy="1920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B294B18-CB9B-E143-8E3D-596258904AB7}"/>
              </a:ext>
            </a:extLst>
          </p:cNvPr>
          <p:cNvCxnSpPr>
            <a:cxnSpLocks/>
          </p:cNvCxnSpPr>
          <p:nvPr/>
        </p:nvCxnSpPr>
        <p:spPr>
          <a:xfrm flipH="1">
            <a:off x="6564790" y="5632574"/>
            <a:ext cx="634175" cy="2367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52220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B8664B-7BD0-164A-BC33-5EF89497955C}"/>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6746" y="1746295"/>
            <a:ext cx="2424341" cy="3989161"/>
          </a:xfrm>
          <a:prstGeom prst="rect">
            <a:avLst/>
          </a:prstGeom>
        </p:spPr>
      </p:pic>
      <p:sp>
        <p:nvSpPr>
          <p:cNvPr id="7" name="Freeform 6">
            <a:extLst>
              <a:ext uri="{FF2B5EF4-FFF2-40B4-BE49-F238E27FC236}">
                <a16:creationId xmlns:a16="http://schemas.microsoft.com/office/drawing/2014/main" id="{872A95BC-E8B5-CD45-ACFE-30F453D409CA}"/>
              </a:ext>
            </a:extLst>
          </p:cNvPr>
          <p:cNvSpPr/>
          <p:nvPr/>
        </p:nvSpPr>
        <p:spPr>
          <a:xfrm>
            <a:off x="2097719" y="1235674"/>
            <a:ext cx="474818" cy="2253114"/>
          </a:xfrm>
          <a:custGeom>
            <a:avLst/>
            <a:gdLst>
              <a:gd name="connsiteX0" fmla="*/ 0 w 457200"/>
              <a:gd name="connsiteY0" fmla="*/ 1309816 h 1407972"/>
              <a:gd name="connsiteX1" fmla="*/ 284206 w 457200"/>
              <a:gd name="connsiteY1" fmla="*/ 1272746 h 1407972"/>
              <a:gd name="connsiteX2" fmla="*/ 457200 w 457200"/>
              <a:gd name="connsiteY2" fmla="*/ 0 h 1407972"/>
              <a:gd name="connsiteX0" fmla="*/ 0 w 457200"/>
              <a:gd name="connsiteY0" fmla="*/ 1309816 h 1346110"/>
              <a:gd name="connsiteX1" fmla="*/ 420130 w 457200"/>
              <a:gd name="connsiteY1" fmla="*/ 1099751 h 1346110"/>
              <a:gd name="connsiteX2" fmla="*/ 457200 w 457200"/>
              <a:gd name="connsiteY2" fmla="*/ 0 h 1346110"/>
              <a:gd name="connsiteX0" fmla="*/ 0 w 457200"/>
              <a:gd name="connsiteY0" fmla="*/ 1309816 h 1324859"/>
              <a:gd name="connsiteX1" fmla="*/ 382368 w 457200"/>
              <a:gd name="connsiteY1" fmla="*/ 842767 h 1324859"/>
              <a:gd name="connsiteX2" fmla="*/ 457200 w 457200"/>
              <a:gd name="connsiteY2" fmla="*/ 0 h 1324859"/>
              <a:gd name="connsiteX0" fmla="*/ 0 w 646012"/>
              <a:gd name="connsiteY0" fmla="*/ 1273103 h 1289582"/>
              <a:gd name="connsiteX1" fmla="*/ 571180 w 646012"/>
              <a:gd name="connsiteY1" fmla="*/ 842767 h 1289582"/>
              <a:gd name="connsiteX2" fmla="*/ 646012 w 646012"/>
              <a:gd name="connsiteY2" fmla="*/ 0 h 1289582"/>
              <a:gd name="connsiteX0" fmla="*/ 0 w 646012"/>
              <a:gd name="connsiteY0" fmla="*/ 1273103 h 1277444"/>
              <a:gd name="connsiteX1" fmla="*/ 571180 w 646012"/>
              <a:gd name="connsiteY1" fmla="*/ 842767 h 1277444"/>
              <a:gd name="connsiteX2" fmla="*/ 646012 w 646012"/>
              <a:gd name="connsiteY2" fmla="*/ 0 h 1277444"/>
              <a:gd name="connsiteX0" fmla="*/ 0 w 655649"/>
              <a:gd name="connsiteY0" fmla="*/ 1316820 h 1320593"/>
              <a:gd name="connsiteX1" fmla="*/ 580817 w 655649"/>
              <a:gd name="connsiteY1" fmla="*/ 842767 h 1320593"/>
              <a:gd name="connsiteX2" fmla="*/ 655649 w 655649"/>
              <a:gd name="connsiteY2" fmla="*/ 0 h 1320593"/>
              <a:gd name="connsiteX0" fmla="*/ 0 w 659212"/>
              <a:gd name="connsiteY0" fmla="*/ 1316820 h 1320740"/>
              <a:gd name="connsiteX1" fmla="*/ 628996 w 659212"/>
              <a:gd name="connsiteY1" fmla="*/ 855258 h 1320740"/>
              <a:gd name="connsiteX2" fmla="*/ 655649 w 659212"/>
              <a:gd name="connsiteY2" fmla="*/ 0 h 1320740"/>
            </a:gdLst>
            <a:ahLst/>
            <a:cxnLst>
              <a:cxn ang="0">
                <a:pos x="connsiteX0" y="connsiteY0"/>
              </a:cxn>
              <a:cxn ang="0">
                <a:pos x="connsiteX1" y="connsiteY1"/>
              </a:cxn>
              <a:cxn ang="0">
                <a:pos x="connsiteX2" y="connsiteY2"/>
              </a:cxn>
            </a:cxnLst>
            <a:rect l="l" t="t" r="r" b="b"/>
            <a:pathLst>
              <a:path w="659212" h="1320740">
                <a:moveTo>
                  <a:pt x="0" y="1316820"/>
                </a:moveTo>
                <a:cubicBezTo>
                  <a:pt x="547256" y="1357473"/>
                  <a:pt x="552796" y="1073561"/>
                  <a:pt x="628996" y="855258"/>
                </a:cubicBezTo>
                <a:cubicBezTo>
                  <a:pt x="705196" y="636955"/>
                  <a:pt x="607252" y="527221"/>
                  <a:pt x="655649" y="0"/>
                </a:cubicBezTo>
              </a:path>
            </a:pathLst>
          </a:custGeom>
          <a:noFill/>
          <a:ln>
            <a:solidFill>
              <a:srgbClr val="FAB005">
                <a:alpha val="29804"/>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ounded Rectangle 9">
            <a:extLst>
              <a:ext uri="{FF2B5EF4-FFF2-40B4-BE49-F238E27FC236}">
                <a16:creationId xmlns:a16="http://schemas.microsoft.com/office/drawing/2014/main" id="{52A5FF1F-60C3-804B-B317-1C0500385E8E}"/>
              </a:ext>
            </a:extLst>
          </p:cNvPr>
          <p:cNvSpPr/>
          <p:nvPr/>
        </p:nvSpPr>
        <p:spPr>
          <a:xfrm>
            <a:off x="2577340" y="336377"/>
            <a:ext cx="8751600" cy="6437871"/>
          </a:xfrm>
          <a:prstGeom prst="roundRect">
            <a:avLst/>
          </a:prstGeom>
          <a:noFill/>
          <a:ln w="19050">
            <a:solidFill>
              <a:srgbClr val="FAB005">
                <a:alpha val="29804"/>
              </a:srgbClr>
            </a:solidFill>
            <a:prstDash val="sysDash"/>
            <a:extLst>
              <a:ext uri="{C807C97D-BFC1-408E-A445-0C87EB9F89A2}">
                <ask:lineSketchStyleProps xmlns:ask="http://schemas.microsoft.com/office/drawing/2018/sketchyshapes" sd="1219033472">
                  <a:custGeom>
                    <a:avLst/>
                    <a:gdLst>
                      <a:gd name="connsiteX0" fmla="*/ 0 w 8411825"/>
                      <a:gd name="connsiteY0" fmla="*/ 1013274 h 6079525"/>
                      <a:gd name="connsiteX1" fmla="*/ 1013274 w 8411825"/>
                      <a:gd name="connsiteY1" fmla="*/ 0 h 6079525"/>
                      <a:gd name="connsiteX2" fmla="*/ 1721459 w 8411825"/>
                      <a:gd name="connsiteY2" fmla="*/ 0 h 6079525"/>
                      <a:gd name="connsiteX3" fmla="*/ 2238086 w 8411825"/>
                      <a:gd name="connsiteY3" fmla="*/ 0 h 6079525"/>
                      <a:gd name="connsiteX4" fmla="*/ 2690860 w 8411825"/>
                      <a:gd name="connsiteY4" fmla="*/ 0 h 6079525"/>
                      <a:gd name="connsiteX5" fmla="*/ 3335193 w 8411825"/>
                      <a:gd name="connsiteY5" fmla="*/ 0 h 6079525"/>
                      <a:gd name="connsiteX6" fmla="*/ 3851820 w 8411825"/>
                      <a:gd name="connsiteY6" fmla="*/ 0 h 6079525"/>
                      <a:gd name="connsiteX7" fmla="*/ 4560005 w 8411825"/>
                      <a:gd name="connsiteY7" fmla="*/ 0 h 6079525"/>
                      <a:gd name="connsiteX8" fmla="*/ 5012779 w 8411825"/>
                      <a:gd name="connsiteY8" fmla="*/ 0 h 6079525"/>
                      <a:gd name="connsiteX9" fmla="*/ 5720965 w 8411825"/>
                      <a:gd name="connsiteY9" fmla="*/ 0 h 6079525"/>
                      <a:gd name="connsiteX10" fmla="*/ 6109886 w 8411825"/>
                      <a:gd name="connsiteY10" fmla="*/ 0 h 6079525"/>
                      <a:gd name="connsiteX11" fmla="*/ 6690366 w 8411825"/>
                      <a:gd name="connsiteY11" fmla="*/ 0 h 6079525"/>
                      <a:gd name="connsiteX12" fmla="*/ 7398551 w 8411825"/>
                      <a:gd name="connsiteY12" fmla="*/ 0 h 6079525"/>
                      <a:gd name="connsiteX13" fmla="*/ 8411825 w 8411825"/>
                      <a:gd name="connsiteY13" fmla="*/ 1013274 h 6079525"/>
                      <a:gd name="connsiteX14" fmla="*/ 8411825 w 8411825"/>
                      <a:gd name="connsiteY14" fmla="*/ 1592271 h 6079525"/>
                      <a:gd name="connsiteX15" fmla="*/ 8411825 w 8411825"/>
                      <a:gd name="connsiteY15" fmla="*/ 2090208 h 6079525"/>
                      <a:gd name="connsiteX16" fmla="*/ 8411825 w 8411825"/>
                      <a:gd name="connsiteY16" fmla="*/ 2669205 h 6079525"/>
                      <a:gd name="connsiteX17" fmla="*/ 8411825 w 8411825"/>
                      <a:gd name="connsiteY17" fmla="*/ 3329261 h 6079525"/>
                      <a:gd name="connsiteX18" fmla="*/ 8411825 w 8411825"/>
                      <a:gd name="connsiteY18" fmla="*/ 3908258 h 6079525"/>
                      <a:gd name="connsiteX19" fmla="*/ 8411825 w 8411825"/>
                      <a:gd name="connsiteY19" fmla="*/ 4365665 h 6079525"/>
                      <a:gd name="connsiteX20" fmla="*/ 8411825 w 8411825"/>
                      <a:gd name="connsiteY20" fmla="*/ 5066251 h 6079525"/>
                      <a:gd name="connsiteX21" fmla="*/ 7398551 w 8411825"/>
                      <a:gd name="connsiteY21" fmla="*/ 6079525 h 6079525"/>
                      <a:gd name="connsiteX22" fmla="*/ 6881924 w 8411825"/>
                      <a:gd name="connsiteY22" fmla="*/ 6079525 h 6079525"/>
                      <a:gd name="connsiteX23" fmla="*/ 6301444 w 8411825"/>
                      <a:gd name="connsiteY23" fmla="*/ 6079525 h 6079525"/>
                      <a:gd name="connsiteX24" fmla="*/ 5912523 w 8411825"/>
                      <a:gd name="connsiteY24" fmla="*/ 6079525 h 6079525"/>
                      <a:gd name="connsiteX25" fmla="*/ 5523601 w 8411825"/>
                      <a:gd name="connsiteY25" fmla="*/ 6079525 h 6079525"/>
                      <a:gd name="connsiteX26" fmla="*/ 4943122 w 8411825"/>
                      <a:gd name="connsiteY26" fmla="*/ 6079525 h 6079525"/>
                      <a:gd name="connsiteX27" fmla="*/ 4490348 w 8411825"/>
                      <a:gd name="connsiteY27" fmla="*/ 6079525 h 6079525"/>
                      <a:gd name="connsiteX28" fmla="*/ 3846015 w 8411825"/>
                      <a:gd name="connsiteY28" fmla="*/ 6079525 h 6079525"/>
                      <a:gd name="connsiteX29" fmla="*/ 3393241 w 8411825"/>
                      <a:gd name="connsiteY29" fmla="*/ 6079525 h 6079525"/>
                      <a:gd name="connsiteX30" fmla="*/ 2748908 w 8411825"/>
                      <a:gd name="connsiteY30" fmla="*/ 6079525 h 6079525"/>
                      <a:gd name="connsiteX31" fmla="*/ 2359987 w 8411825"/>
                      <a:gd name="connsiteY31" fmla="*/ 6079525 h 6079525"/>
                      <a:gd name="connsiteX32" fmla="*/ 1715654 w 8411825"/>
                      <a:gd name="connsiteY32" fmla="*/ 6079525 h 6079525"/>
                      <a:gd name="connsiteX33" fmla="*/ 1013274 w 8411825"/>
                      <a:gd name="connsiteY33" fmla="*/ 6079525 h 6079525"/>
                      <a:gd name="connsiteX34" fmla="*/ 0 w 8411825"/>
                      <a:gd name="connsiteY34" fmla="*/ 5066251 h 6079525"/>
                      <a:gd name="connsiteX35" fmla="*/ 0 w 8411825"/>
                      <a:gd name="connsiteY35" fmla="*/ 4406195 h 6079525"/>
                      <a:gd name="connsiteX36" fmla="*/ 0 w 8411825"/>
                      <a:gd name="connsiteY36" fmla="*/ 3908258 h 6079525"/>
                      <a:gd name="connsiteX37" fmla="*/ 0 w 8411825"/>
                      <a:gd name="connsiteY37" fmla="*/ 3450850 h 6079525"/>
                      <a:gd name="connsiteX38" fmla="*/ 0 w 8411825"/>
                      <a:gd name="connsiteY38" fmla="*/ 2952913 h 6079525"/>
                      <a:gd name="connsiteX39" fmla="*/ 0 w 8411825"/>
                      <a:gd name="connsiteY39" fmla="*/ 2414446 h 6079525"/>
                      <a:gd name="connsiteX40" fmla="*/ 0 w 8411825"/>
                      <a:gd name="connsiteY40" fmla="*/ 1835449 h 6079525"/>
                      <a:gd name="connsiteX41" fmla="*/ 0 w 8411825"/>
                      <a:gd name="connsiteY41" fmla="*/ 1013274 h 60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11825" h="6079525" extrusionOk="0">
                        <a:moveTo>
                          <a:pt x="0" y="1013274"/>
                        </a:moveTo>
                        <a:cubicBezTo>
                          <a:pt x="-102804" y="390246"/>
                          <a:pt x="324668" y="48412"/>
                          <a:pt x="1013274" y="0"/>
                        </a:cubicBezTo>
                        <a:cubicBezTo>
                          <a:pt x="1221492" y="-76002"/>
                          <a:pt x="1452409" y="66076"/>
                          <a:pt x="1721459" y="0"/>
                        </a:cubicBezTo>
                        <a:cubicBezTo>
                          <a:pt x="1990510" y="-66076"/>
                          <a:pt x="2058947" y="31289"/>
                          <a:pt x="2238086" y="0"/>
                        </a:cubicBezTo>
                        <a:cubicBezTo>
                          <a:pt x="2417225" y="-31289"/>
                          <a:pt x="2559296" y="11396"/>
                          <a:pt x="2690860" y="0"/>
                        </a:cubicBezTo>
                        <a:cubicBezTo>
                          <a:pt x="2822424" y="-11396"/>
                          <a:pt x="3074681" y="68794"/>
                          <a:pt x="3335193" y="0"/>
                        </a:cubicBezTo>
                        <a:cubicBezTo>
                          <a:pt x="3595705" y="-68794"/>
                          <a:pt x="3714577" y="28880"/>
                          <a:pt x="3851820" y="0"/>
                        </a:cubicBezTo>
                        <a:cubicBezTo>
                          <a:pt x="3989063" y="-28880"/>
                          <a:pt x="4397253" y="11371"/>
                          <a:pt x="4560005" y="0"/>
                        </a:cubicBezTo>
                        <a:cubicBezTo>
                          <a:pt x="4722758" y="-11371"/>
                          <a:pt x="4846326" y="24934"/>
                          <a:pt x="5012779" y="0"/>
                        </a:cubicBezTo>
                        <a:cubicBezTo>
                          <a:pt x="5179232" y="-24934"/>
                          <a:pt x="5414985" y="27977"/>
                          <a:pt x="5720965" y="0"/>
                        </a:cubicBezTo>
                        <a:cubicBezTo>
                          <a:pt x="6026945" y="-27977"/>
                          <a:pt x="5952627" y="4648"/>
                          <a:pt x="6109886" y="0"/>
                        </a:cubicBezTo>
                        <a:cubicBezTo>
                          <a:pt x="6267145" y="-4648"/>
                          <a:pt x="6520200" y="62990"/>
                          <a:pt x="6690366" y="0"/>
                        </a:cubicBezTo>
                        <a:cubicBezTo>
                          <a:pt x="6860532" y="-62990"/>
                          <a:pt x="7078318" y="33421"/>
                          <a:pt x="7398551" y="0"/>
                        </a:cubicBezTo>
                        <a:cubicBezTo>
                          <a:pt x="8031271" y="-72239"/>
                          <a:pt x="8455351" y="425592"/>
                          <a:pt x="8411825" y="1013274"/>
                        </a:cubicBezTo>
                        <a:cubicBezTo>
                          <a:pt x="8467362" y="1244336"/>
                          <a:pt x="8365820" y="1454726"/>
                          <a:pt x="8411825" y="1592271"/>
                        </a:cubicBezTo>
                        <a:cubicBezTo>
                          <a:pt x="8457830" y="1729816"/>
                          <a:pt x="8391830" y="1938873"/>
                          <a:pt x="8411825" y="2090208"/>
                        </a:cubicBezTo>
                        <a:cubicBezTo>
                          <a:pt x="8431820" y="2241543"/>
                          <a:pt x="8385640" y="2530434"/>
                          <a:pt x="8411825" y="2669205"/>
                        </a:cubicBezTo>
                        <a:cubicBezTo>
                          <a:pt x="8438010" y="2807976"/>
                          <a:pt x="8384417" y="3154356"/>
                          <a:pt x="8411825" y="3329261"/>
                        </a:cubicBezTo>
                        <a:cubicBezTo>
                          <a:pt x="8439233" y="3504166"/>
                          <a:pt x="8360359" y="3771976"/>
                          <a:pt x="8411825" y="3908258"/>
                        </a:cubicBezTo>
                        <a:cubicBezTo>
                          <a:pt x="8463291" y="4044540"/>
                          <a:pt x="8402729" y="4180418"/>
                          <a:pt x="8411825" y="4365665"/>
                        </a:cubicBezTo>
                        <a:cubicBezTo>
                          <a:pt x="8420921" y="4550912"/>
                          <a:pt x="8399130" y="4883369"/>
                          <a:pt x="8411825" y="5066251"/>
                        </a:cubicBezTo>
                        <a:cubicBezTo>
                          <a:pt x="8497968" y="5574769"/>
                          <a:pt x="7892703" y="6183452"/>
                          <a:pt x="7398551" y="6079525"/>
                        </a:cubicBezTo>
                        <a:cubicBezTo>
                          <a:pt x="7157812" y="6079926"/>
                          <a:pt x="7004989" y="6035751"/>
                          <a:pt x="6881924" y="6079525"/>
                        </a:cubicBezTo>
                        <a:cubicBezTo>
                          <a:pt x="6758859" y="6123299"/>
                          <a:pt x="6556140" y="6029579"/>
                          <a:pt x="6301444" y="6079525"/>
                        </a:cubicBezTo>
                        <a:cubicBezTo>
                          <a:pt x="6046748" y="6129471"/>
                          <a:pt x="6047287" y="6038637"/>
                          <a:pt x="5912523" y="6079525"/>
                        </a:cubicBezTo>
                        <a:cubicBezTo>
                          <a:pt x="5777759" y="6120413"/>
                          <a:pt x="5650129" y="6034178"/>
                          <a:pt x="5523601" y="6079525"/>
                        </a:cubicBezTo>
                        <a:cubicBezTo>
                          <a:pt x="5397073" y="6124872"/>
                          <a:pt x="5107424" y="6073740"/>
                          <a:pt x="4943122" y="6079525"/>
                        </a:cubicBezTo>
                        <a:cubicBezTo>
                          <a:pt x="4778820" y="6085310"/>
                          <a:pt x="4687063" y="6032615"/>
                          <a:pt x="4490348" y="6079525"/>
                        </a:cubicBezTo>
                        <a:cubicBezTo>
                          <a:pt x="4293633" y="6126435"/>
                          <a:pt x="4068090" y="6017649"/>
                          <a:pt x="3846015" y="6079525"/>
                        </a:cubicBezTo>
                        <a:cubicBezTo>
                          <a:pt x="3623940" y="6141401"/>
                          <a:pt x="3570656" y="6075366"/>
                          <a:pt x="3393241" y="6079525"/>
                        </a:cubicBezTo>
                        <a:cubicBezTo>
                          <a:pt x="3215826" y="6083684"/>
                          <a:pt x="3030746" y="6029854"/>
                          <a:pt x="2748908" y="6079525"/>
                        </a:cubicBezTo>
                        <a:cubicBezTo>
                          <a:pt x="2467070" y="6129196"/>
                          <a:pt x="2474263" y="6063531"/>
                          <a:pt x="2359987" y="6079525"/>
                        </a:cubicBezTo>
                        <a:cubicBezTo>
                          <a:pt x="2245711" y="6095519"/>
                          <a:pt x="1850742" y="6029850"/>
                          <a:pt x="1715654" y="6079525"/>
                        </a:cubicBezTo>
                        <a:cubicBezTo>
                          <a:pt x="1580566" y="6129200"/>
                          <a:pt x="1300250" y="6067777"/>
                          <a:pt x="1013274" y="6079525"/>
                        </a:cubicBezTo>
                        <a:cubicBezTo>
                          <a:pt x="430099" y="6092735"/>
                          <a:pt x="24307" y="5691727"/>
                          <a:pt x="0" y="5066251"/>
                        </a:cubicBezTo>
                        <a:cubicBezTo>
                          <a:pt x="-24774" y="4875056"/>
                          <a:pt x="34367" y="4687189"/>
                          <a:pt x="0" y="4406195"/>
                        </a:cubicBezTo>
                        <a:cubicBezTo>
                          <a:pt x="-34367" y="4125201"/>
                          <a:pt x="21606" y="4096859"/>
                          <a:pt x="0" y="3908258"/>
                        </a:cubicBezTo>
                        <a:cubicBezTo>
                          <a:pt x="-21606" y="3719657"/>
                          <a:pt x="28453" y="3573325"/>
                          <a:pt x="0" y="3450850"/>
                        </a:cubicBezTo>
                        <a:cubicBezTo>
                          <a:pt x="-28453" y="3328375"/>
                          <a:pt x="26523" y="3088658"/>
                          <a:pt x="0" y="2952913"/>
                        </a:cubicBezTo>
                        <a:cubicBezTo>
                          <a:pt x="-26523" y="2817168"/>
                          <a:pt x="29552" y="2580642"/>
                          <a:pt x="0" y="2414446"/>
                        </a:cubicBezTo>
                        <a:cubicBezTo>
                          <a:pt x="-29552" y="2248250"/>
                          <a:pt x="39317" y="1969577"/>
                          <a:pt x="0" y="1835449"/>
                        </a:cubicBezTo>
                        <a:cubicBezTo>
                          <a:pt x="-39317" y="1701321"/>
                          <a:pt x="18150" y="1349752"/>
                          <a:pt x="0" y="10132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8" name="Triangle 27">
            <a:extLst>
              <a:ext uri="{FF2B5EF4-FFF2-40B4-BE49-F238E27FC236}">
                <a16:creationId xmlns:a16="http://schemas.microsoft.com/office/drawing/2014/main" id="{99D4682A-8CBF-5E41-AAB9-AC0A7D5D1DE5}"/>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9" name="Triangle 28">
            <a:extLst>
              <a:ext uri="{FF2B5EF4-FFF2-40B4-BE49-F238E27FC236}">
                <a16:creationId xmlns:a16="http://schemas.microsoft.com/office/drawing/2014/main" id="{500C9D07-D5E5-C048-80F5-6BD9FE6DB11F}"/>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30" name="Picture 2" descr="Genomics Core Leuven">
            <a:extLst>
              <a:ext uri="{FF2B5EF4-FFF2-40B4-BE49-F238E27FC236}">
                <a16:creationId xmlns:a16="http://schemas.microsoft.com/office/drawing/2014/main" id="{EB1FEC6D-B342-2040-A8E1-01AA8E3CAA38}"/>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A picture containing timeline&#10;&#10;Description automatically generated">
            <a:extLst>
              <a:ext uri="{FF2B5EF4-FFF2-40B4-BE49-F238E27FC236}">
                <a16:creationId xmlns:a16="http://schemas.microsoft.com/office/drawing/2014/main" id="{9CAA07C5-D889-7D40-9BCF-DDCA819EB42F}"/>
              </a:ext>
            </a:extLst>
          </p:cNvPr>
          <p:cNvPicPr>
            <a:picLocks noChangeAspect="1"/>
          </p:cNvPicPr>
          <p:nvPr/>
        </p:nvPicPr>
        <p:blipFill>
          <a:blip r:embed="rId5"/>
          <a:stretch>
            <a:fillRect/>
          </a:stretch>
        </p:blipFill>
        <p:spPr>
          <a:xfrm>
            <a:off x="2965960" y="1101814"/>
            <a:ext cx="8130923" cy="4412434"/>
          </a:xfrm>
          <a:prstGeom prst="rect">
            <a:avLst/>
          </a:prstGeom>
        </p:spPr>
      </p:pic>
      <p:sp>
        <p:nvSpPr>
          <p:cNvPr id="17" name="TextBox 16">
            <a:extLst>
              <a:ext uri="{FF2B5EF4-FFF2-40B4-BE49-F238E27FC236}">
                <a16:creationId xmlns:a16="http://schemas.microsoft.com/office/drawing/2014/main" id="{67FCCE84-2F66-DF48-8B2B-CB6347A019A1}"/>
              </a:ext>
            </a:extLst>
          </p:cNvPr>
          <p:cNvSpPr txBox="1"/>
          <p:nvPr/>
        </p:nvSpPr>
        <p:spPr>
          <a:xfrm>
            <a:off x="3113903" y="488263"/>
            <a:ext cx="7253416" cy="461665"/>
          </a:xfrm>
          <a:prstGeom prst="rect">
            <a:avLst/>
          </a:prstGeom>
          <a:noFill/>
        </p:spPr>
        <p:txBody>
          <a:bodyPr wrap="square" rtlCol="0">
            <a:spAutoFit/>
          </a:bodyPr>
          <a:lstStyle/>
          <a:p>
            <a:pPr algn="ctr"/>
            <a:r>
              <a:rPr lang="en-US" sz="2400" b="1" dirty="0"/>
              <a:t>Library prep: 10x ATAC + RNA seq</a:t>
            </a:r>
            <a:endParaRPr lang="en-BE" sz="2400" b="1" dirty="0"/>
          </a:p>
        </p:txBody>
      </p:sp>
      <p:sp>
        <p:nvSpPr>
          <p:cNvPr id="18" name="TextBox 17">
            <a:extLst>
              <a:ext uri="{FF2B5EF4-FFF2-40B4-BE49-F238E27FC236}">
                <a16:creationId xmlns:a16="http://schemas.microsoft.com/office/drawing/2014/main" id="{F8D1A39D-1336-A840-B279-0D839E4FE208}"/>
              </a:ext>
            </a:extLst>
          </p:cNvPr>
          <p:cNvSpPr txBox="1"/>
          <p:nvPr/>
        </p:nvSpPr>
        <p:spPr>
          <a:xfrm>
            <a:off x="3113903" y="5632574"/>
            <a:ext cx="3209544" cy="369332"/>
          </a:xfrm>
          <a:prstGeom prst="rect">
            <a:avLst/>
          </a:prstGeom>
          <a:noFill/>
        </p:spPr>
        <p:txBody>
          <a:bodyPr wrap="square" rtlCol="0">
            <a:spAutoFit/>
          </a:bodyPr>
          <a:lstStyle/>
          <a:p>
            <a:r>
              <a:rPr lang="en-BE" dirty="0"/>
              <a:t>1 sample but 2 libraries </a:t>
            </a:r>
          </a:p>
        </p:txBody>
      </p:sp>
    </p:spTree>
    <p:extLst>
      <p:ext uri="{BB962C8B-B14F-4D97-AF65-F5344CB8AC3E}">
        <p14:creationId xmlns:p14="http://schemas.microsoft.com/office/powerpoint/2010/main" val="1085795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B8664B-7BD0-164A-BC33-5EF89497955C}"/>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6746" y="1746295"/>
            <a:ext cx="2424341" cy="3989161"/>
          </a:xfrm>
          <a:prstGeom prst="rect">
            <a:avLst/>
          </a:prstGeom>
        </p:spPr>
      </p:pic>
      <p:sp>
        <p:nvSpPr>
          <p:cNvPr id="7" name="Freeform 6">
            <a:extLst>
              <a:ext uri="{FF2B5EF4-FFF2-40B4-BE49-F238E27FC236}">
                <a16:creationId xmlns:a16="http://schemas.microsoft.com/office/drawing/2014/main" id="{872A95BC-E8B5-CD45-ACFE-30F453D409CA}"/>
              </a:ext>
            </a:extLst>
          </p:cNvPr>
          <p:cNvSpPr/>
          <p:nvPr/>
        </p:nvSpPr>
        <p:spPr>
          <a:xfrm>
            <a:off x="2097719" y="1235674"/>
            <a:ext cx="474818" cy="2253114"/>
          </a:xfrm>
          <a:custGeom>
            <a:avLst/>
            <a:gdLst>
              <a:gd name="connsiteX0" fmla="*/ 0 w 457200"/>
              <a:gd name="connsiteY0" fmla="*/ 1309816 h 1407972"/>
              <a:gd name="connsiteX1" fmla="*/ 284206 w 457200"/>
              <a:gd name="connsiteY1" fmla="*/ 1272746 h 1407972"/>
              <a:gd name="connsiteX2" fmla="*/ 457200 w 457200"/>
              <a:gd name="connsiteY2" fmla="*/ 0 h 1407972"/>
              <a:gd name="connsiteX0" fmla="*/ 0 w 457200"/>
              <a:gd name="connsiteY0" fmla="*/ 1309816 h 1346110"/>
              <a:gd name="connsiteX1" fmla="*/ 420130 w 457200"/>
              <a:gd name="connsiteY1" fmla="*/ 1099751 h 1346110"/>
              <a:gd name="connsiteX2" fmla="*/ 457200 w 457200"/>
              <a:gd name="connsiteY2" fmla="*/ 0 h 1346110"/>
              <a:gd name="connsiteX0" fmla="*/ 0 w 457200"/>
              <a:gd name="connsiteY0" fmla="*/ 1309816 h 1324859"/>
              <a:gd name="connsiteX1" fmla="*/ 382368 w 457200"/>
              <a:gd name="connsiteY1" fmla="*/ 842767 h 1324859"/>
              <a:gd name="connsiteX2" fmla="*/ 457200 w 457200"/>
              <a:gd name="connsiteY2" fmla="*/ 0 h 1324859"/>
              <a:gd name="connsiteX0" fmla="*/ 0 w 646012"/>
              <a:gd name="connsiteY0" fmla="*/ 1273103 h 1289582"/>
              <a:gd name="connsiteX1" fmla="*/ 571180 w 646012"/>
              <a:gd name="connsiteY1" fmla="*/ 842767 h 1289582"/>
              <a:gd name="connsiteX2" fmla="*/ 646012 w 646012"/>
              <a:gd name="connsiteY2" fmla="*/ 0 h 1289582"/>
              <a:gd name="connsiteX0" fmla="*/ 0 w 646012"/>
              <a:gd name="connsiteY0" fmla="*/ 1273103 h 1277444"/>
              <a:gd name="connsiteX1" fmla="*/ 571180 w 646012"/>
              <a:gd name="connsiteY1" fmla="*/ 842767 h 1277444"/>
              <a:gd name="connsiteX2" fmla="*/ 646012 w 646012"/>
              <a:gd name="connsiteY2" fmla="*/ 0 h 1277444"/>
              <a:gd name="connsiteX0" fmla="*/ 0 w 655649"/>
              <a:gd name="connsiteY0" fmla="*/ 1316820 h 1320593"/>
              <a:gd name="connsiteX1" fmla="*/ 580817 w 655649"/>
              <a:gd name="connsiteY1" fmla="*/ 842767 h 1320593"/>
              <a:gd name="connsiteX2" fmla="*/ 655649 w 655649"/>
              <a:gd name="connsiteY2" fmla="*/ 0 h 1320593"/>
              <a:gd name="connsiteX0" fmla="*/ 0 w 659212"/>
              <a:gd name="connsiteY0" fmla="*/ 1316820 h 1320740"/>
              <a:gd name="connsiteX1" fmla="*/ 628996 w 659212"/>
              <a:gd name="connsiteY1" fmla="*/ 855258 h 1320740"/>
              <a:gd name="connsiteX2" fmla="*/ 655649 w 659212"/>
              <a:gd name="connsiteY2" fmla="*/ 0 h 1320740"/>
            </a:gdLst>
            <a:ahLst/>
            <a:cxnLst>
              <a:cxn ang="0">
                <a:pos x="connsiteX0" y="connsiteY0"/>
              </a:cxn>
              <a:cxn ang="0">
                <a:pos x="connsiteX1" y="connsiteY1"/>
              </a:cxn>
              <a:cxn ang="0">
                <a:pos x="connsiteX2" y="connsiteY2"/>
              </a:cxn>
            </a:cxnLst>
            <a:rect l="l" t="t" r="r" b="b"/>
            <a:pathLst>
              <a:path w="659212" h="1320740">
                <a:moveTo>
                  <a:pt x="0" y="1316820"/>
                </a:moveTo>
                <a:cubicBezTo>
                  <a:pt x="547256" y="1357473"/>
                  <a:pt x="552796" y="1073561"/>
                  <a:pt x="628996" y="855258"/>
                </a:cubicBezTo>
                <a:cubicBezTo>
                  <a:pt x="705196" y="636955"/>
                  <a:pt x="607252" y="527221"/>
                  <a:pt x="655649" y="0"/>
                </a:cubicBezTo>
              </a:path>
            </a:pathLst>
          </a:custGeom>
          <a:noFill/>
          <a:ln>
            <a:solidFill>
              <a:srgbClr val="FAB005">
                <a:alpha val="29804"/>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ounded Rectangle 9">
            <a:extLst>
              <a:ext uri="{FF2B5EF4-FFF2-40B4-BE49-F238E27FC236}">
                <a16:creationId xmlns:a16="http://schemas.microsoft.com/office/drawing/2014/main" id="{52A5FF1F-60C3-804B-B317-1C0500385E8E}"/>
              </a:ext>
            </a:extLst>
          </p:cNvPr>
          <p:cNvSpPr/>
          <p:nvPr/>
        </p:nvSpPr>
        <p:spPr>
          <a:xfrm>
            <a:off x="2577340" y="336377"/>
            <a:ext cx="8751600" cy="6437871"/>
          </a:xfrm>
          <a:prstGeom prst="roundRect">
            <a:avLst/>
          </a:prstGeom>
          <a:noFill/>
          <a:ln w="19050">
            <a:solidFill>
              <a:srgbClr val="FAB005">
                <a:alpha val="29804"/>
              </a:srgbClr>
            </a:solidFill>
            <a:prstDash val="sysDash"/>
            <a:extLst>
              <a:ext uri="{C807C97D-BFC1-408E-A445-0C87EB9F89A2}">
                <ask:lineSketchStyleProps xmlns:ask="http://schemas.microsoft.com/office/drawing/2018/sketchyshapes" sd="1219033472">
                  <a:custGeom>
                    <a:avLst/>
                    <a:gdLst>
                      <a:gd name="connsiteX0" fmla="*/ 0 w 8411825"/>
                      <a:gd name="connsiteY0" fmla="*/ 1013274 h 6079525"/>
                      <a:gd name="connsiteX1" fmla="*/ 1013274 w 8411825"/>
                      <a:gd name="connsiteY1" fmla="*/ 0 h 6079525"/>
                      <a:gd name="connsiteX2" fmla="*/ 1721459 w 8411825"/>
                      <a:gd name="connsiteY2" fmla="*/ 0 h 6079525"/>
                      <a:gd name="connsiteX3" fmla="*/ 2238086 w 8411825"/>
                      <a:gd name="connsiteY3" fmla="*/ 0 h 6079525"/>
                      <a:gd name="connsiteX4" fmla="*/ 2690860 w 8411825"/>
                      <a:gd name="connsiteY4" fmla="*/ 0 h 6079525"/>
                      <a:gd name="connsiteX5" fmla="*/ 3335193 w 8411825"/>
                      <a:gd name="connsiteY5" fmla="*/ 0 h 6079525"/>
                      <a:gd name="connsiteX6" fmla="*/ 3851820 w 8411825"/>
                      <a:gd name="connsiteY6" fmla="*/ 0 h 6079525"/>
                      <a:gd name="connsiteX7" fmla="*/ 4560005 w 8411825"/>
                      <a:gd name="connsiteY7" fmla="*/ 0 h 6079525"/>
                      <a:gd name="connsiteX8" fmla="*/ 5012779 w 8411825"/>
                      <a:gd name="connsiteY8" fmla="*/ 0 h 6079525"/>
                      <a:gd name="connsiteX9" fmla="*/ 5720965 w 8411825"/>
                      <a:gd name="connsiteY9" fmla="*/ 0 h 6079525"/>
                      <a:gd name="connsiteX10" fmla="*/ 6109886 w 8411825"/>
                      <a:gd name="connsiteY10" fmla="*/ 0 h 6079525"/>
                      <a:gd name="connsiteX11" fmla="*/ 6690366 w 8411825"/>
                      <a:gd name="connsiteY11" fmla="*/ 0 h 6079525"/>
                      <a:gd name="connsiteX12" fmla="*/ 7398551 w 8411825"/>
                      <a:gd name="connsiteY12" fmla="*/ 0 h 6079525"/>
                      <a:gd name="connsiteX13" fmla="*/ 8411825 w 8411825"/>
                      <a:gd name="connsiteY13" fmla="*/ 1013274 h 6079525"/>
                      <a:gd name="connsiteX14" fmla="*/ 8411825 w 8411825"/>
                      <a:gd name="connsiteY14" fmla="*/ 1592271 h 6079525"/>
                      <a:gd name="connsiteX15" fmla="*/ 8411825 w 8411825"/>
                      <a:gd name="connsiteY15" fmla="*/ 2090208 h 6079525"/>
                      <a:gd name="connsiteX16" fmla="*/ 8411825 w 8411825"/>
                      <a:gd name="connsiteY16" fmla="*/ 2669205 h 6079525"/>
                      <a:gd name="connsiteX17" fmla="*/ 8411825 w 8411825"/>
                      <a:gd name="connsiteY17" fmla="*/ 3329261 h 6079525"/>
                      <a:gd name="connsiteX18" fmla="*/ 8411825 w 8411825"/>
                      <a:gd name="connsiteY18" fmla="*/ 3908258 h 6079525"/>
                      <a:gd name="connsiteX19" fmla="*/ 8411825 w 8411825"/>
                      <a:gd name="connsiteY19" fmla="*/ 4365665 h 6079525"/>
                      <a:gd name="connsiteX20" fmla="*/ 8411825 w 8411825"/>
                      <a:gd name="connsiteY20" fmla="*/ 5066251 h 6079525"/>
                      <a:gd name="connsiteX21" fmla="*/ 7398551 w 8411825"/>
                      <a:gd name="connsiteY21" fmla="*/ 6079525 h 6079525"/>
                      <a:gd name="connsiteX22" fmla="*/ 6881924 w 8411825"/>
                      <a:gd name="connsiteY22" fmla="*/ 6079525 h 6079525"/>
                      <a:gd name="connsiteX23" fmla="*/ 6301444 w 8411825"/>
                      <a:gd name="connsiteY23" fmla="*/ 6079525 h 6079525"/>
                      <a:gd name="connsiteX24" fmla="*/ 5912523 w 8411825"/>
                      <a:gd name="connsiteY24" fmla="*/ 6079525 h 6079525"/>
                      <a:gd name="connsiteX25" fmla="*/ 5523601 w 8411825"/>
                      <a:gd name="connsiteY25" fmla="*/ 6079525 h 6079525"/>
                      <a:gd name="connsiteX26" fmla="*/ 4943122 w 8411825"/>
                      <a:gd name="connsiteY26" fmla="*/ 6079525 h 6079525"/>
                      <a:gd name="connsiteX27" fmla="*/ 4490348 w 8411825"/>
                      <a:gd name="connsiteY27" fmla="*/ 6079525 h 6079525"/>
                      <a:gd name="connsiteX28" fmla="*/ 3846015 w 8411825"/>
                      <a:gd name="connsiteY28" fmla="*/ 6079525 h 6079525"/>
                      <a:gd name="connsiteX29" fmla="*/ 3393241 w 8411825"/>
                      <a:gd name="connsiteY29" fmla="*/ 6079525 h 6079525"/>
                      <a:gd name="connsiteX30" fmla="*/ 2748908 w 8411825"/>
                      <a:gd name="connsiteY30" fmla="*/ 6079525 h 6079525"/>
                      <a:gd name="connsiteX31" fmla="*/ 2359987 w 8411825"/>
                      <a:gd name="connsiteY31" fmla="*/ 6079525 h 6079525"/>
                      <a:gd name="connsiteX32" fmla="*/ 1715654 w 8411825"/>
                      <a:gd name="connsiteY32" fmla="*/ 6079525 h 6079525"/>
                      <a:gd name="connsiteX33" fmla="*/ 1013274 w 8411825"/>
                      <a:gd name="connsiteY33" fmla="*/ 6079525 h 6079525"/>
                      <a:gd name="connsiteX34" fmla="*/ 0 w 8411825"/>
                      <a:gd name="connsiteY34" fmla="*/ 5066251 h 6079525"/>
                      <a:gd name="connsiteX35" fmla="*/ 0 w 8411825"/>
                      <a:gd name="connsiteY35" fmla="*/ 4406195 h 6079525"/>
                      <a:gd name="connsiteX36" fmla="*/ 0 w 8411825"/>
                      <a:gd name="connsiteY36" fmla="*/ 3908258 h 6079525"/>
                      <a:gd name="connsiteX37" fmla="*/ 0 w 8411825"/>
                      <a:gd name="connsiteY37" fmla="*/ 3450850 h 6079525"/>
                      <a:gd name="connsiteX38" fmla="*/ 0 w 8411825"/>
                      <a:gd name="connsiteY38" fmla="*/ 2952913 h 6079525"/>
                      <a:gd name="connsiteX39" fmla="*/ 0 w 8411825"/>
                      <a:gd name="connsiteY39" fmla="*/ 2414446 h 6079525"/>
                      <a:gd name="connsiteX40" fmla="*/ 0 w 8411825"/>
                      <a:gd name="connsiteY40" fmla="*/ 1835449 h 6079525"/>
                      <a:gd name="connsiteX41" fmla="*/ 0 w 8411825"/>
                      <a:gd name="connsiteY41" fmla="*/ 1013274 h 60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11825" h="6079525" extrusionOk="0">
                        <a:moveTo>
                          <a:pt x="0" y="1013274"/>
                        </a:moveTo>
                        <a:cubicBezTo>
                          <a:pt x="-102804" y="390246"/>
                          <a:pt x="324668" y="48412"/>
                          <a:pt x="1013274" y="0"/>
                        </a:cubicBezTo>
                        <a:cubicBezTo>
                          <a:pt x="1221492" y="-76002"/>
                          <a:pt x="1452409" y="66076"/>
                          <a:pt x="1721459" y="0"/>
                        </a:cubicBezTo>
                        <a:cubicBezTo>
                          <a:pt x="1990510" y="-66076"/>
                          <a:pt x="2058947" y="31289"/>
                          <a:pt x="2238086" y="0"/>
                        </a:cubicBezTo>
                        <a:cubicBezTo>
                          <a:pt x="2417225" y="-31289"/>
                          <a:pt x="2559296" y="11396"/>
                          <a:pt x="2690860" y="0"/>
                        </a:cubicBezTo>
                        <a:cubicBezTo>
                          <a:pt x="2822424" y="-11396"/>
                          <a:pt x="3074681" y="68794"/>
                          <a:pt x="3335193" y="0"/>
                        </a:cubicBezTo>
                        <a:cubicBezTo>
                          <a:pt x="3595705" y="-68794"/>
                          <a:pt x="3714577" y="28880"/>
                          <a:pt x="3851820" y="0"/>
                        </a:cubicBezTo>
                        <a:cubicBezTo>
                          <a:pt x="3989063" y="-28880"/>
                          <a:pt x="4397253" y="11371"/>
                          <a:pt x="4560005" y="0"/>
                        </a:cubicBezTo>
                        <a:cubicBezTo>
                          <a:pt x="4722758" y="-11371"/>
                          <a:pt x="4846326" y="24934"/>
                          <a:pt x="5012779" y="0"/>
                        </a:cubicBezTo>
                        <a:cubicBezTo>
                          <a:pt x="5179232" y="-24934"/>
                          <a:pt x="5414985" y="27977"/>
                          <a:pt x="5720965" y="0"/>
                        </a:cubicBezTo>
                        <a:cubicBezTo>
                          <a:pt x="6026945" y="-27977"/>
                          <a:pt x="5952627" y="4648"/>
                          <a:pt x="6109886" y="0"/>
                        </a:cubicBezTo>
                        <a:cubicBezTo>
                          <a:pt x="6267145" y="-4648"/>
                          <a:pt x="6520200" y="62990"/>
                          <a:pt x="6690366" y="0"/>
                        </a:cubicBezTo>
                        <a:cubicBezTo>
                          <a:pt x="6860532" y="-62990"/>
                          <a:pt x="7078318" y="33421"/>
                          <a:pt x="7398551" y="0"/>
                        </a:cubicBezTo>
                        <a:cubicBezTo>
                          <a:pt x="8031271" y="-72239"/>
                          <a:pt x="8455351" y="425592"/>
                          <a:pt x="8411825" y="1013274"/>
                        </a:cubicBezTo>
                        <a:cubicBezTo>
                          <a:pt x="8467362" y="1244336"/>
                          <a:pt x="8365820" y="1454726"/>
                          <a:pt x="8411825" y="1592271"/>
                        </a:cubicBezTo>
                        <a:cubicBezTo>
                          <a:pt x="8457830" y="1729816"/>
                          <a:pt x="8391830" y="1938873"/>
                          <a:pt x="8411825" y="2090208"/>
                        </a:cubicBezTo>
                        <a:cubicBezTo>
                          <a:pt x="8431820" y="2241543"/>
                          <a:pt x="8385640" y="2530434"/>
                          <a:pt x="8411825" y="2669205"/>
                        </a:cubicBezTo>
                        <a:cubicBezTo>
                          <a:pt x="8438010" y="2807976"/>
                          <a:pt x="8384417" y="3154356"/>
                          <a:pt x="8411825" y="3329261"/>
                        </a:cubicBezTo>
                        <a:cubicBezTo>
                          <a:pt x="8439233" y="3504166"/>
                          <a:pt x="8360359" y="3771976"/>
                          <a:pt x="8411825" y="3908258"/>
                        </a:cubicBezTo>
                        <a:cubicBezTo>
                          <a:pt x="8463291" y="4044540"/>
                          <a:pt x="8402729" y="4180418"/>
                          <a:pt x="8411825" y="4365665"/>
                        </a:cubicBezTo>
                        <a:cubicBezTo>
                          <a:pt x="8420921" y="4550912"/>
                          <a:pt x="8399130" y="4883369"/>
                          <a:pt x="8411825" y="5066251"/>
                        </a:cubicBezTo>
                        <a:cubicBezTo>
                          <a:pt x="8497968" y="5574769"/>
                          <a:pt x="7892703" y="6183452"/>
                          <a:pt x="7398551" y="6079525"/>
                        </a:cubicBezTo>
                        <a:cubicBezTo>
                          <a:pt x="7157812" y="6079926"/>
                          <a:pt x="7004989" y="6035751"/>
                          <a:pt x="6881924" y="6079525"/>
                        </a:cubicBezTo>
                        <a:cubicBezTo>
                          <a:pt x="6758859" y="6123299"/>
                          <a:pt x="6556140" y="6029579"/>
                          <a:pt x="6301444" y="6079525"/>
                        </a:cubicBezTo>
                        <a:cubicBezTo>
                          <a:pt x="6046748" y="6129471"/>
                          <a:pt x="6047287" y="6038637"/>
                          <a:pt x="5912523" y="6079525"/>
                        </a:cubicBezTo>
                        <a:cubicBezTo>
                          <a:pt x="5777759" y="6120413"/>
                          <a:pt x="5650129" y="6034178"/>
                          <a:pt x="5523601" y="6079525"/>
                        </a:cubicBezTo>
                        <a:cubicBezTo>
                          <a:pt x="5397073" y="6124872"/>
                          <a:pt x="5107424" y="6073740"/>
                          <a:pt x="4943122" y="6079525"/>
                        </a:cubicBezTo>
                        <a:cubicBezTo>
                          <a:pt x="4778820" y="6085310"/>
                          <a:pt x="4687063" y="6032615"/>
                          <a:pt x="4490348" y="6079525"/>
                        </a:cubicBezTo>
                        <a:cubicBezTo>
                          <a:pt x="4293633" y="6126435"/>
                          <a:pt x="4068090" y="6017649"/>
                          <a:pt x="3846015" y="6079525"/>
                        </a:cubicBezTo>
                        <a:cubicBezTo>
                          <a:pt x="3623940" y="6141401"/>
                          <a:pt x="3570656" y="6075366"/>
                          <a:pt x="3393241" y="6079525"/>
                        </a:cubicBezTo>
                        <a:cubicBezTo>
                          <a:pt x="3215826" y="6083684"/>
                          <a:pt x="3030746" y="6029854"/>
                          <a:pt x="2748908" y="6079525"/>
                        </a:cubicBezTo>
                        <a:cubicBezTo>
                          <a:pt x="2467070" y="6129196"/>
                          <a:pt x="2474263" y="6063531"/>
                          <a:pt x="2359987" y="6079525"/>
                        </a:cubicBezTo>
                        <a:cubicBezTo>
                          <a:pt x="2245711" y="6095519"/>
                          <a:pt x="1850742" y="6029850"/>
                          <a:pt x="1715654" y="6079525"/>
                        </a:cubicBezTo>
                        <a:cubicBezTo>
                          <a:pt x="1580566" y="6129200"/>
                          <a:pt x="1300250" y="6067777"/>
                          <a:pt x="1013274" y="6079525"/>
                        </a:cubicBezTo>
                        <a:cubicBezTo>
                          <a:pt x="430099" y="6092735"/>
                          <a:pt x="24307" y="5691727"/>
                          <a:pt x="0" y="5066251"/>
                        </a:cubicBezTo>
                        <a:cubicBezTo>
                          <a:pt x="-24774" y="4875056"/>
                          <a:pt x="34367" y="4687189"/>
                          <a:pt x="0" y="4406195"/>
                        </a:cubicBezTo>
                        <a:cubicBezTo>
                          <a:pt x="-34367" y="4125201"/>
                          <a:pt x="21606" y="4096859"/>
                          <a:pt x="0" y="3908258"/>
                        </a:cubicBezTo>
                        <a:cubicBezTo>
                          <a:pt x="-21606" y="3719657"/>
                          <a:pt x="28453" y="3573325"/>
                          <a:pt x="0" y="3450850"/>
                        </a:cubicBezTo>
                        <a:cubicBezTo>
                          <a:pt x="-28453" y="3328375"/>
                          <a:pt x="26523" y="3088658"/>
                          <a:pt x="0" y="2952913"/>
                        </a:cubicBezTo>
                        <a:cubicBezTo>
                          <a:pt x="-26523" y="2817168"/>
                          <a:pt x="29552" y="2580642"/>
                          <a:pt x="0" y="2414446"/>
                        </a:cubicBezTo>
                        <a:cubicBezTo>
                          <a:pt x="-29552" y="2248250"/>
                          <a:pt x="39317" y="1969577"/>
                          <a:pt x="0" y="1835449"/>
                        </a:cubicBezTo>
                        <a:cubicBezTo>
                          <a:pt x="-39317" y="1701321"/>
                          <a:pt x="18150" y="1349752"/>
                          <a:pt x="0" y="10132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8" name="Triangle 27">
            <a:extLst>
              <a:ext uri="{FF2B5EF4-FFF2-40B4-BE49-F238E27FC236}">
                <a16:creationId xmlns:a16="http://schemas.microsoft.com/office/drawing/2014/main" id="{99D4682A-8CBF-5E41-AAB9-AC0A7D5D1DE5}"/>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9" name="Triangle 28">
            <a:extLst>
              <a:ext uri="{FF2B5EF4-FFF2-40B4-BE49-F238E27FC236}">
                <a16:creationId xmlns:a16="http://schemas.microsoft.com/office/drawing/2014/main" id="{500C9D07-D5E5-C048-80F5-6BD9FE6DB11F}"/>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30" name="Picture 2" descr="Genomics Core Leuven">
            <a:extLst>
              <a:ext uri="{FF2B5EF4-FFF2-40B4-BE49-F238E27FC236}">
                <a16:creationId xmlns:a16="http://schemas.microsoft.com/office/drawing/2014/main" id="{EB1FEC6D-B342-2040-A8E1-01AA8E3CAA38}"/>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67FCCE84-2F66-DF48-8B2B-CB6347A019A1}"/>
              </a:ext>
            </a:extLst>
          </p:cNvPr>
          <p:cNvSpPr txBox="1"/>
          <p:nvPr/>
        </p:nvSpPr>
        <p:spPr>
          <a:xfrm>
            <a:off x="3113903" y="488263"/>
            <a:ext cx="7253416" cy="461665"/>
          </a:xfrm>
          <a:prstGeom prst="rect">
            <a:avLst/>
          </a:prstGeom>
          <a:noFill/>
        </p:spPr>
        <p:txBody>
          <a:bodyPr wrap="square" rtlCol="0">
            <a:spAutoFit/>
          </a:bodyPr>
          <a:lstStyle/>
          <a:p>
            <a:pPr algn="ctr"/>
            <a:r>
              <a:rPr lang="en-US" sz="2400" b="1" dirty="0"/>
              <a:t>Library prep: 10x </a:t>
            </a:r>
            <a:r>
              <a:rPr lang="en-US" sz="2400" b="1" dirty="0" err="1"/>
              <a:t>visium</a:t>
            </a:r>
            <a:endParaRPr lang="en-BE" sz="2400" b="1" dirty="0"/>
          </a:p>
        </p:txBody>
      </p:sp>
      <p:pic>
        <p:nvPicPr>
          <p:cNvPr id="11" name="Picture 10" descr="Graphical user interface, diagram&#10;&#10;Description automatically generated">
            <a:extLst>
              <a:ext uri="{FF2B5EF4-FFF2-40B4-BE49-F238E27FC236}">
                <a16:creationId xmlns:a16="http://schemas.microsoft.com/office/drawing/2014/main" id="{A580970A-5305-0743-940C-C36CC95637D7}"/>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3600584" y="1233188"/>
            <a:ext cx="6280054" cy="1752600"/>
          </a:xfrm>
          <a:prstGeom prst="rect">
            <a:avLst/>
          </a:prstGeom>
        </p:spPr>
      </p:pic>
      <p:pic>
        <p:nvPicPr>
          <p:cNvPr id="14" name="Picture 13" descr="Diagram&#10;&#10;Description automatically generated">
            <a:extLst>
              <a:ext uri="{FF2B5EF4-FFF2-40B4-BE49-F238E27FC236}">
                <a16:creationId xmlns:a16="http://schemas.microsoft.com/office/drawing/2014/main" id="{70539552-68B0-D54E-9F02-8A30A360D006}"/>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3756036" y="3310039"/>
            <a:ext cx="1815198" cy="3059698"/>
          </a:xfrm>
          <a:prstGeom prst="rect">
            <a:avLst/>
          </a:prstGeom>
        </p:spPr>
      </p:pic>
      <p:pic>
        <p:nvPicPr>
          <p:cNvPr id="5" name="Picture 4" descr="A picture containing chart&#10;&#10;Description automatically generated">
            <a:extLst>
              <a:ext uri="{FF2B5EF4-FFF2-40B4-BE49-F238E27FC236}">
                <a16:creationId xmlns:a16="http://schemas.microsoft.com/office/drawing/2014/main" id="{6D2FA1D9-C3C4-3542-9AB7-120DE2FF0F1E}"/>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857144" y="3388870"/>
            <a:ext cx="3108044" cy="2902035"/>
          </a:xfrm>
          <a:prstGeom prst="rect">
            <a:avLst/>
          </a:prstGeom>
        </p:spPr>
      </p:pic>
      <p:pic>
        <p:nvPicPr>
          <p:cNvPr id="4098" name="Picture 2" descr="Spatial Omics Year in Review">
            <a:extLst>
              <a:ext uri="{FF2B5EF4-FFF2-40B4-BE49-F238E27FC236}">
                <a16:creationId xmlns:a16="http://schemas.microsoft.com/office/drawing/2014/main" id="{A1043070-DA85-4B4A-B00E-C0B1A4C69DD9}"/>
              </a:ext>
            </a:extLst>
          </p:cNvPr>
          <p:cNvPicPr>
            <a:picLocks noChangeAspect="1" noChangeArrowheads="1"/>
          </p:cNvPicPr>
          <p:nvPr/>
        </p:nvPicPr>
        <p:blipFill rotWithShape="1">
          <a:blip r:embed="rId8" cstate="screen">
            <a:extLst>
              <a:ext uri="{28A0092B-C50C-407E-A947-70E740481C1C}">
                <a14:useLocalDpi xmlns:a14="http://schemas.microsoft.com/office/drawing/2010/main"/>
              </a:ext>
            </a:extLst>
          </a:blip>
          <a:srcRect/>
          <a:stretch/>
        </p:blipFill>
        <p:spPr bwMode="auto">
          <a:xfrm>
            <a:off x="9316578" y="4090498"/>
            <a:ext cx="1746040" cy="1868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4924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A4DEB403-8533-7B4F-8D97-3BBE0044B6A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232" y="1540169"/>
            <a:ext cx="2472862" cy="4282420"/>
          </a:xfrm>
          <a:prstGeom prst="rect">
            <a:avLst/>
          </a:prstGeom>
        </p:spPr>
      </p:pic>
      <p:sp>
        <p:nvSpPr>
          <p:cNvPr id="7" name="Freeform 6">
            <a:extLst>
              <a:ext uri="{FF2B5EF4-FFF2-40B4-BE49-F238E27FC236}">
                <a16:creationId xmlns:a16="http://schemas.microsoft.com/office/drawing/2014/main" id="{872A95BC-E8B5-CD45-ACFE-30F453D409CA}"/>
              </a:ext>
            </a:extLst>
          </p:cNvPr>
          <p:cNvSpPr/>
          <p:nvPr/>
        </p:nvSpPr>
        <p:spPr>
          <a:xfrm>
            <a:off x="2104698" y="1235674"/>
            <a:ext cx="477759" cy="3224644"/>
          </a:xfrm>
          <a:custGeom>
            <a:avLst/>
            <a:gdLst>
              <a:gd name="connsiteX0" fmla="*/ 0 w 457200"/>
              <a:gd name="connsiteY0" fmla="*/ 1309816 h 1407972"/>
              <a:gd name="connsiteX1" fmla="*/ 284206 w 457200"/>
              <a:gd name="connsiteY1" fmla="*/ 1272746 h 1407972"/>
              <a:gd name="connsiteX2" fmla="*/ 457200 w 457200"/>
              <a:gd name="connsiteY2" fmla="*/ 0 h 1407972"/>
              <a:gd name="connsiteX0" fmla="*/ 0 w 457200"/>
              <a:gd name="connsiteY0" fmla="*/ 1309816 h 1346110"/>
              <a:gd name="connsiteX1" fmla="*/ 420130 w 457200"/>
              <a:gd name="connsiteY1" fmla="*/ 1099751 h 1346110"/>
              <a:gd name="connsiteX2" fmla="*/ 457200 w 457200"/>
              <a:gd name="connsiteY2" fmla="*/ 0 h 1346110"/>
              <a:gd name="connsiteX0" fmla="*/ 0 w 457200"/>
              <a:gd name="connsiteY0" fmla="*/ 1309816 h 1324859"/>
              <a:gd name="connsiteX1" fmla="*/ 382368 w 457200"/>
              <a:gd name="connsiteY1" fmla="*/ 842767 h 1324859"/>
              <a:gd name="connsiteX2" fmla="*/ 457200 w 457200"/>
              <a:gd name="connsiteY2" fmla="*/ 0 h 1324859"/>
              <a:gd name="connsiteX0" fmla="*/ 0 w 646012"/>
              <a:gd name="connsiteY0" fmla="*/ 1273103 h 1289582"/>
              <a:gd name="connsiteX1" fmla="*/ 571180 w 646012"/>
              <a:gd name="connsiteY1" fmla="*/ 842767 h 1289582"/>
              <a:gd name="connsiteX2" fmla="*/ 646012 w 646012"/>
              <a:gd name="connsiteY2" fmla="*/ 0 h 1289582"/>
              <a:gd name="connsiteX0" fmla="*/ 0 w 646012"/>
              <a:gd name="connsiteY0" fmla="*/ 1273103 h 1277444"/>
              <a:gd name="connsiteX1" fmla="*/ 571180 w 646012"/>
              <a:gd name="connsiteY1" fmla="*/ 842767 h 1277444"/>
              <a:gd name="connsiteX2" fmla="*/ 646012 w 646012"/>
              <a:gd name="connsiteY2" fmla="*/ 0 h 1277444"/>
              <a:gd name="connsiteX0" fmla="*/ 0 w 655649"/>
              <a:gd name="connsiteY0" fmla="*/ 1316820 h 1320593"/>
              <a:gd name="connsiteX1" fmla="*/ 580817 w 655649"/>
              <a:gd name="connsiteY1" fmla="*/ 842767 h 1320593"/>
              <a:gd name="connsiteX2" fmla="*/ 655649 w 655649"/>
              <a:gd name="connsiteY2" fmla="*/ 0 h 1320593"/>
              <a:gd name="connsiteX0" fmla="*/ 0 w 659212"/>
              <a:gd name="connsiteY0" fmla="*/ 1316820 h 1320740"/>
              <a:gd name="connsiteX1" fmla="*/ 628996 w 659212"/>
              <a:gd name="connsiteY1" fmla="*/ 855258 h 1320740"/>
              <a:gd name="connsiteX2" fmla="*/ 655649 w 659212"/>
              <a:gd name="connsiteY2" fmla="*/ 0 h 1320740"/>
            </a:gdLst>
            <a:ahLst/>
            <a:cxnLst>
              <a:cxn ang="0">
                <a:pos x="connsiteX0" y="connsiteY0"/>
              </a:cxn>
              <a:cxn ang="0">
                <a:pos x="connsiteX1" y="connsiteY1"/>
              </a:cxn>
              <a:cxn ang="0">
                <a:pos x="connsiteX2" y="connsiteY2"/>
              </a:cxn>
            </a:cxnLst>
            <a:rect l="l" t="t" r="r" b="b"/>
            <a:pathLst>
              <a:path w="659212" h="1320740">
                <a:moveTo>
                  <a:pt x="0" y="1316820"/>
                </a:moveTo>
                <a:cubicBezTo>
                  <a:pt x="547256" y="1357473"/>
                  <a:pt x="552796" y="1073561"/>
                  <a:pt x="628996" y="855258"/>
                </a:cubicBezTo>
                <a:cubicBezTo>
                  <a:pt x="705196" y="636955"/>
                  <a:pt x="607252" y="527221"/>
                  <a:pt x="655649" y="0"/>
                </a:cubicBezTo>
              </a:path>
            </a:pathLst>
          </a:custGeom>
          <a:noFill/>
          <a:ln>
            <a:solidFill>
              <a:srgbClr val="D7EDF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ounded Rectangle 9">
            <a:extLst>
              <a:ext uri="{FF2B5EF4-FFF2-40B4-BE49-F238E27FC236}">
                <a16:creationId xmlns:a16="http://schemas.microsoft.com/office/drawing/2014/main" id="{52A5FF1F-60C3-804B-B317-1C0500385E8E}"/>
              </a:ext>
            </a:extLst>
          </p:cNvPr>
          <p:cNvSpPr/>
          <p:nvPr/>
        </p:nvSpPr>
        <p:spPr>
          <a:xfrm>
            <a:off x="2577341" y="336377"/>
            <a:ext cx="8411825" cy="6437871"/>
          </a:xfrm>
          <a:prstGeom prst="roundRect">
            <a:avLst/>
          </a:prstGeom>
          <a:noFill/>
          <a:ln w="19050">
            <a:solidFill>
              <a:srgbClr val="D7EDF1"/>
            </a:solidFill>
            <a:prstDash val="sysDash"/>
            <a:extLst>
              <a:ext uri="{C807C97D-BFC1-408E-A445-0C87EB9F89A2}">
                <ask:lineSketchStyleProps xmlns:ask="http://schemas.microsoft.com/office/drawing/2018/sketchyshapes" sd="1219033472">
                  <a:custGeom>
                    <a:avLst/>
                    <a:gdLst>
                      <a:gd name="connsiteX0" fmla="*/ 0 w 8411825"/>
                      <a:gd name="connsiteY0" fmla="*/ 1013274 h 6079525"/>
                      <a:gd name="connsiteX1" fmla="*/ 1013274 w 8411825"/>
                      <a:gd name="connsiteY1" fmla="*/ 0 h 6079525"/>
                      <a:gd name="connsiteX2" fmla="*/ 1721459 w 8411825"/>
                      <a:gd name="connsiteY2" fmla="*/ 0 h 6079525"/>
                      <a:gd name="connsiteX3" fmla="*/ 2238086 w 8411825"/>
                      <a:gd name="connsiteY3" fmla="*/ 0 h 6079525"/>
                      <a:gd name="connsiteX4" fmla="*/ 2690860 w 8411825"/>
                      <a:gd name="connsiteY4" fmla="*/ 0 h 6079525"/>
                      <a:gd name="connsiteX5" fmla="*/ 3335193 w 8411825"/>
                      <a:gd name="connsiteY5" fmla="*/ 0 h 6079525"/>
                      <a:gd name="connsiteX6" fmla="*/ 3851820 w 8411825"/>
                      <a:gd name="connsiteY6" fmla="*/ 0 h 6079525"/>
                      <a:gd name="connsiteX7" fmla="*/ 4560005 w 8411825"/>
                      <a:gd name="connsiteY7" fmla="*/ 0 h 6079525"/>
                      <a:gd name="connsiteX8" fmla="*/ 5012779 w 8411825"/>
                      <a:gd name="connsiteY8" fmla="*/ 0 h 6079525"/>
                      <a:gd name="connsiteX9" fmla="*/ 5720965 w 8411825"/>
                      <a:gd name="connsiteY9" fmla="*/ 0 h 6079525"/>
                      <a:gd name="connsiteX10" fmla="*/ 6109886 w 8411825"/>
                      <a:gd name="connsiteY10" fmla="*/ 0 h 6079525"/>
                      <a:gd name="connsiteX11" fmla="*/ 6690366 w 8411825"/>
                      <a:gd name="connsiteY11" fmla="*/ 0 h 6079525"/>
                      <a:gd name="connsiteX12" fmla="*/ 7398551 w 8411825"/>
                      <a:gd name="connsiteY12" fmla="*/ 0 h 6079525"/>
                      <a:gd name="connsiteX13" fmla="*/ 8411825 w 8411825"/>
                      <a:gd name="connsiteY13" fmla="*/ 1013274 h 6079525"/>
                      <a:gd name="connsiteX14" fmla="*/ 8411825 w 8411825"/>
                      <a:gd name="connsiteY14" fmla="*/ 1592271 h 6079525"/>
                      <a:gd name="connsiteX15" fmla="*/ 8411825 w 8411825"/>
                      <a:gd name="connsiteY15" fmla="*/ 2090208 h 6079525"/>
                      <a:gd name="connsiteX16" fmla="*/ 8411825 w 8411825"/>
                      <a:gd name="connsiteY16" fmla="*/ 2669205 h 6079525"/>
                      <a:gd name="connsiteX17" fmla="*/ 8411825 w 8411825"/>
                      <a:gd name="connsiteY17" fmla="*/ 3329261 h 6079525"/>
                      <a:gd name="connsiteX18" fmla="*/ 8411825 w 8411825"/>
                      <a:gd name="connsiteY18" fmla="*/ 3908258 h 6079525"/>
                      <a:gd name="connsiteX19" fmla="*/ 8411825 w 8411825"/>
                      <a:gd name="connsiteY19" fmla="*/ 4365665 h 6079525"/>
                      <a:gd name="connsiteX20" fmla="*/ 8411825 w 8411825"/>
                      <a:gd name="connsiteY20" fmla="*/ 5066251 h 6079525"/>
                      <a:gd name="connsiteX21" fmla="*/ 7398551 w 8411825"/>
                      <a:gd name="connsiteY21" fmla="*/ 6079525 h 6079525"/>
                      <a:gd name="connsiteX22" fmla="*/ 6881924 w 8411825"/>
                      <a:gd name="connsiteY22" fmla="*/ 6079525 h 6079525"/>
                      <a:gd name="connsiteX23" fmla="*/ 6301444 w 8411825"/>
                      <a:gd name="connsiteY23" fmla="*/ 6079525 h 6079525"/>
                      <a:gd name="connsiteX24" fmla="*/ 5912523 w 8411825"/>
                      <a:gd name="connsiteY24" fmla="*/ 6079525 h 6079525"/>
                      <a:gd name="connsiteX25" fmla="*/ 5523601 w 8411825"/>
                      <a:gd name="connsiteY25" fmla="*/ 6079525 h 6079525"/>
                      <a:gd name="connsiteX26" fmla="*/ 4943122 w 8411825"/>
                      <a:gd name="connsiteY26" fmla="*/ 6079525 h 6079525"/>
                      <a:gd name="connsiteX27" fmla="*/ 4490348 w 8411825"/>
                      <a:gd name="connsiteY27" fmla="*/ 6079525 h 6079525"/>
                      <a:gd name="connsiteX28" fmla="*/ 3846015 w 8411825"/>
                      <a:gd name="connsiteY28" fmla="*/ 6079525 h 6079525"/>
                      <a:gd name="connsiteX29" fmla="*/ 3393241 w 8411825"/>
                      <a:gd name="connsiteY29" fmla="*/ 6079525 h 6079525"/>
                      <a:gd name="connsiteX30" fmla="*/ 2748908 w 8411825"/>
                      <a:gd name="connsiteY30" fmla="*/ 6079525 h 6079525"/>
                      <a:gd name="connsiteX31" fmla="*/ 2359987 w 8411825"/>
                      <a:gd name="connsiteY31" fmla="*/ 6079525 h 6079525"/>
                      <a:gd name="connsiteX32" fmla="*/ 1715654 w 8411825"/>
                      <a:gd name="connsiteY32" fmla="*/ 6079525 h 6079525"/>
                      <a:gd name="connsiteX33" fmla="*/ 1013274 w 8411825"/>
                      <a:gd name="connsiteY33" fmla="*/ 6079525 h 6079525"/>
                      <a:gd name="connsiteX34" fmla="*/ 0 w 8411825"/>
                      <a:gd name="connsiteY34" fmla="*/ 5066251 h 6079525"/>
                      <a:gd name="connsiteX35" fmla="*/ 0 w 8411825"/>
                      <a:gd name="connsiteY35" fmla="*/ 4406195 h 6079525"/>
                      <a:gd name="connsiteX36" fmla="*/ 0 w 8411825"/>
                      <a:gd name="connsiteY36" fmla="*/ 3908258 h 6079525"/>
                      <a:gd name="connsiteX37" fmla="*/ 0 w 8411825"/>
                      <a:gd name="connsiteY37" fmla="*/ 3450850 h 6079525"/>
                      <a:gd name="connsiteX38" fmla="*/ 0 w 8411825"/>
                      <a:gd name="connsiteY38" fmla="*/ 2952913 h 6079525"/>
                      <a:gd name="connsiteX39" fmla="*/ 0 w 8411825"/>
                      <a:gd name="connsiteY39" fmla="*/ 2414446 h 6079525"/>
                      <a:gd name="connsiteX40" fmla="*/ 0 w 8411825"/>
                      <a:gd name="connsiteY40" fmla="*/ 1835449 h 6079525"/>
                      <a:gd name="connsiteX41" fmla="*/ 0 w 8411825"/>
                      <a:gd name="connsiteY41" fmla="*/ 1013274 h 60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11825" h="6079525" extrusionOk="0">
                        <a:moveTo>
                          <a:pt x="0" y="1013274"/>
                        </a:moveTo>
                        <a:cubicBezTo>
                          <a:pt x="-102804" y="390246"/>
                          <a:pt x="324668" y="48412"/>
                          <a:pt x="1013274" y="0"/>
                        </a:cubicBezTo>
                        <a:cubicBezTo>
                          <a:pt x="1221492" y="-76002"/>
                          <a:pt x="1452409" y="66076"/>
                          <a:pt x="1721459" y="0"/>
                        </a:cubicBezTo>
                        <a:cubicBezTo>
                          <a:pt x="1990510" y="-66076"/>
                          <a:pt x="2058947" y="31289"/>
                          <a:pt x="2238086" y="0"/>
                        </a:cubicBezTo>
                        <a:cubicBezTo>
                          <a:pt x="2417225" y="-31289"/>
                          <a:pt x="2559296" y="11396"/>
                          <a:pt x="2690860" y="0"/>
                        </a:cubicBezTo>
                        <a:cubicBezTo>
                          <a:pt x="2822424" y="-11396"/>
                          <a:pt x="3074681" y="68794"/>
                          <a:pt x="3335193" y="0"/>
                        </a:cubicBezTo>
                        <a:cubicBezTo>
                          <a:pt x="3595705" y="-68794"/>
                          <a:pt x="3714577" y="28880"/>
                          <a:pt x="3851820" y="0"/>
                        </a:cubicBezTo>
                        <a:cubicBezTo>
                          <a:pt x="3989063" y="-28880"/>
                          <a:pt x="4397253" y="11371"/>
                          <a:pt x="4560005" y="0"/>
                        </a:cubicBezTo>
                        <a:cubicBezTo>
                          <a:pt x="4722758" y="-11371"/>
                          <a:pt x="4846326" y="24934"/>
                          <a:pt x="5012779" y="0"/>
                        </a:cubicBezTo>
                        <a:cubicBezTo>
                          <a:pt x="5179232" y="-24934"/>
                          <a:pt x="5414985" y="27977"/>
                          <a:pt x="5720965" y="0"/>
                        </a:cubicBezTo>
                        <a:cubicBezTo>
                          <a:pt x="6026945" y="-27977"/>
                          <a:pt x="5952627" y="4648"/>
                          <a:pt x="6109886" y="0"/>
                        </a:cubicBezTo>
                        <a:cubicBezTo>
                          <a:pt x="6267145" y="-4648"/>
                          <a:pt x="6520200" y="62990"/>
                          <a:pt x="6690366" y="0"/>
                        </a:cubicBezTo>
                        <a:cubicBezTo>
                          <a:pt x="6860532" y="-62990"/>
                          <a:pt x="7078318" y="33421"/>
                          <a:pt x="7398551" y="0"/>
                        </a:cubicBezTo>
                        <a:cubicBezTo>
                          <a:pt x="8031271" y="-72239"/>
                          <a:pt x="8455351" y="425592"/>
                          <a:pt x="8411825" y="1013274"/>
                        </a:cubicBezTo>
                        <a:cubicBezTo>
                          <a:pt x="8467362" y="1244336"/>
                          <a:pt x="8365820" y="1454726"/>
                          <a:pt x="8411825" y="1592271"/>
                        </a:cubicBezTo>
                        <a:cubicBezTo>
                          <a:pt x="8457830" y="1729816"/>
                          <a:pt x="8391830" y="1938873"/>
                          <a:pt x="8411825" y="2090208"/>
                        </a:cubicBezTo>
                        <a:cubicBezTo>
                          <a:pt x="8431820" y="2241543"/>
                          <a:pt x="8385640" y="2530434"/>
                          <a:pt x="8411825" y="2669205"/>
                        </a:cubicBezTo>
                        <a:cubicBezTo>
                          <a:pt x="8438010" y="2807976"/>
                          <a:pt x="8384417" y="3154356"/>
                          <a:pt x="8411825" y="3329261"/>
                        </a:cubicBezTo>
                        <a:cubicBezTo>
                          <a:pt x="8439233" y="3504166"/>
                          <a:pt x="8360359" y="3771976"/>
                          <a:pt x="8411825" y="3908258"/>
                        </a:cubicBezTo>
                        <a:cubicBezTo>
                          <a:pt x="8463291" y="4044540"/>
                          <a:pt x="8402729" y="4180418"/>
                          <a:pt x="8411825" y="4365665"/>
                        </a:cubicBezTo>
                        <a:cubicBezTo>
                          <a:pt x="8420921" y="4550912"/>
                          <a:pt x="8399130" y="4883369"/>
                          <a:pt x="8411825" y="5066251"/>
                        </a:cubicBezTo>
                        <a:cubicBezTo>
                          <a:pt x="8497968" y="5574769"/>
                          <a:pt x="7892703" y="6183452"/>
                          <a:pt x="7398551" y="6079525"/>
                        </a:cubicBezTo>
                        <a:cubicBezTo>
                          <a:pt x="7157812" y="6079926"/>
                          <a:pt x="7004989" y="6035751"/>
                          <a:pt x="6881924" y="6079525"/>
                        </a:cubicBezTo>
                        <a:cubicBezTo>
                          <a:pt x="6758859" y="6123299"/>
                          <a:pt x="6556140" y="6029579"/>
                          <a:pt x="6301444" y="6079525"/>
                        </a:cubicBezTo>
                        <a:cubicBezTo>
                          <a:pt x="6046748" y="6129471"/>
                          <a:pt x="6047287" y="6038637"/>
                          <a:pt x="5912523" y="6079525"/>
                        </a:cubicBezTo>
                        <a:cubicBezTo>
                          <a:pt x="5777759" y="6120413"/>
                          <a:pt x="5650129" y="6034178"/>
                          <a:pt x="5523601" y="6079525"/>
                        </a:cubicBezTo>
                        <a:cubicBezTo>
                          <a:pt x="5397073" y="6124872"/>
                          <a:pt x="5107424" y="6073740"/>
                          <a:pt x="4943122" y="6079525"/>
                        </a:cubicBezTo>
                        <a:cubicBezTo>
                          <a:pt x="4778820" y="6085310"/>
                          <a:pt x="4687063" y="6032615"/>
                          <a:pt x="4490348" y="6079525"/>
                        </a:cubicBezTo>
                        <a:cubicBezTo>
                          <a:pt x="4293633" y="6126435"/>
                          <a:pt x="4068090" y="6017649"/>
                          <a:pt x="3846015" y="6079525"/>
                        </a:cubicBezTo>
                        <a:cubicBezTo>
                          <a:pt x="3623940" y="6141401"/>
                          <a:pt x="3570656" y="6075366"/>
                          <a:pt x="3393241" y="6079525"/>
                        </a:cubicBezTo>
                        <a:cubicBezTo>
                          <a:pt x="3215826" y="6083684"/>
                          <a:pt x="3030746" y="6029854"/>
                          <a:pt x="2748908" y="6079525"/>
                        </a:cubicBezTo>
                        <a:cubicBezTo>
                          <a:pt x="2467070" y="6129196"/>
                          <a:pt x="2474263" y="6063531"/>
                          <a:pt x="2359987" y="6079525"/>
                        </a:cubicBezTo>
                        <a:cubicBezTo>
                          <a:pt x="2245711" y="6095519"/>
                          <a:pt x="1850742" y="6029850"/>
                          <a:pt x="1715654" y="6079525"/>
                        </a:cubicBezTo>
                        <a:cubicBezTo>
                          <a:pt x="1580566" y="6129200"/>
                          <a:pt x="1300250" y="6067777"/>
                          <a:pt x="1013274" y="6079525"/>
                        </a:cubicBezTo>
                        <a:cubicBezTo>
                          <a:pt x="430099" y="6092735"/>
                          <a:pt x="24307" y="5691727"/>
                          <a:pt x="0" y="5066251"/>
                        </a:cubicBezTo>
                        <a:cubicBezTo>
                          <a:pt x="-24774" y="4875056"/>
                          <a:pt x="34367" y="4687189"/>
                          <a:pt x="0" y="4406195"/>
                        </a:cubicBezTo>
                        <a:cubicBezTo>
                          <a:pt x="-34367" y="4125201"/>
                          <a:pt x="21606" y="4096859"/>
                          <a:pt x="0" y="3908258"/>
                        </a:cubicBezTo>
                        <a:cubicBezTo>
                          <a:pt x="-21606" y="3719657"/>
                          <a:pt x="28453" y="3573325"/>
                          <a:pt x="0" y="3450850"/>
                        </a:cubicBezTo>
                        <a:cubicBezTo>
                          <a:pt x="-28453" y="3328375"/>
                          <a:pt x="26523" y="3088658"/>
                          <a:pt x="0" y="2952913"/>
                        </a:cubicBezTo>
                        <a:cubicBezTo>
                          <a:pt x="-26523" y="2817168"/>
                          <a:pt x="29552" y="2580642"/>
                          <a:pt x="0" y="2414446"/>
                        </a:cubicBezTo>
                        <a:cubicBezTo>
                          <a:pt x="-29552" y="2248250"/>
                          <a:pt x="39317" y="1969577"/>
                          <a:pt x="0" y="1835449"/>
                        </a:cubicBezTo>
                        <a:cubicBezTo>
                          <a:pt x="-39317" y="1701321"/>
                          <a:pt x="18150" y="1349752"/>
                          <a:pt x="0" y="10132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8" name="Triangle 27">
            <a:extLst>
              <a:ext uri="{FF2B5EF4-FFF2-40B4-BE49-F238E27FC236}">
                <a16:creationId xmlns:a16="http://schemas.microsoft.com/office/drawing/2014/main" id="{99D4682A-8CBF-5E41-AAB9-AC0A7D5D1DE5}"/>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9" name="Triangle 28">
            <a:extLst>
              <a:ext uri="{FF2B5EF4-FFF2-40B4-BE49-F238E27FC236}">
                <a16:creationId xmlns:a16="http://schemas.microsoft.com/office/drawing/2014/main" id="{500C9D07-D5E5-C048-80F5-6BD9FE6DB11F}"/>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30" name="Picture 2" descr="Genomics Core Leuven">
            <a:extLst>
              <a:ext uri="{FF2B5EF4-FFF2-40B4-BE49-F238E27FC236}">
                <a16:creationId xmlns:a16="http://schemas.microsoft.com/office/drawing/2014/main" id="{EB1FEC6D-B342-2040-A8E1-01AA8E3CAA38}"/>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20483D6-7198-564D-8209-DC3318D41EE1}"/>
              </a:ext>
            </a:extLst>
          </p:cNvPr>
          <p:cNvSpPr txBox="1"/>
          <p:nvPr/>
        </p:nvSpPr>
        <p:spPr>
          <a:xfrm>
            <a:off x="3113903" y="488263"/>
            <a:ext cx="7253416" cy="461665"/>
          </a:xfrm>
          <a:prstGeom prst="rect">
            <a:avLst/>
          </a:prstGeom>
          <a:noFill/>
        </p:spPr>
        <p:txBody>
          <a:bodyPr wrap="square" rtlCol="0">
            <a:spAutoFit/>
          </a:bodyPr>
          <a:lstStyle/>
          <a:p>
            <a:pPr algn="ctr"/>
            <a:r>
              <a:rPr lang="en-US" sz="2400" b="1" dirty="0"/>
              <a:t>Sequencing</a:t>
            </a:r>
            <a:endParaRPr lang="en-BE" sz="2400" b="1" dirty="0"/>
          </a:p>
        </p:txBody>
      </p:sp>
    </p:spTree>
    <p:extLst>
      <p:ext uri="{BB962C8B-B14F-4D97-AF65-F5344CB8AC3E}">
        <p14:creationId xmlns:p14="http://schemas.microsoft.com/office/powerpoint/2010/main" val="2788164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A4DEB403-8533-7B4F-8D97-3BBE0044B6A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232" y="1540169"/>
            <a:ext cx="2472862" cy="4282420"/>
          </a:xfrm>
          <a:prstGeom prst="rect">
            <a:avLst/>
          </a:prstGeom>
        </p:spPr>
      </p:pic>
      <p:sp>
        <p:nvSpPr>
          <p:cNvPr id="7" name="Freeform 6">
            <a:extLst>
              <a:ext uri="{FF2B5EF4-FFF2-40B4-BE49-F238E27FC236}">
                <a16:creationId xmlns:a16="http://schemas.microsoft.com/office/drawing/2014/main" id="{872A95BC-E8B5-CD45-ACFE-30F453D409CA}"/>
              </a:ext>
            </a:extLst>
          </p:cNvPr>
          <p:cNvSpPr/>
          <p:nvPr/>
        </p:nvSpPr>
        <p:spPr>
          <a:xfrm>
            <a:off x="2104698" y="1235674"/>
            <a:ext cx="477759" cy="3224644"/>
          </a:xfrm>
          <a:custGeom>
            <a:avLst/>
            <a:gdLst>
              <a:gd name="connsiteX0" fmla="*/ 0 w 457200"/>
              <a:gd name="connsiteY0" fmla="*/ 1309816 h 1407972"/>
              <a:gd name="connsiteX1" fmla="*/ 284206 w 457200"/>
              <a:gd name="connsiteY1" fmla="*/ 1272746 h 1407972"/>
              <a:gd name="connsiteX2" fmla="*/ 457200 w 457200"/>
              <a:gd name="connsiteY2" fmla="*/ 0 h 1407972"/>
              <a:gd name="connsiteX0" fmla="*/ 0 w 457200"/>
              <a:gd name="connsiteY0" fmla="*/ 1309816 h 1346110"/>
              <a:gd name="connsiteX1" fmla="*/ 420130 w 457200"/>
              <a:gd name="connsiteY1" fmla="*/ 1099751 h 1346110"/>
              <a:gd name="connsiteX2" fmla="*/ 457200 w 457200"/>
              <a:gd name="connsiteY2" fmla="*/ 0 h 1346110"/>
              <a:gd name="connsiteX0" fmla="*/ 0 w 457200"/>
              <a:gd name="connsiteY0" fmla="*/ 1309816 h 1324859"/>
              <a:gd name="connsiteX1" fmla="*/ 382368 w 457200"/>
              <a:gd name="connsiteY1" fmla="*/ 842767 h 1324859"/>
              <a:gd name="connsiteX2" fmla="*/ 457200 w 457200"/>
              <a:gd name="connsiteY2" fmla="*/ 0 h 1324859"/>
              <a:gd name="connsiteX0" fmla="*/ 0 w 646012"/>
              <a:gd name="connsiteY0" fmla="*/ 1273103 h 1289582"/>
              <a:gd name="connsiteX1" fmla="*/ 571180 w 646012"/>
              <a:gd name="connsiteY1" fmla="*/ 842767 h 1289582"/>
              <a:gd name="connsiteX2" fmla="*/ 646012 w 646012"/>
              <a:gd name="connsiteY2" fmla="*/ 0 h 1289582"/>
              <a:gd name="connsiteX0" fmla="*/ 0 w 646012"/>
              <a:gd name="connsiteY0" fmla="*/ 1273103 h 1277444"/>
              <a:gd name="connsiteX1" fmla="*/ 571180 w 646012"/>
              <a:gd name="connsiteY1" fmla="*/ 842767 h 1277444"/>
              <a:gd name="connsiteX2" fmla="*/ 646012 w 646012"/>
              <a:gd name="connsiteY2" fmla="*/ 0 h 1277444"/>
              <a:gd name="connsiteX0" fmla="*/ 0 w 655649"/>
              <a:gd name="connsiteY0" fmla="*/ 1316820 h 1320593"/>
              <a:gd name="connsiteX1" fmla="*/ 580817 w 655649"/>
              <a:gd name="connsiteY1" fmla="*/ 842767 h 1320593"/>
              <a:gd name="connsiteX2" fmla="*/ 655649 w 655649"/>
              <a:gd name="connsiteY2" fmla="*/ 0 h 1320593"/>
              <a:gd name="connsiteX0" fmla="*/ 0 w 659212"/>
              <a:gd name="connsiteY0" fmla="*/ 1316820 h 1320740"/>
              <a:gd name="connsiteX1" fmla="*/ 628996 w 659212"/>
              <a:gd name="connsiteY1" fmla="*/ 855258 h 1320740"/>
              <a:gd name="connsiteX2" fmla="*/ 655649 w 659212"/>
              <a:gd name="connsiteY2" fmla="*/ 0 h 1320740"/>
            </a:gdLst>
            <a:ahLst/>
            <a:cxnLst>
              <a:cxn ang="0">
                <a:pos x="connsiteX0" y="connsiteY0"/>
              </a:cxn>
              <a:cxn ang="0">
                <a:pos x="connsiteX1" y="connsiteY1"/>
              </a:cxn>
              <a:cxn ang="0">
                <a:pos x="connsiteX2" y="connsiteY2"/>
              </a:cxn>
            </a:cxnLst>
            <a:rect l="l" t="t" r="r" b="b"/>
            <a:pathLst>
              <a:path w="659212" h="1320740">
                <a:moveTo>
                  <a:pt x="0" y="1316820"/>
                </a:moveTo>
                <a:cubicBezTo>
                  <a:pt x="547256" y="1357473"/>
                  <a:pt x="552796" y="1073561"/>
                  <a:pt x="628996" y="855258"/>
                </a:cubicBezTo>
                <a:cubicBezTo>
                  <a:pt x="705196" y="636955"/>
                  <a:pt x="607252" y="527221"/>
                  <a:pt x="655649" y="0"/>
                </a:cubicBezTo>
              </a:path>
            </a:pathLst>
          </a:custGeom>
          <a:noFill/>
          <a:ln>
            <a:solidFill>
              <a:srgbClr val="D7EDF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ounded Rectangle 9">
            <a:extLst>
              <a:ext uri="{FF2B5EF4-FFF2-40B4-BE49-F238E27FC236}">
                <a16:creationId xmlns:a16="http://schemas.microsoft.com/office/drawing/2014/main" id="{52A5FF1F-60C3-804B-B317-1C0500385E8E}"/>
              </a:ext>
            </a:extLst>
          </p:cNvPr>
          <p:cNvSpPr/>
          <p:nvPr/>
        </p:nvSpPr>
        <p:spPr>
          <a:xfrm>
            <a:off x="2577341" y="336377"/>
            <a:ext cx="8411825" cy="6437871"/>
          </a:xfrm>
          <a:prstGeom prst="roundRect">
            <a:avLst/>
          </a:prstGeom>
          <a:noFill/>
          <a:ln w="19050">
            <a:solidFill>
              <a:srgbClr val="D7EDF1"/>
            </a:solidFill>
            <a:prstDash val="sysDash"/>
            <a:extLst>
              <a:ext uri="{C807C97D-BFC1-408E-A445-0C87EB9F89A2}">
                <ask:lineSketchStyleProps xmlns:ask="http://schemas.microsoft.com/office/drawing/2018/sketchyshapes" sd="1219033472">
                  <a:custGeom>
                    <a:avLst/>
                    <a:gdLst>
                      <a:gd name="connsiteX0" fmla="*/ 0 w 8411825"/>
                      <a:gd name="connsiteY0" fmla="*/ 1013274 h 6079525"/>
                      <a:gd name="connsiteX1" fmla="*/ 1013274 w 8411825"/>
                      <a:gd name="connsiteY1" fmla="*/ 0 h 6079525"/>
                      <a:gd name="connsiteX2" fmla="*/ 1721459 w 8411825"/>
                      <a:gd name="connsiteY2" fmla="*/ 0 h 6079525"/>
                      <a:gd name="connsiteX3" fmla="*/ 2238086 w 8411825"/>
                      <a:gd name="connsiteY3" fmla="*/ 0 h 6079525"/>
                      <a:gd name="connsiteX4" fmla="*/ 2690860 w 8411825"/>
                      <a:gd name="connsiteY4" fmla="*/ 0 h 6079525"/>
                      <a:gd name="connsiteX5" fmla="*/ 3335193 w 8411825"/>
                      <a:gd name="connsiteY5" fmla="*/ 0 h 6079525"/>
                      <a:gd name="connsiteX6" fmla="*/ 3851820 w 8411825"/>
                      <a:gd name="connsiteY6" fmla="*/ 0 h 6079525"/>
                      <a:gd name="connsiteX7" fmla="*/ 4560005 w 8411825"/>
                      <a:gd name="connsiteY7" fmla="*/ 0 h 6079525"/>
                      <a:gd name="connsiteX8" fmla="*/ 5012779 w 8411825"/>
                      <a:gd name="connsiteY8" fmla="*/ 0 h 6079525"/>
                      <a:gd name="connsiteX9" fmla="*/ 5720965 w 8411825"/>
                      <a:gd name="connsiteY9" fmla="*/ 0 h 6079525"/>
                      <a:gd name="connsiteX10" fmla="*/ 6109886 w 8411825"/>
                      <a:gd name="connsiteY10" fmla="*/ 0 h 6079525"/>
                      <a:gd name="connsiteX11" fmla="*/ 6690366 w 8411825"/>
                      <a:gd name="connsiteY11" fmla="*/ 0 h 6079525"/>
                      <a:gd name="connsiteX12" fmla="*/ 7398551 w 8411825"/>
                      <a:gd name="connsiteY12" fmla="*/ 0 h 6079525"/>
                      <a:gd name="connsiteX13" fmla="*/ 8411825 w 8411825"/>
                      <a:gd name="connsiteY13" fmla="*/ 1013274 h 6079525"/>
                      <a:gd name="connsiteX14" fmla="*/ 8411825 w 8411825"/>
                      <a:gd name="connsiteY14" fmla="*/ 1592271 h 6079525"/>
                      <a:gd name="connsiteX15" fmla="*/ 8411825 w 8411825"/>
                      <a:gd name="connsiteY15" fmla="*/ 2090208 h 6079525"/>
                      <a:gd name="connsiteX16" fmla="*/ 8411825 w 8411825"/>
                      <a:gd name="connsiteY16" fmla="*/ 2669205 h 6079525"/>
                      <a:gd name="connsiteX17" fmla="*/ 8411825 w 8411825"/>
                      <a:gd name="connsiteY17" fmla="*/ 3329261 h 6079525"/>
                      <a:gd name="connsiteX18" fmla="*/ 8411825 w 8411825"/>
                      <a:gd name="connsiteY18" fmla="*/ 3908258 h 6079525"/>
                      <a:gd name="connsiteX19" fmla="*/ 8411825 w 8411825"/>
                      <a:gd name="connsiteY19" fmla="*/ 4365665 h 6079525"/>
                      <a:gd name="connsiteX20" fmla="*/ 8411825 w 8411825"/>
                      <a:gd name="connsiteY20" fmla="*/ 5066251 h 6079525"/>
                      <a:gd name="connsiteX21" fmla="*/ 7398551 w 8411825"/>
                      <a:gd name="connsiteY21" fmla="*/ 6079525 h 6079525"/>
                      <a:gd name="connsiteX22" fmla="*/ 6881924 w 8411825"/>
                      <a:gd name="connsiteY22" fmla="*/ 6079525 h 6079525"/>
                      <a:gd name="connsiteX23" fmla="*/ 6301444 w 8411825"/>
                      <a:gd name="connsiteY23" fmla="*/ 6079525 h 6079525"/>
                      <a:gd name="connsiteX24" fmla="*/ 5912523 w 8411825"/>
                      <a:gd name="connsiteY24" fmla="*/ 6079525 h 6079525"/>
                      <a:gd name="connsiteX25" fmla="*/ 5523601 w 8411825"/>
                      <a:gd name="connsiteY25" fmla="*/ 6079525 h 6079525"/>
                      <a:gd name="connsiteX26" fmla="*/ 4943122 w 8411825"/>
                      <a:gd name="connsiteY26" fmla="*/ 6079525 h 6079525"/>
                      <a:gd name="connsiteX27" fmla="*/ 4490348 w 8411825"/>
                      <a:gd name="connsiteY27" fmla="*/ 6079525 h 6079525"/>
                      <a:gd name="connsiteX28" fmla="*/ 3846015 w 8411825"/>
                      <a:gd name="connsiteY28" fmla="*/ 6079525 h 6079525"/>
                      <a:gd name="connsiteX29" fmla="*/ 3393241 w 8411825"/>
                      <a:gd name="connsiteY29" fmla="*/ 6079525 h 6079525"/>
                      <a:gd name="connsiteX30" fmla="*/ 2748908 w 8411825"/>
                      <a:gd name="connsiteY30" fmla="*/ 6079525 h 6079525"/>
                      <a:gd name="connsiteX31" fmla="*/ 2359987 w 8411825"/>
                      <a:gd name="connsiteY31" fmla="*/ 6079525 h 6079525"/>
                      <a:gd name="connsiteX32" fmla="*/ 1715654 w 8411825"/>
                      <a:gd name="connsiteY32" fmla="*/ 6079525 h 6079525"/>
                      <a:gd name="connsiteX33" fmla="*/ 1013274 w 8411825"/>
                      <a:gd name="connsiteY33" fmla="*/ 6079525 h 6079525"/>
                      <a:gd name="connsiteX34" fmla="*/ 0 w 8411825"/>
                      <a:gd name="connsiteY34" fmla="*/ 5066251 h 6079525"/>
                      <a:gd name="connsiteX35" fmla="*/ 0 w 8411825"/>
                      <a:gd name="connsiteY35" fmla="*/ 4406195 h 6079525"/>
                      <a:gd name="connsiteX36" fmla="*/ 0 w 8411825"/>
                      <a:gd name="connsiteY36" fmla="*/ 3908258 h 6079525"/>
                      <a:gd name="connsiteX37" fmla="*/ 0 w 8411825"/>
                      <a:gd name="connsiteY37" fmla="*/ 3450850 h 6079525"/>
                      <a:gd name="connsiteX38" fmla="*/ 0 w 8411825"/>
                      <a:gd name="connsiteY38" fmla="*/ 2952913 h 6079525"/>
                      <a:gd name="connsiteX39" fmla="*/ 0 w 8411825"/>
                      <a:gd name="connsiteY39" fmla="*/ 2414446 h 6079525"/>
                      <a:gd name="connsiteX40" fmla="*/ 0 w 8411825"/>
                      <a:gd name="connsiteY40" fmla="*/ 1835449 h 6079525"/>
                      <a:gd name="connsiteX41" fmla="*/ 0 w 8411825"/>
                      <a:gd name="connsiteY41" fmla="*/ 1013274 h 60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11825" h="6079525" extrusionOk="0">
                        <a:moveTo>
                          <a:pt x="0" y="1013274"/>
                        </a:moveTo>
                        <a:cubicBezTo>
                          <a:pt x="-102804" y="390246"/>
                          <a:pt x="324668" y="48412"/>
                          <a:pt x="1013274" y="0"/>
                        </a:cubicBezTo>
                        <a:cubicBezTo>
                          <a:pt x="1221492" y="-76002"/>
                          <a:pt x="1452409" y="66076"/>
                          <a:pt x="1721459" y="0"/>
                        </a:cubicBezTo>
                        <a:cubicBezTo>
                          <a:pt x="1990510" y="-66076"/>
                          <a:pt x="2058947" y="31289"/>
                          <a:pt x="2238086" y="0"/>
                        </a:cubicBezTo>
                        <a:cubicBezTo>
                          <a:pt x="2417225" y="-31289"/>
                          <a:pt x="2559296" y="11396"/>
                          <a:pt x="2690860" y="0"/>
                        </a:cubicBezTo>
                        <a:cubicBezTo>
                          <a:pt x="2822424" y="-11396"/>
                          <a:pt x="3074681" y="68794"/>
                          <a:pt x="3335193" y="0"/>
                        </a:cubicBezTo>
                        <a:cubicBezTo>
                          <a:pt x="3595705" y="-68794"/>
                          <a:pt x="3714577" y="28880"/>
                          <a:pt x="3851820" y="0"/>
                        </a:cubicBezTo>
                        <a:cubicBezTo>
                          <a:pt x="3989063" y="-28880"/>
                          <a:pt x="4397253" y="11371"/>
                          <a:pt x="4560005" y="0"/>
                        </a:cubicBezTo>
                        <a:cubicBezTo>
                          <a:pt x="4722758" y="-11371"/>
                          <a:pt x="4846326" y="24934"/>
                          <a:pt x="5012779" y="0"/>
                        </a:cubicBezTo>
                        <a:cubicBezTo>
                          <a:pt x="5179232" y="-24934"/>
                          <a:pt x="5414985" y="27977"/>
                          <a:pt x="5720965" y="0"/>
                        </a:cubicBezTo>
                        <a:cubicBezTo>
                          <a:pt x="6026945" y="-27977"/>
                          <a:pt x="5952627" y="4648"/>
                          <a:pt x="6109886" y="0"/>
                        </a:cubicBezTo>
                        <a:cubicBezTo>
                          <a:pt x="6267145" y="-4648"/>
                          <a:pt x="6520200" y="62990"/>
                          <a:pt x="6690366" y="0"/>
                        </a:cubicBezTo>
                        <a:cubicBezTo>
                          <a:pt x="6860532" y="-62990"/>
                          <a:pt x="7078318" y="33421"/>
                          <a:pt x="7398551" y="0"/>
                        </a:cubicBezTo>
                        <a:cubicBezTo>
                          <a:pt x="8031271" y="-72239"/>
                          <a:pt x="8455351" y="425592"/>
                          <a:pt x="8411825" y="1013274"/>
                        </a:cubicBezTo>
                        <a:cubicBezTo>
                          <a:pt x="8467362" y="1244336"/>
                          <a:pt x="8365820" y="1454726"/>
                          <a:pt x="8411825" y="1592271"/>
                        </a:cubicBezTo>
                        <a:cubicBezTo>
                          <a:pt x="8457830" y="1729816"/>
                          <a:pt x="8391830" y="1938873"/>
                          <a:pt x="8411825" y="2090208"/>
                        </a:cubicBezTo>
                        <a:cubicBezTo>
                          <a:pt x="8431820" y="2241543"/>
                          <a:pt x="8385640" y="2530434"/>
                          <a:pt x="8411825" y="2669205"/>
                        </a:cubicBezTo>
                        <a:cubicBezTo>
                          <a:pt x="8438010" y="2807976"/>
                          <a:pt x="8384417" y="3154356"/>
                          <a:pt x="8411825" y="3329261"/>
                        </a:cubicBezTo>
                        <a:cubicBezTo>
                          <a:pt x="8439233" y="3504166"/>
                          <a:pt x="8360359" y="3771976"/>
                          <a:pt x="8411825" y="3908258"/>
                        </a:cubicBezTo>
                        <a:cubicBezTo>
                          <a:pt x="8463291" y="4044540"/>
                          <a:pt x="8402729" y="4180418"/>
                          <a:pt x="8411825" y="4365665"/>
                        </a:cubicBezTo>
                        <a:cubicBezTo>
                          <a:pt x="8420921" y="4550912"/>
                          <a:pt x="8399130" y="4883369"/>
                          <a:pt x="8411825" y="5066251"/>
                        </a:cubicBezTo>
                        <a:cubicBezTo>
                          <a:pt x="8497968" y="5574769"/>
                          <a:pt x="7892703" y="6183452"/>
                          <a:pt x="7398551" y="6079525"/>
                        </a:cubicBezTo>
                        <a:cubicBezTo>
                          <a:pt x="7157812" y="6079926"/>
                          <a:pt x="7004989" y="6035751"/>
                          <a:pt x="6881924" y="6079525"/>
                        </a:cubicBezTo>
                        <a:cubicBezTo>
                          <a:pt x="6758859" y="6123299"/>
                          <a:pt x="6556140" y="6029579"/>
                          <a:pt x="6301444" y="6079525"/>
                        </a:cubicBezTo>
                        <a:cubicBezTo>
                          <a:pt x="6046748" y="6129471"/>
                          <a:pt x="6047287" y="6038637"/>
                          <a:pt x="5912523" y="6079525"/>
                        </a:cubicBezTo>
                        <a:cubicBezTo>
                          <a:pt x="5777759" y="6120413"/>
                          <a:pt x="5650129" y="6034178"/>
                          <a:pt x="5523601" y="6079525"/>
                        </a:cubicBezTo>
                        <a:cubicBezTo>
                          <a:pt x="5397073" y="6124872"/>
                          <a:pt x="5107424" y="6073740"/>
                          <a:pt x="4943122" y="6079525"/>
                        </a:cubicBezTo>
                        <a:cubicBezTo>
                          <a:pt x="4778820" y="6085310"/>
                          <a:pt x="4687063" y="6032615"/>
                          <a:pt x="4490348" y="6079525"/>
                        </a:cubicBezTo>
                        <a:cubicBezTo>
                          <a:pt x="4293633" y="6126435"/>
                          <a:pt x="4068090" y="6017649"/>
                          <a:pt x="3846015" y="6079525"/>
                        </a:cubicBezTo>
                        <a:cubicBezTo>
                          <a:pt x="3623940" y="6141401"/>
                          <a:pt x="3570656" y="6075366"/>
                          <a:pt x="3393241" y="6079525"/>
                        </a:cubicBezTo>
                        <a:cubicBezTo>
                          <a:pt x="3215826" y="6083684"/>
                          <a:pt x="3030746" y="6029854"/>
                          <a:pt x="2748908" y="6079525"/>
                        </a:cubicBezTo>
                        <a:cubicBezTo>
                          <a:pt x="2467070" y="6129196"/>
                          <a:pt x="2474263" y="6063531"/>
                          <a:pt x="2359987" y="6079525"/>
                        </a:cubicBezTo>
                        <a:cubicBezTo>
                          <a:pt x="2245711" y="6095519"/>
                          <a:pt x="1850742" y="6029850"/>
                          <a:pt x="1715654" y="6079525"/>
                        </a:cubicBezTo>
                        <a:cubicBezTo>
                          <a:pt x="1580566" y="6129200"/>
                          <a:pt x="1300250" y="6067777"/>
                          <a:pt x="1013274" y="6079525"/>
                        </a:cubicBezTo>
                        <a:cubicBezTo>
                          <a:pt x="430099" y="6092735"/>
                          <a:pt x="24307" y="5691727"/>
                          <a:pt x="0" y="5066251"/>
                        </a:cubicBezTo>
                        <a:cubicBezTo>
                          <a:pt x="-24774" y="4875056"/>
                          <a:pt x="34367" y="4687189"/>
                          <a:pt x="0" y="4406195"/>
                        </a:cubicBezTo>
                        <a:cubicBezTo>
                          <a:pt x="-34367" y="4125201"/>
                          <a:pt x="21606" y="4096859"/>
                          <a:pt x="0" y="3908258"/>
                        </a:cubicBezTo>
                        <a:cubicBezTo>
                          <a:pt x="-21606" y="3719657"/>
                          <a:pt x="28453" y="3573325"/>
                          <a:pt x="0" y="3450850"/>
                        </a:cubicBezTo>
                        <a:cubicBezTo>
                          <a:pt x="-28453" y="3328375"/>
                          <a:pt x="26523" y="3088658"/>
                          <a:pt x="0" y="2952913"/>
                        </a:cubicBezTo>
                        <a:cubicBezTo>
                          <a:pt x="-26523" y="2817168"/>
                          <a:pt x="29552" y="2580642"/>
                          <a:pt x="0" y="2414446"/>
                        </a:cubicBezTo>
                        <a:cubicBezTo>
                          <a:pt x="-29552" y="2248250"/>
                          <a:pt x="39317" y="1969577"/>
                          <a:pt x="0" y="1835449"/>
                        </a:cubicBezTo>
                        <a:cubicBezTo>
                          <a:pt x="-39317" y="1701321"/>
                          <a:pt x="18150" y="1349752"/>
                          <a:pt x="0" y="10132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8" name="Triangle 27">
            <a:extLst>
              <a:ext uri="{FF2B5EF4-FFF2-40B4-BE49-F238E27FC236}">
                <a16:creationId xmlns:a16="http://schemas.microsoft.com/office/drawing/2014/main" id="{99D4682A-8CBF-5E41-AAB9-AC0A7D5D1DE5}"/>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9" name="Triangle 28">
            <a:extLst>
              <a:ext uri="{FF2B5EF4-FFF2-40B4-BE49-F238E27FC236}">
                <a16:creationId xmlns:a16="http://schemas.microsoft.com/office/drawing/2014/main" id="{500C9D07-D5E5-C048-80F5-6BD9FE6DB11F}"/>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30" name="Picture 2" descr="Genomics Core Leuven">
            <a:extLst>
              <a:ext uri="{FF2B5EF4-FFF2-40B4-BE49-F238E27FC236}">
                <a16:creationId xmlns:a16="http://schemas.microsoft.com/office/drawing/2014/main" id="{EB1FEC6D-B342-2040-A8E1-01AA8E3CAA38}"/>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B9BD85A-41D2-7042-85BA-4A206FBC3FC6}"/>
              </a:ext>
            </a:extLst>
          </p:cNvPr>
          <p:cNvSpPr txBox="1"/>
          <p:nvPr/>
        </p:nvSpPr>
        <p:spPr>
          <a:xfrm>
            <a:off x="3048433" y="1540169"/>
            <a:ext cx="7343599" cy="1754326"/>
          </a:xfrm>
          <a:prstGeom prst="rect">
            <a:avLst/>
          </a:prstGeom>
          <a:noFill/>
        </p:spPr>
        <p:txBody>
          <a:bodyPr wrap="square" rtlCol="0">
            <a:spAutoFit/>
          </a:bodyPr>
          <a:lstStyle/>
          <a:p>
            <a:r>
              <a:rPr lang="en-BE" b="1" dirty="0"/>
              <a:t>SMART seq </a:t>
            </a:r>
          </a:p>
          <a:p>
            <a:endParaRPr lang="en-BE" dirty="0"/>
          </a:p>
          <a:p>
            <a:pPr marL="285750" indent="-285750">
              <a:buFont typeface="Wingdings" pitchFamily="2" charset="2"/>
              <a:buChar char="ü"/>
            </a:pPr>
            <a:r>
              <a:rPr lang="en-BE" dirty="0">
                <a:sym typeface="Wingdings" pitchFamily="2" charset="2"/>
              </a:rPr>
              <a:t>Single read 50 bp is sufficient</a:t>
            </a:r>
          </a:p>
          <a:p>
            <a:pPr marL="285750" indent="-285750">
              <a:buFont typeface="Wingdings" pitchFamily="2" charset="2"/>
              <a:buChar char="ü"/>
            </a:pPr>
            <a:r>
              <a:rPr lang="en-GB" dirty="0">
                <a:sym typeface="Wingdings" pitchFamily="2" charset="2"/>
              </a:rPr>
              <a:t>U</a:t>
            </a:r>
            <a:r>
              <a:rPr lang="en-BE" dirty="0">
                <a:sym typeface="Wingdings" pitchFamily="2" charset="2"/>
              </a:rPr>
              <a:t>nique cell identifier info is in the standard indexing</a:t>
            </a:r>
          </a:p>
          <a:p>
            <a:pPr marL="285750" indent="-285750">
              <a:buFont typeface="Wingdings" pitchFamily="2" charset="2"/>
              <a:buChar char="ü"/>
            </a:pPr>
            <a:r>
              <a:rPr lang="en-BE" dirty="0">
                <a:sym typeface="Wingdings" pitchFamily="2" charset="2"/>
              </a:rPr>
              <a:t>1-2M reads per cell is sufficient</a:t>
            </a:r>
          </a:p>
          <a:p>
            <a:pPr marL="285750" indent="-285750">
              <a:buFont typeface="Wingdings" pitchFamily="2" charset="2"/>
              <a:buChar char="à"/>
            </a:pPr>
            <a:endParaRPr lang="en-BE" dirty="0">
              <a:sym typeface="Wingdings" pitchFamily="2" charset="2"/>
            </a:endParaRPr>
          </a:p>
        </p:txBody>
      </p:sp>
      <p:sp>
        <p:nvSpPr>
          <p:cNvPr id="17" name="TextBox 16">
            <a:extLst>
              <a:ext uri="{FF2B5EF4-FFF2-40B4-BE49-F238E27FC236}">
                <a16:creationId xmlns:a16="http://schemas.microsoft.com/office/drawing/2014/main" id="{420483D6-7198-564D-8209-DC3318D41EE1}"/>
              </a:ext>
            </a:extLst>
          </p:cNvPr>
          <p:cNvSpPr txBox="1"/>
          <p:nvPr/>
        </p:nvSpPr>
        <p:spPr>
          <a:xfrm>
            <a:off x="3113903" y="488263"/>
            <a:ext cx="7253416" cy="461665"/>
          </a:xfrm>
          <a:prstGeom prst="rect">
            <a:avLst/>
          </a:prstGeom>
          <a:noFill/>
        </p:spPr>
        <p:txBody>
          <a:bodyPr wrap="square" rtlCol="0">
            <a:spAutoFit/>
          </a:bodyPr>
          <a:lstStyle/>
          <a:p>
            <a:pPr algn="ctr"/>
            <a:r>
              <a:rPr lang="en-US" sz="2400" b="1" dirty="0"/>
              <a:t>Sequencing</a:t>
            </a:r>
            <a:endParaRPr lang="en-BE" sz="2400" b="1" dirty="0"/>
          </a:p>
        </p:txBody>
      </p:sp>
      <p:pic>
        <p:nvPicPr>
          <p:cNvPr id="22" name="Picture 2" descr="Figure 1">
            <a:extLst>
              <a:ext uri="{FF2B5EF4-FFF2-40B4-BE49-F238E27FC236}">
                <a16:creationId xmlns:a16="http://schemas.microsoft.com/office/drawing/2014/main" id="{C9256882-FE29-5B4B-857B-4B55AB8608BF}"/>
              </a:ext>
            </a:extLst>
          </p:cNvPr>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2408352" y="3589474"/>
            <a:ext cx="7848217" cy="897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6921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A4DEB403-8533-7B4F-8D97-3BBE0044B6A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232" y="1540169"/>
            <a:ext cx="2472862" cy="4282420"/>
          </a:xfrm>
          <a:prstGeom prst="rect">
            <a:avLst/>
          </a:prstGeom>
        </p:spPr>
      </p:pic>
      <p:sp>
        <p:nvSpPr>
          <p:cNvPr id="7" name="Freeform 6">
            <a:extLst>
              <a:ext uri="{FF2B5EF4-FFF2-40B4-BE49-F238E27FC236}">
                <a16:creationId xmlns:a16="http://schemas.microsoft.com/office/drawing/2014/main" id="{872A95BC-E8B5-CD45-ACFE-30F453D409CA}"/>
              </a:ext>
            </a:extLst>
          </p:cNvPr>
          <p:cNvSpPr/>
          <p:nvPr/>
        </p:nvSpPr>
        <p:spPr>
          <a:xfrm>
            <a:off x="2104698" y="1235674"/>
            <a:ext cx="477759" cy="3224644"/>
          </a:xfrm>
          <a:custGeom>
            <a:avLst/>
            <a:gdLst>
              <a:gd name="connsiteX0" fmla="*/ 0 w 457200"/>
              <a:gd name="connsiteY0" fmla="*/ 1309816 h 1407972"/>
              <a:gd name="connsiteX1" fmla="*/ 284206 w 457200"/>
              <a:gd name="connsiteY1" fmla="*/ 1272746 h 1407972"/>
              <a:gd name="connsiteX2" fmla="*/ 457200 w 457200"/>
              <a:gd name="connsiteY2" fmla="*/ 0 h 1407972"/>
              <a:gd name="connsiteX0" fmla="*/ 0 w 457200"/>
              <a:gd name="connsiteY0" fmla="*/ 1309816 h 1346110"/>
              <a:gd name="connsiteX1" fmla="*/ 420130 w 457200"/>
              <a:gd name="connsiteY1" fmla="*/ 1099751 h 1346110"/>
              <a:gd name="connsiteX2" fmla="*/ 457200 w 457200"/>
              <a:gd name="connsiteY2" fmla="*/ 0 h 1346110"/>
              <a:gd name="connsiteX0" fmla="*/ 0 w 457200"/>
              <a:gd name="connsiteY0" fmla="*/ 1309816 h 1324859"/>
              <a:gd name="connsiteX1" fmla="*/ 382368 w 457200"/>
              <a:gd name="connsiteY1" fmla="*/ 842767 h 1324859"/>
              <a:gd name="connsiteX2" fmla="*/ 457200 w 457200"/>
              <a:gd name="connsiteY2" fmla="*/ 0 h 1324859"/>
              <a:gd name="connsiteX0" fmla="*/ 0 w 646012"/>
              <a:gd name="connsiteY0" fmla="*/ 1273103 h 1289582"/>
              <a:gd name="connsiteX1" fmla="*/ 571180 w 646012"/>
              <a:gd name="connsiteY1" fmla="*/ 842767 h 1289582"/>
              <a:gd name="connsiteX2" fmla="*/ 646012 w 646012"/>
              <a:gd name="connsiteY2" fmla="*/ 0 h 1289582"/>
              <a:gd name="connsiteX0" fmla="*/ 0 w 646012"/>
              <a:gd name="connsiteY0" fmla="*/ 1273103 h 1277444"/>
              <a:gd name="connsiteX1" fmla="*/ 571180 w 646012"/>
              <a:gd name="connsiteY1" fmla="*/ 842767 h 1277444"/>
              <a:gd name="connsiteX2" fmla="*/ 646012 w 646012"/>
              <a:gd name="connsiteY2" fmla="*/ 0 h 1277444"/>
              <a:gd name="connsiteX0" fmla="*/ 0 w 655649"/>
              <a:gd name="connsiteY0" fmla="*/ 1316820 h 1320593"/>
              <a:gd name="connsiteX1" fmla="*/ 580817 w 655649"/>
              <a:gd name="connsiteY1" fmla="*/ 842767 h 1320593"/>
              <a:gd name="connsiteX2" fmla="*/ 655649 w 655649"/>
              <a:gd name="connsiteY2" fmla="*/ 0 h 1320593"/>
              <a:gd name="connsiteX0" fmla="*/ 0 w 659212"/>
              <a:gd name="connsiteY0" fmla="*/ 1316820 h 1320740"/>
              <a:gd name="connsiteX1" fmla="*/ 628996 w 659212"/>
              <a:gd name="connsiteY1" fmla="*/ 855258 h 1320740"/>
              <a:gd name="connsiteX2" fmla="*/ 655649 w 659212"/>
              <a:gd name="connsiteY2" fmla="*/ 0 h 1320740"/>
            </a:gdLst>
            <a:ahLst/>
            <a:cxnLst>
              <a:cxn ang="0">
                <a:pos x="connsiteX0" y="connsiteY0"/>
              </a:cxn>
              <a:cxn ang="0">
                <a:pos x="connsiteX1" y="connsiteY1"/>
              </a:cxn>
              <a:cxn ang="0">
                <a:pos x="connsiteX2" y="connsiteY2"/>
              </a:cxn>
            </a:cxnLst>
            <a:rect l="l" t="t" r="r" b="b"/>
            <a:pathLst>
              <a:path w="659212" h="1320740">
                <a:moveTo>
                  <a:pt x="0" y="1316820"/>
                </a:moveTo>
                <a:cubicBezTo>
                  <a:pt x="547256" y="1357473"/>
                  <a:pt x="552796" y="1073561"/>
                  <a:pt x="628996" y="855258"/>
                </a:cubicBezTo>
                <a:cubicBezTo>
                  <a:pt x="705196" y="636955"/>
                  <a:pt x="607252" y="527221"/>
                  <a:pt x="655649" y="0"/>
                </a:cubicBezTo>
              </a:path>
            </a:pathLst>
          </a:custGeom>
          <a:noFill/>
          <a:ln>
            <a:solidFill>
              <a:srgbClr val="D7EDF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ounded Rectangle 9">
            <a:extLst>
              <a:ext uri="{FF2B5EF4-FFF2-40B4-BE49-F238E27FC236}">
                <a16:creationId xmlns:a16="http://schemas.microsoft.com/office/drawing/2014/main" id="{52A5FF1F-60C3-804B-B317-1C0500385E8E}"/>
              </a:ext>
            </a:extLst>
          </p:cNvPr>
          <p:cNvSpPr/>
          <p:nvPr/>
        </p:nvSpPr>
        <p:spPr>
          <a:xfrm>
            <a:off x="2577340" y="336377"/>
            <a:ext cx="8751600" cy="6437871"/>
          </a:xfrm>
          <a:prstGeom prst="roundRect">
            <a:avLst/>
          </a:prstGeom>
          <a:noFill/>
          <a:ln w="19050">
            <a:solidFill>
              <a:srgbClr val="D7EDF1"/>
            </a:solidFill>
            <a:prstDash val="sysDash"/>
            <a:extLst>
              <a:ext uri="{C807C97D-BFC1-408E-A445-0C87EB9F89A2}">
                <ask:lineSketchStyleProps xmlns:ask="http://schemas.microsoft.com/office/drawing/2018/sketchyshapes" sd="1219033472">
                  <a:custGeom>
                    <a:avLst/>
                    <a:gdLst>
                      <a:gd name="connsiteX0" fmla="*/ 0 w 8411825"/>
                      <a:gd name="connsiteY0" fmla="*/ 1013274 h 6079525"/>
                      <a:gd name="connsiteX1" fmla="*/ 1013274 w 8411825"/>
                      <a:gd name="connsiteY1" fmla="*/ 0 h 6079525"/>
                      <a:gd name="connsiteX2" fmla="*/ 1721459 w 8411825"/>
                      <a:gd name="connsiteY2" fmla="*/ 0 h 6079525"/>
                      <a:gd name="connsiteX3" fmla="*/ 2238086 w 8411825"/>
                      <a:gd name="connsiteY3" fmla="*/ 0 h 6079525"/>
                      <a:gd name="connsiteX4" fmla="*/ 2690860 w 8411825"/>
                      <a:gd name="connsiteY4" fmla="*/ 0 h 6079525"/>
                      <a:gd name="connsiteX5" fmla="*/ 3335193 w 8411825"/>
                      <a:gd name="connsiteY5" fmla="*/ 0 h 6079525"/>
                      <a:gd name="connsiteX6" fmla="*/ 3851820 w 8411825"/>
                      <a:gd name="connsiteY6" fmla="*/ 0 h 6079525"/>
                      <a:gd name="connsiteX7" fmla="*/ 4560005 w 8411825"/>
                      <a:gd name="connsiteY7" fmla="*/ 0 h 6079525"/>
                      <a:gd name="connsiteX8" fmla="*/ 5012779 w 8411825"/>
                      <a:gd name="connsiteY8" fmla="*/ 0 h 6079525"/>
                      <a:gd name="connsiteX9" fmla="*/ 5720965 w 8411825"/>
                      <a:gd name="connsiteY9" fmla="*/ 0 h 6079525"/>
                      <a:gd name="connsiteX10" fmla="*/ 6109886 w 8411825"/>
                      <a:gd name="connsiteY10" fmla="*/ 0 h 6079525"/>
                      <a:gd name="connsiteX11" fmla="*/ 6690366 w 8411825"/>
                      <a:gd name="connsiteY11" fmla="*/ 0 h 6079525"/>
                      <a:gd name="connsiteX12" fmla="*/ 7398551 w 8411825"/>
                      <a:gd name="connsiteY12" fmla="*/ 0 h 6079525"/>
                      <a:gd name="connsiteX13" fmla="*/ 8411825 w 8411825"/>
                      <a:gd name="connsiteY13" fmla="*/ 1013274 h 6079525"/>
                      <a:gd name="connsiteX14" fmla="*/ 8411825 w 8411825"/>
                      <a:gd name="connsiteY14" fmla="*/ 1592271 h 6079525"/>
                      <a:gd name="connsiteX15" fmla="*/ 8411825 w 8411825"/>
                      <a:gd name="connsiteY15" fmla="*/ 2090208 h 6079525"/>
                      <a:gd name="connsiteX16" fmla="*/ 8411825 w 8411825"/>
                      <a:gd name="connsiteY16" fmla="*/ 2669205 h 6079525"/>
                      <a:gd name="connsiteX17" fmla="*/ 8411825 w 8411825"/>
                      <a:gd name="connsiteY17" fmla="*/ 3329261 h 6079525"/>
                      <a:gd name="connsiteX18" fmla="*/ 8411825 w 8411825"/>
                      <a:gd name="connsiteY18" fmla="*/ 3908258 h 6079525"/>
                      <a:gd name="connsiteX19" fmla="*/ 8411825 w 8411825"/>
                      <a:gd name="connsiteY19" fmla="*/ 4365665 h 6079525"/>
                      <a:gd name="connsiteX20" fmla="*/ 8411825 w 8411825"/>
                      <a:gd name="connsiteY20" fmla="*/ 5066251 h 6079525"/>
                      <a:gd name="connsiteX21" fmla="*/ 7398551 w 8411825"/>
                      <a:gd name="connsiteY21" fmla="*/ 6079525 h 6079525"/>
                      <a:gd name="connsiteX22" fmla="*/ 6881924 w 8411825"/>
                      <a:gd name="connsiteY22" fmla="*/ 6079525 h 6079525"/>
                      <a:gd name="connsiteX23" fmla="*/ 6301444 w 8411825"/>
                      <a:gd name="connsiteY23" fmla="*/ 6079525 h 6079525"/>
                      <a:gd name="connsiteX24" fmla="*/ 5912523 w 8411825"/>
                      <a:gd name="connsiteY24" fmla="*/ 6079525 h 6079525"/>
                      <a:gd name="connsiteX25" fmla="*/ 5523601 w 8411825"/>
                      <a:gd name="connsiteY25" fmla="*/ 6079525 h 6079525"/>
                      <a:gd name="connsiteX26" fmla="*/ 4943122 w 8411825"/>
                      <a:gd name="connsiteY26" fmla="*/ 6079525 h 6079525"/>
                      <a:gd name="connsiteX27" fmla="*/ 4490348 w 8411825"/>
                      <a:gd name="connsiteY27" fmla="*/ 6079525 h 6079525"/>
                      <a:gd name="connsiteX28" fmla="*/ 3846015 w 8411825"/>
                      <a:gd name="connsiteY28" fmla="*/ 6079525 h 6079525"/>
                      <a:gd name="connsiteX29" fmla="*/ 3393241 w 8411825"/>
                      <a:gd name="connsiteY29" fmla="*/ 6079525 h 6079525"/>
                      <a:gd name="connsiteX30" fmla="*/ 2748908 w 8411825"/>
                      <a:gd name="connsiteY30" fmla="*/ 6079525 h 6079525"/>
                      <a:gd name="connsiteX31" fmla="*/ 2359987 w 8411825"/>
                      <a:gd name="connsiteY31" fmla="*/ 6079525 h 6079525"/>
                      <a:gd name="connsiteX32" fmla="*/ 1715654 w 8411825"/>
                      <a:gd name="connsiteY32" fmla="*/ 6079525 h 6079525"/>
                      <a:gd name="connsiteX33" fmla="*/ 1013274 w 8411825"/>
                      <a:gd name="connsiteY33" fmla="*/ 6079525 h 6079525"/>
                      <a:gd name="connsiteX34" fmla="*/ 0 w 8411825"/>
                      <a:gd name="connsiteY34" fmla="*/ 5066251 h 6079525"/>
                      <a:gd name="connsiteX35" fmla="*/ 0 w 8411825"/>
                      <a:gd name="connsiteY35" fmla="*/ 4406195 h 6079525"/>
                      <a:gd name="connsiteX36" fmla="*/ 0 w 8411825"/>
                      <a:gd name="connsiteY36" fmla="*/ 3908258 h 6079525"/>
                      <a:gd name="connsiteX37" fmla="*/ 0 w 8411825"/>
                      <a:gd name="connsiteY37" fmla="*/ 3450850 h 6079525"/>
                      <a:gd name="connsiteX38" fmla="*/ 0 w 8411825"/>
                      <a:gd name="connsiteY38" fmla="*/ 2952913 h 6079525"/>
                      <a:gd name="connsiteX39" fmla="*/ 0 w 8411825"/>
                      <a:gd name="connsiteY39" fmla="*/ 2414446 h 6079525"/>
                      <a:gd name="connsiteX40" fmla="*/ 0 w 8411825"/>
                      <a:gd name="connsiteY40" fmla="*/ 1835449 h 6079525"/>
                      <a:gd name="connsiteX41" fmla="*/ 0 w 8411825"/>
                      <a:gd name="connsiteY41" fmla="*/ 1013274 h 60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11825" h="6079525" extrusionOk="0">
                        <a:moveTo>
                          <a:pt x="0" y="1013274"/>
                        </a:moveTo>
                        <a:cubicBezTo>
                          <a:pt x="-102804" y="390246"/>
                          <a:pt x="324668" y="48412"/>
                          <a:pt x="1013274" y="0"/>
                        </a:cubicBezTo>
                        <a:cubicBezTo>
                          <a:pt x="1221492" y="-76002"/>
                          <a:pt x="1452409" y="66076"/>
                          <a:pt x="1721459" y="0"/>
                        </a:cubicBezTo>
                        <a:cubicBezTo>
                          <a:pt x="1990510" y="-66076"/>
                          <a:pt x="2058947" y="31289"/>
                          <a:pt x="2238086" y="0"/>
                        </a:cubicBezTo>
                        <a:cubicBezTo>
                          <a:pt x="2417225" y="-31289"/>
                          <a:pt x="2559296" y="11396"/>
                          <a:pt x="2690860" y="0"/>
                        </a:cubicBezTo>
                        <a:cubicBezTo>
                          <a:pt x="2822424" y="-11396"/>
                          <a:pt x="3074681" y="68794"/>
                          <a:pt x="3335193" y="0"/>
                        </a:cubicBezTo>
                        <a:cubicBezTo>
                          <a:pt x="3595705" y="-68794"/>
                          <a:pt x="3714577" y="28880"/>
                          <a:pt x="3851820" y="0"/>
                        </a:cubicBezTo>
                        <a:cubicBezTo>
                          <a:pt x="3989063" y="-28880"/>
                          <a:pt x="4397253" y="11371"/>
                          <a:pt x="4560005" y="0"/>
                        </a:cubicBezTo>
                        <a:cubicBezTo>
                          <a:pt x="4722758" y="-11371"/>
                          <a:pt x="4846326" y="24934"/>
                          <a:pt x="5012779" y="0"/>
                        </a:cubicBezTo>
                        <a:cubicBezTo>
                          <a:pt x="5179232" y="-24934"/>
                          <a:pt x="5414985" y="27977"/>
                          <a:pt x="5720965" y="0"/>
                        </a:cubicBezTo>
                        <a:cubicBezTo>
                          <a:pt x="6026945" y="-27977"/>
                          <a:pt x="5952627" y="4648"/>
                          <a:pt x="6109886" y="0"/>
                        </a:cubicBezTo>
                        <a:cubicBezTo>
                          <a:pt x="6267145" y="-4648"/>
                          <a:pt x="6520200" y="62990"/>
                          <a:pt x="6690366" y="0"/>
                        </a:cubicBezTo>
                        <a:cubicBezTo>
                          <a:pt x="6860532" y="-62990"/>
                          <a:pt x="7078318" y="33421"/>
                          <a:pt x="7398551" y="0"/>
                        </a:cubicBezTo>
                        <a:cubicBezTo>
                          <a:pt x="8031271" y="-72239"/>
                          <a:pt x="8455351" y="425592"/>
                          <a:pt x="8411825" y="1013274"/>
                        </a:cubicBezTo>
                        <a:cubicBezTo>
                          <a:pt x="8467362" y="1244336"/>
                          <a:pt x="8365820" y="1454726"/>
                          <a:pt x="8411825" y="1592271"/>
                        </a:cubicBezTo>
                        <a:cubicBezTo>
                          <a:pt x="8457830" y="1729816"/>
                          <a:pt x="8391830" y="1938873"/>
                          <a:pt x="8411825" y="2090208"/>
                        </a:cubicBezTo>
                        <a:cubicBezTo>
                          <a:pt x="8431820" y="2241543"/>
                          <a:pt x="8385640" y="2530434"/>
                          <a:pt x="8411825" y="2669205"/>
                        </a:cubicBezTo>
                        <a:cubicBezTo>
                          <a:pt x="8438010" y="2807976"/>
                          <a:pt x="8384417" y="3154356"/>
                          <a:pt x="8411825" y="3329261"/>
                        </a:cubicBezTo>
                        <a:cubicBezTo>
                          <a:pt x="8439233" y="3504166"/>
                          <a:pt x="8360359" y="3771976"/>
                          <a:pt x="8411825" y="3908258"/>
                        </a:cubicBezTo>
                        <a:cubicBezTo>
                          <a:pt x="8463291" y="4044540"/>
                          <a:pt x="8402729" y="4180418"/>
                          <a:pt x="8411825" y="4365665"/>
                        </a:cubicBezTo>
                        <a:cubicBezTo>
                          <a:pt x="8420921" y="4550912"/>
                          <a:pt x="8399130" y="4883369"/>
                          <a:pt x="8411825" y="5066251"/>
                        </a:cubicBezTo>
                        <a:cubicBezTo>
                          <a:pt x="8497968" y="5574769"/>
                          <a:pt x="7892703" y="6183452"/>
                          <a:pt x="7398551" y="6079525"/>
                        </a:cubicBezTo>
                        <a:cubicBezTo>
                          <a:pt x="7157812" y="6079926"/>
                          <a:pt x="7004989" y="6035751"/>
                          <a:pt x="6881924" y="6079525"/>
                        </a:cubicBezTo>
                        <a:cubicBezTo>
                          <a:pt x="6758859" y="6123299"/>
                          <a:pt x="6556140" y="6029579"/>
                          <a:pt x="6301444" y="6079525"/>
                        </a:cubicBezTo>
                        <a:cubicBezTo>
                          <a:pt x="6046748" y="6129471"/>
                          <a:pt x="6047287" y="6038637"/>
                          <a:pt x="5912523" y="6079525"/>
                        </a:cubicBezTo>
                        <a:cubicBezTo>
                          <a:pt x="5777759" y="6120413"/>
                          <a:pt x="5650129" y="6034178"/>
                          <a:pt x="5523601" y="6079525"/>
                        </a:cubicBezTo>
                        <a:cubicBezTo>
                          <a:pt x="5397073" y="6124872"/>
                          <a:pt x="5107424" y="6073740"/>
                          <a:pt x="4943122" y="6079525"/>
                        </a:cubicBezTo>
                        <a:cubicBezTo>
                          <a:pt x="4778820" y="6085310"/>
                          <a:pt x="4687063" y="6032615"/>
                          <a:pt x="4490348" y="6079525"/>
                        </a:cubicBezTo>
                        <a:cubicBezTo>
                          <a:pt x="4293633" y="6126435"/>
                          <a:pt x="4068090" y="6017649"/>
                          <a:pt x="3846015" y="6079525"/>
                        </a:cubicBezTo>
                        <a:cubicBezTo>
                          <a:pt x="3623940" y="6141401"/>
                          <a:pt x="3570656" y="6075366"/>
                          <a:pt x="3393241" y="6079525"/>
                        </a:cubicBezTo>
                        <a:cubicBezTo>
                          <a:pt x="3215826" y="6083684"/>
                          <a:pt x="3030746" y="6029854"/>
                          <a:pt x="2748908" y="6079525"/>
                        </a:cubicBezTo>
                        <a:cubicBezTo>
                          <a:pt x="2467070" y="6129196"/>
                          <a:pt x="2474263" y="6063531"/>
                          <a:pt x="2359987" y="6079525"/>
                        </a:cubicBezTo>
                        <a:cubicBezTo>
                          <a:pt x="2245711" y="6095519"/>
                          <a:pt x="1850742" y="6029850"/>
                          <a:pt x="1715654" y="6079525"/>
                        </a:cubicBezTo>
                        <a:cubicBezTo>
                          <a:pt x="1580566" y="6129200"/>
                          <a:pt x="1300250" y="6067777"/>
                          <a:pt x="1013274" y="6079525"/>
                        </a:cubicBezTo>
                        <a:cubicBezTo>
                          <a:pt x="430099" y="6092735"/>
                          <a:pt x="24307" y="5691727"/>
                          <a:pt x="0" y="5066251"/>
                        </a:cubicBezTo>
                        <a:cubicBezTo>
                          <a:pt x="-24774" y="4875056"/>
                          <a:pt x="34367" y="4687189"/>
                          <a:pt x="0" y="4406195"/>
                        </a:cubicBezTo>
                        <a:cubicBezTo>
                          <a:pt x="-34367" y="4125201"/>
                          <a:pt x="21606" y="4096859"/>
                          <a:pt x="0" y="3908258"/>
                        </a:cubicBezTo>
                        <a:cubicBezTo>
                          <a:pt x="-21606" y="3719657"/>
                          <a:pt x="28453" y="3573325"/>
                          <a:pt x="0" y="3450850"/>
                        </a:cubicBezTo>
                        <a:cubicBezTo>
                          <a:pt x="-28453" y="3328375"/>
                          <a:pt x="26523" y="3088658"/>
                          <a:pt x="0" y="2952913"/>
                        </a:cubicBezTo>
                        <a:cubicBezTo>
                          <a:pt x="-26523" y="2817168"/>
                          <a:pt x="29552" y="2580642"/>
                          <a:pt x="0" y="2414446"/>
                        </a:cubicBezTo>
                        <a:cubicBezTo>
                          <a:pt x="-29552" y="2248250"/>
                          <a:pt x="39317" y="1969577"/>
                          <a:pt x="0" y="1835449"/>
                        </a:cubicBezTo>
                        <a:cubicBezTo>
                          <a:pt x="-39317" y="1701321"/>
                          <a:pt x="18150" y="1349752"/>
                          <a:pt x="0" y="10132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8" name="Triangle 27">
            <a:extLst>
              <a:ext uri="{FF2B5EF4-FFF2-40B4-BE49-F238E27FC236}">
                <a16:creationId xmlns:a16="http://schemas.microsoft.com/office/drawing/2014/main" id="{99D4682A-8CBF-5E41-AAB9-AC0A7D5D1DE5}"/>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9" name="Triangle 28">
            <a:extLst>
              <a:ext uri="{FF2B5EF4-FFF2-40B4-BE49-F238E27FC236}">
                <a16:creationId xmlns:a16="http://schemas.microsoft.com/office/drawing/2014/main" id="{500C9D07-D5E5-C048-80F5-6BD9FE6DB11F}"/>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30" name="Picture 2" descr="Genomics Core Leuven">
            <a:extLst>
              <a:ext uri="{FF2B5EF4-FFF2-40B4-BE49-F238E27FC236}">
                <a16:creationId xmlns:a16="http://schemas.microsoft.com/office/drawing/2014/main" id="{EB1FEC6D-B342-2040-A8E1-01AA8E3CAA38}"/>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B9BD85A-41D2-7042-85BA-4A206FBC3FC6}"/>
              </a:ext>
            </a:extLst>
          </p:cNvPr>
          <p:cNvSpPr txBox="1"/>
          <p:nvPr/>
        </p:nvSpPr>
        <p:spPr>
          <a:xfrm>
            <a:off x="3023720" y="1101814"/>
            <a:ext cx="7343599" cy="3139321"/>
          </a:xfrm>
          <a:prstGeom prst="rect">
            <a:avLst/>
          </a:prstGeom>
          <a:noFill/>
        </p:spPr>
        <p:txBody>
          <a:bodyPr wrap="square" rtlCol="0">
            <a:spAutoFit/>
          </a:bodyPr>
          <a:lstStyle/>
          <a:p>
            <a:r>
              <a:rPr lang="en-BE" b="1" dirty="0">
                <a:sym typeface="Wingdings" pitchFamily="2" charset="2"/>
              </a:rPr>
              <a:t>10x RNA seq</a:t>
            </a:r>
            <a:endParaRPr lang="en-BE" dirty="0">
              <a:sym typeface="Wingdings" pitchFamily="2" charset="2"/>
            </a:endParaRPr>
          </a:p>
          <a:p>
            <a:pPr marL="285750" indent="-285750">
              <a:buFont typeface="Wingdings" pitchFamily="2" charset="2"/>
              <a:buChar char="ü"/>
            </a:pPr>
            <a:r>
              <a:rPr lang="en-GB" dirty="0">
                <a:sym typeface="Wingdings" pitchFamily="2" charset="2"/>
              </a:rPr>
              <a:t>U</a:t>
            </a:r>
            <a:r>
              <a:rPr lang="en-BE" dirty="0">
                <a:sym typeface="Wingdings" pitchFamily="2" charset="2"/>
              </a:rPr>
              <a:t>nique cell identifier info is in read 1</a:t>
            </a:r>
          </a:p>
          <a:p>
            <a:pPr marL="285750" indent="-285750">
              <a:buFont typeface="Wingdings" pitchFamily="2" charset="2"/>
              <a:buChar char="ü"/>
            </a:pPr>
            <a:r>
              <a:rPr lang="en-GB" dirty="0">
                <a:sym typeface="Wingdings" pitchFamily="2" charset="2"/>
              </a:rPr>
              <a:t>U</a:t>
            </a:r>
            <a:r>
              <a:rPr lang="en-BE" dirty="0">
                <a:sym typeface="Wingdings" pitchFamily="2" charset="2"/>
              </a:rPr>
              <a:t>nique configuration: 28-8-8-91</a:t>
            </a:r>
          </a:p>
          <a:p>
            <a:pPr marL="285750" indent="-285750">
              <a:buFont typeface="Wingdings" pitchFamily="2" charset="2"/>
              <a:buChar char="ü"/>
            </a:pPr>
            <a:r>
              <a:rPr lang="en-BE" dirty="0">
                <a:sym typeface="Wingdings" pitchFamily="2" charset="2"/>
              </a:rPr>
              <a:t>25000 reads per cell</a:t>
            </a:r>
          </a:p>
          <a:p>
            <a:pPr marL="285750" indent="-285750">
              <a:buFont typeface="Wingdings" pitchFamily="2" charset="2"/>
              <a:buChar char="ü"/>
            </a:pPr>
            <a:r>
              <a:rPr lang="en-GB" dirty="0">
                <a:sym typeface="Wingdings" pitchFamily="2" charset="2"/>
              </a:rPr>
              <a:t>F</a:t>
            </a:r>
            <a:r>
              <a:rPr lang="en-BE" dirty="0">
                <a:sym typeface="Wingdings" pitchFamily="2" charset="2"/>
              </a:rPr>
              <a:t>eauture barcoding and cell hashing </a:t>
            </a:r>
          </a:p>
          <a:p>
            <a:pPr marL="742950" lvl="1" indent="-285750">
              <a:buFont typeface="Wingdings" pitchFamily="2" charset="2"/>
              <a:buChar char="ü"/>
            </a:pPr>
            <a:r>
              <a:rPr lang="en-BE" dirty="0">
                <a:sym typeface="Wingdings" pitchFamily="2" charset="2"/>
              </a:rPr>
              <a:t>identical configuration</a:t>
            </a:r>
          </a:p>
          <a:p>
            <a:pPr marL="742950" lvl="1" indent="-285750">
              <a:buFont typeface="Wingdings" pitchFamily="2" charset="2"/>
              <a:buChar char="ü"/>
            </a:pPr>
            <a:r>
              <a:rPr lang="en-GB" dirty="0">
                <a:sym typeface="Wingdings" pitchFamily="2" charset="2"/>
              </a:rPr>
              <a:t>L</a:t>
            </a:r>
            <a:r>
              <a:rPr lang="en-BE" dirty="0">
                <a:sym typeface="Wingdings" pitchFamily="2" charset="2"/>
              </a:rPr>
              <a:t>ess reads per cell</a:t>
            </a:r>
          </a:p>
          <a:p>
            <a:endParaRPr lang="en-BE" dirty="0">
              <a:sym typeface="Wingdings" pitchFamily="2" charset="2"/>
            </a:endParaRPr>
          </a:p>
          <a:p>
            <a:pPr marL="285750" indent="-285750">
              <a:buFont typeface="Wingdings" pitchFamily="2" charset="2"/>
              <a:buChar char="ü"/>
            </a:pPr>
            <a:endParaRPr lang="en-BE" dirty="0">
              <a:sym typeface="Wingdings" pitchFamily="2" charset="2"/>
            </a:endParaRPr>
          </a:p>
          <a:p>
            <a:endParaRPr lang="en-BE" dirty="0">
              <a:sym typeface="Wingdings" pitchFamily="2" charset="2"/>
            </a:endParaRPr>
          </a:p>
          <a:p>
            <a:endParaRPr lang="en-BE" dirty="0">
              <a:sym typeface="Wingdings" pitchFamily="2" charset="2"/>
            </a:endParaRPr>
          </a:p>
        </p:txBody>
      </p:sp>
      <p:sp>
        <p:nvSpPr>
          <p:cNvPr id="17" name="TextBox 16">
            <a:extLst>
              <a:ext uri="{FF2B5EF4-FFF2-40B4-BE49-F238E27FC236}">
                <a16:creationId xmlns:a16="http://schemas.microsoft.com/office/drawing/2014/main" id="{420483D6-7198-564D-8209-DC3318D41EE1}"/>
              </a:ext>
            </a:extLst>
          </p:cNvPr>
          <p:cNvSpPr txBox="1"/>
          <p:nvPr/>
        </p:nvSpPr>
        <p:spPr>
          <a:xfrm>
            <a:off x="3113903" y="488263"/>
            <a:ext cx="7253416" cy="461665"/>
          </a:xfrm>
          <a:prstGeom prst="rect">
            <a:avLst/>
          </a:prstGeom>
          <a:noFill/>
        </p:spPr>
        <p:txBody>
          <a:bodyPr wrap="square" rtlCol="0">
            <a:spAutoFit/>
          </a:bodyPr>
          <a:lstStyle/>
          <a:p>
            <a:pPr algn="ctr"/>
            <a:r>
              <a:rPr lang="en-US" sz="2400" b="1" dirty="0"/>
              <a:t>Sequencing</a:t>
            </a:r>
            <a:endParaRPr lang="en-BE" sz="2400" b="1" dirty="0"/>
          </a:p>
        </p:txBody>
      </p:sp>
      <p:pic>
        <p:nvPicPr>
          <p:cNvPr id="11" name="Picture 10" descr="Timeline&#10;&#10;Description automatically generated">
            <a:extLst>
              <a:ext uri="{FF2B5EF4-FFF2-40B4-BE49-F238E27FC236}">
                <a16:creationId xmlns:a16="http://schemas.microsoft.com/office/drawing/2014/main" id="{08BA024D-39BF-C94D-BA5E-AD6EB530E62C}"/>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814056" y="3577595"/>
            <a:ext cx="5904700" cy="1765445"/>
          </a:xfrm>
          <a:prstGeom prst="rect">
            <a:avLst/>
          </a:prstGeom>
        </p:spPr>
      </p:pic>
    </p:spTree>
    <p:extLst>
      <p:ext uri="{BB962C8B-B14F-4D97-AF65-F5344CB8AC3E}">
        <p14:creationId xmlns:p14="http://schemas.microsoft.com/office/powerpoint/2010/main" val="26085743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A4DEB403-8533-7B4F-8D97-3BBE0044B6A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232" y="1540169"/>
            <a:ext cx="2472862" cy="4282420"/>
          </a:xfrm>
          <a:prstGeom prst="rect">
            <a:avLst/>
          </a:prstGeom>
        </p:spPr>
      </p:pic>
      <p:sp>
        <p:nvSpPr>
          <p:cNvPr id="7" name="Freeform 6">
            <a:extLst>
              <a:ext uri="{FF2B5EF4-FFF2-40B4-BE49-F238E27FC236}">
                <a16:creationId xmlns:a16="http://schemas.microsoft.com/office/drawing/2014/main" id="{872A95BC-E8B5-CD45-ACFE-30F453D409CA}"/>
              </a:ext>
            </a:extLst>
          </p:cNvPr>
          <p:cNvSpPr/>
          <p:nvPr/>
        </p:nvSpPr>
        <p:spPr>
          <a:xfrm>
            <a:off x="2104698" y="1235674"/>
            <a:ext cx="477759" cy="3224644"/>
          </a:xfrm>
          <a:custGeom>
            <a:avLst/>
            <a:gdLst>
              <a:gd name="connsiteX0" fmla="*/ 0 w 457200"/>
              <a:gd name="connsiteY0" fmla="*/ 1309816 h 1407972"/>
              <a:gd name="connsiteX1" fmla="*/ 284206 w 457200"/>
              <a:gd name="connsiteY1" fmla="*/ 1272746 h 1407972"/>
              <a:gd name="connsiteX2" fmla="*/ 457200 w 457200"/>
              <a:gd name="connsiteY2" fmla="*/ 0 h 1407972"/>
              <a:gd name="connsiteX0" fmla="*/ 0 w 457200"/>
              <a:gd name="connsiteY0" fmla="*/ 1309816 h 1346110"/>
              <a:gd name="connsiteX1" fmla="*/ 420130 w 457200"/>
              <a:gd name="connsiteY1" fmla="*/ 1099751 h 1346110"/>
              <a:gd name="connsiteX2" fmla="*/ 457200 w 457200"/>
              <a:gd name="connsiteY2" fmla="*/ 0 h 1346110"/>
              <a:gd name="connsiteX0" fmla="*/ 0 w 457200"/>
              <a:gd name="connsiteY0" fmla="*/ 1309816 h 1324859"/>
              <a:gd name="connsiteX1" fmla="*/ 382368 w 457200"/>
              <a:gd name="connsiteY1" fmla="*/ 842767 h 1324859"/>
              <a:gd name="connsiteX2" fmla="*/ 457200 w 457200"/>
              <a:gd name="connsiteY2" fmla="*/ 0 h 1324859"/>
              <a:gd name="connsiteX0" fmla="*/ 0 w 646012"/>
              <a:gd name="connsiteY0" fmla="*/ 1273103 h 1289582"/>
              <a:gd name="connsiteX1" fmla="*/ 571180 w 646012"/>
              <a:gd name="connsiteY1" fmla="*/ 842767 h 1289582"/>
              <a:gd name="connsiteX2" fmla="*/ 646012 w 646012"/>
              <a:gd name="connsiteY2" fmla="*/ 0 h 1289582"/>
              <a:gd name="connsiteX0" fmla="*/ 0 w 646012"/>
              <a:gd name="connsiteY0" fmla="*/ 1273103 h 1277444"/>
              <a:gd name="connsiteX1" fmla="*/ 571180 w 646012"/>
              <a:gd name="connsiteY1" fmla="*/ 842767 h 1277444"/>
              <a:gd name="connsiteX2" fmla="*/ 646012 w 646012"/>
              <a:gd name="connsiteY2" fmla="*/ 0 h 1277444"/>
              <a:gd name="connsiteX0" fmla="*/ 0 w 655649"/>
              <a:gd name="connsiteY0" fmla="*/ 1316820 h 1320593"/>
              <a:gd name="connsiteX1" fmla="*/ 580817 w 655649"/>
              <a:gd name="connsiteY1" fmla="*/ 842767 h 1320593"/>
              <a:gd name="connsiteX2" fmla="*/ 655649 w 655649"/>
              <a:gd name="connsiteY2" fmla="*/ 0 h 1320593"/>
              <a:gd name="connsiteX0" fmla="*/ 0 w 659212"/>
              <a:gd name="connsiteY0" fmla="*/ 1316820 h 1320740"/>
              <a:gd name="connsiteX1" fmla="*/ 628996 w 659212"/>
              <a:gd name="connsiteY1" fmla="*/ 855258 h 1320740"/>
              <a:gd name="connsiteX2" fmla="*/ 655649 w 659212"/>
              <a:gd name="connsiteY2" fmla="*/ 0 h 1320740"/>
            </a:gdLst>
            <a:ahLst/>
            <a:cxnLst>
              <a:cxn ang="0">
                <a:pos x="connsiteX0" y="connsiteY0"/>
              </a:cxn>
              <a:cxn ang="0">
                <a:pos x="connsiteX1" y="connsiteY1"/>
              </a:cxn>
              <a:cxn ang="0">
                <a:pos x="connsiteX2" y="connsiteY2"/>
              </a:cxn>
            </a:cxnLst>
            <a:rect l="l" t="t" r="r" b="b"/>
            <a:pathLst>
              <a:path w="659212" h="1320740">
                <a:moveTo>
                  <a:pt x="0" y="1316820"/>
                </a:moveTo>
                <a:cubicBezTo>
                  <a:pt x="547256" y="1357473"/>
                  <a:pt x="552796" y="1073561"/>
                  <a:pt x="628996" y="855258"/>
                </a:cubicBezTo>
                <a:cubicBezTo>
                  <a:pt x="705196" y="636955"/>
                  <a:pt x="607252" y="527221"/>
                  <a:pt x="655649" y="0"/>
                </a:cubicBezTo>
              </a:path>
            </a:pathLst>
          </a:custGeom>
          <a:noFill/>
          <a:ln>
            <a:solidFill>
              <a:srgbClr val="D7EDF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ounded Rectangle 9">
            <a:extLst>
              <a:ext uri="{FF2B5EF4-FFF2-40B4-BE49-F238E27FC236}">
                <a16:creationId xmlns:a16="http://schemas.microsoft.com/office/drawing/2014/main" id="{52A5FF1F-60C3-804B-B317-1C0500385E8E}"/>
              </a:ext>
            </a:extLst>
          </p:cNvPr>
          <p:cNvSpPr/>
          <p:nvPr/>
        </p:nvSpPr>
        <p:spPr>
          <a:xfrm>
            <a:off x="2577340" y="336377"/>
            <a:ext cx="8751600" cy="6437871"/>
          </a:xfrm>
          <a:prstGeom prst="roundRect">
            <a:avLst/>
          </a:prstGeom>
          <a:noFill/>
          <a:ln w="19050">
            <a:solidFill>
              <a:srgbClr val="D7EDF1"/>
            </a:solidFill>
            <a:prstDash val="sysDash"/>
            <a:extLst>
              <a:ext uri="{C807C97D-BFC1-408E-A445-0C87EB9F89A2}">
                <ask:lineSketchStyleProps xmlns:ask="http://schemas.microsoft.com/office/drawing/2018/sketchyshapes" sd="1219033472">
                  <a:custGeom>
                    <a:avLst/>
                    <a:gdLst>
                      <a:gd name="connsiteX0" fmla="*/ 0 w 8411825"/>
                      <a:gd name="connsiteY0" fmla="*/ 1013274 h 6079525"/>
                      <a:gd name="connsiteX1" fmla="*/ 1013274 w 8411825"/>
                      <a:gd name="connsiteY1" fmla="*/ 0 h 6079525"/>
                      <a:gd name="connsiteX2" fmla="*/ 1721459 w 8411825"/>
                      <a:gd name="connsiteY2" fmla="*/ 0 h 6079525"/>
                      <a:gd name="connsiteX3" fmla="*/ 2238086 w 8411825"/>
                      <a:gd name="connsiteY3" fmla="*/ 0 h 6079525"/>
                      <a:gd name="connsiteX4" fmla="*/ 2690860 w 8411825"/>
                      <a:gd name="connsiteY4" fmla="*/ 0 h 6079525"/>
                      <a:gd name="connsiteX5" fmla="*/ 3335193 w 8411825"/>
                      <a:gd name="connsiteY5" fmla="*/ 0 h 6079525"/>
                      <a:gd name="connsiteX6" fmla="*/ 3851820 w 8411825"/>
                      <a:gd name="connsiteY6" fmla="*/ 0 h 6079525"/>
                      <a:gd name="connsiteX7" fmla="*/ 4560005 w 8411825"/>
                      <a:gd name="connsiteY7" fmla="*/ 0 h 6079525"/>
                      <a:gd name="connsiteX8" fmla="*/ 5012779 w 8411825"/>
                      <a:gd name="connsiteY8" fmla="*/ 0 h 6079525"/>
                      <a:gd name="connsiteX9" fmla="*/ 5720965 w 8411825"/>
                      <a:gd name="connsiteY9" fmla="*/ 0 h 6079525"/>
                      <a:gd name="connsiteX10" fmla="*/ 6109886 w 8411825"/>
                      <a:gd name="connsiteY10" fmla="*/ 0 h 6079525"/>
                      <a:gd name="connsiteX11" fmla="*/ 6690366 w 8411825"/>
                      <a:gd name="connsiteY11" fmla="*/ 0 h 6079525"/>
                      <a:gd name="connsiteX12" fmla="*/ 7398551 w 8411825"/>
                      <a:gd name="connsiteY12" fmla="*/ 0 h 6079525"/>
                      <a:gd name="connsiteX13" fmla="*/ 8411825 w 8411825"/>
                      <a:gd name="connsiteY13" fmla="*/ 1013274 h 6079525"/>
                      <a:gd name="connsiteX14" fmla="*/ 8411825 w 8411825"/>
                      <a:gd name="connsiteY14" fmla="*/ 1592271 h 6079525"/>
                      <a:gd name="connsiteX15" fmla="*/ 8411825 w 8411825"/>
                      <a:gd name="connsiteY15" fmla="*/ 2090208 h 6079525"/>
                      <a:gd name="connsiteX16" fmla="*/ 8411825 w 8411825"/>
                      <a:gd name="connsiteY16" fmla="*/ 2669205 h 6079525"/>
                      <a:gd name="connsiteX17" fmla="*/ 8411825 w 8411825"/>
                      <a:gd name="connsiteY17" fmla="*/ 3329261 h 6079525"/>
                      <a:gd name="connsiteX18" fmla="*/ 8411825 w 8411825"/>
                      <a:gd name="connsiteY18" fmla="*/ 3908258 h 6079525"/>
                      <a:gd name="connsiteX19" fmla="*/ 8411825 w 8411825"/>
                      <a:gd name="connsiteY19" fmla="*/ 4365665 h 6079525"/>
                      <a:gd name="connsiteX20" fmla="*/ 8411825 w 8411825"/>
                      <a:gd name="connsiteY20" fmla="*/ 5066251 h 6079525"/>
                      <a:gd name="connsiteX21" fmla="*/ 7398551 w 8411825"/>
                      <a:gd name="connsiteY21" fmla="*/ 6079525 h 6079525"/>
                      <a:gd name="connsiteX22" fmla="*/ 6881924 w 8411825"/>
                      <a:gd name="connsiteY22" fmla="*/ 6079525 h 6079525"/>
                      <a:gd name="connsiteX23" fmla="*/ 6301444 w 8411825"/>
                      <a:gd name="connsiteY23" fmla="*/ 6079525 h 6079525"/>
                      <a:gd name="connsiteX24" fmla="*/ 5912523 w 8411825"/>
                      <a:gd name="connsiteY24" fmla="*/ 6079525 h 6079525"/>
                      <a:gd name="connsiteX25" fmla="*/ 5523601 w 8411825"/>
                      <a:gd name="connsiteY25" fmla="*/ 6079525 h 6079525"/>
                      <a:gd name="connsiteX26" fmla="*/ 4943122 w 8411825"/>
                      <a:gd name="connsiteY26" fmla="*/ 6079525 h 6079525"/>
                      <a:gd name="connsiteX27" fmla="*/ 4490348 w 8411825"/>
                      <a:gd name="connsiteY27" fmla="*/ 6079525 h 6079525"/>
                      <a:gd name="connsiteX28" fmla="*/ 3846015 w 8411825"/>
                      <a:gd name="connsiteY28" fmla="*/ 6079525 h 6079525"/>
                      <a:gd name="connsiteX29" fmla="*/ 3393241 w 8411825"/>
                      <a:gd name="connsiteY29" fmla="*/ 6079525 h 6079525"/>
                      <a:gd name="connsiteX30" fmla="*/ 2748908 w 8411825"/>
                      <a:gd name="connsiteY30" fmla="*/ 6079525 h 6079525"/>
                      <a:gd name="connsiteX31" fmla="*/ 2359987 w 8411825"/>
                      <a:gd name="connsiteY31" fmla="*/ 6079525 h 6079525"/>
                      <a:gd name="connsiteX32" fmla="*/ 1715654 w 8411825"/>
                      <a:gd name="connsiteY32" fmla="*/ 6079525 h 6079525"/>
                      <a:gd name="connsiteX33" fmla="*/ 1013274 w 8411825"/>
                      <a:gd name="connsiteY33" fmla="*/ 6079525 h 6079525"/>
                      <a:gd name="connsiteX34" fmla="*/ 0 w 8411825"/>
                      <a:gd name="connsiteY34" fmla="*/ 5066251 h 6079525"/>
                      <a:gd name="connsiteX35" fmla="*/ 0 w 8411825"/>
                      <a:gd name="connsiteY35" fmla="*/ 4406195 h 6079525"/>
                      <a:gd name="connsiteX36" fmla="*/ 0 w 8411825"/>
                      <a:gd name="connsiteY36" fmla="*/ 3908258 h 6079525"/>
                      <a:gd name="connsiteX37" fmla="*/ 0 w 8411825"/>
                      <a:gd name="connsiteY37" fmla="*/ 3450850 h 6079525"/>
                      <a:gd name="connsiteX38" fmla="*/ 0 w 8411825"/>
                      <a:gd name="connsiteY38" fmla="*/ 2952913 h 6079525"/>
                      <a:gd name="connsiteX39" fmla="*/ 0 w 8411825"/>
                      <a:gd name="connsiteY39" fmla="*/ 2414446 h 6079525"/>
                      <a:gd name="connsiteX40" fmla="*/ 0 w 8411825"/>
                      <a:gd name="connsiteY40" fmla="*/ 1835449 h 6079525"/>
                      <a:gd name="connsiteX41" fmla="*/ 0 w 8411825"/>
                      <a:gd name="connsiteY41" fmla="*/ 1013274 h 60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11825" h="6079525" extrusionOk="0">
                        <a:moveTo>
                          <a:pt x="0" y="1013274"/>
                        </a:moveTo>
                        <a:cubicBezTo>
                          <a:pt x="-102804" y="390246"/>
                          <a:pt x="324668" y="48412"/>
                          <a:pt x="1013274" y="0"/>
                        </a:cubicBezTo>
                        <a:cubicBezTo>
                          <a:pt x="1221492" y="-76002"/>
                          <a:pt x="1452409" y="66076"/>
                          <a:pt x="1721459" y="0"/>
                        </a:cubicBezTo>
                        <a:cubicBezTo>
                          <a:pt x="1990510" y="-66076"/>
                          <a:pt x="2058947" y="31289"/>
                          <a:pt x="2238086" y="0"/>
                        </a:cubicBezTo>
                        <a:cubicBezTo>
                          <a:pt x="2417225" y="-31289"/>
                          <a:pt x="2559296" y="11396"/>
                          <a:pt x="2690860" y="0"/>
                        </a:cubicBezTo>
                        <a:cubicBezTo>
                          <a:pt x="2822424" y="-11396"/>
                          <a:pt x="3074681" y="68794"/>
                          <a:pt x="3335193" y="0"/>
                        </a:cubicBezTo>
                        <a:cubicBezTo>
                          <a:pt x="3595705" y="-68794"/>
                          <a:pt x="3714577" y="28880"/>
                          <a:pt x="3851820" y="0"/>
                        </a:cubicBezTo>
                        <a:cubicBezTo>
                          <a:pt x="3989063" y="-28880"/>
                          <a:pt x="4397253" y="11371"/>
                          <a:pt x="4560005" y="0"/>
                        </a:cubicBezTo>
                        <a:cubicBezTo>
                          <a:pt x="4722758" y="-11371"/>
                          <a:pt x="4846326" y="24934"/>
                          <a:pt x="5012779" y="0"/>
                        </a:cubicBezTo>
                        <a:cubicBezTo>
                          <a:pt x="5179232" y="-24934"/>
                          <a:pt x="5414985" y="27977"/>
                          <a:pt x="5720965" y="0"/>
                        </a:cubicBezTo>
                        <a:cubicBezTo>
                          <a:pt x="6026945" y="-27977"/>
                          <a:pt x="5952627" y="4648"/>
                          <a:pt x="6109886" y="0"/>
                        </a:cubicBezTo>
                        <a:cubicBezTo>
                          <a:pt x="6267145" y="-4648"/>
                          <a:pt x="6520200" y="62990"/>
                          <a:pt x="6690366" y="0"/>
                        </a:cubicBezTo>
                        <a:cubicBezTo>
                          <a:pt x="6860532" y="-62990"/>
                          <a:pt x="7078318" y="33421"/>
                          <a:pt x="7398551" y="0"/>
                        </a:cubicBezTo>
                        <a:cubicBezTo>
                          <a:pt x="8031271" y="-72239"/>
                          <a:pt x="8455351" y="425592"/>
                          <a:pt x="8411825" y="1013274"/>
                        </a:cubicBezTo>
                        <a:cubicBezTo>
                          <a:pt x="8467362" y="1244336"/>
                          <a:pt x="8365820" y="1454726"/>
                          <a:pt x="8411825" y="1592271"/>
                        </a:cubicBezTo>
                        <a:cubicBezTo>
                          <a:pt x="8457830" y="1729816"/>
                          <a:pt x="8391830" y="1938873"/>
                          <a:pt x="8411825" y="2090208"/>
                        </a:cubicBezTo>
                        <a:cubicBezTo>
                          <a:pt x="8431820" y="2241543"/>
                          <a:pt x="8385640" y="2530434"/>
                          <a:pt x="8411825" y="2669205"/>
                        </a:cubicBezTo>
                        <a:cubicBezTo>
                          <a:pt x="8438010" y="2807976"/>
                          <a:pt x="8384417" y="3154356"/>
                          <a:pt x="8411825" y="3329261"/>
                        </a:cubicBezTo>
                        <a:cubicBezTo>
                          <a:pt x="8439233" y="3504166"/>
                          <a:pt x="8360359" y="3771976"/>
                          <a:pt x="8411825" y="3908258"/>
                        </a:cubicBezTo>
                        <a:cubicBezTo>
                          <a:pt x="8463291" y="4044540"/>
                          <a:pt x="8402729" y="4180418"/>
                          <a:pt x="8411825" y="4365665"/>
                        </a:cubicBezTo>
                        <a:cubicBezTo>
                          <a:pt x="8420921" y="4550912"/>
                          <a:pt x="8399130" y="4883369"/>
                          <a:pt x="8411825" y="5066251"/>
                        </a:cubicBezTo>
                        <a:cubicBezTo>
                          <a:pt x="8497968" y="5574769"/>
                          <a:pt x="7892703" y="6183452"/>
                          <a:pt x="7398551" y="6079525"/>
                        </a:cubicBezTo>
                        <a:cubicBezTo>
                          <a:pt x="7157812" y="6079926"/>
                          <a:pt x="7004989" y="6035751"/>
                          <a:pt x="6881924" y="6079525"/>
                        </a:cubicBezTo>
                        <a:cubicBezTo>
                          <a:pt x="6758859" y="6123299"/>
                          <a:pt x="6556140" y="6029579"/>
                          <a:pt x="6301444" y="6079525"/>
                        </a:cubicBezTo>
                        <a:cubicBezTo>
                          <a:pt x="6046748" y="6129471"/>
                          <a:pt x="6047287" y="6038637"/>
                          <a:pt x="5912523" y="6079525"/>
                        </a:cubicBezTo>
                        <a:cubicBezTo>
                          <a:pt x="5777759" y="6120413"/>
                          <a:pt x="5650129" y="6034178"/>
                          <a:pt x="5523601" y="6079525"/>
                        </a:cubicBezTo>
                        <a:cubicBezTo>
                          <a:pt x="5397073" y="6124872"/>
                          <a:pt x="5107424" y="6073740"/>
                          <a:pt x="4943122" y="6079525"/>
                        </a:cubicBezTo>
                        <a:cubicBezTo>
                          <a:pt x="4778820" y="6085310"/>
                          <a:pt x="4687063" y="6032615"/>
                          <a:pt x="4490348" y="6079525"/>
                        </a:cubicBezTo>
                        <a:cubicBezTo>
                          <a:pt x="4293633" y="6126435"/>
                          <a:pt x="4068090" y="6017649"/>
                          <a:pt x="3846015" y="6079525"/>
                        </a:cubicBezTo>
                        <a:cubicBezTo>
                          <a:pt x="3623940" y="6141401"/>
                          <a:pt x="3570656" y="6075366"/>
                          <a:pt x="3393241" y="6079525"/>
                        </a:cubicBezTo>
                        <a:cubicBezTo>
                          <a:pt x="3215826" y="6083684"/>
                          <a:pt x="3030746" y="6029854"/>
                          <a:pt x="2748908" y="6079525"/>
                        </a:cubicBezTo>
                        <a:cubicBezTo>
                          <a:pt x="2467070" y="6129196"/>
                          <a:pt x="2474263" y="6063531"/>
                          <a:pt x="2359987" y="6079525"/>
                        </a:cubicBezTo>
                        <a:cubicBezTo>
                          <a:pt x="2245711" y="6095519"/>
                          <a:pt x="1850742" y="6029850"/>
                          <a:pt x="1715654" y="6079525"/>
                        </a:cubicBezTo>
                        <a:cubicBezTo>
                          <a:pt x="1580566" y="6129200"/>
                          <a:pt x="1300250" y="6067777"/>
                          <a:pt x="1013274" y="6079525"/>
                        </a:cubicBezTo>
                        <a:cubicBezTo>
                          <a:pt x="430099" y="6092735"/>
                          <a:pt x="24307" y="5691727"/>
                          <a:pt x="0" y="5066251"/>
                        </a:cubicBezTo>
                        <a:cubicBezTo>
                          <a:pt x="-24774" y="4875056"/>
                          <a:pt x="34367" y="4687189"/>
                          <a:pt x="0" y="4406195"/>
                        </a:cubicBezTo>
                        <a:cubicBezTo>
                          <a:pt x="-34367" y="4125201"/>
                          <a:pt x="21606" y="4096859"/>
                          <a:pt x="0" y="3908258"/>
                        </a:cubicBezTo>
                        <a:cubicBezTo>
                          <a:pt x="-21606" y="3719657"/>
                          <a:pt x="28453" y="3573325"/>
                          <a:pt x="0" y="3450850"/>
                        </a:cubicBezTo>
                        <a:cubicBezTo>
                          <a:pt x="-28453" y="3328375"/>
                          <a:pt x="26523" y="3088658"/>
                          <a:pt x="0" y="2952913"/>
                        </a:cubicBezTo>
                        <a:cubicBezTo>
                          <a:pt x="-26523" y="2817168"/>
                          <a:pt x="29552" y="2580642"/>
                          <a:pt x="0" y="2414446"/>
                        </a:cubicBezTo>
                        <a:cubicBezTo>
                          <a:pt x="-29552" y="2248250"/>
                          <a:pt x="39317" y="1969577"/>
                          <a:pt x="0" y="1835449"/>
                        </a:cubicBezTo>
                        <a:cubicBezTo>
                          <a:pt x="-39317" y="1701321"/>
                          <a:pt x="18150" y="1349752"/>
                          <a:pt x="0" y="10132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8" name="Triangle 27">
            <a:extLst>
              <a:ext uri="{FF2B5EF4-FFF2-40B4-BE49-F238E27FC236}">
                <a16:creationId xmlns:a16="http://schemas.microsoft.com/office/drawing/2014/main" id="{99D4682A-8CBF-5E41-AAB9-AC0A7D5D1DE5}"/>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9" name="Triangle 28">
            <a:extLst>
              <a:ext uri="{FF2B5EF4-FFF2-40B4-BE49-F238E27FC236}">
                <a16:creationId xmlns:a16="http://schemas.microsoft.com/office/drawing/2014/main" id="{500C9D07-D5E5-C048-80F5-6BD9FE6DB11F}"/>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30" name="Picture 2" descr="Genomics Core Leuven">
            <a:extLst>
              <a:ext uri="{FF2B5EF4-FFF2-40B4-BE49-F238E27FC236}">
                <a16:creationId xmlns:a16="http://schemas.microsoft.com/office/drawing/2014/main" id="{EB1FEC6D-B342-2040-A8E1-01AA8E3CAA38}"/>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B9BD85A-41D2-7042-85BA-4A206FBC3FC6}"/>
              </a:ext>
            </a:extLst>
          </p:cNvPr>
          <p:cNvSpPr txBox="1"/>
          <p:nvPr/>
        </p:nvSpPr>
        <p:spPr>
          <a:xfrm>
            <a:off x="3023720" y="1101814"/>
            <a:ext cx="7343599" cy="3970318"/>
          </a:xfrm>
          <a:prstGeom prst="rect">
            <a:avLst/>
          </a:prstGeom>
          <a:noFill/>
        </p:spPr>
        <p:txBody>
          <a:bodyPr wrap="square" rtlCol="0">
            <a:spAutoFit/>
          </a:bodyPr>
          <a:lstStyle/>
          <a:p>
            <a:r>
              <a:rPr lang="en-BE" b="1" dirty="0">
                <a:sym typeface="Wingdings" pitchFamily="2" charset="2"/>
              </a:rPr>
              <a:t>10x RNA seq</a:t>
            </a:r>
            <a:endParaRPr lang="en-BE" dirty="0">
              <a:sym typeface="Wingdings" pitchFamily="2" charset="2"/>
            </a:endParaRPr>
          </a:p>
          <a:p>
            <a:pPr marL="285750" indent="-285750">
              <a:buFont typeface="Wingdings" pitchFamily="2" charset="2"/>
              <a:buChar char="ü"/>
            </a:pPr>
            <a:r>
              <a:rPr lang="en-GB" dirty="0">
                <a:sym typeface="Wingdings" pitchFamily="2" charset="2"/>
              </a:rPr>
              <a:t>U</a:t>
            </a:r>
            <a:r>
              <a:rPr lang="en-BE" dirty="0">
                <a:sym typeface="Wingdings" pitchFamily="2" charset="2"/>
              </a:rPr>
              <a:t>nique cell identifier info is in read 1</a:t>
            </a:r>
          </a:p>
          <a:p>
            <a:pPr marL="285750" indent="-285750">
              <a:buFont typeface="Wingdings" pitchFamily="2" charset="2"/>
              <a:buChar char="ü"/>
            </a:pPr>
            <a:r>
              <a:rPr lang="en-GB" dirty="0">
                <a:sym typeface="Wingdings" pitchFamily="2" charset="2"/>
              </a:rPr>
              <a:t>U</a:t>
            </a:r>
            <a:r>
              <a:rPr lang="en-BE" dirty="0">
                <a:sym typeface="Wingdings" pitchFamily="2" charset="2"/>
              </a:rPr>
              <a:t>nique configuration: 28-8-8-91</a:t>
            </a:r>
          </a:p>
          <a:p>
            <a:pPr marL="285750" indent="-285750">
              <a:buFont typeface="Wingdings" pitchFamily="2" charset="2"/>
              <a:buChar char="ü"/>
            </a:pPr>
            <a:r>
              <a:rPr lang="en-BE" dirty="0">
                <a:sym typeface="Wingdings" pitchFamily="2" charset="2"/>
              </a:rPr>
              <a:t>25000 reads per cell</a:t>
            </a:r>
          </a:p>
          <a:p>
            <a:pPr marL="285750" indent="-285750">
              <a:buFont typeface="Wingdings" pitchFamily="2" charset="2"/>
              <a:buChar char="ü"/>
            </a:pPr>
            <a:r>
              <a:rPr lang="en-GB" dirty="0">
                <a:sym typeface="Wingdings" pitchFamily="2" charset="2"/>
              </a:rPr>
              <a:t>F</a:t>
            </a:r>
            <a:r>
              <a:rPr lang="en-BE" dirty="0">
                <a:sym typeface="Wingdings" pitchFamily="2" charset="2"/>
              </a:rPr>
              <a:t>eauture barcoding and cell hashing </a:t>
            </a:r>
          </a:p>
          <a:p>
            <a:pPr marL="742950" lvl="1" indent="-285750">
              <a:buFont typeface="Wingdings" pitchFamily="2" charset="2"/>
              <a:buChar char="ü"/>
            </a:pPr>
            <a:r>
              <a:rPr lang="en-BE" dirty="0">
                <a:sym typeface="Wingdings" pitchFamily="2" charset="2"/>
              </a:rPr>
              <a:t>identical configuration</a:t>
            </a:r>
          </a:p>
          <a:p>
            <a:pPr marL="742950" lvl="1" indent="-285750">
              <a:buFont typeface="Wingdings" pitchFamily="2" charset="2"/>
              <a:buChar char="ü"/>
            </a:pPr>
            <a:r>
              <a:rPr lang="en-GB" dirty="0">
                <a:sym typeface="Wingdings" pitchFamily="2" charset="2"/>
              </a:rPr>
              <a:t>L</a:t>
            </a:r>
            <a:r>
              <a:rPr lang="en-BE" dirty="0">
                <a:sym typeface="Wingdings" pitchFamily="2" charset="2"/>
              </a:rPr>
              <a:t>ess reads per cell</a:t>
            </a:r>
          </a:p>
          <a:p>
            <a:pPr marL="285750" indent="-285750">
              <a:buFont typeface="Wingdings" pitchFamily="2" charset="2"/>
              <a:buChar char="ü"/>
            </a:pPr>
            <a:endParaRPr lang="en-BE" dirty="0">
              <a:sym typeface="Wingdings" pitchFamily="2" charset="2"/>
            </a:endParaRPr>
          </a:p>
          <a:p>
            <a:endParaRPr lang="en-BE" dirty="0">
              <a:sym typeface="Wingdings" pitchFamily="2" charset="2"/>
            </a:endParaRPr>
          </a:p>
          <a:p>
            <a:endParaRPr lang="en-BE" dirty="0">
              <a:sym typeface="Wingdings" pitchFamily="2" charset="2"/>
            </a:endParaRPr>
          </a:p>
          <a:p>
            <a:r>
              <a:rPr lang="en-BE" b="1" dirty="0">
                <a:sym typeface="Wingdings" pitchFamily="2" charset="2"/>
              </a:rPr>
              <a:t>10x ATAC seq</a:t>
            </a:r>
          </a:p>
          <a:p>
            <a:pPr marL="285750" indent="-285750">
              <a:buFont typeface="Wingdings" pitchFamily="2" charset="2"/>
              <a:buChar char="ü"/>
            </a:pPr>
            <a:r>
              <a:rPr lang="en-BE" dirty="0">
                <a:sym typeface="Wingdings" pitchFamily="2" charset="2"/>
              </a:rPr>
              <a:t>25000 reads per cell</a:t>
            </a:r>
          </a:p>
          <a:p>
            <a:pPr marL="285750" indent="-285750">
              <a:buFont typeface="Wingdings" pitchFamily="2" charset="2"/>
              <a:buChar char="ü"/>
            </a:pPr>
            <a:r>
              <a:rPr lang="en-BE" dirty="0">
                <a:sym typeface="Wingdings" pitchFamily="2" charset="2"/>
              </a:rPr>
              <a:t>unique cell identifier info is in index2</a:t>
            </a:r>
          </a:p>
          <a:p>
            <a:pPr marL="285750" indent="-285750">
              <a:buFont typeface="Wingdings" pitchFamily="2" charset="2"/>
              <a:buChar char="ü"/>
            </a:pPr>
            <a:r>
              <a:rPr lang="en-GB" dirty="0">
                <a:sym typeface="Wingdings" pitchFamily="2" charset="2"/>
              </a:rPr>
              <a:t>C</a:t>
            </a:r>
            <a:r>
              <a:rPr lang="en-BE" dirty="0">
                <a:sym typeface="Wingdings" pitchFamily="2" charset="2"/>
              </a:rPr>
              <a:t>onfiguration is 150-8-16-150</a:t>
            </a:r>
            <a:endParaRPr lang="en-BE" dirty="0"/>
          </a:p>
        </p:txBody>
      </p:sp>
      <p:sp>
        <p:nvSpPr>
          <p:cNvPr id="17" name="TextBox 16">
            <a:extLst>
              <a:ext uri="{FF2B5EF4-FFF2-40B4-BE49-F238E27FC236}">
                <a16:creationId xmlns:a16="http://schemas.microsoft.com/office/drawing/2014/main" id="{420483D6-7198-564D-8209-DC3318D41EE1}"/>
              </a:ext>
            </a:extLst>
          </p:cNvPr>
          <p:cNvSpPr txBox="1"/>
          <p:nvPr/>
        </p:nvSpPr>
        <p:spPr>
          <a:xfrm>
            <a:off x="3113903" y="488263"/>
            <a:ext cx="7253416" cy="461665"/>
          </a:xfrm>
          <a:prstGeom prst="rect">
            <a:avLst/>
          </a:prstGeom>
          <a:noFill/>
        </p:spPr>
        <p:txBody>
          <a:bodyPr wrap="square" rtlCol="0">
            <a:spAutoFit/>
          </a:bodyPr>
          <a:lstStyle/>
          <a:p>
            <a:pPr algn="ctr"/>
            <a:r>
              <a:rPr lang="en-US" sz="2400" b="1" dirty="0"/>
              <a:t>Sequencing</a:t>
            </a:r>
            <a:endParaRPr lang="en-BE" sz="2400" b="1" dirty="0"/>
          </a:p>
        </p:txBody>
      </p:sp>
      <p:pic>
        <p:nvPicPr>
          <p:cNvPr id="8" name="Picture 7" descr="Timeline&#10;&#10;Description automatically generated with medium confidence">
            <a:extLst>
              <a:ext uri="{FF2B5EF4-FFF2-40B4-BE49-F238E27FC236}">
                <a16:creationId xmlns:a16="http://schemas.microsoft.com/office/drawing/2014/main" id="{B411F71C-9742-FA4D-87AF-0D640B08283F}"/>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5093989" y="5011790"/>
            <a:ext cx="5273330" cy="1649572"/>
          </a:xfrm>
          <a:prstGeom prst="rect">
            <a:avLst/>
          </a:prstGeom>
        </p:spPr>
      </p:pic>
      <p:pic>
        <p:nvPicPr>
          <p:cNvPr id="11" name="Picture 10" descr="Timeline&#10;&#10;Description automatically generated">
            <a:extLst>
              <a:ext uri="{FF2B5EF4-FFF2-40B4-BE49-F238E27FC236}">
                <a16:creationId xmlns:a16="http://schemas.microsoft.com/office/drawing/2014/main" id="{08BA024D-39BF-C94D-BA5E-AD6EB530E62C}"/>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388526" y="2815657"/>
            <a:ext cx="4659413" cy="1393117"/>
          </a:xfrm>
          <a:prstGeom prst="rect">
            <a:avLst/>
          </a:prstGeom>
        </p:spPr>
      </p:pic>
    </p:spTree>
    <p:extLst>
      <p:ext uri="{BB962C8B-B14F-4D97-AF65-F5344CB8AC3E}">
        <p14:creationId xmlns:p14="http://schemas.microsoft.com/office/powerpoint/2010/main" val="11630352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A4DEB403-8533-7B4F-8D97-3BBE0044B6A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232" y="1540169"/>
            <a:ext cx="2472862" cy="4282420"/>
          </a:xfrm>
          <a:prstGeom prst="rect">
            <a:avLst/>
          </a:prstGeom>
        </p:spPr>
      </p:pic>
      <p:sp>
        <p:nvSpPr>
          <p:cNvPr id="7" name="Freeform 6">
            <a:extLst>
              <a:ext uri="{FF2B5EF4-FFF2-40B4-BE49-F238E27FC236}">
                <a16:creationId xmlns:a16="http://schemas.microsoft.com/office/drawing/2014/main" id="{872A95BC-E8B5-CD45-ACFE-30F453D409CA}"/>
              </a:ext>
            </a:extLst>
          </p:cNvPr>
          <p:cNvSpPr/>
          <p:nvPr/>
        </p:nvSpPr>
        <p:spPr>
          <a:xfrm>
            <a:off x="2104698" y="1235674"/>
            <a:ext cx="477759" cy="3224644"/>
          </a:xfrm>
          <a:custGeom>
            <a:avLst/>
            <a:gdLst>
              <a:gd name="connsiteX0" fmla="*/ 0 w 457200"/>
              <a:gd name="connsiteY0" fmla="*/ 1309816 h 1407972"/>
              <a:gd name="connsiteX1" fmla="*/ 284206 w 457200"/>
              <a:gd name="connsiteY1" fmla="*/ 1272746 h 1407972"/>
              <a:gd name="connsiteX2" fmla="*/ 457200 w 457200"/>
              <a:gd name="connsiteY2" fmla="*/ 0 h 1407972"/>
              <a:gd name="connsiteX0" fmla="*/ 0 w 457200"/>
              <a:gd name="connsiteY0" fmla="*/ 1309816 h 1346110"/>
              <a:gd name="connsiteX1" fmla="*/ 420130 w 457200"/>
              <a:gd name="connsiteY1" fmla="*/ 1099751 h 1346110"/>
              <a:gd name="connsiteX2" fmla="*/ 457200 w 457200"/>
              <a:gd name="connsiteY2" fmla="*/ 0 h 1346110"/>
              <a:gd name="connsiteX0" fmla="*/ 0 w 457200"/>
              <a:gd name="connsiteY0" fmla="*/ 1309816 h 1324859"/>
              <a:gd name="connsiteX1" fmla="*/ 382368 w 457200"/>
              <a:gd name="connsiteY1" fmla="*/ 842767 h 1324859"/>
              <a:gd name="connsiteX2" fmla="*/ 457200 w 457200"/>
              <a:gd name="connsiteY2" fmla="*/ 0 h 1324859"/>
              <a:gd name="connsiteX0" fmla="*/ 0 w 646012"/>
              <a:gd name="connsiteY0" fmla="*/ 1273103 h 1289582"/>
              <a:gd name="connsiteX1" fmla="*/ 571180 w 646012"/>
              <a:gd name="connsiteY1" fmla="*/ 842767 h 1289582"/>
              <a:gd name="connsiteX2" fmla="*/ 646012 w 646012"/>
              <a:gd name="connsiteY2" fmla="*/ 0 h 1289582"/>
              <a:gd name="connsiteX0" fmla="*/ 0 w 646012"/>
              <a:gd name="connsiteY0" fmla="*/ 1273103 h 1277444"/>
              <a:gd name="connsiteX1" fmla="*/ 571180 w 646012"/>
              <a:gd name="connsiteY1" fmla="*/ 842767 h 1277444"/>
              <a:gd name="connsiteX2" fmla="*/ 646012 w 646012"/>
              <a:gd name="connsiteY2" fmla="*/ 0 h 1277444"/>
              <a:gd name="connsiteX0" fmla="*/ 0 w 655649"/>
              <a:gd name="connsiteY0" fmla="*/ 1316820 h 1320593"/>
              <a:gd name="connsiteX1" fmla="*/ 580817 w 655649"/>
              <a:gd name="connsiteY1" fmla="*/ 842767 h 1320593"/>
              <a:gd name="connsiteX2" fmla="*/ 655649 w 655649"/>
              <a:gd name="connsiteY2" fmla="*/ 0 h 1320593"/>
              <a:gd name="connsiteX0" fmla="*/ 0 w 659212"/>
              <a:gd name="connsiteY0" fmla="*/ 1316820 h 1320740"/>
              <a:gd name="connsiteX1" fmla="*/ 628996 w 659212"/>
              <a:gd name="connsiteY1" fmla="*/ 855258 h 1320740"/>
              <a:gd name="connsiteX2" fmla="*/ 655649 w 659212"/>
              <a:gd name="connsiteY2" fmla="*/ 0 h 1320740"/>
            </a:gdLst>
            <a:ahLst/>
            <a:cxnLst>
              <a:cxn ang="0">
                <a:pos x="connsiteX0" y="connsiteY0"/>
              </a:cxn>
              <a:cxn ang="0">
                <a:pos x="connsiteX1" y="connsiteY1"/>
              </a:cxn>
              <a:cxn ang="0">
                <a:pos x="connsiteX2" y="connsiteY2"/>
              </a:cxn>
            </a:cxnLst>
            <a:rect l="l" t="t" r="r" b="b"/>
            <a:pathLst>
              <a:path w="659212" h="1320740">
                <a:moveTo>
                  <a:pt x="0" y="1316820"/>
                </a:moveTo>
                <a:cubicBezTo>
                  <a:pt x="547256" y="1357473"/>
                  <a:pt x="552796" y="1073561"/>
                  <a:pt x="628996" y="855258"/>
                </a:cubicBezTo>
                <a:cubicBezTo>
                  <a:pt x="705196" y="636955"/>
                  <a:pt x="607252" y="527221"/>
                  <a:pt x="655649" y="0"/>
                </a:cubicBezTo>
              </a:path>
            </a:pathLst>
          </a:custGeom>
          <a:noFill/>
          <a:ln>
            <a:solidFill>
              <a:srgbClr val="D7EDF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ounded Rectangle 9">
            <a:extLst>
              <a:ext uri="{FF2B5EF4-FFF2-40B4-BE49-F238E27FC236}">
                <a16:creationId xmlns:a16="http://schemas.microsoft.com/office/drawing/2014/main" id="{52A5FF1F-60C3-804B-B317-1C0500385E8E}"/>
              </a:ext>
            </a:extLst>
          </p:cNvPr>
          <p:cNvSpPr/>
          <p:nvPr/>
        </p:nvSpPr>
        <p:spPr>
          <a:xfrm>
            <a:off x="2577340" y="336377"/>
            <a:ext cx="8751600" cy="6437871"/>
          </a:xfrm>
          <a:prstGeom prst="roundRect">
            <a:avLst/>
          </a:prstGeom>
          <a:noFill/>
          <a:ln w="19050">
            <a:solidFill>
              <a:srgbClr val="D7EDF1"/>
            </a:solidFill>
            <a:prstDash val="sysDash"/>
            <a:extLst>
              <a:ext uri="{C807C97D-BFC1-408E-A445-0C87EB9F89A2}">
                <ask:lineSketchStyleProps xmlns:ask="http://schemas.microsoft.com/office/drawing/2018/sketchyshapes" sd="1219033472">
                  <a:custGeom>
                    <a:avLst/>
                    <a:gdLst>
                      <a:gd name="connsiteX0" fmla="*/ 0 w 8411825"/>
                      <a:gd name="connsiteY0" fmla="*/ 1013274 h 6079525"/>
                      <a:gd name="connsiteX1" fmla="*/ 1013274 w 8411825"/>
                      <a:gd name="connsiteY1" fmla="*/ 0 h 6079525"/>
                      <a:gd name="connsiteX2" fmla="*/ 1721459 w 8411825"/>
                      <a:gd name="connsiteY2" fmla="*/ 0 h 6079525"/>
                      <a:gd name="connsiteX3" fmla="*/ 2238086 w 8411825"/>
                      <a:gd name="connsiteY3" fmla="*/ 0 h 6079525"/>
                      <a:gd name="connsiteX4" fmla="*/ 2690860 w 8411825"/>
                      <a:gd name="connsiteY4" fmla="*/ 0 h 6079525"/>
                      <a:gd name="connsiteX5" fmla="*/ 3335193 w 8411825"/>
                      <a:gd name="connsiteY5" fmla="*/ 0 h 6079525"/>
                      <a:gd name="connsiteX6" fmla="*/ 3851820 w 8411825"/>
                      <a:gd name="connsiteY6" fmla="*/ 0 h 6079525"/>
                      <a:gd name="connsiteX7" fmla="*/ 4560005 w 8411825"/>
                      <a:gd name="connsiteY7" fmla="*/ 0 h 6079525"/>
                      <a:gd name="connsiteX8" fmla="*/ 5012779 w 8411825"/>
                      <a:gd name="connsiteY8" fmla="*/ 0 h 6079525"/>
                      <a:gd name="connsiteX9" fmla="*/ 5720965 w 8411825"/>
                      <a:gd name="connsiteY9" fmla="*/ 0 h 6079525"/>
                      <a:gd name="connsiteX10" fmla="*/ 6109886 w 8411825"/>
                      <a:gd name="connsiteY10" fmla="*/ 0 h 6079525"/>
                      <a:gd name="connsiteX11" fmla="*/ 6690366 w 8411825"/>
                      <a:gd name="connsiteY11" fmla="*/ 0 h 6079525"/>
                      <a:gd name="connsiteX12" fmla="*/ 7398551 w 8411825"/>
                      <a:gd name="connsiteY12" fmla="*/ 0 h 6079525"/>
                      <a:gd name="connsiteX13" fmla="*/ 8411825 w 8411825"/>
                      <a:gd name="connsiteY13" fmla="*/ 1013274 h 6079525"/>
                      <a:gd name="connsiteX14" fmla="*/ 8411825 w 8411825"/>
                      <a:gd name="connsiteY14" fmla="*/ 1592271 h 6079525"/>
                      <a:gd name="connsiteX15" fmla="*/ 8411825 w 8411825"/>
                      <a:gd name="connsiteY15" fmla="*/ 2090208 h 6079525"/>
                      <a:gd name="connsiteX16" fmla="*/ 8411825 w 8411825"/>
                      <a:gd name="connsiteY16" fmla="*/ 2669205 h 6079525"/>
                      <a:gd name="connsiteX17" fmla="*/ 8411825 w 8411825"/>
                      <a:gd name="connsiteY17" fmla="*/ 3329261 h 6079525"/>
                      <a:gd name="connsiteX18" fmla="*/ 8411825 w 8411825"/>
                      <a:gd name="connsiteY18" fmla="*/ 3908258 h 6079525"/>
                      <a:gd name="connsiteX19" fmla="*/ 8411825 w 8411825"/>
                      <a:gd name="connsiteY19" fmla="*/ 4365665 h 6079525"/>
                      <a:gd name="connsiteX20" fmla="*/ 8411825 w 8411825"/>
                      <a:gd name="connsiteY20" fmla="*/ 5066251 h 6079525"/>
                      <a:gd name="connsiteX21" fmla="*/ 7398551 w 8411825"/>
                      <a:gd name="connsiteY21" fmla="*/ 6079525 h 6079525"/>
                      <a:gd name="connsiteX22" fmla="*/ 6881924 w 8411825"/>
                      <a:gd name="connsiteY22" fmla="*/ 6079525 h 6079525"/>
                      <a:gd name="connsiteX23" fmla="*/ 6301444 w 8411825"/>
                      <a:gd name="connsiteY23" fmla="*/ 6079525 h 6079525"/>
                      <a:gd name="connsiteX24" fmla="*/ 5912523 w 8411825"/>
                      <a:gd name="connsiteY24" fmla="*/ 6079525 h 6079525"/>
                      <a:gd name="connsiteX25" fmla="*/ 5523601 w 8411825"/>
                      <a:gd name="connsiteY25" fmla="*/ 6079525 h 6079525"/>
                      <a:gd name="connsiteX26" fmla="*/ 4943122 w 8411825"/>
                      <a:gd name="connsiteY26" fmla="*/ 6079525 h 6079525"/>
                      <a:gd name="connsiteX27" fmla="*/ 4490348 w 8411825"/>
                      <a:gd name="connsiteY27" fmla="*/ 6079525 h 6079525"/>
                      <a:gd name="connsiteX28" fmla="*/ 3846015 w 8411825"/>
                      <a:gd name="connsiteY28" fmla="*/ 6079525 h 6079525"/>
                      <a:gd name="connsiteX29" fmla="*/ 3393241 w 8411825"/>
                      <a:gd name="connsiteY29" fmla="*/ 6079525 h 6079525"/>
                      <a:gd name="connsiteX30" fmla="*/ 2748908 w 8411825"/>
                      <a:gd name="connsiteY30" fmla="*/ 6079525 h 6079525"/>
                      <a:gd name="connsiteX31" fmla="*/ 2359987 w 8411825"/>
                      <a:gd name="connsiteY31" fmla="*/ 6079525 h 6079525"/>
                      <a:gd name="connsiteX32" fmla="*/ 1715654 w 8411825"/>
                      <a:gd name="connsiteY32" fmla="*/ 6079525 h 6079525"/>
                      <a:gd name="connsiteX33" fmla="*/ 1013274 w 8411825"/>
                      <a:gd name="connsiteY33" fmla="*/ 6079525 h 6079525"/>
                      <a:gd name="connsiteX34" fmla="*/ 0 w 8411825"/>
                      <a:gd name="connsiteY34" fmla="*/ 5066251 h 6079525"/>
                      <a:gd name="connsiteX35" fmla="*/ 0 w 8411825"/>
                      <a:gd name="connsiteY35" fmla="*/ 4406195 h 6079525"/>
                      <a:gd name="connsiteX36" fmla="*/ 0 w 8411825"/>
                      <a:gd name="connsiteY36" fmla="*/ 3908258 h 6079525"/>
                      <a:gd name="connsiteX37" fmla="*/ 0 w 8411825"/>
                      <a:gd name="connsiteY37" fmla="*/ 3450850 h 6079525"/>
                      <a:gd name="connsiteX38" fmla="*/ 0 w 8411825"/>
                      <a:gd name="connsiteY38" fmla="*/ 2952913 h 6079525"/>
                      <a:gd name="connsiteX39" fmla="*/ 0 w 8411825"/>
                      <a:gd name="connsiteY39" fmla="*/ 2414446 h 6079525"/>
                      <a:gd name="connsiteX40" fmla="*/ 0 w 8411825"/>
                      <a:gd name="connsiteY40" fmla="*/ 1835449 h 6079525"/>
                      <a:gd name="connsiteX41" fmla="*/ 0 w 8411825"/>
                      <a:gd name="connsiteY41" fmla="*/ 1013274 h 60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11825" h="6079525" extrusionOk="0">
                        <a:moveTo>
                          <a:pt x="0" y="1013274"/>
                        </a:moveTo>
                        <a:cubicBezTo>
                          <a:pt x="-102804" y="390246"/>
                          <a:pt x="324668" y="48412"/>
                          <a:pt x="1013274" y="0"/>
                        </a:cubicBezTo>
                        <a:cubicBezTo>
                          <a:pt x="1221492" y="-76002"/>
                          <a:pt x="1452409" y="66076"/>
                          <a:pt x="1721459" y="0"/>
                        </a:cubicBezTo>
                        <a:cubicBezTo>
                          <a:pt x="1990510" y="-66076"/>
                          <a:pt x="2058947" y="31289"/>
                          <a:pt x="2238086" y="0"/>
                        </a:cubicBezTo>
                        <a:cubicBezTo>
                          <a:pt x="2417225" y="-31289"/>
                          <a:pt x="2559296" y="11396"/>
                          <a:pt x="2690860" y="0"/>
                        </a:cubicBezTo>
                        <a:cubicBezTo>
                          <a:pt x="2822424" y="-11396"/>
                          <a:pt x="3074681" y="68794"/>
                          <a:pt x="3335193" y="0"/>
                        </a:cubicBezTo>
                        <a:cubicBezTo>
                          <a:pt x="3595705" y="-68794"/>
                          <a:pt x="3714577" y="28880"/>
                          <a:pt x="3851820" y="0"/>
                        </a:cubicBezTo>
                        <a:cubicBezTo>
                          <a:pt x="3989063" y="-28880"/>
                          <a:pt x="4397253" y="11371"/>
                          <a:pt x="4560005" y="0"/>
                        </a:cubicBezTo>
                        <a:cubicBezTo>
                          <a:pt x="4722758" y="-11371"/>
                          <a:pt x="4846326" y="24934"/>
                          <a:pt x="5012779" y="0"/>
                        </a:cubicBezTo>
                        <a:cubicBezTo>
                          <a:pt x="5179232" y="-24934"/>
                          <a:pt x="5414985" y="27977"/>
                          <a:pt x="5720965" y="0"/>
                        </a:cubicBezTo>
                        <a:cubicBezTo>
                          <a:pt x="6026945" y="-27977"/>
                          <a:pt x="5952627" y="4648"/>
                          <a:pt x="6109886" y="0"/>
                        </a:cubicBezTo>
                        <a:cubicBezTo>
                          <a:pt x="6267145" y="-4648"/>
                          <a:pt x="6520200" y="62990"/>
                          <a:pt x="6690366" y="0"/>
                        </a:cubicBezTo>
                        <a:cubicBezTo>
                          <a:pt x="6860532" y="-62990"/>
                          <a:pt x="7078318" y="33421"/>
                          <a:pt x="7398551" y="0"/>
                        </a:cubicBezTo>
                        <a:cubicBezTo>
                          <a:pt x="8031271" y="-72239"/>
                          <a:pt x="8455351" y="425592"/>
                          <a:pt x="8411825" y="1013274"/>
                        </a:cubicBezTo>
                        <a:cubicBezTo>
                          <a:pt x="8467362" y="1244336"/>
                          <a:pt x="8365820" y="1454726"/>
                          <a:pt x="8411825" y="1592271"/>
                        </a:cubicBezTo>
                        <a:cubicBezTo>
                          <a:pt x="8457830" y="1729816"/>
                          <a:pt x="8391830" y="1938873"/>
                          <a:pt x="8411825" y="2090208"/>
                        </a:cubicBezTo>
                        <a:cubicBezTo>
                          <a:pt x="8431820" y="2241543"/>
                          <a:pt x="8385640" y="2530434"/>
                          <a:pt x="8411825" y="2669205"/>
                        </a:cubicBezTo>
                        <a:cubicBezTo>
                          <a:pt x="8438010" y="2807976"/>
                          <a:pt x="8384417" y="3154356"/>
                          <a:pt x="8411825" y="3329261"/>
                        </a:cubicBezTo>
                        <a:cubicBezTo>
                          <a:pt x="8439233" y="3504166"/>
                          <a:pt x="8360359" y="3771976"/>
                          <a:pt x="8411825" y="3908258"/>
                        </a:cubicBezTo>
                        <a:cubicBezTo>
                          <a:pt x="8463291" y="4044540"/>
                          <a:pt x="8402729" y="4180418"/>
                          <a:pt x="8411825" y="4365665"/>
                        </a:cubicBezTo>
                        <a:cubicBezTo>
                          <a:pt x="8420921" y="4550912"/>
                          <a:pt x="8399130" y="4883369"/>
                          <a:pt x="8411825" y="5066251"/>
                        </a:cubicBezTo>
                        <a:cubicBezTo>
                          <a:pt x="8497968" y="5574769"/>
                          <a:pt x="7892703" y="6183452"/>
                          <a:pt x="7398551" y="6079525"/>
                        </a:cubicBezTo>
                        <a:cubicBezTo>
                          <a:pt x="7157812" y="6079926"/>
                          <a:pt x="7004989" y="6035751"/>
                          <a:pt x="6881924" y="6079525"/>
                        </a:cubicBezTo>
                        <a:cubicBezTo>
                          <a:pt x="6758859" y="6123299"/>
                          <a:pt x="6556140" y="6029579"/>
                          <a:pt x="6301444" y="6079525"/>
                        </a:cubicBezTo>
                        <a:cubicBezTo>
                          <a:pt x="6046748" y="6129471"/>
                          <a:pt x="6047287" y="6038637"/>
                          <a:pt x="5912523" y="6079525"/>
                        </a:cubicBezTo>
                        <a:cubicBezTo>
                          <a:pt x="5777759" y="6120413"/>
                          <a:pt x="5650129" y="6034178"/>
                          <a:pt x="5523601" y="6079525"/>
                        </a:cubicBezTo>
                        <a:cubicBezTo>
                          <a:pt x="5397073" y="6124872"/>
                          <a:pt x="5107424" y="6073740"/>
                          <a:pt x="4943122" y="6079525"/>
                        </a:cubicBezTo>
                        <a:cubicBezTo>
                          <a:pt x="4778820" y="6085310"/>
                          <a:pt x="4687063" y="6032615"/>
                          <a:pt x="4490348" y="6079525"/>
                        </a:cubicBezTo>
                        <a:cubicBezTo>
                          <a:pt x="4293633" y="6126435"/>
                          <a:pt x="4068090" y="6017649"/>
                          <a:pt x="3846015" y="6079525"/>
                        </a:cubicBezTo>
                        <a:cubicBezTo>
                          <a:pt x="3623940" y="6141401"/>
                          <a:pt x="3570656" y="6075366"/>
                          <a:pt x="3393241" y="6079525"/>
                        </a:cubicBezTo>
                        <a:cubicBezTo>
                          <a:pt x="3215826" y="6083684"/>
                          <a:pt x="3030746" y="6029854"/>
                          <a:pt x="2748908" y="6079525"/>
                        </a:cubicBezTo>
                        <a:cubicBezTo>
                          <a:pt x="2467070" y="6129196"/>
                          <a:pt x="2474263" y="6063531"/>
                          <a:pt x="2359987" y="6079525"/>
                        </a:cubicBezTo>
                        <a:cubicBezTo>
                          <a:pt x="2245711" y="6095519"/>
                          <a:pt x="1850742" y="6029850"/>
                          <a:pt x="1715654" y="6079525"/>
                        </a:cubicBezTo>
                        <a:cubicBezTo>
                          <a:pt x="1580566" y="6129200"/>
                          <a:pt x="1300250" y="6067777"/>
                          <a:pt x="1013274" y="6079525"/>
                        </a:cubicBezTo>
                        <a:cubicBezTo>
                          <a:pt x="430099" y="6092735"/>
                          <a:pt x="24307" y="5691727"/>
                          <a:pt x="0" y="5066251"/>
                        </a:cubicBezTo>
                        <a:cubicBezTo>
                          <a:pt x="-24774" y="4875056"/>
                          <a:pt x="34367" y="4687189"/>
                          <a:pt x="0" y="4406195"/>
                        </a:cubicBezTo>
                        <a:cubicBezTo>
                          <a:pt x="-34367" y="4125201"/>
                          <a:pt x="21606" y="4096859"/>
                          <a:pt x="0" y="3908258"/>
                        </a:cubicBezTo>
                        <a:cubicBezTo>
                          <a:pt x="-21606" y="3719657"/>
                          <a:pt x="28453" y="3573325"/>
                          <a:pt x="0" y="3450850"/>
                        </a:cubicBezTo>
                        <a:cubicBezTo>
                          <a:pt x="-28453" y="3328375"/>
                          <a:pt x="26523" y="3088658"/>
                          <a:pt x="0" y="2952913"/>
                        </a:cubicBezTo>
                        <a:cubicBezTo>
                          <a:pt x="-26523" y="2817168"/>
                          <a:pt x="29552" y="2580642"/>
                          <a:pt x="0" y="2414446"/>
                        </a:cubicBezTo>
                        <a:cubicBezTo>
                          <a:pt x="-29552" y="2248250"/>
                          <a:pt x="39317" y="1969577"/>
                          <a:pt x="0" y="1835449"/>
                        </a:cubicBezTo>
                        <a:cubicBezTo>
                          <a:pt x="-39317" y="1701321"/>
                          <a:pt x="18150" y="1349752"/>
                          <a:pt x="0" y="10132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8" name="Triangle 27">
            <a:extLst>
              <a:ext uri="{FF2B5EF4-FFF2-40B4-BE49-F238E27FC236}">
                <a16:creationId xmlns:a16="http://schemas.microsoft.com/office/drawing/2014/main" id="{99D4682A-8CBF-5E41-AAB9-AC0A7D5D1DE5}"/>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9" name="Triangle 28">
            <a:extLst>
              <a:ext uri="{FF2B5EF4-FFF2-40B4-BE49-F238E27FC236}">
                <a16:creationId xmlns:a16="http://schemas.microsoft.com/office/drawing/2014/main" id="{500C9D07-D5E5-C048-80F5-6BD9FE6DB11F}"/>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30" name="Picture 2" descr="Genomics Core Leuven">
            <a:extLst>
              <a:ext uri="{FF2B5EF4-FFF2-40B4-BE49-F238E27FC236}">
                <a16:creationId xmlns:a16="http://schemas.microsoft.com/office/drawing/2014/main" id="{EB1FEC6D-B342-2040-A8E1-01AA8E3CAA38}"/>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B9BD85A-41D2-7042-85BA-4A206FBC3FC6}"/>
              </a:ext>
            </a:extLst>
          </p:cNvPr>
          <p:cNvSpPr txBox="1"/>
          <p:nvPr/>
        </p:nvSpPr>
        <p:spPr>
          <a:xfrm>
            <a:off x="2819833" y="1230507"/>
            <a:ext cx="7343599" cy="2862322"/>
          </a:xfrm>
          <a:prstGeom prst="rect">
            <a:avLst/>
          </a:prstGeom>
          <a:noFill/>
        </p:spPr>
        <p:txBody>
          <a:bodyPr wrap="square" rtlCol="0">
            <a:spAutoFit/>
          </a:bodyPr>
          <a:lstStyle/>
          <a:p>
            <a:r>
              <a:rPr lang="en-US" b="1" dirty="0"/>
              <a:t>10x staggered sequencing approach</a:t>
            </a:r>
            <a:r>
              <a:rPr lang="en-US" dirty="0"/>
              <a:t>:</a:t>
            </a:r>
          </a:p>
          <a:p>
            <a:endParaRPr lang="en-US" dirty="0"/>
          </a:p>
          <a:p>
            <a:pPr marL="285750" indent="-285750">
              <a:buFont typeface="Courier New" panose="02070309020205020404" pitchFamily="49" charset="0"/>
              <a:buChar char="o"/>
            </a:pPr>
            <a:r>
              <a:rPr lang="en-US" dirty="0"/>
              <a:t>How successful is my library? </a:t>
            </a:r>
          </a:p>
          <a:p>
            <a:pPr marL="742950" lvl="1" indent="-285750">
              <a:buFont typeface="Courier New" panose="02070309020205020404" pitchFamily="49" charset="0"/>
              <a:buChar char="o"/>
            </a:pPr>
            <a:r>
              <a:rPr lang="en-US" dirty="0">
                <a:sym typeface="Wingdings" pitchFamily="2" charset="2"/>
              </a:rPr>
              <a:t>QC of a library does not reveal all</a:t>
            </a:r>
          </a:p>
          <a:p>
            <a:endParaRPr lang="en-US" dirty="0">
              <a:sym typeface="Wingdings" pitchFamily="2" charset="2"/>
            </a:endParaRPr>
          </a:p>
          <a:p>
            <a:r>
              <a:rPr lang="en-US" dirty="0">
                <a:sym typeface="Wingdings" pitchFamily="2" charset="2"/>
              </a:rPr>
              <a:t>	</a:t>
            </a:r>
            <a:endParaRPr lang="en-BE" dirty="0"/>
          </a:p>
        </p:txBody>
      </p:sp>
      <p:sp>
        <p:nvSpPr>
          <p:cNvPr id="11" name="TextBox 10">
            <a:extLst>
              <a:ext uri="{FF2B5EF4-FFF2-40B4-BE49-F238E27FC236}">
                <a16:creationId xmlns:a16="http://schemas.microsoft.com/office/drawing/2014/main" id="{9C4FE758-0838-F34A-A195-802BFA53DE68}"/>
              </a:ext>
            </a:extLst>
          </p:cNvPr>
          <p:cNvSpPr txBox="1"/>
          <p:nvPr/>
        </p:nvSpPr>
        <p:spPr>
          <a:xfrm>
            <a:off x="3113903" y="488263"/>
            <a:ext cx="7253416" cy="461665"/>
          </a:xfrm>
          <a:prstGeom prst="rect">
            <a:avLst/>
          </a:prstGeom>
          <a:noFill/>
        </p:spPr>
        <p:txBody>
          <a:bodyPr wrap="square" rtlCol="0">
            <a:spAutoFit/>
          </a:bodyPr>
          <a:lstStyle/>
          <a:p>
            <a:pPr algn="ctr"/>
            <a:r>
              <a:rPr lang="en-US" sz="2400" b="1" dirty="0"/>
              <a:t>Sequencing</a:t>
            </a:r>
            <a:endParaRPr lang="en-BE" sz="2400" b="1" dirty="0"/>
          </a:p>
        </p:txBody>
      </p:sp>
    </p:spTree>
    <p:extLst>
      <p:ext uri="{BB962C8B-B14F-4D97-AF65-F5344CB8AC3E}">
        <p14:creationId xmlns:p14="http://schemas.microsoft.com/office/powerpoint/2010/main" val="24760678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A4DEB403-8533-7B4F-8D97-3BBE0044B6A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232" y="1540169"/>
            <a:ext cx="2472862" cy="4282420"/>
          </a:xfrm>
          <a:prstGeom prst="rect">
            <a:avLst/>
          </a:prstGeom>
        </p:spPr>
      </p:pic>
      <p:sp>
        <p:nvSpPr>
          <p:cNvPr id="7" name="Freeform 6">
            <a:extLst>
              <a:ext uri="{FF2B5EF4-FFF2-40B4-BE49-F238E27FC236}">
                <a16:creationId xmlns:a16="http://schemas.microsoft.com/office/drawing/2014/main" id="{872A95BC-E8B5-CD45-ACFE-30F453D409CA}"/>
              </a:ext>
            </a:extLst>
          </p:cNvPr>
          <p:cNvSpPr/>
          <p:nvPr/>
        </p:nvSpPr>
        <p:spPr>
          <a:xfrm>
            <a:off x="2104698" y="1235674"/>
            <a:ext cx="477759" cy="3224644"/>
          </a:xfrm>
          <a:custGeom>
            <a:avLst/>
            <a:gdLst>
              <a:gd name="connsiteX0" fmla="*/ 0 w 457200"/>
              <a:gd name="connsiteY0" fmla="*/ 1309816 h 1407972"/>
              <a:gd name="connsiteX1" fmla="*/ 284206 w 457200"/>
              <a:gd name="connsiteY1" fmla="*/ 1272746 h 1407972"/>
              <a:gd name="connsiteX2" fmla="*/ 457200 w 457200"/>
              <a:gd name="connsiteY2" fmla="*/ 0 h 1407972"/>
              <a:gd name="connsiteX0" fmla="*/ 0 w 457200"/>
              <a:gd name="connsiteY0" fmla="*/ 1309816 h 1346110"/>
              <a:gd name="connsiteX1" fmla="*/ 420130 w 457200"/>
              <a:gd name="connsiteY1" fmla="*/ 1099751 h 1346110"/>
              <a:gd name="connsiteX2" fmla="*/ 457200 w 457200"/>
              <a:gd name="connsiteY2" fmla="*/ 0 h 1346110"/>
              <a:gd name="connsiteX0" fmla="*/ 0 w 457200"/>
              <a:gd name="connsiteY0" fmla="*/ 1309816 h 1324859"/>
              <a:gd name="connsiteX1" fmla="*/ 382368 w 457200"/>
              <a:gd name="connsiteY1" fmla="*/ 842767 h 1324859"/>
              <a:gd name="connsiteX2" fmla="*/ 457200 w 457200"/>
              <a:gd name="connsiteY2" fmla="*/ 0 h 1324859"/>
              <a:gd name="connsiteX0" fmla="*/ 0 w 646012"/>
              <a:gd name="connsiteY0" fmla="*/ 1273103 h 1289582"/>
              <a:gd name="connsiteX1" fmla="*/ 571180 w 646012"/>
              <a:gd name="connsiteY1" fmla="*/ 842767 h 1289582"/>
              <a:gd name="connsiteX2" fmla="*/ 646012 w 646012"/>
              <a:gd name="connsiteY2" fmla="*/ 0 h 1289582"/>
              <a:gd name="connsiteX0" fmla="*/ 0 w 646012"/>
              <a:gd name="connsiteY0" fmla="*/ 1273103 h 1277444"/>
              <a:gd name="connsiteX1" fmla="*/ 571180 w 646012"/>
              <a:gd name="connsiteY1" fmla="*/ 842767 h 1277444"/>
              <a:gd name="connsiteX2" fmla="*/ 646012 w 646012"/>
              <a:gd name="connsiteY2" fmla="*/ 0 h 1277444"/>
              <a:gd name="connsiteX0" fmla="*/ 0 w 655649"/>
              <a:gd name="connsiteY0" fmla="*/ 1316820 h 1320593"/>
              <a:gd name="connsiteX1" fmla="*/ 580817 w 655649"/>
              <a:gd name="connsiteY1" fmla="*/ 842767 h 1320593"/>
              <a:gd name="connsiteX2" fmla="*/ 655649 w 655649"/>
              <a:gd name="connsiteY2" fmla="*/ 0 h 1320593"/>
              <a:gd name="connsiteX0" fmla="*/ 0 w 659212"/>
              <a:gd name="connsiteY0" fmla="*/ 1316820 h 1320740"/>
              <a:gd name="connsiteX1" fmla="*/ 628996 w 659212"/>
              <a:gd name="connsiteY1" fmla="*/ 855258 h 1320740"/>
              <a:gd name="connsiteX2" fmla="*/ 655649 w 659212"/>
              <a:gd name="connsiteY2" fmla="*/ 0 h 1320740"/>
            </a:gdLst>
            <a:ahLst/>
            <a:cxnLst>
              <a:cxn ang="0">
                <a:pos x="connsiteX0" y="connsiteY0"/>
              </a:cxn>
              <a:cxn ang="0">
                <a:pos x="connsiteX1" y="connsiteY1"/>
              </a:cxn>
              <a:cxn ang="0">
                <a:pos x="connsiteX2" y="connsiteY2"/>
              </a:cxn>
            </a:cxnLst>
            <a:rect l="l" t="t" r="r" b="b"/>
            <a:pathLst>
              <a:path w="659212" h="1320740">
                <a:moveTo>
                  <a:pt x="0" y="1316820"/>
                </a:moveTo>
                <a:cubicBezTo>
                  <a:pt x="547256" y="1357473"/>
                  <a:pt x="552796" y="1073561"/>
                  <a:pt x="628996" y="855258"/>
                </a:cubicBezTo>
                <a:cubicBezTo>
                  <a:pt x="705196" y="636955"/>
                  <a:pt x="607252" y="527221"/>
                  <a:pt x="655649" y="0"/>
                </a:cubicBezTo>
              </a:path>
            </a:pathLst>
          </a:custGeom>
          <a:noFill/>
          <a:ln>
            <a:solidFill>
              <a:srgbClr val="D7EDF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ounded Rectangle 9">
            <a:extLst>
              <a:ext uri="{FF2B5EF4-FFF2-40B4-BE49-F238E27FC236}">
                <a16:creationId xmlns:a16="http://schemas.microsoft.com/office/drawing/2014/main" id="{52A5FF1F-60C3-804B-B317-1C0500385E8E}"/>
              </a:ext>
            </a:extLst>
          </p:cNvPr>
          <p:cNvSpPr/>
          <p:nvPr/>
        </p:nvSpPr>
        <p:spPr>
          <a:xfrm>
            <a:off x="2577340" y="336377"/>
            <a:ext cx="8751600" cy="6437871"/>
          </a:xfrm>
          <a:prstGeom prst="roundRect">
            <a:avLst/>
          </a:prstGeom>
          <a:noFill/>
          <a:ln w="19050">
            <a:solidFill>
              <a:srgbClr val="D7EDF1"/>
            </a:solidFill>
            <a:prstDash val="sysDash"/>
            <a:extLst>
              <a:ext uri="{C807C97D-BFC1-408E-A445-0C87EB9F89A2}">
                <ask:lineSketchStyleProps xmlns:ask="http://schemas.microsoft.com/office/drawing/2018/sketchyshapes" sd="1219033472">
                  <a:custGeom>
                    <a:avLst/>
                    <a:gdLst>
                      <a:gd name="connsiteX0" fmla="*/ 0 w 8411825"/>
                      <a:gd name="connsiteY0" fmla="*/ 1013274 h 6079525"/>
                      <a:gd name="connsiteX1" fmla="*/ 1013274 w 8411825"/>
                      <a:gd name="connsiteY1" fmla="*/ 0 h 6079525"/>
                      <a:gd name="connsiteX2" fmla="*/ 1721459 w 8411825"/>
                      <a:gd name="connsiteY2" fmla="*/ 0 h 6079525"/>
                      <a:gd name="connsiteX3" fmla="*/ 2238086 w 8411825"/>
                      <a:gd name="connsiteY3" fmla="*/ 0 h 6079525"/>
                      <a:gd name="connsiteX4" fmla="*/ 2690860 w 8411825"/>
                      <a:gd name="connsiteY4" fmla="*/ 0 h 6079525"/>
                      <a:gd name="connsiteX5" fmla="*/ 3335193 w 8411825"/>
                      <a:gd name="connsiteY5" fmla="*/ 0 h 6079525"/>
                      <a:gd name="connsiteX6" fmla="*/ 3851820 w 8411825"/>
                      <a:gd name="connsiteY6" fmla="*/ 0 h 6079525"/>
                      <a:gd name="connsiteX7" fmla="*/ 4560005 w 8411825"/>
                      <a:gd name="connsiteY7" fmla="*/ 0 h 6079525"/>
                      <a:gd name="connsiteX8" fmla="*/ 5012779 w 8411825"/>
                      <a:gd name="connsiteY8" fmla="*/ 0 h 6079525"/>
                      <a:gd name="connsiteX9" fmla="*/ 5720965 w 8411825"/>
                      <a:gd name="connsiteY9" fmla="*/ 0 h 6079525"/>
                      <a:gd name="connsiteX10" fmla="*/ 6109886 w 8411825"/>
                      <a:gd name="connsiteY10" fmla="*/ 0 h 6079525"/>
                      <a:gd name="connsiteX11" fmla="*/ 6690366 w 8411825"/>
                      <a:gd name="connsiteY11" fmla="*/ 0 h 6079525"/>
                      <a:gd name="connsiteX12" fmla="*/ 7398551 w 8411825"/>
                      <a:gd name="connsiteY12" fmla="*/ 0 h 6079525"/>
                      <a:gd name="connsiteX13" fmla="*/ 8411825 w 8411825"/>
                      <a:gd name="connsiteY13" fmla="*/ 1013274 h 6079525"/>
                      <a:gd name="connsiteX14" fmla="*/ 8411825 w 8411825"/>
                      <a:gd name="connsiteY14" fmla="*/ 1592271 h 6079525"/>
                      <a:gd name="connsiteX15" fmla="*/ 8411825 w 8411825"/>
                      <a:gd name="connsiteY15" fmla="*/ 2090208 h 6079525"/>
                      <a:gd name="connsiteX16" fmla="*/ 8411825 w 8411825"/>
                      <a:gd name="connsiteY16" fmla="*/ 2669205 h 6079525"/>
                      <a:gd name="connsiteX17" fmla="*/ 8411825 w 8411825"/>
                      <a:gd name="connsiteY17" fmla="*/ 3329261 h 6079525"/>
                      <a:gd name="connsiteX18" fmla="*/ 8411825 w 8411825"/>
                      <a:gd name="connsiteY18" fmla="*/ 3908258 h 6079525"/>
                      <a:gd name="connsiteX19" fmla="*/ 8411825 w 8411825"/>
                      <a:gd name="connsiteY19" fmla="*/ 4365665 h 6079525"/>
                      <a:gd name="connsiteX20" fmla="*/ 8411825 w 8411825"/>
                      <a:gd name="connsiteY20" fmla="*/ 5066251 h 6079525"/>
                      <a:gd name="connsiteX21" fmla="*/ 7398551 w 8411825"/>
                      <a:gd name="connsiteY21" fmla="*/ 6079525 h 6079525"/>
                      <a:gd name="connsiteX22" fmla="*/ 6881924 w 8411825"/>
                      <a:gd name="connsiteY22" fmla="*/ 6079525 h 6079525"/>
                      <a:gd name="connsiteX23" fmla="*/ 6301444 w 8411825"/>
                      <a:gd name="connsiteY23" fmla="*/ 6079525 h 6079525"/>
                      <a:gd name="connsiteX24" fmla="*/ 5912523 w 8411825"/>
                      <a:gd name="connsiteY24" fmla="*/ 6079525 h 6079525"/>
                      <a:gd name="connsiteX25" fmla="*/ 5523601 w 8411825"/>
                      <a:gd name="connsiteY25" fmla="*/ 6079525 h 6079525"/>
                      <a:gd name="connsiteX26" fmla="*/ 4943122 w 8411825"/>
                      <a:gd name="connsiteY26" fmla="*/ 6079525 h 6079525"/>
                      <a:gd name="connsiteX27" fmla="*/ 4490348 w 8411825"/>
                      <a:gd name="connsiteY27" fmla="*/ 6079525 h 6079525"/>
                      <a:gd name="connsiteX28" fmla="*/ 3846015 w 8411825"/>
                      <a:gd name="connsiteY28" fmla="*/ 6079525 h 6079525"/>
                      <a:gd name="connsiteX29" fmla="*/ 3393241 w 8411825"/>
                      <a:gd name="connsiteY29" fmla="*/ 6079525 h 6079525"/>
                      <a:gd name="connsiteX30" fmla="*/ 2748908 w 8411825"/>
                      <a:gd name="connsiteY30" fmla="*/ 6079525 h 6079525"/>
                      <a:gd name="connsiteX31" fmla="*/ 2359987 w 8411825"/>
                      <a:gd name="connsiteY31" fmla="*/ 6079525 h 6079525"/>
                      <a:gd name="connsiteX32" fmla="*/ 1715654 w 8411825"/>
                      <a:gd name="connsiteY32" fmla="*/ 6079525 h 6079525"/>
                      <a:gd name="connsiteX33" fmla="*/ 1013274 w 8411825"/>
                      <a:gd name="connsiteY33" fmla="*/ 6079525 h 6079525"/>
                      <a:gd name="connsiteX34" fmla="*/ 0 w 8411825"/>
                      <a:gd name="connsiteY34" fmla="*/ 5066251 h 6079525"/>
                      <a:gd name="connsiteX35" fmla="*/ 0 w 8411825"/>
                      <a:gd name="connsiteY35" fmla="*/ 4406195 h 6079525"/>
                      <a:gd name="connsiteX36" fmla="*/ 0 w 8411825"/>
                      <a:gd name="connsiteY36" fmla="*/ 3908258 h 6079525"/>
                      <a:gd name="connsiteX37" fmla="*/ 0 w 8411825"/>
                      <a:gd name="connsiteY37" fmla="*/ 3450850 h 6079525"/>
                      <a:gd name="connsiteX38" fmla="*/ 0 w 8411825"/>
                      <a:gd name="connsiteY38" fmla="*/ 2952913 h 6079525"/>
                      <a:gd name="connsiteX39" fmla="*/ 0 w 8411825"/>
                      <a:gd name="connsiteY39" fmla="*/ 2414446 h 6079525"/>
                      <a:gd name="connsiteX40" fmla="*/ 0 w 8411825"/>
                      <a:gd name="connsiteY40" fmla="*/ 1835449 h 6079525"/>
                      <a:gd name="connsiteX41" fmla="*/ 0 w 8411825"/>
                      <a:gd name="connsiteY41" fmla="*/ 1013274 h 60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11825" h="6079525" extrusionOk="0">
                        <a:moveTo>
                          <a:pt x="0" y="1013274"/>
                        </a:moveTo>
                        <a:cubicBezTo>
                          <a:pt x="-102804" y="390246"/>
                          <a:pt x="324668" y="48412"/>
                          <a:pt x="1013274" y="0"/>
                        </a:cubicBezTo>
                        <a:cubicBezTo>
                          <a:pt x="1221492" y="-76002"/>
                          <a:pt x="1452409" y="66076"/>
                          <a:pt x="1721459" y="0"/>
                        </a:cubicBezTo>
                        <a:cubicBezTo>
                          <a:pt x="1990510" y="-66076"/>
                          <a:pt x="2058947" y="31289"/>
                          <a:pt x="2238086" y="0"/>
                        </a:cubicBezTo>
                        <a:cubicBezTo>
                          <a:pt x="2417225" y="-31289"/>
                          <a:pt x="2559296" y="11396"/>
                          <a:pt x="2690860" y="0"/>
                        </a:cubicBezTo>
                        <a:cubicBezTo>
                          <a:pt x="2822424" y="-11396"/>
                          <a:pt x="3074681" y="68794"/>
                          <a:pt x="3335193" y="0"/>
                        </a:cubicBezTo>
                        <a:cubicBezTo>
                          <a:pt x="3595705" y="-68794"/>
                          <a:pt x="3714577" y="28880"/>
                          <a:pt x="3851820" y="0"/>
                        </a:cubicBezTo>
                        <a:cubicBezTo>
                          <a:pt x="3989063" y="-28880"/>
                          <a:pt x="4397253" y="11371"/>
                          <a:pt x="4560005" y="0"/>
                        </a:cubicBezTo>
                        <a:cubicBezTo>
                          <a:pt x="4722758" y="-11371"/>
                          <a:pt x="4846326" y="24934"/>
                          <a:pt x="5012779" y="0"/>
                        </a:cubicBezTo>
                        <a:cubicBezTo>
                          <a:pt x="5179232" y="-24934"/>
                          <a:pt x="5414985" y="27977"/>
                          <a:pt x="5720965" y="0"/>
                        </a:cubicBezTo>
                        <a:cubicBezTo>
                          <a:pt x="6026945" y="-27977"/>
                          <a:pt x="5952627" y="4648"/>
                          <a:pt x="6109886" y="0"/>
                        </a:cubicBezTo>
                        <a:cubicBezTo>
                          <a:pt x="6267145" y="-4648"/>
                          <a:pt x="6520200" y="62990"/>
                          <a:pt x="6690366" y="0"/>
                        </a:cubicBezTo>
                        <a:cubicBezTo>
                          <a:pt x="6860532" y="-62990"/>
                          <a:pt x="7078318" y="33421"/>
                          <a:pt x="7398551" y="0"/>
                        </a:cubicBezTo>
                        <a:cubicBezTo>
                          <a:pt x="8031271" y="-72239"/>
                          <a:pt x="8455351" y="425592"/>
                          <a:pt x="8411825" y="1013274"/>
                        </a:cubicBezTo>
                        <a:cubicBezTo>
                          <a:pt x="8467362" y="1244336"/>
                          <a:pt x="8365820" y="1454726"/>
                          <a:pt x="8411825" y="1592271"/>
                        </a:cubicBezTo>
                        <a:cubicBezTo>
                          <a:pt x="8457830" y="1729816"/>
                          <a:pt x="8391830" y="1938873"/>
                          <a:pt x="8411825" y="2090208"/>
                        </a:cubicBezTo>
                        <a:cubicBezTo>
                          <a:pt x="8431820" y="2241543"/>
                          <a:pt x="8385640" y="2530434"/>
                          <a:pt x="8411825" y="2669205"/>
                        </a:cubicBezTo>
                        <a:cubicBezTo>
                          <a:pt x="8438010" y="2807976"/>
                          <a:pt x="8384417" y="3154356"/>
                          <a:pt x="8411825" y="3329261"/>
                        </a:cubicBezTo>
                        <a:cubicBezTo>
                          <a:pt x="8439233" y="3504166"/>
                          <a:pt x="8360359" y="3771976"/>
                          <a:pt x="8411825" y="3908258"/>
                        </a:cubicBezTo>
                        <a:cubicBezTo>
                          <a:pt x="8463291" y="4044540"/>
                          <a:pt x="8402729" y="4180418"/>
                          <a:pt x="8411825" y="4365665"/>
                        </a:cubicBezTo>
                        <a:cubicBezTo>
                          <a:pt x="8420921" y="4550912"/>
                          <a:pt x="8399130" y="4883369"/>
                          <a:pt x="8411825" y="5066251"/>
                        </a:cubicBezTo>
                        <a:cubicBezTo>
                          <a:pt x="8497968" y="5574769"/>
                          <a:pt x="7892703" y="6183452"/>
                          <a:pt x="7398551" y="6079525"/>
                        </a:cubicBezTo>
                        <a:cubicBezTo>
                          <a:pt x="7157812" y="6079926"/>
                          <a:pt x="7004989" y="6035751"/>
                          <a:pt x="6881924" y="6079525"/>
                        </a:cubicBezTo>
                        <a:cubicBezTo>
                          <a:pt x="6758859" y="6123299"/>
                          <a:pt x="6556140" y="6029579"/>
                          <a:pt x="6301444" y="6079525"/>
                        </a:cubicBezTo>
                        <a:cubicBezTo>
                          <a:pt x="6046748" y="6129471"/>
                          <a:pt x="6047287" y="6038637"/>
                          <a:pt x="5912523" y="6079525"/>
                        </a:cubicBezTo>
                        <a:cubicBezTo>
                          <a:pt x="5777759" y="6120413"/>
                          <a:pt x="5650129" y="6034178"/>
                          <a:pt x="5523601" y="6079525"/>
                        </a:cubicBezTo>
                        <a:cubicBezTo>
                          <a:pt x="5397073" y="6124872"/>
                          <a:pt x="5107424" y="6073740"/>
                          <a:pt x="4943122" y="6079525"/>
                        </a:cubicBezTo>
                        <a:cubicBezTo>
                          <a:pt x="4778820" y="6085310"/>
                          <a:pt x="4687063" y="6032615"/>
                          <a:pt x="4490348" y="6079525"/>
                        </a:cubicBezTo>
                        <a:cubicBezTo>
                          <a:pt x="4293633" y="6126435"/>
                          <a:pt x="4068090" y="6017649"/>
                          <a:pt x="3846015" y="6079525"/>
                        </a:cubicBezTo>
                        <a:cubicBezTo>
                          <a:pt x="3623940" y="6141401"/>
                          <a:pt x="3570656" y="6075366"/>
                          <a:pt x="3393241" y="6079525"/>
                        </a:cubicBezTo>
                        <a:cubicBezTo>
                          <a:pt x="3215826" y="6083684"/>
                          <a:pt x="3030746" y="6029854"/>
                          <a:pt x="2748908" y="6079525"/>
                        </a:cubicBezTo>
                        <a:cubicBezTo>
                          <a:pt x="2467070" y="6129196"/>
                          <a:pt x="2474263" y="6063531"/>
                          <a:pt x="2359987" y="6079525"/>
                        </a:cubicBezTo>
                        <a:cubicBezTo>
                          <a:pt x="2245711" y="6095519"/>
                          <a:pt x="1850742" y="6029850"/>
                          <a:pt x="1715654" y="6079525"/>
                        </a:cubicBezTo>
                        <a:cubicBezTo>
                          <a:pt x="1580566" y="6129200"/>
                          <a:pt x="1300250" y="6067777"/>
                          <a:pt x="1013274" y="6079525"/>
                        </a:cubicBezTo>
                        <a:cubicBezTo>
                          <a:pt x="430099" y="6092735"/>
                          <a:pt x="24307" y="5691727"/>
                          <a:pt x="0" y="5066251"/>
                        </a:cubicBezTo>
                        <a:cubicBezTo>
                          <a:pt x="-24774" y="4875056"/>
                          <a:pt x="34367" y="4687189"/>
                          <a:pt x="0" y="4406195"/>
                        </a:cubicBezTo>
                        <a:cubicBezTo>
                          <a:pt x="-34367" y="4125201"/>
                          <a:pt x="21606" y="4096859"/>
                          <a:pt x="0" y="3908258"/>
                        </a:cubicBezTo>
                        <a:cubicBezTo>
                          <a:pt x="-21606" y="3719657"/>
                          <a:pt x="28453" y="3573325"/>
                          <a:pt x="0" y="3450850"/>
                        </a:cubicBezTo>
                        <a:cubicBezTo>
                          <a:pt x="-28453" y="3328375"/>
                          <a:pt x="26523" y="3088658"/>
                          <a:pt x="0" y="2952913"/>
                        </a:cubicBezTo>
                        <a:cubicBezTo>
                          <a:pt x="-26523" y="2817168"/>
                          <a:pt x="29552" y="2580642"/>
                          <a:pt x="0" y="2414446"/>
                        </a:cubicBezTo>
                        <a:cubicBezTo>
                          <a:pt x="-29552" y="2248250"/>
                          <a:pt x="39317" y="1969577"/>
                          <a:pt x="0" y="1835449"/>
                        </a:cubicBezTo>
                        <a:cubicBezTo>
                          <a:pt x="-39317" y="1701321"/>
                          <a:pt x="18150" y="1349752"/>
                          <a:pt x="0" y="10132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8" name="Triangle 27">
            <a:extLst>
              <a:ext uri="{FF2B5EF4-FFF2-40B4-BE49-F238E27FC236}">
                <a16:creationId xmlns:a16="http://schemas.microsoft.com/office/drawing/2014/main" id="{99D4682A-8CBF-5E41-AAB9-AC0A7D5D1DE5}"/>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9" name="Triangle 28">
            <a:extLst>
              <a:ext uri="{FF2B5EF4-FFF2-40B4-BE49-F238E27FC236}">
                <a16:creationId xmlns:a16="http://schemas.microsoft.com/office/drawing/2014/main" id="{500C9D07-D5E5-C048-80F5-6BD9FE6DB11F}"/>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30" name="Picture 2" descr="Genomics Core Leuven">
            <a:extLst>
              <a:ext uri="{FF2B5EF4-FFF2-40B4-BE49-F238E27FC236}">
                <a16:creationId xmlns:a16="http://schemas.microsoft.com/office/drawing/2014/main" id="{EB1FEC6D-B342-2040-A8E1-01AA8E3CAA38}"/>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B9BD85A-41D2-7042-85BA-4A206FBC3FC6}"/>
              </a:ext>
            </a:extLst>
          </p:cNvPr>
          <p:cNvSpPr txBox="1"/>
          <p:nvPr/>
        </p:nvSpPr>
        <p:spPr>
          <a:xfrm>
            <a:off x="2819833" y="1230507"/>
            <a:ext cx="7343599" cy="2862322"/>
          </a:xfrm>
          <a:prstGeom prst="rect">
            <a:avLst/>
          </a:prstGeom>
          <a:noFill/>
        </p:spPr>
        <p:txBody>
          <a:bodyPr wrap="square" rtlCol="0">
            <a:spAutoFit/>
          </a:bodyPr>
          <a:lstStyle/>
          <a:p>
            <a:r>
              <a:rPr lang="en-US" b="1" dirty="0"/>
              <a:t>10x staggered sequencing approach</a:t>
            </a:r>
            <a:r>
              <a:rPr lang="en-US" dirty="0"/>
              <a:t>:</a:t>
            </a:r>
          </a:p>
          <a:p>
            <a:endParaRPr lang="en-US" dirty="0"/>
          </a:p>
          <a:p>
            <a:pPr marL="285750" indent="-285750">
              <a:buFont typeface="Courier New" panose="02070309020205020404" pitchFamily="49" charset="0"/>
              <a:buChar char="o"/>
            </a:pPr>
            <a:r>
              <a:rPr lang="en-US" dirty="0"/>
              <a:t>How successful is my library? </a:t>
            </a:r>
          </a:p>
          <a:p>
            <a:pPr marL="742950" lvl="1" indent="-285750">
              <a:buFont typeface="Courier New" panose="02070309020205020404" pitchFamily="49" charset="0"/>
              <a:buChar char="o"/>
            </a:pPr>
            <a:r>
              <a:rPr lang="en-US" dirty="0">
                <a:sym typeface="Wingdings" pitchFamily="2" charset="2"/>
              </a:rPr>
              <a:t>QC of a library does not reveal all</a:t>
            </a:r>
          </a:p>
          <a:p>
            <a:endParaRPr lang="en-US" dirty="0">
              <a:sym typeface="Wingdings" pitchFamily="2" charset="2"/>
            </a:endParaRPr>
          </a:p>
          <a:p>
            <a:r>
              <a:rPr lang="en-US" dirty="0">
                <a:sym typeface="Wingdings" pitchFamily="2" charset="2"/>
              </a:rPr>
              <a:t>	1) degraded RNA  library profile is fine but TSO primer</a:t>
            </a:r>
          </a:p>
          <a:p>
            <a:r>
              <a:rPr lang="en-US" dirty="0">
                <a:sym typeface="Wingdings" pitchFamily="2" charset="2"/>
              </a:rPr>
              <a:t>	2) ambient RNA  library profile ok but no clear cell distinction</a:t>
            </a:r>
          </a:p>
          <a:p>
            <a:r>
              <a:rPr lang="en-US" dirty="0">
                <a:sym typeface="Wingdings" pitchFamily="2" charset="2"/>
              </a:rPr>
              <a:t>	3) nr of cells captured</a:t>
            </a:r>
          </a:p>
          <a:p>
            <a:r>
              <a:rPr lang="en-US" dirty="0">
                <a:sym typeface="Wingdings" pitchFamily="2" charset="2"/>
              </a:rPr>
              <a:t>	4) saturation level</a:t>
            </a:r>
          </a:p>
          <a:p>
            <a:endParaRPr lang="en-BE" dirty="0"/>
          </a:p>
        </p:txBody>
      </p:sp>
      <p:sp>
        <p:nvSpPr>
          <p:cNvPr id="11" name="TextBox 10">
            <a:extLst>
              <a:ext uri="{FF2B5EF4-FFF2-40B4-BE49-F238E27FC236}">
                <a16:creationId xmlns:a16="http://schemas.microsoft.com/office/drawing/2014/main" id="{9C4FE758-0838-F34A-A195-802BFA53DE68}"/>
              </a:ext>
            </a:extLst>
          </p:cNvPr>
          <p:cNvSpPr txBox="1"/>
          <p:nvPr/>
        </p:nvSpPr>
        <p:spPr>
          <a:xfrm>
            <a:off x="3113903" y="488263"/>
            <a:ext cx="7253416" cy="461665"/>
          </a:xfrm>
          <a:prstGeom prst="rect">
            <a:avLst/>
          </a:prstGeom>
          <a:noFill/>
        </p:spPr>
        <p:txBody>
          <a:bodyPr wrap="square" rtlCol="0">
            <a:spAutoFit/>
          </a:bodyPr>
          <a:lstStyle/>
          <a:p>
            <a:pPr algn="ctr"/>
            <a:r>
              <a:rPr lang="en-US" sz="2400" b="1" dirty="0"/>
              <a:t>Sequencing</a:t>
            </a:r>
            <a:endParaRPr lang="en-BE" sz="2400" b="1" dirty="0"/>
          </a:p>
        </p:txBody>
      </p:sp>
      <p:pic>
        <p:nvPicPr>
          <p:cNvPr id="13" name="Picture 12" descr="Chart, line chart&#10;&#10;Description automatically generated">
            <a:extLst>
              <a:ext uri="{FF2B5EF4-FFF2-40B4-BE49-F238E27FC236}">
                <a16:creationId xmlns:a16="http://schemas.microsoft.com/office/drawing/2014/main" id="{37CC11FF-2463-5A43-9C91-A1B816A9C7C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6674665" y="3966061"/>
            <a:ext cx="2001719" cy="2143062"/>
          </a:xfrm>
          <a:prstGeom prst="rect">
            <a:avLst/>
          </a:prstGeom>
        </p:spPr>
      </p:pic>
      <p:pic>
        <p:nvPicPr>
          <p:cNvPr id="5" name="Picture 4" descr="Chart, line chart&#10;&#10;Description automatically generated">
            <a:extLst>
              <a:ext uri="{FF2B5EF4-FFF2-40B4-BE49-F238E27FC236}">
                <a16:creationId xmlns:a16="http://schemas.microsoft.com/office/drawing/2014/main" id="{51FF5AAC-997C-A549-B80A-57D9AC6F1B55}"/>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8904300" y="3915711"/>
            <a:ext cx="2196724" cy="2233803"/>
          </a:xfrm>
          <a:prstGeom prst="rect">
            <a:avLst/>
          </a:prstGeom>
        </p:spPr>
      </p:pic>
      <p:pic>
        <p:nvPicPr>
          <p:cNvPr id="5122" name="Picture 2" descr="Run Summary - Software - Single Cell Gene Expression ...">
            <a:extLst>
              <a:ext uri="{FF2B5EF4-FFF2-40B4-BE49-F238E27FC236}">
                <a16:creationId xmlns:a16="http://schemas.microsoft.com/office/drawing/2014/main" id="{BF168516-F528-6D49-A174-F1066C752141}"/>
              </a:ext>
            </a:extLst>
          </p:cNvPr>
          <p:cNvPicPr>
            <a:picLocks noChangeAspect="1" noChangeArrowheads="1"/>
          </p:cNvPicPr>
          <p:nvPr/>
        </p:nvPicPr>
        <p:blipFill rotWithShape="1">
          <a:blip r:embed="rId7" cstate="screen">
            <a:extLst>
              <a:ext uri="{28A0092B-C50C-407E-A947-70E740481C1C}">
                <a14:useLocalDpi xmlns:a14="http://schemas.microsoft.com/office/drawing/2010/main"/>
              </a:ext>
            </a:extLst>
          </a:blip>
          <a:srcRect/>
          <a:stretch/>
        </p:blipFill>
        <p:spPr bwMode="auto">
          <a:xfrm>
            <a:off x="2919945" y="3949923"/>
            <a:ext cx="2809857" cy="219959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Thumbs up, thumbs down">
            <a:extLst>
              <a:ext uri="{FF2B5EF4-FFF2-40B4-BE49-F238E27FC236}">
                <a16:creationId xmlns:a16="http://schemas.microsoft.com/office/drawing/2014/main" id="{30C4BDFF-CB6E-6848-82DB-4AAD01B22AB0}"/>
              </a:ext>
            </a:extLst>
          </p:cNvPr>
          <p:cNvPicPr>
            <a:picLocks noChangeAspect="1" noChangeArrowheads="1"/>
          </p:cNvPicPr>
          <p:nvPr/>
        </p:nvPicPr>
        <p:blipFill rotWithShape="1">
          <a:blip r:embed="rId8" cstate="screen">
            <a:extLst>
              <a:ext uri="{28A0092B-C50C-407E-A947-70E740481C1C}">
                <a14:useLocalDpi xmlns:a14="http://schemas.microsoft.com/office/drawing/2010/main"/>
              </a:ext>
            </a:extLst>
          </a:blip>
          <a:srcRect/>
          <a:stretch/>
        </p:blipFill>
        <p:spPr bwMode="auto">
          <a:xfrm>
            <a:off x="4632982" y="6066033"/>
            <a:ext cx="617636" cy="60740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Thumbs up, thumbs down">
            <a:extLst>
              <a:ext uri="{FF2B5EF4-FFF2-40B4-BE49-F238E27FC236}">
                <a16:creationId xmlns:a16="http://schemas.microsoft.com/office/drawing/2014/main" id="{8C40812F-A41D-8649-BCBF-1730AC50CE0F}"/>
              </a:ext>
            </a:extLst>
          </p:cNvPr>
          <p:cNvPicPr>
            <a:picLocks noChangeAspect="1" noChangeArrowheads="1"/>
          </p:cNvPicPr>
          <p:nvPr/>
        </p:nvPicPr>
        <p:blipFill rotWithShape="1">
          <a:blip r:embed="rId9" cstate="screen">
            <a:extLst>
              <a:ext uri="{28A0092B-C50C-407E-A947-70E740481C1C}">
                <a14:useLocalDpi xmlns:a14="http://schemas.microsoft.com/office/drawing/2010/main"/>
              </a:ext>
            </a:extLst>
          </a:blip>
          <a:srcRect/>
          <a:stretch/>
        </p:blipFill>
        <p:spPr bwMode="auto">
          <a:xfrm>
            <a:off x="8692811" y="6007552"/>
            <a:ext cx="695338" cy="665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7541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A4DEB403-8533-7B4F-8D97-3BBE0044B6A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232" y="1540169"/>
            <a:ext cx="2472862" cy="4282420"/>
          </a:xfrm>
          <a:prstGeom prst="rect">
            <a:avLst/>
          </a:prstGeom>
        </p:spPr>
      </p:pic>
      <p:sp>
        <p:nvSpPr>
          <p:cNvPr id="7" name="Freeform 6">
            <a:extLst>
              <a:ext uri="{FF2B5EF4-FFF2-40B4-BE49-F238E27FC236}">
                <a16:creationId xmlns:a16="http://schemas.microsoft.com/office/drawing/2014/main" id="{872A95BC-E8B5-CD45-ACFE-30F453D409CA}"/>
              </a:ext>
            </a:extLst>
          </p:cNvPr>
          <p:cNvSpPr/>
          <p:nvPr/>
        </p:nvSpPr>
        <p:spPr>
          <a:xfrm>
            <a:off x="2104698" y="1235674"/>
            <a:ext cx="477759" cy="3224644"/>
          </a:xfrm>
          <a:custGeom>
            <a:avLst/>
            <a:gdLst>
              <a:gd name="connsiteX0" fmla="*/ 0 w 457200"/>
              <a:gd name="connsiteY0" fmla="*/ 1309816 h 1407972"/>
              <a:gd name="connsiteX1" fmla="*/ 284206 w 457200"/>
              <a:gd name="connsiteY1" fmla="*/ 1272746 h 1407972"/>
              <a:gd name="connsiteX2" fmla="*/ 457200 w 457200"/>
              <a:gd name="connsiteY2" fmla="*/ 0 h 1407972"/>
              <a:gd name="connsiteX0" fmla="*/ 0 w 457200"/>
              <a:gd name="connsiteY0" fmla="*/ 1309816 h 1346110"/>
              <a:gd name="connsiteX1" fmla="*/ 420130 w 457200"/>
              <a:gd name="connsiteY1" fmla="*/ 1099751 h 1346110"/>
              <a:gd name="connsiteX2" fmla="*/ 457200 w 457200"/>
              <a:gd name="connsiteY2" fmla="*/ 0 h 1346110"/>
              <a:gd name="connsiteX0" fmla="*/ 0 w 457200"/>
              <a:gd name="connsiteY0" fmla="*/ 1309816 h 1324859"/>
              <a:gd name="connsiteX1" fmla="*/ 382368 w 457200"/>
              <a:gd name="connsiteY1" fmla="*/ 842767 h 1324859"/>
              <a:gd name="connsiteX2" fmla="*/ 457200 w 457200"/>
              <a:gd name="connsiteY2" fmla="*/ 0 h 1324859"/>
              <a:gd name="connsiteX0" fmla="*/ 0 w 646012"/>
              <a:gd name="connsiteY0" fmla="*/ 1273103 h 1289582"/>
              <a:gd name="connsiteX1" fmla="*/ 571180 w 646012"/>
              <a:gd name="connsiteY1" fmla="*/ 842767 h 1289582"/>
              <a:gd name="connsiteX2" fmla="*/ 646012 w 646012"/>
              <a:gd name="connsiteY2" fmla="*/ 0 h 1289582"/>
              <a:gd name="connsiteX0" fmla="*/ 0 w 646012"/>
              <a:gd name="connsiteY0" fmla="*/ 1273103 h 1277444"/>
              <a:gd name="connsiteX1" fmla="*/ 571180 w 646012"/>
              <a:gd name="connsiteY1" fmla="*/ 842767 h 1277444"/>
              <a:gd name="connsiteX2" fmla="*/ 646012 w 646012"/>
              <a:gd name="connsiteY2" fmla="*/ 0 h 1277444"/>
              <a:gd name="connsiteX0" fmla="*/ 0 w 655649"/>
              <a:gd name="connsiteY0" fmla="*/ 1316820 h 1320593"/>
              <a:gd name="connsiteX1" fmla="*/ 580817 w 655649"/>
              <a:gd name="connsiteY1" fmla="*/ 842767 h 1320593"/>
              <a:gd name="connsiteX2" fmla="*/ 655649 w 655649"/>
              <a:gd name="connsiteY2" fmla="*/ 0 h 1320593"/>
              <a:gd name="connsiteX0" fmla="*/ 0 w 659212"/>
              <a:gd name="connsiteY0" fmla="*/ 1316820 h 1320740"/>
              <a:gd name="connsiteX1" fmla="*/ 628996 w 659212"/>
              <a:gd name="connsiteY1" fmla="*/ 855258 h 1320740"/>
              <a:gd name="connsiteX2" fmla="*/ 655649 w 659212"/>
              <a:gd name="connsiteY2" fmla="*/ 0 h 1320740"/>
            </a:gdLst>
            <a:ahLst/>
            <a:cxnLst>
              <a:cxn ang="0">
                <a:pos x="connsiteX0" y="connsiteY0"/>
              </a:cxn>
              <a:cxn ang="0">
                <a:pos x="connsiteX1" y="connsiteY1"/>
              </a:cxn>
              <a:cxn ang="0">
                <a:pos x="connsiteX2" y="connsiteY2"/>
              </a:cxn>
            </a:cxnLst>
            <a:rect l="l" t="t" r="r" b="b"/>
            <a:pathLst>
              <a:path w="659212" h="1320740">
                <a:moveTo>
                  <a:pt x="0" y="1316820"/>
                </a:moveTo>
                <a:cubicBezTo>
                  <a:pt x="547256" y="1357473"/>
                  <a:pt x="552796" y="1073561"/>
                  <a:pt x="628996" y="855258"/>
                </a:cubicBezTo>
                <a:cubicBezTo>
                  <a:pt x="705196" y="636955"/>
                  <a:pt x="607252" y="527221"/>
                  <a:pt x="655649" y="0"/>
                </a:cubicBezTo>
              </a:path>
            </a:pathLst>
          </a:custGeom>
          <a:noFill/>
          <a:ln>
            <a:solidFill>
              <a:srgbClr val="D7EDF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ounded Rectangle 9">
            <a:extLst>
              <a:ext uri="{FF2B5EF4-FFF2-40B4-BE49-F238E27FC236}">
                <a16:creationId xmlns:a16="http://schemas.microsoft.com/office/drawing/2014/main" id="{52A5FF1F-60C3-804B-B317-1C0500385E8E}"/>
              </a:ext>
            </a:extLst>
          </p:cNvPr>
          <p:cNvSpPr/>
          <p:nvPr/>
        </p:nvSpPr>
        <p:spPr>
          <a:xfrm>
            <a:off x="2577340" y="336377"/>
            <a:ext cx="8751600" cy="6437871"/>
          </a:xfrm>
          <a:prstGeom prst="roundRect">
            <a:avLst/>
          </a:prstGeom>
          <a:noFill/>
          <a:ln w="19050">
            <a:solidFill>
              <a:srgbClr val="D7EDF1"/>
            </a:solidFill>
            <a:prstDash val="sysDash"/>
            <a:extLst>
              <a:ext uri="{C807C97D-BFC1-408E-A445-0C87EB9F89A2}">
                <ask:lineSketchStyleProps xmlns:ask="http://schemas.microsoft.com/office/drawing/2018/sketchyshapes" sd="1219033472">
                  <a:custGeom>
                    <a:avLst/>
                    <a:gdLst>
                      <a:gd name="connsiteX0" fmla="*/ 0 w 8411825"/>
                      <a:gd name="connsiteY0" fmla="*/ 1013274 h 6079525"/>
                      <a:gd name="connsiteX1" fmla="*/ 1013274 w 8411825"/>
                      <a:gd name="connsiteY1" fmla="*/ 0 h 6079525"/>
                      <a:gd name="connsiteX2" fmla="*/ 1721459 w 8411825"/>
                      <a:gd name="connsiteY2" fmla="*/ 0 h 6079525"/>
                      <a:gd name="connsiteX3" fmla="*/ 2238086 w 8411825"/>
                      <a:gd name="connsiteY3" fmla="*/ 0 h 6079525"/>
                      <a:gd name="connsiteX4" fmla="*/ 2690860 w 8411825"/>
                      <a:gd name="connsiteY4" fmla="*/ 0 h 6079525"/>
                      <a:gd name="connsiteX5" fmla="*/ 3335193 w 8411825"/>
                      <a:gd name="connsiteY5" fmla="*/ 0 h 6079525"/>
                      <a:gd name="connsiteX6" fmla="*/ 3851820 w 8411825"/>
                      <a:gd name="connsiteY6" fmla="*/ 0 h 6079525"/>
                      <a:gd name="connsiteX7" fmla="*/ 4560005 w 8411825"/>
                      <a:gd name="connsiteY7" fmla="*/ 0 h 6079525"/>
                      <a:gd name="connsiteX8" fmla="*/ 5012779 w 8411825"/>
                      <a:gd name="connsiteY8" fmla="*/ 0 h 6079525"/>
                      <a:gd name="connsiteX9" fmla="*/ 5720965 w 8411825"/>
                      <a:gd name="connsiteY9" fmla="*/ 0 h 6079525"/>
                      <a:gd name="connsiteX10" fmla="*/ 6109886 w 8411825"/>
                      <a:gd name="connsiteY10" fmla="*/ 0 h 6079525"/>
                      <a:gd name="connsiteX11" fmla="*/ 6690366 w 8411825"/>
                      <a:gd name="connsiteY11" fmla="*/ 0 h 6079525"/>
                      <a:gd name="connsiteX12" fmla="*/ 7398551 w 8411825"/>
                      <a:gd name="connsiteY12" fmla="*/ 0 h 6079525"/>
                      <a:gd name="connsiteX13" fmla="*/ 8411825 w 8411825"/>
                      <a:gd name="connsiteY13" fmla="*/ 1013274 h 6079525"/>
                      <a:gd name="connsiteX14" fmla="*/ 8411825 w 8411825"/>
                      <a:gd name="connsiteY14" fmla="*/ 1592271 h 6079525"/>
                      <a:gd name="connsiteX15" fmla="*/ 8411825 w 8411825"/>
                      <a:gd name="connsiteY15" fmla="*/ 2090208 h 6079525"/>
                      <a:gd name="connsiteX16" fmla="*/ 8411825 w 8411825"/>
                      <a:gd name="connsiteY16" fmla="*/ 2669205 h 6079525"/>
                      <a:gd name="connsiteX17" fmla="*/ 8411825 w 8411825"/>
                      <a:gd name="connsiteY17" fmla="*/ 3329261 h 6079525"/>
                      <a:gd name="connsiteX18" fmla="*/ 8411825 w 8411825"/>
                      <a:gd name="connsiteY18" fmla="*/ 3908258 h 6079525"/>
                      <a:gd name="connsiteX19" fmla="*/ 8411825 w 8411825"/>
                      <a:gd name="connsiteY19" fmla="*/ 4365665 h 6079525"/>
                      <a:gd name="connsiteX20" fmla="*/ 8411825 w 8411825"/>
                      <a:gd name="connsiteY20" fmla="*/ 5066251 h 6079525"/>
                      <a:gd name="connsiteX21" fmla="*/ 7398551 w 8411825"/>
                      <a:gd name="connsiteY21" fmla="*/ 6079525 h 6079525"/>
                      <a:gd name="connsiteX22" fmla="*/ 6881924 w 8411825"/>
                      <a:gd name="connsiteY22" fmla="*/ 6079525 h 6079525"/>
                      <a:gd name="connsiteX23" fmla="*/ 6301444 w 8411825"/>
                      <a:gd name="connsiteY23" fmla="*/ 6079525 h 6079525"/>
                      <a:gd name="connsiteX24" fmla="*/ 5912523 w 8411825"/>
                      <a:gd name="connsiteY24" fmla="*/ 6079525 h 6079525"/>
                      <a:gd name="connsiteX25" fmla="*/ 5523601 w 8411825"/>
                      <a:gd name="connsiteY25" fmla="*/ 6079525 h 6079525"/>
                      <a:gd name="connsiteX26" fmla="*/ 4943122 w 8411825"/>
                      <a:gd name="connsiteY26" fmla="*/ 6079525 h 6079525"/>
                      <a:gd name="connsiteX27" fmla="*/ 4490348 w 8411825"/>
                      <a:gd name="connsiteY27" fmla="*/ 6079525 h 6079525"/>
                      <a:gd name="connsiteX28" fmla="*/ 3846015 w 8411825"/>
                      <a:gd name="connsiteY28" fmla="*/ 6079525 h 6079525"/>
                      <a:gd name="connsiteX29" fmla="*/ 3393241 w 8411825"/>
                      <a:gd name="connsiteY29" fmla="*/ 6079525 h 6079525"/>
                      <a:gd name="connsiteX30" fmla="*/ 2748908 w 8411825"/>
                      <a:gd name="connsiteY30" fmla="*/ 6079525 h 6079525"/>
                      <a:gd name="connsiteX31" fmla="*/ 2359987 w 8411825"/>
                      <a:gd name="connsiteY31" fmla="*/ 6079525 h 6079525"/>
                      <a:gd name="connsiteX32" fmla="*/ 1715654 w 8411825"/>
                      <a:gd name="connsiteY32" fmla="*/ 6079525 h 6079525"/>
                      <a:gd name="connsiteX33" fmla="*/ 1013274 w 8411825"/>
                      <a:gd name="connsiteY33" fmla="*/ 6079525 h 6079525"/>
                      <a:gd name="connsiteX34" fmla="*/ 0 w 8411825"/>
                      <a:gd name="connsiteY34" fmla="*/ 5066251 h 6079525"/>
                      <a:gd name="connsiteX35" fmla="*/ 0 w 8411825"/>
                      <a:gd name="connsiteY35" fmla="*/ 4406195 h 6079525"/>
                      <a:gd name="connsiteX36" fmla="*/ 0 w 8411825"/>
                      <a:gd name="connsiteY36" fmla="*/ 3908258 h 6079525"/>
                      <a:gd name="connsiteX37" fmla="*/ 0 w 8411825"/>
                      <a:gd name="connsiteY37" fmla="*/ 3450850 h 6079525"/>
                      <a:gd name="connsiteX38" fmla="*/ 0 w 8411825"/>
                      <a:gd name="connsiteY38" fmla="*/ 2952913 h 6079525"/>
                      <a:gd name="connsiteX39" fmla="*/ 0 w 8411825"/>
                      <a:gd name="connsiteY39" fmla="*/ 2414446 h 6079525"/>
                      <a:gd name="connsiteX40" fmla="*/ 0 w 8411825"/>
                      <a:gd name="connsiteY40" fmla="*/ 1835449 h 6079525"/>
                      <a:gd name="connsiteX41" fmla="*/ 0 w 8411825"/>
                      <a:gd name="connsiteY41" fmla="*/ 1013274 h 60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11825" h="6079525" extrusionOk="0">
                        <a:moveTo>
                          <a:pt x="0" y="1013274"/>
                        </a:moveTo>
                        <a:cubicBezTo>
                          <a:pt x="-102804" y="390246"/>
                          <a:pt x="324668" y="48412"/>
                          <a:pt x="1013274" y="0"/>
                        </a:cubicBezTo>
                        <a:cubicBezTo>
                          <a:pt x="1221492" y="-76002"/>
                          <a:pt x="1452409" y="66076"/>
                          <a:pt x="1721459" y="0"/>
                        </a:cubicBezTo>
                        <a:cubicBezTo>
                          <a:pt x="1990510" y="-66076"/>
                          <a:pt x="2058947" y="31289"/>
                          <a:pt x="2238086" y="0"/>
                        </a:cubicBezTo>
                        <a:cubicBezTo>
                          <a:pt x="2417225" y="-31289"/>
                          <a:pt x="2559296" y="11396"/>
                          <a:pt x="2690860" y="0"/>
                        </a:cubicBezTo>
                        <a:cubicBezTo>
                          <a:pt x="2822424" y="-11396"/>
                          <a:pt x="3074681" y="68794"/>
                          <a:pt x="3335193" y="0"/>
                        </a:cubicBezTo>
                        <a:cubicBezTo>
                          <a:pt x="3595705" y="-68794"/>
                          <a:pt x="3714577" y="28880"/>
                          <a:pt x="3851820" y="0"/>
                        </a:cubicBezTo>
                        <a:cubicBezTo>
                          <a:pt x="3989063" y="-28880"/>
                          <a:pt x="4397253" y="11371"/>
                          <a:pt x="4560005" y="0"/>
                        </a:cubicBezTo>
                        <a:cubicBezTo>
                          <a:pt x="4722758" y="-11371"/>
                          <a:pt x="4846326" y="24934"/>
                          <a:pt x="5012779" y="0"/>
                        </a:cubicBezTo>
                        <a:cubicBezTo>
                          <a:pt x="5179232" y="-24934"/>
                          <a:pt x="5414985" y="27977"/>
                          <a:pt x="5720965" y="0"/>
                        </a:cubicBezTo>
                        <a:cubicBezTo>
                          <a:pt x="6026945" y="-27977"/>
                          <a:pt x="5952627" y="4648"/>
                          <a:pt x="6109886" y="0"/>
                        </a:cubicBezTo>
                        <a:cubicBezTo>
                          <a:pt x="6267145" y="-4648"/>
                          <a:pt x="6520200" y="62990"/>
                          <a:pt x="6690366" y="0"/>
                        </a:cubicBezTo>
                        <a:cubicBezTo>
                          <a:pt x="6860532" y="-62990"/>
                          <a:pt x="7078318" y="33421"/>
                          <a:pt x="7398551" y="0"/>
                        </a:cubicBezTo>
                        <a:cubicBezTo>
                          <a:pt x="8031271" y="-72239"/>
                          <a:pt x="8455351" y="425592"/>
                          <a:pt x="8411825" y="1013274"/>
                        </a:cubicBezTo>
                        <a:cubicBezTo>
                          <a:pt x="8467362" y="1244336"/>
                          <a:pt x="8365820" y="1454726"/>
                          <a:pt x="8411825" y="1592271"/>
                        </a:cubicBezTo>
                        <a:cubicBezTo>
                          <a:pt x="8457830" y="1729816"/>
                          <a:pt x="8391830" y="1938873"/>
                          <a:pt x="8411825" y="2090208"/>
                        </a:cubicBezTo>
                        <a:cubicBezTo>
                          <a:pt x="8431820" y="2241543"/>
                          <a:pt x="8385640" y="2530434"/>
                          <a:pt x="8411825" y="2669205"/>
                        </a:cubicBezTo>
                        <a:cubicBezTo>
                          <a:pt x="8438010" y="2807976"/>
                          <a:pt x="8384417" y="3154356"/>
                          <a:pt x="8411825" y="3329261"/>
                        </a:cubicBezTo>
                        <a:cubicBezTo>
                          <a:pt x="8439233" y="3504166"/>
                          <a:pt x="8360359" y="3771976"/>
                          <a:pt x="8411825" y="3908258"/>
                        </a:cubicBezTo>
                        <a:cubicBezTo>
                          <a:pt x="8463291" y="4044540"/>
                          <a:pt x="8402729" y="4180418"/>
                          <a:pt x="8411825" y="4365665"/>
                        </a:cubicBezTo>
                        <a:cubicBezTo>
                          <a:pt x="8420921" y="4550912"/>
                          <a:pt x="8399130" y="4883369"/>
                          <a:pt x="8411825" y="5066251"/>
                        </a:cubicBezTo>
                        <a:cubicBezTo>
                          <a:pt x="8497968" y="5574769"/>
                          <a:pt x="7892703" y="6183452"/>
                          <a:pt x="7398551" y="6079525"/>
                        </a:cubicBezTo>
                        <a:cubicBezTo>
                          <a:pt x="7157812" y="6079926"/>
                          <a:pt x="7004989" y="6035751"/>
                          <a:pt x="6881924" y="6079525"/>
                        </a:cubicBezTo>
                        <a:cubicBezTo>
                          <a:pt x="6758859" y="6123299"/>
                          <a:pt x="6556140" y="6029579"/>
                          <a:pt x="6301444" y="6079525"/>
                        </a:cubicBezTo>
                        <a:cubicBezTo>
                          <a:pt x="6046748" y="6129471"/>
                          <a:pt x="6047287" y="6038637"/>
                          <a:pt x="5912523" y="6079525"/>
                        </a:cubicBezTo>
                        <a:cubicBezTo>
                          <a:pt x="5777759" y="6120413"/>
                          <a:pt x="5650129" y="6034178"/>
                          <a:pt x="5523601" y="6079525"/>
                        </a:cubicBezTo>
                        <a:cubicBezTo>
                          <a:pt x="5397073" y="6124872"/>
                          <a:pt x="5107424" y="6073740"/>
                          <a:pt x="4943122" y="6079525"/>
                        </a:cubicBezTo>
                        <a:cubicBezTo>
                          <a:pt x="4778820" y="6085310"/>
                          <a:pt x="4687063" y="6032615"/>
                          <a:pt x="4490348" y="6079525"/>
                        </a:cubicBezTo>
                        <a:cubicBezTo>
                          <a:pt x="4293633" y="6126435"/>
                          <a:pt x="4068090" y="6017649"/>
                          <a:pt x="3846015" y="6079525"/>
                        </a:cubicBezTo>
                        <a:cubicBezTo>
                          <a:pt x="3623940" y="6141401"/>
                          <a:pt x="3570656" y="6075366"/>
                          <a:pt x="3393241" y="6079525"/>
                        </a:cubicBezTo>
                        <a:cubicBezTo>
                          <a:pt x="3215826" y="6083684"/>
                          <a:pt x="3030746" y="6029854"/>
                          <a:pt x="2748908" y="6079525"/>
                        </a:cubicBezTo>
                        <a:cubicBezTo>
                          <a:pt x="2467070" y="6129196"/>
                          <a:pt x="2474263" y="6063531"/>
                          <a:pt x="2359987" y="6079525"/>
                        </a:cubicBezTo>
                        <a:cubicBezTo>
                          <a:pt x="2245711" y="6095519"/>
                          <a:pt x="1850742" y="6029850"/>
                          <a:pt x="1715654" y="6079525"/>
                        </a:cubicBezTo>
                        <a:cubicBezTo>
                          <a:pt x="1580566" y="6129200"/>
                          <a:pt x="1300250" y="6067777"/>
                          <a:pt x="1013274" y="6079525"/>
                        </a:cubicBezTo>
                        <a:cubicBezTo>
                          <a:pt x="430099" y="6092735"/>
                          <a:pt x="24307" y="5691727"/>
                          <a:pt x="0" y="5066251"/>
                        </a:cubicBezTo>
                        <a:cubicBezTo>
                          <a:pt x="-24774" y="4875056"/>
                          <a:pt x="34367" y="4687189"/>
                          <a:pt x="0" y="4406195"/>
                        </a:cubicBezTo>
                        <a:cubicBezTo>
                          <a:pt x="-34367" y="4125201"/>
                          <a:pt x="21606" y="4096859"/>
                          <a:pt x="0" y="3908258"/>
                        </a:cubicBezTo>
                        <a:cubicBezTo>
                          <a:pt x="-21606" y="3719657"/>
                          <a:pt x="28453" y="3573325"/>
                          <a:pt x="0" y="3450850"/>
                        </a:cubicBezTo>
                        <a:cubicBezTo>
                          <a:pt x="-28453" y="3328375"/>
                          <a:pt x="26523" y="3088658"/>
                          <a:pt x="0" y="2952913"/>
                        </a:cubicBezTo>
                        <a:cubicBezTo>
                          <a:pt x="-26523" y="2817168"/>
                          <a:pt x="29552" y="2580642"/>
                          <a:pt x="0" y="2414446"/>
                        </a:cubicBezTo>
                        <a:cubicBezTo>
                          <a:pt x="-29552" y="2248250"/>
                          <a:pt x="39317" y="1969577"/>
                          <a:pt x="0" y="1835449"/>
                        </a:cubicBezTo>
                        <a:cubicBezTo>
                          <a:pt x="-39317" y="1701321"/>
                          <a:pt x="18150" y="1349752"/>
                          <a:pt x="0" y="10132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8" name="Triangle 27">
            <a:extLst>
              <a:ext uri="{FF2B5EF4-FFF2-40B4-BE49-F238E27FC236}">
                <a16:creationId xmlns:a16="http://schemas.microsoft.com/office/drawing/2014/main" id="{99D4682A-8CBF-5E41-AAB9-AC0A7D5D1DE5}"/>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9" name="Triangle 28">
            <a:extLst>
              <a:ext uri="{FF2B5EF4-FFF2-40B4-BE49-F238E27FC236}">
                <a16:creationId xmlns:a16="http://schemas.microsoft.com/office/drawing/2014/main" id="{500C9D07-D5E5-C048-80F5-6BD9FE6DB11F}"/>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30" name="Picture 2" descr="Genomics Core Leuven">
            <a:extLst>
              <a:ext uri="{FF2B5EF4-FFF2-40B4-BE49-F238E27FC236}">
                <a16:creationId xmlns:a16="http://schemas.microsoft.com/office/drawing/2014/main" id="{EB1FEC6D-B342-2040-A8E1-01AA8E3CAA38}"/>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74D4584-50EA-2F46-A8A3-FBB36B7BA1E4}"/>
              </a:ext>
            </a:extLst>
          </p:cNvPr>
          <p:cNvSpPr txBox="1"/>
          <p:nvPr/>
        </p:nvSpPr>
        <p:spPr>
          <a:xfrm>
            <a:off x="3113903" y="488263"/>
            <a:ext cx="7253416" cy="461665"/>
          </a:xfrm>
          <a:prstGeom prst="rect">
            <a:avLst/>
          </a:prstGeom>
          <a:noFill/>
        </p:spPr>
        <p:txBody>
          <a:bodyPr wrap="square" rtlCol="0">
            <a:spAutoFit/>
          </a:bodyPr>
          <a:lstStyle/>
          <a:p>
            <a:pPr algn="ctr"/>
            <a:r>
              <a:rPr lang="en-US" sz="2400" b="1" dirty="0"/>
              <a:t>Sequencing</a:t>
            </a:r>
            <a:endParaRPr lang="en-BE" sz="2400" b="1" dirty="0"/>
          </a:p>
        </p:txBody>
      </p:sp>
      <p:sp>
        <p:nvSpPr>
          <p:cNvPr id="12" name="TextBox 11">
            <a:extLst>
              <a:ext uri="{FF2B5EF4-FFF2-40B4-BE49-F238E27FC236}">
                <a16:creationId xmlns:a16="http://schemas.microsoft.com/office/drawing/2014/main" id="{8F929ED6-F7D4-1543-ACAA-0A6EE07B0D62}"/>
              </a:ext>
            </a:extLst>
          </p:cNvPr>
          <p:cNvSpPr txBox="1"/>
          <p:nvPr/>
        </p:nvSpPr>
        <p:spPr>
          <a:xfrm>
            <a:off x="2819833" y="1230507"/>
            <a:ext cx="7489852" cy="2308324"/>
          </a:xfrm>
          <a:prstGeom prst="rect">
            <a:avLst/>
          </a:prstGeom>
          <a:noFill/>
        </p:spPr>
        <p:txBody>
          <a:bodyPr wrap="square" rtlCol="0">
            <a:spAutoFit/>
          </a:bodyPr>
          <a:lstStyle/>
          <a:p>
            <a:r>
              <a:rPr lang="en-US" b="1" dirty="0"/>
              <a:t>10x staggered sequencing approach</a:t>
            </a:r>
            <a:r>
              <a:rPr lang="en-US" dirty="0"/>
              <a:t>:</a:t>
            </a:r>
          </a:p>
          <a:p>
            <a:endParaRPr lang="en-US" dirty="0"/>
          </a:p>
          <a:p>
            <a:pPr marL="342900" indent="-342900">
              <a:buAutoNum type="alphaUcPeriod"/>
            </a:pPr>
            <a:r>
              <a:rPr lang="en-US" dirty="0"/>
              <a:t>Shallow seq: 3000-5000 reads per cell </a:t>
            </a:r>
            <a:r>
              <a:rPr lang="en-US" dirty="0">
                <a:sym typeface="Wingdings" pitchFamily="2" charset="2"/>
              </a:rPr>
              <a:t>(~20% of recommended)</a:t>
            </a:r>
          </a:p>
          <a:p>
            <a:endParaRPr lang="en-US" dirty="0">
              <a:sym typeface="Wingdings" pitchFamily="2" charset="2"/>
            </a:endParaRPr>
          </a:p>
          <a:p>
            <a:r>
              <a:rPr lang="en-US" dirty="0">
                <a:sym typeface="Wingdings" pitchFamily="2" charset="2"/>
              </a:rPr>
              <a:t>	1) good estimate of true captured cells</a:t>
            </a:r>
          </a:p>
          <a:p>
            <a:r>
              <a:rPr lang="en-US" dirty="0">
                <a:sym typeface="Wingdings" pitchFamily="2" charset="2"/>
              </a:rPr>
              <a:t>	2) Indication of required depth (</a:t>
            </a:r>
            <a:r>
              <a:rPr lang="en-US" dirty="0" err="1">
                <a:sym typeface="Wingdings" pitchFamily="2" charset="2"/>
              </a:rPr>
              <a:t>ie</a:t>
            </a:r>
            <a:r>
              <a:rPr lang="en-US" dirty="0">
                <a:sym typeface="Wingdings" pitchFamily="2" charset="2"/>
              </a:rPr>
              <a:t> saturation level)</a:t>
            </a:r>
          </a:p>
          <a:p>
            <a:endParaRPr lang="en-US" dirty="0">
              <a:sym typeface="Wingdings" pitchFamily="2" charset="2"/>
            </a:endParaRPr>
          </a:p>
        </p:txBody>
      </p:sp>
      <p:pic>
        <p:nvPicPr>
          <p:cNvPr id="13" name="Picture 2" descr="Run Summary - Software - Single Cell Gene Expression ...">
            <a:extLst>
              <a:ext uri="{FF2B5EF4-FFF2-40B4-BE49-F238E27FC236}">
                <a16:creationId xmlns:a16="http://schemas.microsoft.com/office/drawing/2014/main" id="{0227EFEB-F2BE-F849-BE6C-23BBC1B52CD8}"/>
              </a:ext>
            </a:extLst>
          </p:cNvPr>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5693027" y="3382381"/>
            <a:ext cx="5544997" cy="286374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357CBD4-6F0E-A547-9B92-298B1372C92A}"/>
              </a:ext>
            </a:extLst>
          </p:cNvPr>
          <p:cNvSpPr/>
          <p:nvPr/>
        </p:nvSpPr>
        <p:spPr>
          <a:xfrm>
            <a:off x="2404532" y="3915729"/>
            <a:ext cx="2899090" cy="1477328"/>
          </a:xfrm>
          <a:prstGeom prst="rect">
            <a:avLst/>
          </a:prstGeom>
        </p:spPr>
        <p:txBody>
          <a:bodyPr wrap="square">
            <a:spAutoFit/>
          </a:bodyPr>
          <a:lstStyle/>
          <a:p>
            <a:pPr marL="742950" lvl="1" indent="-285750">
              <a:buFont typeface="Wingdings" pitchFamily="2" charset="2"/>
              <a:buChar char="ü"/>
            </a:pPr>
            <a:r>
              <a:rPr lang="en-US" sz="1600" dirty="0">
                <a:sym typeface="Wingdings" pitchFamily="2" charset="2"/>
              </a:rPr>
              <a:t>We can combine several projects on a shallow run to make it more price efficient.</a:t>
            </a:r>
          </a:p>
        </p:txBody>
      </p:sp>
      <p:cxnSp>
        <p:nvCxnSpPr>
          <p:cNvPr id="5" name="Straight Arrow Connector 4">
            <a:extLst>
              <a:ext uri="{FF2B5EF4-FFF2-40B4-BE49-F238E27FC236}">
                <a16:creationId xmlns:a16="http://schemas.microsoft.com/office/drawing/2014/main" id="{090B7733-65CB-7F4A-B675-9A39ED81E697}"/>
              </a:ext>
            </a:extLst>
          </p:cNvPr>
          <p:cNvCxnSpPr/>
          <p:nvPr/>
        </p:nvCxnSpPr>
        <p:spPr>
          <a:xfrm flipV="1">
            <a:off x="5838195" y="3903924"/>
            <a:ext cx="797864" cy="780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0DFA504-C941-9448-AFE9-7874F9B98B7E}"/>
              </a:ext>
            </a:extLst>
          </p:cNvPr>
          <p:cNvCxnSpPr/>
          <p:nvPr/>
        </p:nvCxnSpPr>
        <p:spPr>
          <a:xfrm flipV="1">
            <a:off x="5057774" y="5326813"/>
            <a:ext cx="797864" cy="780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956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CC3AF20A-E949-0449-86E8-FECD673FE190}"/>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65469" y="1531645"/>
            <a:ext cx="2124000" cy="4279626"/>
          </a:xfrm>
          <a:prstGeom prst="rect">
            <a:avLst/>
          </a:prstGeom>
        </p:spPr>
      </p:pic>
      <p:sp>
        <p:nvSpPr>
          <p:cNvPr id="15" name="Freeform 14">
            <a:extLst>
              <a:ext uri="{FF2B5EF4-FFF2-40B4-BE49-F238E27FC236}">
                <a16:creationId xmlns:a16="http://schemas.microsoft.com/office/drawing/2014/main" id="{787B81B5-721F-0847-BFC8-43FE2ACE17BA}"/>
              </a:ext>
            </a:extLst>
          </p:cNvPr>
          <p:cNvSpPr/>
          <p:nvPr/>
        </p:nvSpPr>
        <p:spPr>
          <a:xfrm>
            <a:off x="2219785" y="1235675"/>
            <a:ext cx="352751" cy="1343564"/>
          </a:xfrm>
          <a:custGeom>
            <a:avLst/>
            <a:gdLst>
              <a:gd name="connsiteX0" fmla="*/ 0 w 457200"/>
              <a:gd name="connsiteY0" fmla="*/ 1309816 h 1407972"/>
              <a:gd name="connsiteX1" fmla="*/ 284206 w 457200"/>
              <a:gd name="connsiteY1" fmla="*/ 1272746 h 1407972"/>
              <a:gd name="connsiteX2" fmla="*/ 457200 w 457200"/>
              <a:gd name="connsiteY2" fmla="*/ 0 h 1407972"/>
              <a:gd name="connsiteX0" fmla="*/ 0 w 457200"/>
              <a:gd name="connsiteY0" fmla="*/ 1309816 h 1346110"/>
              <a:gd name="connsiteX1" fmla="*/ 420130 w 457200"/>
              <a:gd name="connsiteY1" fmla="*/ 1099751 h 1346110"/>
              <a:gd name="connsiteX2" fmla="*/ 457200 w 457200"/>
              <a:gd name="connsiteY2" fmla="*/ 0 h 1346110"/>
              <a:gd name="connsiteX0" fmla="*/ 0 w 457200"/>
              <a:gd name="connsiteY0" fmla="*/ 1309816 h 1324859"/>
              <a:gd name="connsiteX1" fmla="*/ 382368 w 457200"/>
              <a:gd name="connsiteY1" fmla="*/ 842767 h 1324859"/>
              <a:gd name="connsiteX2" fmla="*/ 457200 w 457200"/>
              <a:gd name="connsiteY2" fmla="*/ 0 h 1324859"/>
              <a:gd name="connsiteX0" fmla="*/ 0 w 646012"/>
              <a:gd name="connsiteY0" fmla="*/ 1273103 h 1289582"/>
              <a:gd name="connsiteX1" fmla="*/ 571180 w 646012"/>
              <a:gd name="connsiteY1" fmla="*/ 842767 h 1289582"/>
              <a:gd name="connsiteX2" fmla="*/ 646012 w 646012"/>
              <a:gd name="connsiteY2" fmla="*/ 0 h 1289582"/>
              <a:gd name="connsiteX0" fmla="*/ 0 w 646012"/>
              <a:gd name="connsiteY0" fmla="*/ 1273103 h 1277444"/>
              <a:gd name="connsiteX1" fmla="*/ 571180 w 646012"/>
              <a:gd name="connsiteY1" fmla="*/ 842767 h 1277444"/>
              <a:gd name="connsiteX2" fmla="*/ 646012 w 646012"/>
              <a:gd name="connsiteY2" fmla="*/ 0 h 1277444"/>
              <a:gd name="connsiteX0" fmla="*/ 0 w 655649"/>
              <a:gd name="connsiteY0" fmla="*/ 1316820 h 1320593"/>
              <a:gd name="connsiteX1" fmla="*/ 580817 w 655649"/>
              <a:gd name="connsiteY1" fmla="*/ 842767 h 1320593"/>
              <a:gd name="connsiteX2" fmla="*/ 655649 w 655649"/>
              <a:gd name="connsiteY2" fmla="*/ 0 h 1320593"/>
              <a:gd name="connsiteX0" fmla="*/ 0 w 659212"/>
              <a:gd name="connsiteY0" fmla="*/ 1316820 h 1320740"/>
              <a:gd name="connsiteX1" fmla="*/ 628996 w 659212"/>
              <a:gd name="connsiteY1" fmla="*/ 855258 h 1320740"/>
              <a:gd name="connsiteX2" fmla="*/ 655649 w 659212"/>
              <a:gd name="connsiteY2" fmla="*/ 0 h 1320740"/>
            </a:gdLst>
            <a:ahLst/>
            <a:cxnLst>
              <a:cxn ang="0">
                <a:pos x="connsiteX0" y="connsiteY0"/>
              </a:cxn>
              <a:cxn ang="0">
                <a:pos x="connsiteX1" y="connsiteY1"/>
              </a:cxn>
              <a:cxn ang="0">
                <a:pos x="connsiteX2" y="connsiteY2"/>
              </a:cxn>
            </a:cxnLst>
            <a:rect l="l" t="t" r="r" b="b"/>
            <a:pathLst>
              <a:path w="659212" h="1320740">
                <a:moveTo>
                  <a:pt x="0" y="1316820"/>
                </a:moveTo>
                <a:cubicBezTo>
                  <a:pt x="547256" y="1357473"/>
                  <a:pt x="552796" y="1073561"/>
                  <a:pt x="628996" y="855258"/>
                </a:cubicBezTo>
                <a:cubicBezTo>
                  <a:pt x="705196" y="636955"/>
                  <a:pt x="607252" y="527221"/>
                  <a:pt x="655649" y="0"/>
                </a:cubicBezTo>
              </a:path>
            </a:pathLst>
          </a:custGeom>
          <a:noFill/>
          <a:ln>
            <a:solidFill>
              <a:srgbClr val="E64980">
                <a:alpha val="29804"/>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3" name="Rounded Rectangle 12">
            <a:extLst>
              <a:ext uri="{FF2B5EF4-FFF2-40B4-BE49-F238E27FC236}">
                <a16:creationId xmlns:a16="http://schemas.microsoft.com/office/drawing/2014/main" id="{1F7532E6-416D-B044-9B8D-B3BD70B36CA7}"/>
              </a:ext>
            </a:extLst>
          </p:cNvPr>
          <p:cNvSpPr/>
          <p:nvPr/>
        </p:nvSpPr>
        <p:spPr>
          <a:xfrm>
            <a:off x="2577341" y="336377"/>
            <a:ext cx="8778518" cy="6437871"/>
          </a:xfrm>
          <a:prstGeom prst="roundRect">
            <a:avLst/>
          </a:prstGeom>
          <a:noFill/>
          <a:ln w="19050">
            <a:solidFill>
              <a:srgbClr val="E64980">
                <a:alpha val="29804"/>
              </a:srgbClr>
            </a:solidFill>
            <a:prstDash val="sysDash"/>
            <a:extLst>
              <a:ext uri="{C807C97D-BFC1-408E-A445-0C87EB9F89A2}">
                <ask:lineSketchStyleProps xmlns:ask="http://schemas.microsoft.com/office/drawing/2018/sketchyshapes" sd="1219033472">
                  <a:custGeom>
                    <a:avLst/>
                    <a:gdLst>
                      <a:gd name="connsiteX0" fmla="*/ 0 w 8411825"/>
                      <a:gd name="connsiteY0" fmla="*/ 1013274 h 6079525"/>
                      <a:gd name="connsiteX1" fmla="*/ 1013274 w 8411825"/>
                      <a:gd name="connsiteY1" fmla="*/ 0 h 6079525"/>
                      <a:gd name="connsiteX2" fmla="*/ 1721459 w 8411825"/>
                      <a:gd name="connsiteY2" fmla="*/ 0 h 6079525"/>
                      <a:gd name="connsiteX3" fmla="*/ 2238086 w 8411825"/>
                      <a:gd name="connsiteY3" fmla="*/ 0 h 6079525"/>
                      <a:gd name="connsiteX4" fmla="*/ 2690860 w 8411825"/>
                      <a:gd name="connsiteY4" fmla="*/ 0 h 6079525"/>
                      <a:gd name="connsiteX5" fmla="*/ 3335193 w 8411825"/>
                      <a:gd name="connsiteY5" fmla="*/ 0 h 6079525"/>
                      <a:gd name="connsiteX6" fmla="*/ 3851820 w 8411825"/>
                      <a:gd name="connsiteY6" fmla="*/ 0 h 6079525"/>
                      <a:gd name="connsiteX7" fmla="*/ 4560005 w 8411825"/>
                      <a:gd name="connsiteY7" fmla="*/ 0 h 6079525"/>
                      <a:gd name="connsiteX8" fmla="*/ 5012779 w 8411825"/>
                      <a:gd name="connsiteY8" fmla="*/ 0 h 6079525"/>
                      <a:gd name="connsiteX9" fmla="*/ 5720965 w 8411825"/>
                      <a:gd name="connsiteY9" fmla="*/ 0 h 6079525"/>
                      <a:gd name="connsiteX10" fmla="*/ 6109886 w 8411825"/>
                      <a:gd name="connsiteY10" fmla="*/ 0 h 6079525"/>
                      <a:gd name="connsiteX11" fmla="*/ 6690366 w 8411825"/>
                      <a:gd name="connsiteY11" fmla="*/ 0 h 6079525"/>
                      <a:gd name="connsiteX12" fmla="*/ 7398551 w 8411825"/>
                      <a:gd name="connsiteY12" fmla="*/ 0 h 6079525"/>
                      <a:gd name="connsiteX13" fmla="*/ 8411825 w 8411825"/>
                      <a:gd name="connsiteY13" fmla="*/ 1013274 h 6079525"/>
                      <a:gd name="connsiteX14" fmla="*/ 8411825 w 8411825"/>
                      <a:gd name="connsiteY14" fmla="*/ 1592271 h 6079525"/>
                      <a:gd name="connsiteX15" fmla="*/ 8411825 w 8411825"/>
                      <a:gd name="connsiteY15" fmla="*/ 2090208 h 6079525"/>
                      <a:gd name="connsiteX16" fmla="*/ 8411825 w 8411825"/>
                      <a:gd name="connsiteY16" fmla="*/ 2669205 h 6079525"/>
                      <a:gd name="connsiteX17" fmla="*/ 8411825 w 8411825"/>
                      <a:gd name="connsiteY17" fmla="*/ 3329261 h 6079525"/>
                      <a:gd name="connsiteX18" fmla="*/ 8411825 w 8411825"/>
                      <a:gd name="connsiteY18" fmla="*/ 3908258 h 6079525"/>
                      <a:gd name="connsiteX19" fmla="*/ 8411825 w 8411825"/>
                      <a:gd name="connsiteY19" fmla="*/ 4365665 h 6079525"/>
                      <a:gd name="connsiteX20" fmla="*/ 8411825 w 8411825"/>
                      <a:gd name="connsiteY20" fmla="*/ 5066251 h 6079525"/>
                      <a:gd name="connsiteX21" fmla="*/ 7398551 w 8411825"/>
                      <a:gd name="connsiteY21" fmla="*/ 6079525 h 6079525"/>
                      <a:gd name="connsiteX22" fmla="*/ 6881924 w 8411825"/>
                      <a:gd name="connsiteY22" fmla="*/ 6079525 h 6079525"/>
                      <a:gd name="connsiteX23" fmla="*/ 6301444 w 8411825"/>
                      <a:gd name="connsiteY23" fmla="*/ 6079525 h 6079525"/>
                      <a:gd name="connsiteX24" fmla="*/ 5912523 w 8411825"/>
                      <a:gd name="connsiteY24" fmla="*/ 6079525 h 6079525"/>
                      <a:gd name="connsiteX25" fmla="*/ 5523601 w 8411825"/>
                      <a:gd name="connsiteY25" fmla="*/ 6079525 h 6079525"/>
                      <a:gd name="connsiteX26" fmla="*/ 4943122 w 8411825"/>
                      <a:gd name="connsiteY26" fmla="*/ 6079525 h 6079525"/>
                      <a:gd name="connsiteX27" fmla="*/ 4490348 w 8411825"/>
                      <a:gd name="connsiteY27" fmla="*/ 6079525 h 6079525"/>
                      <a:gd name="connsiteX28" fmla="*/ 3846015 w 8411825"/>
                      <a:gd name="connsiteY28" fmla="*/ 6079525 h 6079525"/>
                      <a:gd name="connsiteX29" fmla="*/ 3393241 w 8411825"/>
                      <a:gd name="connsiteY29" fmla="*/ 6079525 h 6079525"/>
                      <a:gd name="connsiteX30" fmla="*/ 2748908 w 8411825"/>
                      <a:gd name="connsiteY30" fmla="*/ 6079525 h 6079525"/>
                      <a:gd name="connsiteX31" fmla="*/ 2359987 w 8411825"/>
                      <a:gd name="connsiteY31" fmla="*/ 6079525 h 6079525"/>
                      <a:gd name="connsiteX32" fmla="*/ 1715654 w 8411825"/>
                      <a:gd name="connsiteY32" fmla="*/ 6079525 h 6079525"/>
                      <a:gd name="connsiteX33" fmla="*/ 1013274 w 8411825"/>
                      <a:gd name="connsiteY33" fmla="*/ 6079525 h 6079525"/>
                      <a:gd name="connsiteX34" fmla="*/ 0 w 8411825"/>
                      <a:gd name="connsiteY34" fmla="*/ 5066251 h 6079525"/>
                      <a:gd name="connsiteX35" fmla="*/ 0 w 8411825"/>
                      <a:gd name="connsiteY35" fmla="*/ 4406195 h 6079525"/>
                      <a:gd name="connsiteX36" fmla="*/ 0 w 8411825"/>
                      <a:gd name="connsiteY36" fmla="*/ 3908258 h 6079525"/>
                      <a:gd name="connsiteX37" fmla="*/ 0 w 8411825"/>
                      <a:gd name="connsiteY37" fmla="*/ 3450850 h 6079525"/>
                      <a:gd name="connsiteX38" fmla="*/ 0 w 8411825"/>
                      <a:gd name="connsiteY38" fmla="*/ 2952913 h 6079525"/>
                      <a:gd name="connsiteX39" fmla="*/ 0 w 8411825"/>
                      <a:gd name="connsiteY39" fmla="*/ 2414446 h 6079525"/>
                      <a:gd name="connsiteX40" fmla="*/ 0 w 8411825"/>
                      <a:gd name="connsiteY40" fmla="*/ 1835449 h 6079525"/>
                      <a:gd name="connsiteX41" fmla="*/ 0 w 8411825"/>
                      <a:gd name="connsiteY41" fmla="*/ 1013274 h 60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11825" h="6079525" extrusionOk="0">
                        <a:moveTo>
                          <a:pt x="0" y="1013274"/>
                        </a:moveTo>
                        <a:cubicBezTo>
                          <a:pt x="-102804" y="390246"/>
                          <a:pt x="324668" y="48412"/>
                          <a:pt x="1013274" y="0"/>
                        </a:cubicBezTo>
                        <a:cubicBezTo>
                          <a:pt x="1221492" y="-76002"/>
                          <a:pt x="1452409" y="66076"/>
                          <a:pt x="1721459" y="0"/>
                        </a:cubicBezTo>
                        <a:cubicBezTo>
                          <a:pt x="1990510" y="-66076"/>
                          <a:pt x="2058947" y="31289"/>
                          <a:pt x="2238086" y="0"/>
                        </a:cubicBezTo>
                        <a:cubicBezTo>
                          <a:pt x="2417225" y="-31289"/>
                          <a:pt x="2559296" y="11396"/>
                          <a:pt x="2690860" y="0"/>
                        </a:cubicBezTo>
                        <a:cubicBezTo>
                          <a:pt x="2822424" y="-11396"/>
                          <a:pt x="3074681" y="68794"/>
                          <a:pt x="3335193" y="0"/>
                        </a:cubicBezTo>
                        <a:cubicBezTo>
                          <a:pt x="3595705" y="-68794"/>
                          <a:pt x="3714577" y="28880"/>
                          <a:pt x="3851820" y="0"/>
                        </a:cubicBezTo>
                        <a:cubicBezTo>
                          <a:pt x="3989063" y="-28880"/>
                          <a:pt x="4397253" y="11371"/>
                          <a:pt x="4560005" y="0"/>
                        </a:cubicBezTo>
                        <a:cubicBezTo>
                          <a:pt x="4722758" y="-11371"/>
                          <a:pt x="4846326" y="24934"/>
                          <a:pt x="5012779" y="0"/>
                        </a:cubicBezTo>
                        <a:cubicBezTo>
                          <a:pt x="5179232" y="-24934"/>
                          <a:pt x="5414985" y="27977"/>
                          <a:pt x="5720965" y="0"/>
                        </a:cubicBezTo>
                        <a:cubicBezTo>
                          <a:pt x="6026945" y="-27977"/>
                          <a:pt x="5952627" y="4648"/>
                          <a:pt x="6109886" y="0"/>
                        </a:cubicBezTo>
                        <a:cubicBezTo>
                          <a:pt x="6267145" y="-4648"/>
                          <a:pt x="6520200" y="62990"/>
                          <a:pt x="6690366" y="0"/>
                        </a:cubicBezTo>
                        <a:cubicBezTo>
                          <a:pt x="6860532" y="-62990"/>
                          <a:pt x="7078318" y="33421"/>
                          <a:pt x="7398551" y="0"/>
                        </a:cubicBezTo>
                        <a:cubicBezTo>
                          <a:pt x="8031271" y="-72239"/>
                          <a:pt x="8455351" y="425592"/>
                          <a:pt x="8411825" y="1013274"/>
                        </a:cubicBezTo>
                        <a:cubicBezTo>
                          <a:pt x="8467362" y="1244336"/>
                          <a:pt x="8365820" y="1454726"/>
                          <a:pt x="8411825" y="1592271"/>
                        </a:cubicBezTo>
                        <a:cubicBezTo>
                          <a:pt x="8457830" y="1729816"/>
                          <a:pt x="8391830" y="1938873"/>
                          <a:pt x="8411825" y="2090208"/>
                        </a:cubicBezTo>
                        <a:cubicBezTo>
                          <a:pt x="8431820" y="2241543"/>
                          <a:pt x="8385640" y="2530434"/>
                          <a:pt x="8411825" y="2669205"/>
                        </a:cubicBezTo>
                        <a:cubicBezTo>
                          <a:pt x="8438010" y="2807976"/>
                          <a:pt x="8384417" y="3154356"/>
                          <a:pt x="8411825" y="3329261"/>
                        </a:cubicBezTo>
                        <a:cubicBezTo>
                          <a:pt x="8439233" y="3504166"/>
                          <a:pt x="8360359" y="3771976"/>
                          <a:pt x="8411825" y="3908258"/>
                        </a:cubicBezTo>
                        <a:cubicBezTo>
                          <a:pt x="8463291" y="4044540"/>
                          <a:pt x="8402729" y="4180418"/>
                          <a:pt x="8411825" y="4365665"/>
                        </a:cubicBezTo>
                        <a:cubicBezTo>
                          <a:pt x="8420921" y="4550912"/>
                          <a:pt x="8399130" y="4883369"/>
                          <a:pt x="8411825" y="5066251"/>
                        </a:cubicBezTo>
                        <a:cubicBezTo>
                          <a:pt x="8497968" y="5574769"/>
                          <a:pt x="7892703" y="6183452"/>
                          <a:pt x="7398551" y="6079525"/>
                        </a:cubicBezTo>
                        <a:cubicBezTo>
                          <a:pt x="7157812" y="6079926"/>
                          <a:pt x="7004989" y="6035751"/>
                          <a:pt x="6881924" y="6079525"/>
                        </a:cubicBezTo>
                        <a:cubicBezTo>
                          <a:pt x="6758859" y="6123299"/>
                          <a:pt x="6556140" y="6029579"/>
                          <a:pt x="6301444" y="6079525"/>
                        </a:cubicBezTo>
                        <a:cubicBezTo>
                          <a:pt x="6046748" y="6129471"/>
                          <a:pt x="6047287" y="6038637"/>
                          <a:pt x="5912523" y="6079525"/>
                        </a:cubicBezTo>
                        <a:cubicBezTo>
                          <a:pt x="5777759" y="6120413"/>
                          <a:pt x="5650129" y="6034178"/>
                          <a:pt x="5523601" y="6079525"/>
                        </a:cubicBezTo>
                        <a:cubicBezTo>
                          <a:pt x="5397073" y="6124872"/>
                          <a:pt x="5107424" y="6073740"/>
                          <a:pt x="4943122" y="6079525"/>
                        </a:cubicBezTo>
                        <a:cubicBezTo>
                          <a:pt x="4778820" y="6085310"/>
                          <a:pt x="4687063" y="6032615"/>
                          <a:pt x="4490348" y="6079525"/>
                        </a:cubicBezTo>
                        <a:cubicBezTo>
                          <a:pt x="4293633" y="6126435"/>
                          <a:pt x="4068090" y="6017649"/>
                          <a:pt x="3846015" y="6079525"/>
                        </a:cubicBezTo>
                        <a:cubicBezTo>
                          <a:pt x="3623940" y="6141401"/>
                          <a:pt x="3570656" y="6075366"/>
                          <a:pt x="3393241" y="6079525"/>
                        </a:cubicBezTo>
                        <a:cubicBezTo>
                          <a:pt x="3215826" y="6083684"/>
                          <a:pt x="3030746" y="6029854"/>
                          <a:pt x="2748908" y="6079525"/>
                        </a:cubicBezTo>
                        <a:cubicBezTo>
                          <a:pt x="2467070" y="6129196"/>
                          <a:pt x="2474263" y="6063531"/>
                          <a:pt x="2359987" y="6079525"/>
                        </a:cubicBezTo>
                        <a:cubicBezTo>
                          <a:pt x="2245711" y="6095519"/>
                          <a:pt x="1850742" y="6029850"/>
                          <a:pt x="1715654" y="6079525"/>
                        </a:cubicBezTo>
                        <a:cubicBezTo>
                          <a:pt x="1580566" y="6129200"/>
                          <a:pt x="1300250" y="6067777"/>
                          <a:pt x="1013274" y="6079525"/>
                        </a:cubicBezTo>
                        <a:cubicBezTo>
                          <a:pt x="430099" y="6092735"/>
                          <a:pt x="24307" y="5691727"/>
                          <a:pt x="0" y="5066251"/>
                        </a:cubicBezTo>
                        <a:cubicBezTo>
                          <a:pt x="-24774" y="4875056"/>
                          <a:pt x="34367" y="4687189"/>
                          <a:pt x="0" y="4406195"/>
                        </a:cubicBezTo>
                        <a:cubicBezTo>
                          <a:pt x="-34367" y="4125201"/>
                          <a:pt x="21606" y="4096859"/>
                          <a:pt x="0" y="3908258"/>
                        </a:cubicBezTo>
                        <a:cubicBezTo>
                          <a:pt x="-21606" y="3719657"/>
                          <a:pt x="28453" y="3573325"/>
                          <a:pt x="0" y="3450850"/>
                        </a:cubicBezTo>
                        <a:cubicBezTo>
                          <a:pt x="-28453" y="3328375"/>
                          <a:pt x="26523" y="3088658"/>
                          <a:pt x="0" y="2952913"/>
                        </a:cubicBezTo>
                        <a:cubicBezTo>
                          <a:pt x="-26523" y="2817168"/>
                          <a:pt x="29552" y="2580642"/>
                          <a:pt x="0" y="2414446"/>
                        </a:cubicBezTo>
                        <a:cubicBezTo>
                          <a:pt x="-29552" y="2248250"/>
                          <a:pt x="39317" y="1969577"/>
                          <a:pt x="0" y="1835449"/>
                        </a:cubicBezTo>
                        <a:cubicBezTo>
                          <a:pt x="-39317" y="1701321"/>
                          <a:pt x="18150" y="1349752"/>
                          <a:pt x="0" y="10132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6" name="TextBox 55">
            <a:extLst>
              <a:ext uri="{FF2B5EF4-FFF2-40B4-BE49-F238E27FC236}">
                <a16:creationId xmlns:a16="http://schemas.microsoft.com/office/drawing/2014/main" id="{CA87D798-1A3C-364E-8D9B-E820FEAC98F1}"/>
              </a:ext>
            </a:extLst>
          </p:cNvPr>
          <p:cNvSpPr txBox="1"/>
          <p:nvPr/>
        </p:nvSpPr>
        <p:spPr>
          <a:xfrm>
            <a:off x="5115697" y="1109164"/>
            <a:ext cx="3429866" cy="400110"/>
          </a:xfrm>
          <a:prstGeom prst="rect">
            <a:avLst/>
          </a:prstGeom>
          <a:noFill/>
        </p:spPr>
        <p:txBody>
          <a:bodyPr wrap="square" rtlCol="0">
            <a:spAutoFit/>
          </a:bodyPr>
          <a:lstStyle/>
          <a:p>
            <a:pPr algn="ctr"/>
            <a:r>
              <a:rPr lang="en-US" sz="2000" dirty="0"/>
              <a:t>retaining spatial information</a:t>
            </a:r>
            <a:endParaRPr lang="en-BE" sz="2000" dirty="0"/>
          </a:p>
        </p:txBody>
      </p:sp>
      <p:sp>
        <p:nvSpPr>
          <p:cNvPr id="14" name="TextBox 13">
            <a:extLst>
              <a:ext uri="{FF2B5EF4-FFF2-40B4-BE49-F238E27FC236}">
                <a16:creationId xmlns:a16="http://schemas.microsoft.com/office/drawing/2014/main" id="{774E504F-26F9-444D-9EAC-4C1FBA364740}"/>
              </a:ext>
            </a:extLst>
          </p:cNvPr>
          <p:cNvSpPr txBox="1"/>
          <p:nvPr/>
        </p:nvSpPr>
        <p:spPr>
          <a:xfrm>
            <a:off x="2872747" y="457509"/>
            <a:ext cx="7894557" cy="430887"/>
          </a:xfrm>
          <a:prstGeom prst="rect">
            <a:avLst/>
          </a:prstGeom>
          <a:noFill/>
        </p:spPr>
        <p:txBody>
          <a:bodyPr wrap="square" rtlCol="0">
            <a:spAutoFit/>
          </a:bodyPr>
          <a:lstStyle/>
          <a:p>
            <a:pPr algn="ctr"/>
            <a:r>
              <a:rPr lang="en-GB" sz="2200" b="1" dirty="0"/>
              <a:t>W</a:t>
            </a:r>
            <a:r>
              <a:rPr lang="en-BE" sz="2200" b="1" dirty="0"/>
              <a:t>hat is my scientific question?</a:t>
            </a:r>
          </a:p>
        </p:txBody>
      </p:sp>
      <p:sp>
        <p:nvSpPr>
          <p:cNvPr id="48" name="Triangle 47">
            <a:extLst>
              <a:ext uri="{FF2B5EF4-FFF2-40B4-BE49-F238E27FC236}">
                <a16:creationId xmlns:a16="http://schemas.microsoft.com/office/drawing/2014/main" id="{F3ACD916-F275-FB4F-B91B-81858DA0FBDF}"/>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49" name="Triangle 48">
            <a:extLst>
              <a:ext uri="{FF2B5EF4-FFF2-40B4-BE49-F238E27FC236}">
                <a16:creationId xmlns:a16="http://schemas.microsoft.com/office/drawing/2014/main" id="{DC616640-E1A1-D848-A0EB-46E626C628ED}"/>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50" name="Picture 2" descr="Genomics Core Leuven">
            <a:extLst>
              <a:ext uri="{FF2B5EF4-FFF2-40B4-BE49-F238E27FC236}">
                <a16:creationId xmlns:a16="http://schemas.microsoft.com/office/drawing/2014/main" id="{B5904C58-0056-6646-9CCF-6F1BA46F521C}"/>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sp>
        <p:nvSpPr>
          <p:cNvPr id="55" name="Rounded Rectangle 54">
            <a:extLst>
              <a:ext uri="{FF2B5EF4-FFF2-40B4-BE49-F238E27FC236}">
                <a16:creationId xmlns:a16="http://schemas.microsoft.com/office/drawing/2014/main" id="{6390FAE5-CAFA-EA42-854F-C83C78D365DE}"/>
              </a:ext>
            </a:extLst>
          </p:cNvPr>
          <p:cNvSpPr/>
          <p:nvPr/>
        </p:nvSpPr>
        <p:spPr>
          <a:xfrm>
            <a:off x="5115697" y="1069890"/>
            <a:ext cx="3429865" cy="439384"/>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7" name="TextBox 56">
            <a:extLst>
              <a:ext uri="{FF2B5EF4-FFF2-40B4-BE49-F238E27FC236}">
                <a16:creationId xmlns:a16="http://schemas.microsoft.com/office/drawing/2014/main" id="{75967EB5-51ED-FC4F-90DA-788731539B44}"/>
              </a:ext>
            </a:extLst>
          </p:cNvPr>
          <p:cNvSpPr txBox="1"/>
          <p:nvPr/>
        </p:nvSpPr>
        <p:spPr>
          <a:xfrm>
            <a:off x="3426822" y="2368750"/>
            <a:ext cx="1295175" cy="400110"/>
          </a:xfrm>
          <a:prstGeom prst="rect">
            <a:avLst/>
          </a:prstGeom>
          <a:noFill/>
        </p:spPr>
        <p:txBody>
          <a:bodyPr wrap="square" rtlCol="0">
            <a:spAutoFit/>
          </a:bodyPr>
          <a:lstStyle/>
          <a:p>
            <a:pPr algn="ctr"/>
            <a:r>
              <a:rPr lang="en-US" sz="2000" dirty="0"/>
              <a:t>10x </a:t>
            </a:r>
            <a:r>
              <a:rPr lang="en-US" sz="2000" dirty="0" err="1"/>
              <a:t>visium</a:t>
            </a:r>
            <a:endParaRPr lang="en-BE" sz="2000" dirty="0"/>
          </a:p>
        </p:txBody>
      </p:sp>
      <p:sp>
        <p:nvSpPr>
          <p:cNvPr id="58" name="Rounded Rectangle 57">
            <a:extLst>
              <a:ext uri="{FF2B5EF4-FFF2-40B4-BE49-F238E27FC236}">
                <a16:creationId xmlns:a16="http://schemas.microsoft.com/office/drawing/2014/main" id="{BB2BC589-5091-A046-9E7A-F159034C3723}"/>
              </a:ext>
            </a:extLst>
          </p:cNvPr>
          <p:cNvSpPr/>
          <p:nvPr/>
        </p:nvSpPr>
        <p:spPr>
          <a:xfrm>
            <a:off x="3422017" y="2329475"/>
            <a:ext cx="1302993" cy="439385"/>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3" name="Straight Arrow Connector 2">
            <a:extLst>
              <a:ext uri="{FF2B5EF4-FFF2-40B4-BE49-F238E27FC236}">
                <a16:creationId xmlns:a16="http://schemas.microsoft.com/office/drawing/2014/main" id="{F8084E4E-016E-FA49-8F84-1E6988CF3239}"/>
              </a:ext>
            </a:extLst>
          </p:cNvPr>
          <p:cNvCxnSpPr>
            <a:cxnSpLocks/>
          </p:cNvCxnSpPr>
          <p:nvPr/>
        </p:nvCxnSpPr>
        <p:spPr>
          <a:xfrm flipH="1">
            <a:off x="4725011" y="1689879"/>
            <a:ext cx="687248" cy="521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6983D6C-E9B1-2948-AF8E-BCE55C7B8934}"/>
              </a:ext>
            </a:extLst>
          </p:cNvPr>
          <p:cNvSpPr txBox="1"/>
          <p:nvPr/>
        </p:nvSpPr>
        <p:spPr>
          <a:xfrm>
            <a:off x="4712194" y="1735695"/>
            <a:ext cx="588852" cy="307777"/>
          </a:xfrm>
          <a:prstGeom prst="rect">
            <a:avLst/>
          </a:prstGeom>
          <a:noFill/>
        </p:spPr>
        <p:txBody>
          <a:bodyPr wrap="square" rtlCol="0">
            <a:spAutoFit/>
          </a:bodyPr>
          <a:lstStyle/>
          <a:p>
            <a:r>
              <a:rPr lang="en-BE" sz="1400" dirty="0"/>
              <a:t>yes</a:t>
            </a:r>
          </a:p>
        </p:txBody>
      </p:sp>
      <p:cxnSp>
        <p:nvCxnSpPr>
          <p:cNvPr id="17" name="Straight Arrow Connector 16">
            <a:extLst>
              <a:ext uri="{FF2B5EF4-FFF2-40B4-BE49-F238E27FC236}">
                <a16:creationId xmlns:a16="http://schemas.microsoft.com/office/drawing/2014/main" id="{78EBEEC4-65E2-2047-BAF3-E46C9F43D720}"/>
              </a:ext>
            </a:extLst>
          </p:cNvPr>
          <p:cNvCxnSpPr>
            <a:cxnSpLocks/>
          </p:cNvCxnSpPr>
          <p:nvPr/>
        </p:nvCxnSpPr>
        <p:spPr>
          <a:xfrm>
            <a:off x="7046177" y="1745133"/>
            <a:ext cx="375517" cy="4660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6934B52-2D38-6740-9394-AED130A6054D}"/>
              </a:ext>
            </a:extLst>
          </p:cNvPr>
          <p:cNvSpPr txBox="1"/>
          <p:nvPr/>
        </p:nvSpPr>
        <p:spPr>
          <a:xfrm>
            <a:off x="7178222" y="1688129"/>
            <a:ext cx="588852" cy="307777"/>
          </a:xfrm>
          <a:prstGeom prst="rect">
            <a:avLst/>
          </a:prstGeom>
          <a:noFill/>
        </p:spPr>
        <p:txBody>
          <a:bodyPr wrap="square" rtlCol="0">
            <a:spAutoFit/>
          </a:bodyPr>
          <a:lstStyle/>
          <a:p>
            <a:r>
              <a:rPr lang="en-BE" sz="1400" dirty="0"/>
              <a:t>no</a:t>
            </a:r>
          </a:p>
        </p:txBody>
      </p:sp>
      <p:sp>
        <p:nvSpPr>
          <p:cNvPr id="19" name="TextBox 18">
            <a:extLst>
              <a:ext uri="{FF2B5EF4-FFF2-40B4-BE49-F238E27FC236}">
                <a16:creationId xmlns:a16="http://schemas.microsoft.com/office/drawing/2014/main" id="{ECBBAB83-786B-7F4C-823E-8BB26EF839EE}"/>
              </a:ext>
            </a:extLst>
          </p:cNvPr>
          <p:cNvSpPr txBox="1"/>
          <p:nvPr/>
        </p:nvSpPr>
        <p:spPr>
          <a:xfrm>
            <a:off x="5963169" y="2306965"/>
            <a:ext cx="2821863" cy="400110"/>
          </a:xfrm>
          <a:prstGeom prst="rect">
            <a:avLst/>
          </a:prstGeom>
          <a:noFill/>
        </p:spPr>
        <p:txBody>
          <a:bodyPr wrap="none" rtlCol="0">
            <a:spAutoFit/>
          </a:bodyPr>
          <a:lstStyle/>
          <a:p>
            <a:r>
              <a:rPr lang="en-US" sz="2000" dirty="0"/>
              <a:t>interested in DNA or RNA</a:t>
            </a:r>
            <a:endParaRPr lang="en-BE" sz="2000" dirty="0"/>
          </a:p>
        </p:txBody>
      </p:sp>
      <p:sp>
        <p:nvSpPr>
          <p:cNvPr id="20" name="Rounded Rectangle 19">
            <a:extLst>
              <a:ext uri="{FF2B5EF4-FFF2-40B4-BE49-F238E27FC236}">
                <a16:creationId xmlns:a16="http://schemas.microsoft.com/office/drawing/2014/main" id="{CC43530F-C175-6D42-8895-C9B1B781525D}"/>
              </a:ext>
            </a:extLst>
          </p:cNvPr>
          <p:cNvSpPr/>
          <p:nvPr/>
        </p:nvSpPr>
        <p:spPr>
          <a:xfrm>
            <a:off x="5955345" y="2292405"/>
            <a:ext cx="2829681" cy="439384"/>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10887630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A4DEB403-8533-7B4F-8D97-3BBE0044B6A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232" y="1540169"/>
            <a:ext cx="2472862" cy="4282420"/>
          </a:xfrm>
          <a:prstGeom prst="rect">
            <a:avLst/>
          </a:prstGeom>
        </p:spPr>
      </p:pic>
      <p:sp>
        <p:nvSpPr>
          <p:cNvPr id="7" name="Freeform 6">
            <a:extLst>
              <a:ext uri="{FF2B5EF4-FFF2-40B4-BE49-F238E27FC236}">
                <a16:creationId xmlns:a16="http://schemas.microsoft.com/office/drawing/2014/main" id="{872A95BC-E8B5-CD45-ACFE-30F453D409CA}"/>
              </a:ext>
            </a:extLst>
          </p:cNvPr>
          <p:cNvSpPr/>
          <p:nvPr/>
        </p:nvSpPr>
        <p:spPr>
          <a:xfrm>
            <a:off x="2104698" y="1235674"/>
            <a:ext cx="477759" cy="3224644"/>
          </a:xfrm>
          <a:custGeom>
            <a:avLst/>
            <a:gdLst>
              <a:gd name="connsiteX0" fmla="*/ 0 w 457200"/>
              <a:gd name="connsiteY0" fmla="*/ 1309816 h 1407972"/>
              <a:gd name="connsiteX1" fmla="*/ 284206 w 457200"/>
              <a:gd name="connsiteY1" fmla="*/ 1272746 h 1407972"/>
              <a:gd name="connsiteX2" fmla="*/ 457200 w 457200"/>
              <a:gd name="connsiteY2" fmla="*/ 0 h 1407972"/>
              <a:gd name="connsiteX0" fmla="*/ 0 w 457200"/>
              <a:gd name="connsiteY0" fmla="*/ 1309816 h 1346110"/>
              <a:gd name="connsiteX1" fmla="*/ 420130 w 457200"/>
              <a:gd name="connsiteY1" fmla="*/ 1099751 h 1346110"/>
              <a:gd name="connsiteX2" fmla="*/ 457200 w 457200"/>
              <a:gd name="connsiteY2" fmla="*/ 0 h 1346110"/>
              <a:gd name="connsiteX0" fmla="*/ 0 w 457200"/>
              <a:gd name="connsiteY0" fmla="*/ 1309816 h 1324859"/>
              <a:gd name="connsiteX1" fmla="*/ 382368 w 457200"/>
              <a:gd name="connsiteY1" fmla="*/ 842767 h 1324859"/>
              <a:gd name="connsiteX2" fmla="*/ 457200 w 457200"/>
              <a:gd name="connsiteY2" fmla="*/ 0 h 1324859"/>
              <a:gd name="connsiteX0" fmla="*/ 0 w 646012"/>
              <a:gd name="connsiteY0" fmla="*/ 1273103 h 1289582"/>
              <a:gd name="connsiteX1" fmla="*/ 571180 w 646012"/>
              <a:gd name="connsiteY1" fmla="*/ 842767 h 1289582"/>
              <a:gd name="connsiteX2" fmla="*/ 646012 w 646012"/>
              <a:gd name="connsiteY2" fmla="*/ 0 h 1289582"/>
              <a:gd name="connsiteX0" fmla="*/ 0 w 646012"/>
              <a:gd name="connsiteY0" fmla="*/ 1273103 h 1277444"/>
              <a:gd name="connsiteX1" fmla="*/ 571180 w 646012"/>
              <a:gd name="connsiteY1" fmla="*/ 842767 h 1277444"/>
              <a:gd name="connsiteX2" fmla="*/ 646012 w 646012"/>
              <a:gd name="connsiteY2" fmla="*/ 0 h 1277444"/>
              <a:gd name="connsiteX0" fmla="*/ 0 w 655649"/>
              <a:gd name="connsiteY0" fmla="*/ 1316820 h 1320593"/>
              <a:gd name="connsiteX1" fmla="*/ 580817 w 655649"/>
              <a:gd name="connsiteY1" fmla="*/ 842767 h 1320593"/>
              <a:gd name="connsiteX2" fmla="*/ 655649 w 655649"/>
              <a:gd name="connsiteY2" fmla="*/ 0 h 1320593"/>
              <a:gd name="connsiteX0" fmla="*/ 0 w 659212"/>
              <a:gd name="connsiteY0" fmla="*/ 1316820 h 1320740"/>
              <a:gd name="connsiteX1" fmla="*/ 628996 w 659212"/>
              <a:gd name="connsiteY1" fmla="*/ 855258 h 1320740"/>
              <a:gd name="connsiteX2" fmla="*/ 655649 w 659212"/>
              <a:gd name="connsiteY2" fmla="*/ 0 h 1320740"/>
            </a:gdLst>
            <a:ahLst/>
            <a:cxnLst>
              <a:cxn ang="0">
                <a:pos x="connsiteX0" y="connsiteY0"/>
              </a:cxn>
              <a:cxn ang="0">
                <a:pos x="connsiteX1" y="connsiteY1"/>
              </a:cxn>
              <a:cxn ang="0">
                <a:pos x="connsiteX2" y="connsiteY2"/>
              </a:cxn>
            </a:cxnLst>
            <a:rect l="l" t="t" r="r" b="b"/>
            <a:pathLst>
              <a:path w="659212" h="1320740">
                <a:moveTo>
                  <a:pt x="0" y="1316820"/>
                </a:moveTo>
                <a:cubicBezTo>
                  <a:pt x="547256" y="1357473"/>
                  <a:pt x="552796" y="1073561"/>
                  <a:pt x="628996" y="855258"/>
                </a:cubicBezTo>
                <a:cubicBezTo>
                  <a:pt x="705196" y="636955"/>
                  <a:pt x="607252" y="527221"/>
                  <a:pt x="655649" y="0"/>
                </a:cubicBezTo>
              </a:path>
            </a:pathLst>
          </a:custGeom>
          <a:noFill/>
          <a:ln>
            <a:solidFill>
              <a:srgbClr val="D7EDF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ounded Rectangle 9">
            <a:extLst>
              <a:ext uri="{FF2B5EF4-FFF2-40B4-BE49-F238E27FC236}">
                <a16:creationId xmlns:a16="http://schemas.microsoft.com/office/drawing/2014/main" id="{52A5FF1F-60C3-804B-B317-1C0500385E8E}"/>
              </a:ext>
            </a:extLst>
          </p:cNvPr>
          <p:cNvSpPr/>
          <p:nvPr/>
        </p:nvSpPr>
        <p:spPr>
          <a:xfrm>
            <a:off x="2577340" y="336377"/>
            <a:ext cx="8751600" cy="6437871"/>
          </a:xfrm>
          <a:prstGeom prst="roundRect">
            <a:avLst/>
          </a:prstGeom>
          <a:noFill/>
          <a:ln w="19050">
            <a:solidFill>
              <a:srgbClr val="D7EDF1"/>
            </a:solidFill>
            <a:prstDash val="sysDash"/>
            <a:extLst>
              <a:ext uri="{C807C97D-BFC1-408E-A445-0C87EB9F89A2}">
                <ask:lineSketchStyleProps xmlns:ask="http://schemas.microsoft.com/office/drawing/2018/sketchyshapes" sd="1219033472">
                  <a:custGeom>
                    <a:avLst/>
                    <a:gdLst>
                      <a:gd name="connsiteX0" fmla="*/ 0 w 8411825"/>
                      <a:gd name="connsiteY0" fmla="*/ 1013274 h 6079525"/>
                      <a:gd name="connsiteX1" fmla="*/ 1013274 w 8411825"/>
                      <a:gd name="connsiteY1" fmla="*/ 0 h 6079525"/>
                      <a:gd name="connsiteX2" fmla="*/ 1721459 w 8411825"/>
                      <a:gd name="connsiteY2" fmla="*/ 0 h 6079525"/>
                      <a:gd name="connsiteX3" fmla="*/ 2238086 w 8411825"/>
                      <a:gd name="connsiteY3" fmla="*/ 0 h 6079525"/>
                      <a:gd name="connsiteX4" fmla="*/ 2690860 w 8411825"/>
                      <a:gd name="connsiteY4" fmla="*/ 0 h 6079525"/>
                      <a:gd name="connsiteX5" fmla="*/ 3335193 w 8411825"/>
                      <a:gd name="connsiteY5" fmla="*/ 0 h 6079525"/>
                      <a:gd name="connsiteX6" fmla="*/ 3851820 w 8411825"/>
                      <a:gd name="connsiteY6" fmla="*/ 0 h 6079525"/>
                      <a:gd name="connsiteX7" fmla="*/ 4560005 w 8411825"/>
                      <a:gd name="connsiteY7" fmla="*/ 0 h 6079525"/>
                      <a:gd name="connsiteX8" fmla="*/ 5012779 w 8411825"/>
                      <a:gd name="connsiteY8" fmla="*/ 0 h 6079525"/>
                      <a:gd name="connsiteX9" fmla="*/ 5720965 w 8411825"/>
                      <a:gd name="connsiteY9" fmla="*/ 0 h 6079525"/>
                      <a:gd name="connsiteX10" fmla="*/ 6109886 w 8411825"/>
                      <a:gd name="connsiteY10" fmla="*/ 0 h 6079525"/>
                      <a:gd name="connsiteX11" fmla="*/ 6690366 w 8411825"/>
                      <a:gd name="connsiteY11" fmla="*/ 0 h 6079525"/>
                      <a:gd name="connsiteX12" fmla="*/ 7398551 w 8411825"/>
                      <a:gd name="connsiteY12" fmla="*/ 0 h 6079525"/>
                      <a:gd name="connsiteX13" fmla="*/ 8411825 w 8411825"/>
                      <a:gd name="connsiteY13" fmla="*/ 1013274 h 6079525"/>
                      <a:gd name="connsiteX14" fmla="*/ 8411825 w 8411825"/>
                      <a:gd name="connsiteY14" fmla="*/ 1592271 h 6079525"/>
                      <a:gd name="connsiteX15" fmla="*/ 8411825 w 8411825"/>
                      <a:gd name="connsiteY15" fmla="*/ 2090208 h 6079525"/>
                      <a:gd name="connsiteX16" fmla="*/ 8411825 w 8411825"/>
                      <a:gd name="connsiteY16" fmla="*/ 2669205 h 6079525"/>
                      <a:gd name="connsiteX17" fmla="*/ 8411825 w 8411825"/>
                      <a:gd name="connsiteY17" fmla="*/ 3329261 h 6079525"/>
                      <a:gd name="connsiteX18" fmla="*/ 8411825 w 8411825"/>
                      <a:gd name="connsiteY18" fmla="*/ 3908258 h 6079525"/>
                      <a:gd name="connsiteX19" fmla="*/ 8411825 w 8411825"/>
                      <a:gd name="connsiteY19" fmla="*/ 4365665 h 6079525"/>
                      <a:gd name="connsiteX20" fmla="*/ 8411825 w 8411825"/>
                      <a:gd name="connsiteY20" fmla="*/ 5066251 h 6079525"/>
                      <a:gd name="connsiteX21" fmla="*/ 7398551 w 8411825"/>
                      <a:gd name="connsiteY21" fmla="*/ 6079525 h 6079525"/>
                      <a:gd name="connsiteX22" fmla="*/ 6881924 w 8411825"/>
                      <a:gd name="connsiteY22" fmla="*/ 6079525 h 6079525"/>
                      <a:gd name="connsiteX23" fmla="*/ 6301444 w 8411825"/>
                      <a:gd name="connsiteY23" fmla="*/ 6079525 h 6079525"/>
                      <a:gd name="connsiteX24" fmla="*/ 5912523 w 8411825"/>
                      <a:gd name="connsiteY24" fmla="*/ 6079525 h 6079525"/>
                      <a:gd name="connsiteX25" fmla="*/ 5523601 w 8411825"/>
                      <a:gd name="connsiteY25" fmla="*/ 6079525 h 6079525"/>
                      <a:gd name="connsiteX26" fmla="*/ 4943122 w 8411825"/>
                      <a:gd name="connsiteY26" fmla="*/ 6079525 h 6079525"/>
                      <a:gd name="connsiteX27" fmla="*/ 4490348 w 8411825"/>
                      <a:gd name="connsiteY27" fmla="*/ 6079525 h 6079525"/>
                      <a:gd name="connsiteX28" fmla="*/ 3846015 w 8411825"/>
                      <a:gd name="connsiteY28" fmla="*/ 6079525 h 6079525"/>
                      <a:gd name="connsiteX29" fmla="*/ 3393241 w 8411825"/>
                      <a:gd name="connsiteY29" fmla="*/ 6079525 h 6079525"/>
                      <a:gd name="connsiteX30" fmla="*/ 2748908 w 8411825"/>
                      <a:gd name="connsiteY30" fmla="*/ 6079525 h 6079525"/>
                      <a:gd name="connsiteX31" fmla="*/ 2359987 w 8411825"/>
                      <a:gd name="connsiteY31" fmla="*/ 6079525 h 6079525"/>
                      <a:gd name="connsiteX32" fmla="*/ 1715654 w 8411825"/>
                      <a:gd name="connsiteY32" fmla="*/ 6079525 h 6079525"/>
                      <a:gd name="connsiteX33" fmla="*/ 1013274 w 8411825"/>
                      <a:gd name="connsiteY33" fmla="*/ 6079525 h 6079525"/>
                      <a:gd name="connsiteX34" fmla="*/ 0 w 8411825"/>
                      <a:gd name="connsiteY34" fmla="*/ 5066251 h 6079525"/>
                      <a:gd name="connsiteX35" fmla="*/ 0 w 8411825"/>
                      <a:gd name="connsiteY35" fmla="*/ 4406195 h 6079525"/>
                      <a:gd name="connsiteX36" fmla="*/ 0 w 8411825"/>
                      <a:gd name="connsiteY36" fmla="*/ 3908258 h 6079525"/>
                      <a:gd name="connsiteX37" fmla="*/ 0 w 8411825"/>
                      <a:gd name="connsiteY37" fmla="*/ 3450850 h 6079525"/>
                      <a:gd name="connsiteX38" fmla="*/ 0 w 8411825"/>
                      <a:gd name="connsiteY38" fmla="*/ 2952913 h 6079525"/>
                      <a:gd name="connsiteX39" fmla="*/ 0 w 8411825"/>
                      <a:gd name="connsiteY39" fmla="*/ 2414446 h 6079525"/>
                      <a:gd name="connsiteX40" fmla="*/ 0 w 8411825"/>
                      <a:gd name="connsiteY40" fmla="*/ 1835449 h 6079525"/>
                      <a:gd name="connsiteX41" fmla="*/ 0 w 8411825"/>
                      <a:gd name="connsiteY41" fmla="*/ 1013274 h 60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11825" h="6079525" extrusionOk="0">
                        <a:moveTo>
                          <a:pt x="0" y="1013274"/>
                        </a:moveTo>
                        <a:cubicBezTo>
                          <a:pt x="-102804" y="390246"/>
                          <a:pt x="324668" y="48412"/>
                          <a:pt x="1013274" y="0"/>
                        </a:cubicBezTo>
                        <a:cubicBezTo>
                          <a:pt x="1221492" y="-76002"/>
                          <a:pt x="1452409" y="66076"/>
                          <a:pt x="1721459" y="0"/>
                        </a:cubicBezTo>
                        <a:cubicBezTo>
                          <a:pt x="1990510" y="-66076"/>
                          <a:pt x="2058947" y="31289"/>
                          <a:pt x="2238086" y="0"/>
                        </a:cubicBezTo>
                        <a:cubicBezTo>
                          <a:pt x="2417225" y="-31289"/>
                          <a:pt x="2559296" y="11396"/>
                          <a:pt x="2690860" y="0"/>
                        </a:cubicBezTo>
                        <a:cubicBezTo>
                          <a:pt x="2822424" y="-11396"/>
                          <a:pt x="3074681" y="68794"/>
                          <a:pt x="3335193" y="0"/>
                        </a:cubicBezTo>
                        <a:cubicBezTo>
                          <a:pt x="3595705" y="-68794"/>
                          <a:pt x="3714577" y="28880"/>
                          <a:pt x="3851820" y="0"/>
                        </a:cubicBezTo>
                        <a:cubicBezTo>
                          <a:pt x="3989063" y="-28880"/>
                          <a:pt x="4397253" y="11371"/>
                          <a:pt x="4560005" y="0"/>
                        </a:cubicBezTo>
                        <a:cubicBezTo>
                          <a:pt x="4722758" y="-11371"/>
                          <a:pt x="4846326" y="24934"/>
                          <a:pt x="5012779" y="0"/>
                        </a:cubicBezTo>
                        <a:cubicBezTo>
                          <a:pt x="5179232" y="-24934"/>
                          <a:pt x="5414985" y="27977"/>
                          <a:pt x="5720965" y="0"/>
                        </a:cubicBezTo>
                        <a:cubicBezTo>
                          <a:pt x="6026945" y="-27977"/>
                          <a:pt x="5952627" y="4648"/>
                          <a:pt x="6109886" y="0"/>
                        </a:cubicBezTo>
                        <a:cubicBezTo>
                          <a:pt x="6267145" y="-4648"/>
                          <a:pt x="6520200" y="62990"/>
                          <a:pt x="6690366" y="0"/>
                        </a:cubicBezTo>
                        <a:cubicBezTo>
                          <a:pt x="6860532" y="-62990"/>
                          <a:pt x="7078318" y="33421"/>
                          <a:pt x="7398551" y="0"/>
                        </a:cubicBezTo>
                        <a:cubicBezTo>
                          <a:pt x="8031271" y="-72239"/>
                          <a:pt x="8455351" y="425592"/>
                          <a:pt x="8411825" y="1013274"/>
                        </a:cubicBezTo>
                        <a:cubicBezTo>
                          <a:pt x="8467362" y="1244336"/>
                          <a:pt x="8365820" y="1454726"/>
                          <a:pt x="8411825" y="1592271"/>
                        </a:cubicBezTo>
                        <a:cubicBezTo>
                          <a:pt x="8457830" y="1729816"/>
                          <a:pt x="8391830" y="1938873"/>
                          <a:pt x="8411825" y="2090208"/>
                        </a:cubicBezTo>
                        <a:cubicBezTo>
                          <a:pt x="8431820" y="2241543"/>
                          <a:pt x="8385640" y="2530434"/>
                          <a:pt x="8411825" y="2669205"/>
                        </a:cubicBezTo>
                        <a:cubicBezTo>
                          <a:pt x="8438010" y="2807976"/>
                          <a:pt x="8384417" y="3154356"/>
                          <a:pt x="8411825" y="3329261"/>
                        </a:cubicBezTo>
                        <a:cubicBezTo>
                          <a:pt x="8439233" y="3504166"/>
                          <a:pt x="8360359" y="3771976"/>
                          <a:pt x="8411825" y="3908258"/>
                        </a:cubicBezTo>
                        <a:cubicBezTo>
                          <a:pt x="8463291" y="4044540"/>
                          <a:pt x="8402729" y="4180418"/>
                          <a:pt x="8411825" y="4365665"/>
                        </a:cubicBezTo>
                        <a:cubicBezTo>
                          <a:pt x="8420921" y="4550912"/>
                          <a:pt x="8399130" y="4883369"/>
                          <a:pt x="8411825" y="5066251"/>
                        </a:cubicBezTo>
                        <a:cubicBezTo>
                          <a:pt x="8497968" y="5574769"/>
                          <a:pt x="7892703" y="6183452"/>
                          <a:pt x="7398551" y="6079525"/>
                        </a:cubicBezTo>
                        <a:cubicBezTo>
                          <a:pt x="7157812" y="6079926"/>
                          <a:pt x="7004989" y="6035751"/>
                          <a:pt x="6881924" y="6079525"/>
                        </a:cubicBezTo>
                        <a:cubicBezTo>
                          <a:pt x="6758859" y="6123299"/>
                          <a:pt x="6556140" y="6029579"/>
                          <a:pt x="6301444" y="6079525"/>
                        </a:cubicBezTo>
                        <a:cubicBezTo>
                          <a:pt x="6046748" y="6129471"/>
                          <a:pt x="6047287" y="6038637"/>
                          <a:pt x="5912523" y="6079525"/>
                        </a:cubicBezTo>
                        <a:cubicBezTo>
                          <a:pt x="5777759" y="6120413"/>
                          <a:pt x="5650129" y="6034178"/>
                          <a:pt x="5523601" y="6079525"/>
                        </a:cubicBezTo>
                        <a:cubicBezTo>
                          <a:pt x="5397073" y="6124872"/>
                          <a:pt x="5107424" y="6073740"/>
                          <a:pt x="4943122" y="6079525"/>
                        </a:cubicBezTo>
                        <a:cubicBezTo>
                          <a:pt x="4778820" y="6085310"/>
                          <a:pt x="4687063" y="6032615"/>
                          <a:pt x="4490348" y="6079525"/>
                        </a:cubicBezTo>
                        <a:cubicBezTo>
                          <a:pt x="4293633" y="6126435"/>
                          <a:pt x="4068090" y="6017649"/>
                          <a:pt x="3846015" y="6079525"/>
                        </a:cubicBezTo>
                        <a:cubicBezTo>
                          <a:pt x="3623940" y="6141401"/>
                          <a:pt x="3570656" y="6075366"/>
                          <a:pt x="3393241" y="6079525"/>
                        </a:cubicBezTo>
                        <a:cubicBezTo>
                          <a:pt x="3215826" y="6083684"/>
                          <a:pt x="3030746" y="6029854"/>
                          <a:pt x="2748908" y="6079525"/>
                        </a:cubicBezTo>
                        <a:cubicBezTo>
                          <a:pt x="2467070" y="6129196"/>
                          <a:pt x="2474263" y="6063531"/>
                          <a:pt x="2359987" y="6079525"/>
                        </a:cubicBezTo>
                        <a:cubicBezTo>
                          <a:pt x="2245711" y="6095519"/>
                          <a:pt x="1850742" y="6029850"/>
                          <a:pt x="1715654" y="6079525"/>
                        </a:cubicBezTo>
                        <a:cubicBezTo>
                          <a:pt x="1580566" y="6129200"/>
                          <a:pt x="1300250" y="6067777"/>
                          <a:pt x="1013274" y="6079525"/>
                        </a:cubicBezTo>
                        <a:cubicBezTo>
                          <a:pt x="430099" y="6092735"/>
                          <a:pt x="24307" y="5691727"/>
                          <a:pt x="0" y="5066251"/>
                        </a:cubicBezTo>
                        <a:cubicBezTo>
                          <a:pt x="-24774" y="4875056"/>
                          <a:pt x="34367" y="4687189"/>
                          <a:pt x="0" y="4406195"/>
                        </a:cubicBezTo>
                        <a:cubicBezTo>
                          <a:pt x="-34367" y="4125201"/>
                          <a:pt x="21606" y="4096859"/>
                          <a:pt x="0" y="3908258"/>
                        </a:cubicBezTo>
                        <a:cubicBezTo>
                          <a:pt x="-21606" y="3719657"/>
                          <a:pt x="28453" y="3573325"/>
                          <a:pt x="0" y="3450850"/>
                        </a:cubicBezTo>
                        <a:cubicBezTo>
                          <a:pt x="-28453" y="3328375"/>
                          <a:pt x="26523" y="3088658"/>
                          <a:pt x="0" y="2952913"/>
                        </a:cubicBezTo>
                        <a:cubicBezTo>
                          <a:pt x="-26523" y="2817168"/>
                          <a:pt x="29552" y="2580642"/>
                          <a:pt x="0" y="2414446"/>
                        </a:cubicBezTo>
                        <a:cubicBezTo>
                          <a:pt x="-29552" y="2248250"/>
                          <a:pt x="39317" y="1969577"/>
                          <a:pt x="0" y="1835449"/>
                        </a:cubicBezTo>
                        <a:cubicBezTo>
                          <a:pt x="-39317" y="1701321"/>
                          <a:pt x="18150" y="1349752"/>
                          <a:pt x="0" y="10132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8" name="Triangle 27">
            <a:extLst>
              <a:ext uri="{FF2B5EF4-FFF2-40B4-BE49-F238E27FC236}">
                <a16:creationId xmlns:a16="http://schemas.microsoft.com/office/drawing/2014/main" id="{99D4682A-8CBF-5E41-AAB9-AC0A7D5D1DE5}"/>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9" name="Triangle 28">
            <a:extLst>
              <a:ext uri="{FF2B5EF4-FFF2-40B4-BE49-F238E27FC236}">
                <a16:creationId xmlns:a16="http://schemas.microsoft.com/office/drawing/2014/main" id="{500C9D07-D5E5-C048-80F5-6BD9FE6DB11F}"/>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30" name="Picture 2" descr="Genomics Core Leuven">
            <a:extLst>
              <a:ext uri="{FF2B5EF4-FFF2-40B4-BE49-F238E27FC236}">
                <a16:creationId xmlns:a16="http://schemas.microsoft.com/office/drawing/2014/main" id="{EB1FEC6D-B342-2040-A8E1-01AA8E3CAA38}"/>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74D4584-50EA-2F46-A8A3-FBB36B7BA1E4}"/>
              </a:ext>
            </a:extLst>
          </p:cNvPr>
          <p:cNvSpPr txBox="1"/>
          <p:nvPr/>
        </p:nvSpPr>
        <p:spPr>
          <a:xfrm>
            <a:off x="3113903" y="488263"/>
            <a:ext cx="7253416" cy="461665"/>
          </a:xfrm>
          <a:prstGeom prst="rect">
            <a:avLst/>
          </a:prstGeom>
          <a:noFill/>
        </p:spPr>
        <p:txBody>
          <a:bodyPr wrap="square" rtlCol="0">
            <a:spAutoFit/>
          </a:bodyPr>
          <a:lstStyle/>
          <a:p>
            <a:pPr algn="ctr"/>
            <a:r>
              <a:rPr lang="en-US" sz="2400" b="1" dirty="0"/>
              <a:t>Sequencing</a:t>
            </a:r>
            <a:endParaRPr lang="en-BE" sz="2400" b="1" dirty="0"/>
          </a:p>
        </p:txBody>
      </p:sp>
      <p:sp>
        <p:nvSpPr>
          <p:cNvPr id="12" name="TextBox 11">
            <a:extLst>
              <a:ext uri="{FF2B5EF4-FFF2-40B4-BE49-F238E27FC236}">
                <a16:creationId xmlns:a16="http://schemas.microsoft.com/office/drawing/2014/main" id="{8F929ED6-F7D4-1543-ACAA-0A6EE07B0D62}"/>
              </a:ext>
            </a:extLst>
          </p:cNvPr>
          <p:cNvSpPr txBox="1"/>
          <p:nvPr/>
        </p:nvSpPr>
        <p:spPr>
          <a:xfrm>
            <a:off x="2819833" y="1230507"/>
            <a:ext cx="8317559" cy="3693319"/>
          </a:xfrm>
          <a:prstGeom prst="rect">
            <a:avLst/>
          </a:prstGeom>
          <a:noFill/>
        </p:spPr>
        <p:txBody>
          <a:bodyPr wrap="square" rtlCol="0">
            <a:spAutoFit/>
          </a:bodyPr>
          <a:lstStyle/>
          <a:p>
            <a:r>
              <a:rPr lang="en-US" b="1" dirty="0"/>
              <a:t>10x staggered sequencing approach</a:t>
            </a:r>
            <a:r>
              <a:rPr lang="en-US" dirty="0"/>
              <a:t>:</a:t>
            </a:r>
          </a:p>
          <a:p>
            <a:endParaRPr lang="en-US" dirty="0"/>
          </a:p>
          <a:p>
            <a:pPr marL="342900" indent="-342900">
              <a:buAutoNum type="alphaUcPeriod"/>
            </a:pPr>
            <a:r>
              <a:rPr lang="en-US" dirty="0"/>
              <a:t>Shallow seq: 3000-5000 reads per cell </a:t>
            </a:r>
            <a:r>
              <a:rPr lang="en-US" dirty="0">
                <a:sym typeface="Wingdings" pitchFamily="2" charset="2"/>
              </a:rPr>
              <a:t>(~20% of recommended)</a:t>
            </a:r>
          </a:p>
          <a:p>
            <a:endParaRPr lang="en-US" dirty="0">
              <a:sym typeface="Wingdings" pitchFamily="2" charset="2"/>
            </a:endParaRPr>
          </a:p>
          <a:p>
            <a:r>
              <a:rPr lang="en-US" dirty="0">
                <a:sym typeface="Wingdings" pitchFamily="2" charset="2"/>
              </a:rPr>
              <a:t>	1) good estimate of true captured cells</a:t>
            </a:r>
          </a:p>
          <a:p>
            <a:r>
              <a:rPr lang="en-US" dirty="0">
                <a:sym typeface="Wingdings" pitchFamily="2" charset="2"/>
              </a:rPr>
              <a:t>	2) Indication of required depth (</a:t>
            </a:r>
            <a:r>
              <a:rPr lang="en-US" dirty="0" err="1">
                <a:sym typeface="Wingdings" pitchFamily="2" charset="2"/>
              </a:rPr>
              <a:t>ie</a:t>
            </a:r>
            <a:r>
              <a:rPr lang="en-US" dirty="0">
                <a:sym typeface="Wingdings" pitchFamily="2" charset="2"/>
              </a:rPr>
              <a:t> saturation level)</a:t>
            </a:r>
          </a:p>
          <a:p>
            <a:endParaRPr lang="en-US" dirty="0">
              <a:sym typeface="Wingdings" pitchFamily="2" charset="2"/>
            </a:endParaRPr>
          </a:p>
          <a:p>
            <a:endParaRPr lang="en-US" dirty="0">
              <a:sym typeface="Wingdings" pitchFamily="2" charset="2"/>
            </a:endParaRPr>
          </a:p>
          <a:p>
            <a:endParaRPr lang="en-US" dirty="0">
              <a:sym typeface="Wingdings" pitchFamily="2" charset="2"/>
            </a:endParaRPr>
          </a:p>
          <a:p>
            <a:r>
              <a:rPr lang="en-US" dirty="0">
                <a:sym typeface="Wingdings" pitchFamily="2" charset="2"/>
              </a:rPr>
              <a:t>B. Deep sequencing: </a:t>
            </a:r>
          </a:p>
          <a:p>
            <a:endParaRPr lang="en-US" dirty="0">
              <a:sym typeface="Wingdings" pitchFamily="2" charset="2"/>
            </a:endParaRPr>
          </a:p>
          <a:p>
            <a:pPr marL="742950" lvl="1" indent="-285750">
              <a:buFont typeface="Wingdings" pitchFamily="2" charset="2"/>
              <a:buChar char="ü"/>
            </a:pPr>
            <a:r>
              <a:rPr lang="en-US" dirty="0">
                <a:sym typeface="Wingdings" pitchFamily="2" charset="2"/>
              </a:rPr>
              <a:t>based on the above results  re-estimate the true required reads needed</a:t>
            </a:r>
          </a:p>
          <a:p>
            <a:pPr marL="742950" lvl="1" indent="-285750">
              <a:buFont typeface="Wingdings" pitchFamily="2" charset="2"/>
              <a:buChar char="ü"/>
            </a:pPr>
            <a:r>
              <a:rPr lang="en-US" dirty="0">
                <a:sym typeface="Wingdings" pitchFamily="2" charset="2"/>
              </a:rPr>
              <a:t>samples that do not generate reliable data can be eliminated</a:t>
            </a:r>
          </a:p>
          <a:p>
            <a:endParaRPr lang="en-BE" dirty="0"/>
          </a:p>
        </p:txBody>
      </p:sp>
    </p:spTree>
    <p:extLst>
      <p:ext uri="{BB962C8B-B14F-4D97-AF65-F5344CB8AC3E}">
        <p14:creationId xmlns:p14="http://schemas.microsoft.com/office/powerpoint/2010/main" val="4324457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a:extLst>
              <a:ext uri="{FF2B5EF4-FFF2-40B4-BE49-F238E27FC236}">
                <a16:creationId xmlns:a16="http://schemas.microsoft.com/office/drawing/2014/main" id="{CF992A70-BC90-6845-B6D6-B976771CE56D}"/>
              </a:ext>
            </a:extLst>
          </p:cNvPr>
          <p:cNvSpPr/>
          <p:nvPr/>
        </p:nvSpPr>
        <p:spPr>
          <a:xfrm>
            <a:off x="1331296" y="774700"/>
            <a:ext cx="9971441" cy="5418710"/>
          </a:xfrm>
          <a:prstGeom prst="roundRect">
            <a:avLst/>
          </a:prstGeom>
          <a:noFill/>
          <a:ln>
            <a:solidFill>
              <a:srgbClr val="15AABF">
                <a:alpha val="6980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0" name="Triangle 29">
            <a:extLst>
              <a:ext uri="{FF2B5EF4-FFF2-40B4-BE49-F238E27FC236}">
                <a16:creationId xmlns:a16="http://schemas.microsoft.com/office/drawing/2014/main" id="{B514F9D4-9C71-274E-8D5C-D7180D539CDC}"/>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31" name="Triangle 30">
            <a:extLst>
              <a:ext uri="{FF2B5EF4-FFF2-40B4-BE49-F238E27FC236}">
                <a16:creationId xmlns:a16="http://schemas.microsoft.com/office/drawing/2014/main" id="{3943E0E5-9CFA-DB4F-B1AA-B9AC7661CD9C}"/>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32" name="Picture 2" descr="Genomics Core Leuven">
            <a:extLst>
              <a:ext uri="{FF2B5EF4-FFF2-40B4-BE49-F238E27FC236}">
                <a16:creationId xmlns:a16="http://schemas.microsoft.com/office/drawing/2014/main" id="{50BA54E5-351A-6E48-86EC-2259673DAA8B}"/>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2CB2D57-D737-8A4C-A531-48F46D557F8B}"/>
              </a:ext>
            </a:extLst>
          </p:cNvPr>
          <p:cNvSpPr txBox="1"/>
          <p:nvPr/>
        </p:nvSpPr>
        <p:spPr>
          <a:xfrm>
            <a:off x="1730876" y="839712"/>
            <a:ext cx="9172280" cy="461665"/>
          </a:xfrm>
          <a:prstGeom prst="rect">
            <a:avLst/>
          </a:prstGeom>
          <a:noFill/>
        </p:spPr>
        <p:txBody>
          <a:bodyPr wrap="square" rtlCol="0">
            <a:spAutoFit/>
          </a:bodyPr>
          <a:lstStyle/>
          <a:p>
            <a:pPr algn="ctr"/>
            <a:r>
              <a:rPr lang="en-US" sz="2400" b="1" dirty="0"/>
              <a:t>Interesting literature</a:t>
            </a:r>
            <a:endParaRPr lang="en-BE" sz="2800" b="1" dirty="0"/>
          </a:p>
        </p:txBody>
      </p:sp>
      <p:sp>
        <p:nvSpPr>
          <p:cNvPr id="4" name="TextBox 3">
            <a:extLst>
              <a:ext uri="{FF2B5EF4-FFF2-40B4-BE49-F238E27FC236}">
                <a16:creationId xmlns:a16="http://schemas.microsoft.com/office/drawing/2014/main" id="{C86280D0-5898-2648-8666-39E41F103233}"/>
              </a:ext>
            </a:extLst>
          </p:cNvPr>
          <p:cNvSpPr txBox="1"/>
          <p:nvPr/>
        </p:nvSpPr>
        <p:spPr>
          <a:xfrm>
            <a:off x="1730875" y="1512812"/>
            <a:ext cx="9315077" cy="2616101"/>
          </a:xfrm>
          <a:prstGeom prst="rect">
            <a:avLst/>
          </a:prstGeom>
          <a:noFill/>
        </p:spPr>
        <p:txBody>
          <a:bodyPr wrap="square" rtlCol="0">
            <a:spAutoFit/>
          </a:bodyPr>
          <a:lstStyle/>
          <a:p>
            <a:r>
              <a:rPr lang="en-GB" dirty="0"/>
              <a:t>S</a:t>
            </a:r>
            <a:r>
              <a:rPr lang="en-BE" dirty="0"/>
              <a:t>ample prep</a:t>
            </a:r>
            <a:r>
              <a:rPr lang="en-GB" dirty="0"/>
              <a:t>, r</a:t>
            </a:r>
            <a:r>
              <a:rPr lang="en-BE" dirty="0"/>
              <a:t>eplicates and experimental set up</a:t>
            </a:r>
          </a:p>
          <a:p>
            <a:endParaRPr lang="en-BE" dirty="0"/>
          </a:p>
          <a:p>
            <a:r>
              <a:rPr lang="en-GB" sz="1600" dirty="0">
                <a:hlinkClick r:id="rId3">
                  <a:extLst>
                    <a:ext uri="{A12FA001-AC4F-418D-AE19-62706E023703}">
                      <ahyp:hlinkClr xmlns:ahyp="http://schemas.microsoft.com/office/drawing/2018/hyperlinkcolor" val="tx"/>
                    </a:ext>
                  </a:extLst>
                </a:hlinkClick>
              </a:rPr>
              <a:t>https://www.nature.com/articles/s41591-020-0844-1/#Sec1</a:t>
            </a:r>
            <a:endParaRPr lang="en-GB" sz="1600" dirty="0"/>
          </a:p>
          <a:p>
            <a:r>
              <a:rPr lang="en-GB" sz="1600" dirty="0">
                <a:hlinkClick r:id="rId4">
                  <a:extLst>
                    <a:ext uri="{A12FA001-AC4F-418D-AE19-62706E023703}">
                      <ahyp:hlinkClr xmlns:ahyp="http://schemas.microsoft.com/office/drawing/2018/hyperlinkcolor" val="tx"/>
                    </a:ext>
                  </a:extLst>
                </a:hlinkClick>
              </a:rPr>
              <a:t>https://www.nature.com/articles/s12276-018-0071-8</a:t>
            </a:r>
            <a:endParaRPr lang="en-GB" sz="1600" dirty="0"/>
          </a:p>
          <a:p>
            <a:r>
              <a:rPr lang="en-GB" sz="1600" dirty="0">
                <a:hlinkClick r:id="rId5">
                  <a:extLst>
                    <a:ext uri="{A12FA001-AC4F-418D-AE19-62706E023703}">
                      <ahyp:hlinkClr xmlns:ahyp="http://schemas.microsoft.com/office/drawing/2018/hyperlinkcolor" val="tx"/>
                    </a:ext>
                  </a:extLst>
                </a:hlinkClick>
              </a:rPr>
              <a:t>https://genomemedicine.biomedcentral.com/articles/10.1186/s13073-017-0467-4</a:t>
            </a:r>
            <a:endParaRPr lang="en-GB" sz="1600" dirty="0"/>
          </a:p>
          <a:p>
            <a:r>
              <a:rPr lang="en-GB" sz="1600" dirty="0">
                <a:hlinkClick r:id="rId6">
                  <a:extLst>
                    <a:ext uri="{A12FA001-AC4F-418D-AE19-62706E023703}">
                      <ahyp:hlinkClr xmlns:ahyp="http://schemas.microsoft.com/office/drawing/2018/hyperlinkcolor" val="tx"/>
                    </a:ext>
                  </a:extLst>
                </a:hlinkClick>
              </a:rPr>
              <a:t>https://www.onlinelibrary.wiley.com/doi/full/10.1002/cyto.a.23690</a:t>
            </a:r>
            <a:endParaRPr lang="en-GB" sz="1600" dirty="0"/>
          </a:p>
          <a:p>
            <a:r>
              <a:rPr lang="en-GB" sz="1600" dirty="0">
                <a:hlinkClick r:id="rId7">
                  <a:extLst>
                    <a:ext uri="{A12FA001-AC4F-418D-AE19-62706E023703}">
                      <ahyp:hlinkClr xmlns:ahyp="http://schemas.microsoft.com/office/drawing/2018/hyperlinkcolor" val="tx"/>
                    </a:ext>
                  </a:extLst>
                </a:hlinkClick>
              </a:rPr>
              <a:t>https://assets.ctfassets.net/an68im79xiti/3Q2nLWJ3hu6oIQWu8u66kQ/c2f2d89c1487131abc9a60cf89d00766/CG000170_TechNote_BiologicalandTechnicalVariationinSingleCell3_GeneExpressionExperiments_RevA_.pdf</a:t>
            </a:r>
            <a:endParaRPr lang="en-GB" sz="1600" dirty="0"/>
          </a:p>
          <a:p>
            <a:r>
              <a:rPr lang="en-GB" sz="1600" dirty="0">
                <a:hlinkClick r:id="rId8">
                  <a:extLst>
                    <a:ext uri="{A12FA001-AC4F-418D-AE19-62706E023703}">
                      <ahyp:hlinkClr xmlns:ahyp="http://schemas.microsoft.com/office/drawing/2018/hyperlinkcolor" val="tx"/>
                    </a:ext>
                  </a:extLst>
                </a:hlinkClick>
              </a:rPr>
              <a:t>https://www.10xgenomics.com/resources/support-documentation/</a:t>
            </a:r>
            <a:endParaRPr lang="en-GB" sz="1600" dirty="0"/>
          </a:p>
          <a:p>
            <a:r>
              <a:rPr lang="en-GB" sz="1600" dirty="0">
                <a:hlinkClick r:id="rId9">
                  <a:extLst>
                    <a:ext uri="{A12FA001-AC4F-418D-AE19-62706E023703}">
                      <ahyp:hlinkClr xmlns:ahyp="http://schemas.microsoft.com/office/drawing/2018/hyperlinkcolor" val="tx"/>
                    </a:ext>
                  </a:extLst>
                </a:hlinkClick>
              </a:rPr>
              <a:t>https://www.nature.com/articles/s41591-018-0096-5</a:t>
            </a:r>
            <a:endParaRPr lang="en-GB" sz="1600" dirty="0"/>
          </a:p>
        </p:txBody>
      </p:sp>
      <p:sp>
        <p:nvSpPr>
          <p:cNvPr id="5" name="TextBox 4">
            <a:extLst>
              <a:ext uri="{FF2B5EF4-FFF2-40B4-BE49-F238E27FC236}">
                <a16:creationId xmlns:a16="http://schemas.microsoft.com/office/drawing/2014/main" id="{A68264DA-91E0-9846-B88F-7928F7945F1D}"/>
              </a:ext>
            </a:extLst>
          </p:cNvPr>
          <p:cNvSpPr txBox="1"/>
          <p:nvPr/>
        </p:nvSpPr>
        <p:spPr>
          <a:xfrm>
            <a:off x="1730874" y="4348944"/>
            <a:ext cx="8542784" cy="1661993"/>
          </a:xfrm>
          <a:prstGeom prst="rect">
            <a:avLst/>
          </a:prstGeom>
          <a:noFill/>
        </p:spPr>
        <p:txBody>
          <a:bodyPr wrap="square" rtlCol="0">
            <a:spAutoFit/>
          </a:bodyPr>
          <a:lstStyle/>
          <a:p>
            <a:r>
              <a:rPr lang="en-GB" dirty="0"/>
              <a:t>O</a:t>
            </a:r>
            <a:r>
              <a:rPr lang="en-BE" dirty="0"/>
              <a:t>verview of interesting single cell techniques</a:t>
            </a:r>
          </a:p>
          <a:p>
            <a:endParaRPr lang="en-BE" dirty="0"/>
          </a:p>
          <a:p>
            <a:r>
              <a:rPr lang="en-GB" sz="1600" dirty="0">
                <a:hlinkClick r:id="rId10">
                  <a:extLst>
                    <a:ext uri="{A12FA001-AC4F-418D-AE19-62706E023703}">
                      <ahyp:hlinkClr xmlns:ahyp="http://schemas.microsoft.com/office/drawing/2018/hyperlinkcolor" val="tx"/>
                    </a:ext>
                  </a:extLst>
                </a:hlinkClick>
              </a:rPr>
              <a:t>https://science.sciencemag.org/content/358/6359/69.full</a:t>
            </a:r>
            <a:endParaRPr lang="en-GB" sz="1600" dirty="0"/>
          </a:p>
          <a:p>
            <a:r>
              <a:rPr lang="en-GB" sz="1600" dirty="0">
                <a:hlinkClick r:id="rId11">
                  <a:extLst>
                    <a:ext uri="{A12FA001-AC4F-418D-AE19-62706E023703}">
                      <ahyp:hlinkClr xmlns:ahyp="http://schemas.microsoft.com/office/drawing/2018/hyperlinkcolor" val="tx"/>
                    </a:ext>
                  </a:extLst>
                </a:hlinkClick>
              </a:rPr>
              <a:t>https://www.whatisepigenetics.com/overview-single-cell-epigenomics-methods/</a:t>
            </a:r>
            <a:endParaRPr lang="en-GB" sz="1600" dirty="0"/>
          </a:p>
          <a:p>
            <a:r>
              <a:rPr lang="en-GB" sz="1600" dirty="0">
                <a:hlinkClick r:id="rId12">
                  <a:extLst>
                    <a:ext uri="{A12FA001-AC4F-418D-AE19-62706E023703}">
                      <ahyp:hlinkClr xmlns:ahyp="http://schemas.microsoft.com/office/drawing/2018/hyperlinkcolor" val="tx"/>
                    </a:ext>
                  </a:extLst>
                </a:hlinkClick>
              </a:rPr>
              <a:t>https://www.nature.com/news/single-cell-sequencing-made-simple-1.22233</a:t>
            </a:r>
            <a:endParaRPr lang="en-GB" sz="1600" dirty="0"/>
          </a:p>
          <a:p>
            <a:endParaRPr lang="en-GB" dirty="0"/>
          </a:p>
        </p:txBody>
      </p:sp>
    </p:spTree>
    <p:extLst>
      <p:ext uri="{BB962C8B-B14F-4D97-AF65-F5344CB8AC3E}">
        <p14:creationId xmlns:p14="http://schemas.microsoft.com/office/powerpoint/2010/main" val="38347481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a:extLst>
              <a:ext uri="{FF2B5EF4-FFF2-40B4-BE49-F238E27FC236}">
                <a16:creationId xmlns:a16="http://schemas.microsoft.com/office/drawing/2014/main" id="{CF992A70-BC90-6845-B6D6-B976771CE56D}"/>
              </a:ext>
            </a:extLst>
          </p:cNvPr>
          <p:cNvSpPr/>
          <p:nvPr/>
        </p:nvSpPr>
        <p:spPr>
          <a:xfrm>
            <a:off x="1331296" y="774700"/>
            <a:ext cx="9971441" cy="5418710"/>
          </a:xfrm>
          <a:prstGeom prst="roundRect">
            <a:avLst/>
          </a:prstGeom>
          <a:noFill/>
          <a:ln>
            <a:solidFill>
              <a:srgbClr val="15AABF">
                <a:alpha val="6980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0" name="Triangle 29">
            <a:extLst>
              <a:ext uri="{FF2B5EF4-FFF2-40B4-BE49-F238E27FC236}">
                <a16:creationId xmlns:a16="http://schemas.microsoft.com/office/drawing/2014/main" id="{B514F9D4-9C71-274E-8D5C-D7180D539CDC}"/>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31" name="Triangle 30">
            <a:extLst>
              <a:ext uri="{FF2B5EF4-FFF2-40B4-BE49-F238E27FC236}">
                <a16:creationId xmlns:a16="http://schemas.microsoft.com/office/drawing/2014/main" id="{3943E0E5-9CFA-DB4F-B1AA-B9AC7661CD9C}"/>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32" name="Picture 2" descr="Genomics Core Leuven">
            <a:extLst>
              <a:ext uri="{FF2B5EF4-FFF2-40B4-BE49-F238E27FC236}">
                <a16:creationId xmlns:a16="http://schemas.microsoft.com/office/drawing/2014/main" id="{50BA54E5-351A-6E48-86EC-2259673DAA8B}"/>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2CB2D57-D737-8A4C-A531-48F46D557F8B}"/>
              </a:ext>
            </a:extLst>
          </p:cNvPr>
          <p:cNvSpPr txBox="1"/>
          <p:nvPr/>
        </p:nvSpPr>
        <p:spPr>
          <a:xfrm>
            <a:off x="1730876" y="1444519"/>
            <a:ext cx="9172280" cy="3847207"/>
          </a:xfrm>
          <a:prstGeom prst="rect">
            <a:avLst/>
          </a:prstGeom>
          <a:noFill/>
        </p:spPr>
        <p:txBody>
          <a:bodyPr wrap="square" rtlCol="0">
            <a:spAutoFit/>
          </a:bodyPr>
          <a:lstStyle/>
          <a:p>
            <a:pPr algn="ctr"/>
            <a:r>
              <a:rPr lang="en-US" sz="2400" dirty="0"/>
              <a:t>You are all set to start your first single cell sequencing experiment!</a:t>
            </a:r>
          </a:p>
          <a:p>
            <a:pPr algn="ctr"/>
            <a:endParaRPr lang="en-US" sz="2400" dirty="0"/>
          </a:p>
          <a:p>
            <a:pPr algn="ctr"/>
            <a:endParaRPr lang="en-US" sz="2400" dirty="0"/>
          </a:p>
          <a:p>
            <a:pPr algn="ctr"/>
            <a:r>
              <a:rPr lang="en-US" sz="2400" dirty="0"/>
              <a:t>Still not sure on how to proceed?</a:t>
            </a:r>
          </a:p>
          <a:p>
            <a:pPr algn="ctr"/>
            <a:endParaRPr lang="en-US" sz="2400" dirty="0"/>
          </a:p>
          <a:p>
            <a:pPr algn="ctr"/>
            <a:endParaRPr lang="en-US" sz="2400" dirty="0"/>
          </a:p>
          <a:p>
            <a:pPr algn="ctr"/>
            <a:endParaRPr lang="en-US" sz="2400" dirty="0"/>
          </a:p>
          <a:p>
            <a:pPr algn="ctr"/>
            <a:r>
              <a:rPr lang="en-US" sz="2400" dirty="0"/>
              <a:t>Contact the Genomics Core for more info</a:t>
            </a:r>
          </a:p>
          <a:p>
            <a:pPr algn="ctr"/>
            <a:endParaRPr lang="en-US" sz="2400" dirty="0"/>
          </a:p>
          <a:p>
            <a:pPr algn="ctr"/>
            <a:r>
              <a:rPr lang="en-US" sz="2800" b="1" dirty="0" err="1"/>
              <a:t>info@genomicscore.be</a:t>
            </a:r>
            <a:endParaRPr lang="en-BE" sz="2800" b="1" dirty="0"/>
          </a:p>
        </p:txBody>
      </p:sp>
      <p:cxnSp>
        <p:nvCxnSpPr>
          <p:cNvPr id="6" name="Straight Arrow Connector 5">
            <a:extLst>
              <a:ext uri="{FF2B5EF4-FFF2-40B4-BE49-F238E27FC236}">
                <a16:creationId xmlns:a16="http://schemas.microsoft.com/office/drawing/2014/main" id="{6AF13212-BF6B-5042-AC21-C29A565EFF2F}"/>
              </a:ext>
            </a:extLst>
          </p:cNvPr>
          <p:cNvCxnSpPr/>
          <p:nvPr/>
        </p:nvCxnSpPr>
        <p:spPr>
          <a:xfrm>
            <a:off x="6317016" y="3271101"/>
            <a:ext cx="0" cy="59388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7597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CC3AF20A-E949-0449-86E8-FECD673FE190}"/>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65469" y="1531645"/>
            <a:ext cx="2124000" cy="4279626"/>
          </a:xfrm>
          <a:prstGeom prst="rect">
            <a:avLst/>
          </a:prstGeom>
        </p:spPr>
      </p:pic>
      <p:sp>
        <p:nvSpPr>
          <p:cNvPr id="15" name="Freeform 14">
            <a:extLst>
              <a:ext uri="{FF2B5EF4-FFF2-40B4-BE49-F238E27FC236}">
                <a16:creationId xmlns:a16="http://schemas.microsoft.com/office/drawing/2014/main" id="{787B81B5-721F-0847-BFC8-43FE2ACE17BA}"/>
              </a:ext>
            </a:extLst>
          </p:cNvPr>
          <p:cNvSpPr/>
          <p:nvPr/>
        </p:nvSpPr>
        <p:spPr>
          <a:xfrm>
            <a:off x="2219785" y="1235675"/>
            <a:ext cx="352751" cy="1343564"/>
          </a:xfrm>
          <a:custGeom>
            <a:avLst/>
            <a:gdLst>
              <a:gd name="connsiteX0" fmla="*/ 0 w 457200"/>
              <a:gd name="connsiteY0" fmla="*/ 1309816 h 1407972"/>
              <a:gd name="connsiteX1" fmla="*/ 284206 w 457200"/>
              <a:gd name="connsiteY1" fmla="*/ 1272746 h 1407972"/>
              <a:gd name="connsiteX2" fmla="*/ 457200 w 457200"/>
              <a:gd name="connsiteY2" fmla="*/ 0 h 1407972"/>
              <a:gd name="connsiteX0" fmla="*/ 0 w 457200"/>
              <a:gd name="connsiteY0" fmla="*/ 1309816 h 1346110"/>
              <a:gd name="connsiteX1" fmla="*/ 420130 w 457200"/>
              <a:gd name="connsiteY1" fmla="*/ 1099751 h 1346110"/>
              <a:gd name="connsiteX2" fmla="*/ 457200 w 457200"/>
              <a:gd name="connsiteY2" fmla="*/ 0 h 1346110"/>
              <a:gd name="connsiteX0" fmla="*/ 0 w 457200"/>
              <a:gd name="connsiteY0" fmla="*/ 1309816 h 1324859"/>
              <a:gd name="connsiteX1" fmla="*/ 382368 w 457200"/>
              <a:gd name="connsiteY1" fmla="*/ 842767 h 1324859"/>
              <a:gd name="connsiteX2" fmla="*/ 457200 w 457200"/>
              <a:gd name="connsiteY2" fmla="*/ 0 h 1324859"/>
              <a:gd name="connsiteX0" fmla="*/ 0 w 646012"/>
              <a:gd name="connsiteY0" fmla="*/ 1273103 h 1289582"/>
              <a:gd name="connsiteX1" fmla="*/ 571180 w 646012"/>
              <a:gd name="connsiteY1" fmla="*/ 842767 h 1289582"/>
              <a:gd name="connsiteX2" fmla="*/ 646012 w 646012"/>
              <a:gd name="connsiteY2" fmla="*/ 0 h 1289582"/>
              <a:gd name="connsiteX0" fmla="*/ 0 w 646012"/>
              <a:gd name="connsiteY0" fmla="*/ 1273103 h 1277444"/>
              <a:gd name="connsiteX1" fmla="*/ 571180 w 646012"/>
              <a:gd name="connsiteY1" fmla="*/ 842767 h 1277444"/>
              <a:gd name="connsiteX2" fmla="*/ 646012 w 646012"/>
              <a:gd name="connsiteY2" fmla="*/ 0 h 1277444"/>
              <a:gd name="connsiteX0" fmla="*/ 0 w 655649"/>
              <a:gd name="connsiteY0" fmla="*/ 1316820 h 1320593"/>
              <a:gd name="connsiteX1" fmla="*/ 580817 w 655649"/>
              <a:gd name="connsiteY1" fmla="*/ 842767 h 1320593"/>
              <a:gd name="connsiteX2" fmla="*/ 655649 w 655649"/>
              <a:gd name="connsiteY2" fmla="*/ 0 h 1320593"/>
              <a:gd name="connsiteX0" fmla="*/ 0 w 659212"/>
              <a:gd name="connsiteY0" fmla="*/ 1316820 h 1320740"/>
              <a:gd name="connsiteX1" fmla="*/ 628996 w 659212"/>
              <a:gd name="connsiteY1" fmla="*/ 855258 h 1320740"/>
              <a:gd name="connsiteX2" fmla="*/ 655649 w 659212"/>
              <a:gd name="connsiteY2" fmla="*/ 0 h 1320740"/>
            </a:gdLst>
            <a:ahLst/>
            <a:cxnLst>
              <a:cxn ang="0">
                <a:pos x="connsiteX0" y="connsiteY0"/>
              </a:cxn>
              <a:cxn ang="0">
                <a:pos x="connsiteX1" y="connsiteY1"/>
              </a:cxn>
              <a:cxn ang="0">
                <a:pos x="connsiteX2" y="connsiteY2"/>
              </a:cxn>
            </a:cxnLst>
            <a:rect l="l" t="t" r="r" b="b"/>
            <a:pathLst>
              <a:path w="659212" h="1320740">
                <a:moveTo>
                  <a:pt x="0" y="1316820"/>
                </a:moveTo>
                <a:cubicBezTo>
                  <a:pt x="547256" y="1357473"/>
                  <a:pt x="552796" y="1073561"/>
                  <a:pt x="628996" y="855258"/>
                </a:cubicBezTo>
                <a:cubicBezTo>
                  <a:pt x="705196" y="636955"/>
                  <a:pt x="607252" y="527221"/>
                  <a:pt x="655649" y="0"/>
                </a:cubicBezTo>
              </a:path>
            </a:pathLst>
          </a:custGeom>
          <a:noFill/>
          <a:ln>
            <a:solidFill>
              <a:srgbClr val="E64980">
                <a:alpha val="29804"/>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3" name="Rounded Rectangle 12">
            <a:extLst>
              <a:ext uri="{FF2B5EF4-FFF2-40B4-BE49-F238E27FC236}">
                <a16:creationId xmlns:a16="http://schemas.microsoft.com/office/drawing/2014/main" id="{1F7532E6-416D-B044-9B8D-B3BD70B36CA7}"/>
              </a:ext>
            </a:extLst>
          </p:cNvPr>
          <p:cNvSpPr/>
          <p:nvPr/>
        </p:nvSpPr>
        <p:spPr>
          <a:xfrm>
            <a:off x="2577341" y="336377"/>
            <a:ext cx="8778518" cy="6437871"/>
          </a:xfrm>
          <a:prstGeom prst="roundRect">
            <a:avLst/>
          </a:prstGeom>
          <a:noFill/>
          <a:ln w="19050">
            <a:solidFill>
              <a:srgbClr val="E64980">
                <a:alpha val="29804"/>
              </a:srgbClr>
            </a:solidFill>
            <a:prstDash val="sysDash"/>
            <a:extLst>
              <a:ext uri="{C807C97D-BFC1-408E-A445-0C87EB9F89A2}">
                <ask:lineSketchStyleProps xmlns:ask="http://schemas.microsoft.com/office/drawing/2018/sketchyshapes" sd="1219033472">
                  <a:custGeom>
                    <a:avLst/>
                    <a:gdLst>
                      <a:gd name="connsiteX0" fmla="*/ 0 w 8411825"/>
                      <a:gd name="connsiteY0" fmla="*/ 1013274 h 6079525"/>
                      <a:gd name="connsiteX1" fmla="*/ 1013274 w 8411825"/>
                      <a:gd name="connsiteY1" fmla="*/ 0 h 6079525"/>
                      <a:gd name="connsiteX2" fmla="*/ 1721459 w 8411825"/>
                      <a:gd name="connsiteY2" fmla="*/ 0 h 6079525"/>
                      <a:gd name="connsiteX3" fmla="*/ 2238086 w 8411825"/>
                      <a:gd name="connsiteY3" fmla="*/ 0 h 6079525"/>
                      <a:gd name="connsiteX4" fmla="*/ 2690860 w 8411825"/>
                      <a:gd name="connsiteY4" fmla="*/ 0 h 6079525"/>
                      <a:gd name="connsiteX5" fmla="*/ 3335193 w 8411825"/>
                      <a:gd name="connsiteY5" fmla="*/ 0 h 6079525"/>
                      <a:gd name="connsiteX6" fmla="*/ 3851820 w 8411825"/>
                      <a:gd name="connsiteY6" fmla="*/ 0 h 6079525"/>
                      <a:gd name="connsiteX7" fmla="*/ 4560005 w 8411825"/>
                      <a:gd name="connsiteY7" fmla="*/ 0 h 6079525"/>
                      <a:gd name="connsiteX8" fmla="*/ 5012779 w 8411825"/>
                      <a:gd name="connsiteY8" fmla="*/ 0 h 6079525"/>
                      <a:gd name="connsiteX9" fmla="*/ 5720965 w 8411825"/>
                      <a:gd name="connsiteY9" fmla="*/ 0 h 6079525"/>
                      <a:gd name="connsiteX10" fmla="*/ 6109886 w 8411825"/>
                      <a:gd name="connsiteY10" fmla="*/ 0 h 6079525"/>
                      <a:gd name="connsiteX11" fmla="*/ 6690366 w 8411825"/>
                      <a:gd name="connsiteY11" fmla="*/ 0 h 6079525"/>
                      <a:gd name="connsiteX12" fmla="*/ 7398551 w 8411825"/>
                      <a:gd name="connsiteY12" fmla="*/ 0 h 6079525"/>
                      <a:gd name="connsiteX13" fmla="*/ 8411825 w 8411825"/>
                      <a:gd name="connsiteY13" fmla="*/ 1013274 h 6079525"/>
                      <a:gd name="connsiteX14" fmla="*/ 8411825 w 8411825"/>
                      <a:gd name="connsiteY14" fmla="*/ 1592271 h 6079525"/>
                      <a:gd name="connsiteX15" fmla="*/ 8411825 w 8411825"/>
                      <a:gd name="connsiteY15" fmla="*/ 2090208 h 6079525"/>
                      <a:gd name="connsiteX16" fmla="*/ 8411825 w 8411825"/>
                      <a:gd name="connsiteY16" fmla="*/ 2669205 h 6079525"/>
                      <a:gd name="connsiteX17" fmla="*/ 8411825 w 8411825"/>
                      <a:gd name="connsiteY17" fmla="*/ 3329261 h 6079525"/>
                      <a:gd name="connsiteX18" fmla="*/ 8411825 w 8411825"/>
                      <a:gd name="connsiteY18" fmla="*/ 3908258 h 6079525"/>
                      <a:gd name="connsiteX19" fmla="*/ 8411825 w 8411825"/>
                      <a:gd name="connsiteY19" fmla="*/ 4365665 h 6079525"/>
                      <a:gd name="connsiteX20" fmla="*/ 8411825 w 8411825"/>
                      <a:gd name="connsiteY20" fmla="*/ 5066251 h 6079525"/>
                      <a:gd name="connsiteX21" fmla="*/ 7398551 w 8411825"/>
                      <a:gd name="connsiteY21" fmla="*/ 6079525 h 6079525"/>
                      <a:gd name="connsiteX22" fmla="*/ 6881924 w 8411825"/>
                      <a:gd name="connsiteY22" fmla="*/ 6079525 h 6079525"/>
                      <a:gd name="connsiteX23" fmla="*/ 6301444 w 8411825"/>
                      <a:gd name="connsiteY23" fmla="*/ 6079525 h 6079525"/>
                      <a:gd name="connsiteX24" fmla="*/ 5912523 w 8411825"/>
                      <a:gd name="connsiteY24" fmla="*/ 6079525 h 6079525"/>
                      <a:gd name="connsiteX25" fmla="*/ 5523601 w 8411825"/>
                      <a:gd name="connsiteY25" fmla="*/ 6079525 h 6079525"/>
                      <a:gd name="connsiteX26" fmla="*/ 4943122 w 8411825"/>
                      <a:gd name="connsiteY26" fmla="*/ 6079525 h 6079525"/>
                      <a:gd name="connsiteX27" fmla="*/ 4490348 w 8411825"/>
                      <a:gd name="connsiteY27" fmla="*/ 6079525 h 6079525"/>
                      <a:gd name="connsiteX28" fmla="*/ 3846015 w 8411825"/>
                      <a:gd name="connsiteY28" fmla="*/ 6079525 h 6079525"/>
                      <a:gd name="connsiteX29" fmla="*/ 3393241 w 8411825"/>
                      <a:gd name="connsiteY29" fmla="*/ 6079525 h 6079525"/>
                      <a:gd name="connsiteX30" fmla="*/ 2748908 w 8411825"/>
                      <a:gd name="connsiteY30" fmla="*/ 6079525 h 6079525"/>
                      <a:gd name="connsiteX31" fmla="*/ 2359987 w 8411825"/>
                      <a:gd name="connsiteY31" fmla="*/ 6079525 h 6079525"/>
                      <a:gd name="connsiteX32" fmla="*/ 1715654 w 8411825"/>
                      <a:gd name="connsiteY32" fmla="*/ 6079525 h 6079525"/>
                      <a:gd name="connsiteX33" fmla="*/ 1013274 w 8411825"/>
                      <a:gd name="connsiteY33" fmla="*/ 6079525 h 6079525"/>
                      <a:gd name="connsiteX34" fmla="*/ 0 w 8411825"/>
                      <a:gd name="connsiteY34" fmla="*/ 5066251 h 6079525"/>
                      <a:gd name="connsiteX35" fmla="*/ 0 w 8411825"/>
                      <a:gd name="connsiteY35" fmla="*/ 4406195 h 6079525"/>
                      <a:gd name="connsiteX36" fmla="*/ 0 w 8411825"/>
                      <a:gd name="connsiteY36" fmla="*/ 3908258 h 6079525"/>
                      <a:gd name="connsiteX37" fmla="*/ 0 w 8411825"/>
                      <a:gd name="connsiteY37" fmla="*/ 3450850 h 6079525"/>
                      <a:gd name="connsiteX38" fmla="*/ 0 w 8411825"/>
                      <a:gd name="connsiteY38" fmla="*/ 2952913 h 6079525"/>
                      <a:gd name="connsiteX39" fmla="*/ 0 w 8411825"/>
                      <a:gd name="connsiteY39" fmla="*/ 2414446 h 6079525"/>
                      <a:gd name="connsiteX40" fmla="*/ 0 w 8411825"/>
                      <a:gd name="connsiteY40" fmla="*/ 1835449 h 6079525"/>
                      <a:gd name="connsiteX41" fmla="*/ 0 w 8411825"/>
                      <a:gd name="connsiteY41" fmla="*/ 1013274 h 60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11825" h="6079525" extrusionOk="0">
                        <a:moveTo>
                          <a:pt x="0" y="1013274"/>
                        </a:moveTo>
                        <a:cubicBezTo>
                          <a:pt x="-102804" y="390246"/>
                          <a:pt x="324668" y="48412"/>
                          <a:pt x="1013274" y="0"/>
                        </a:cubicBezTo>
                        <a:cubicBezTo>
                          <a:pt x="1221492" y="-76002"/>
                          <a:pt x="1452409" y="66076"/>
                          <a:pt x="1721459" y="0"/>
                        </a:cubicBezTo>
                        <a:cubicBezTo>
                          <a:pt x="1990510" y="-66076"/>
                          <a:pt x="2058947" y="31289"/>
                          <a:pt x="2238086" y="0"/>
                        </a:cubicBezTo>
                        <a:cubicBezTo>
                          <a:pt x="2417225" y="-31289"/>
                          <a:pt x="2559296" y="11396"/>
                          <a:pt x="2690860" y="0"/>
                        </a:cubicBezTo>
                        <a:cubicBezTo>
                          <a:pt x="2822424" y="-11396"/>
                          <a:pt x="3074681" y="68794"/>
                          <a:pt x="3335193" y="0"/>
                        </a:cubicBezTo>
                        <a:cubicBezTo>
                          <a:pt x="3595705" y="-68794"/>
                          <a:pt x="3714577" y="28880"/>
                          <a:pt x="3851820" y="0"/>
                        </a:cubicBezTo>
                        <a:cubicBezTo>
                          <a:pt x="3989063" y="-28880"/>
                          <a:pt x="4397253" y="11371"/>
                          <a:pt x="4560005" y="0"/>
                        </a:cubicBezTo>
                        <a:cubicBezTo>
                          <a:pt x="4722758" y="-11371"/>
                          <a:pt x="4846326" y="24934"/>
                          <a:pt x="5012779" y="0"/>
                        </a:cubicBezTo>
                        <a:cubicBezTo>
                          <a:pt x="5179232" y="-24934"/>
                          <a:pt x="5414985" y="27977"/>
                          <a:pt x="5720965" y="0"/>
                        </a:cubicBezTo>
                        <a:cubicBezTo>
                          <a:pt x="6026945" y="-27977"/>
                          <a:pt x="5952627" y="4648"/>
                          <a:pt x="6109886" y="0"/>
                        </a:cubicBezTo>
                        <a:cubicBezTo>
                          <a:pt x="6267145" y="-4648"/>
                          <a:pt x="6520200" y="62990"/>
                          <a:pt x="6690366" y="0"/>
                        </a:cubicBezTo>
                        <a:cubicBezTo>
                          <a:pt x="6860532" y="-62990"/>
                          <a:pt x="7078318" y="33421"/>
                          <a:pt x="7398551" y="0"/>
                        </a:cubicBezTo>
                        <a:cubicBezTo>
                          <a:pt x="8031271" y="-72239"/>
                          <a:pt x="8455351" y="425592"/>
                          <a:pt x="8411825" y="1013274"/>
                        </a:cubicBezTo>
                        <a:cubicBezTo>
                          <a:pt x="8467362" y="1244336"/>
                          <a:pt x="8365820" y="1454726"/>
                          <a:pt x="8411825" y="1592271"/>
                        </a:cubicBezTo>
                        <a:cubicBezTo>
                          <a:pt x="8457830" y="1729816"/>
                          <a:pt x="8391830" y="1938873"/>
                          <a:pt x="8411825" y="2090208"/>
                        </a:cubicBezTo>
                        <a:cubicBezTo>
                          <a:pt x="8431820" y="2241543"/>
                          <a:pt x="8385640" y="2530434"/>
                          <a:pt x="8411825" y="2669205"/>
                        </a:cubicBezTo>
                        <a:cubicBezTo>
                          <a:pt x="8438010" y="2807976"/>
                          <a:pt x="8384417" y="3154356"/>
                          <a:pt x="8411825" y="3329261"/>
                        </a:cubicBezTo>
                        <a:cubicBezTo>
                          <a:pt x="8439233" y="3504166"/>
                          <a:pt x="8360359" y="3771976"/>
                          <a:pt x="8411825" y="3908258"/>
                        </a:cubicBezTo>
                        <a:cubicBezTo>
                          <a:pt x="8463291" y="4044540"/>
                          <a:pt x="8402729" y="4180418"/>
                          <a:pt x="8411825" y="4365665"/>
                        </a:cubicBezTo>
                        <a:cubicBezTo>
                          <a:pt x="8420921" y="4550912"/>
                          <a:pt x="8399130" y="4883369"/>
                          <a:pt x="8411825" y="5066251"/>
                        </a:cubicBezTo>
                        <a:cubicBezTo>
                          <a:pt x="8497968" y="5574769"/>
                          <a:pt x="7892703" y="6183452"/>
                          <a:pt x="7398551" y="6079525"/>
                        </a:cubicBezTo>
                        <a:cubicBezTo>
                          <a:pt x="7157812" y="6079926"/>
                          <a:pt x="7004989" y="6035751"/>
                          <a:pt x="6881924" y="6079525"/>
                        </a:cubicBezTo>
                        <a:cubicBezTo>
                          <a:pt x="6758859" y="6123299"/>
                          <a:pt x="6556140" y="6029579"/>
                          <a:pt x="6301444" y="6079525"/>
                        </a:cubicBezTo>
                        <a:cubicBezTo>
                          <a:pt x="6046748" y="6129471"/>
                          <a:pt x="6047287" y="6038637"/>
                          <a:pt x="5912523" y="6079525"/>
                        </a:cubicBezTo>
                        <a:cubicBezTo>
                          <a:pt x="5777759" y="6120413"/>
                          <a:pt x="5650129" y="6034178"/>
                          <a:pt x="5523601" y="6079525"/>
                        </a:cubicBezTo>
                        <a:cubicBezTo>
                          <a:pt x="5397073" y="6124872"/>
                          <a:pt x="5107424" y="6073740"/>
                          <a:pt x="4943122" y="6079525"/>
                        </a:cubicBezTo>
                        <a:cubicBezTo>
                          <a:pt x="4778820" y="6085310"/>
                          <a:pt x="4687063" y="6032615"/>
                          <a:pt x="4490348" y="6079525"/>
                        </a:cubicBezTo>
                        <a:cubicBezTo>
                          <a:pt x="4293633" y="6126435"/>
                          <a:pt x="4068090" y="6017649"/>
                          <a:pt x="3846015" y="6079525"/>
                        </a:cubicBezTo>
                        <a:cubicBezTo>
                          <a:pt x="3623940" y="6141401"/>
                          <a:pt x="3570656" y="6075366"/>
                          <a:pt x="3393241" y="6079525"/>
                        </a:cubicBezTo>
                        <a:cubicBezTo>
                          <a:pt x="3215826" y="6083684"/>
                          <a:pt x="3030746" y="6029854"/>
                          <a:pt x="2748908" y="6079525"/>
                        </a:cubicBezTo>
                        <a:cubicBezTo>
                          <a:pt x="2467070" y="6129196"/>
                          <a:pt x="2474263" y="6063531"/>
                          <a:pt x="2359987" y="6079525"/>
                        </a:cubicBezTo>
                        <a:cubicBezTo>
                          <a:pt x="2245711" y="6095519"/>
                          <a:pt x="1850742" y="6029850"/>
                          <a:pt x="1715654" y="6079525"/>
                        </a:cubicBezTo>
                        <a:cubicBezTo>
                          <a:pt x="1580566" y="6129200"/>
                          <a:pt x="1300250" y="6067777"/>
                          <a:pt x="1013274" y="6079525"/>
                        </a:cubicBezTo>
                        <a:cubicBezTo>
                          <a:pt x="430099" y="6092735"/>
                          <a:pt x="24307" y="5691727"/>
                          <a:pt x="0" y="5066251"/>
                        </a:cubicBezTo>
                        <a:cubicBezTo>
                          <a:pt x="-24774" y="4875056"/>
                          <a:pt x="34367" y="4687189"/>
                          <a:pt x="0" y="4406195"/>
                        </a:cubicBezTo>
                        <a:cubicBezTo>
                          <a:pt x="-34367" y="4125201"/>
                          <a:pt x="21606" y="4096859"/>
                          <a:pt x="0" y="3908258"/>
                        </a:cubicBezTo>
                        <a:cubicBezTo>
                          <a:pt x="-21606" y="3719657"/>
                          <a:pt x="28453" y="3573325"/>
                          <a:pt x="0" y="3450850"/>
                        </a:cubicBezTo>
                        <a:cubicBezTo>
                          <a:pt x="-28453" y="3328375"/>
                          <a:pt x="26523" y="3088658"/>
                          <a:pt x="0" y="2952913"/>
                        </a:cubicBezTo>
                        <a:cubicBezTo>
                          <a:pt x="-26523" y="2817168"/>
                          <a:pt x="29552" y="2580642"/>
                          <a:pt x="0" y="2414446"/>
                        </a:cubicBezTo>
                        <a:cubicBezTo>
                          <a:pt x="-29552" y="2248250"/>
                          <a:pt x="39317" y="1969577"/>
                          <a:pt x="0" y="1835449"/>
                        </a:cubicBezTo>
                        <a:cubicBezTo>
                          <a:pt x="-39317" y="1701321"/>
                          <a:pt x="18150" y="1349752"/>
                          <a:pt x="0" y="10132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6" name="TextBox 55">
            <a:extLst>
              <a:ext uri="{FF2B5EF4-FFF2-40B4-BE49-F238E27FC236}">
                <a16:creationId xmlns:a16="http://schemas.microsoft.com/office/drawing/2014/main" id="{CA87D798-1A3C-364E-8D9B-E820FEAC98F1}"/>
              </a:ext>
            </a:extLst>
          </p:cNvPr>
          <p:cNvSpPr txBox="1"/>
          <p:nvPr/>
        </p:nvSpPr>
        <p:spPr>
          <a:xfrm>
            <a:off x="5115697" y="1109164"/>
            <a:ext cx="3429866" cy="400110"/>
          </a:xfrm>
          <a:prstGeom prst="rect">
            <a:avLst/>
          </a:prstGeom>
          <a:noFill/>
        </p:spPr>
        <p:txBody>
          <a:bodyPr wrap="square" rtlCol="0">
            <a:spAutoFit/>
          </a:bodyPr>
          <a:lstStyle/>
          <a:p>
            <a:pPr algn="ctr"/>
            <a:r>
              <a:rPr lang="en-US" sz="2000" dirty="0"/>
              <a:t>retaining spatial information</a:t>
            </a:r>
            <a:endParaRPr lang="en-BE" sz="2000" dirty="0"/>
          </a:p>
        </p:txBody>
      </p:sp>
      <p:sp>
        <p:nvSpPr>
          <p:cNvPr id="14" name="TextBox 13">
            <a:extLst>
              <a:ext uri="{FF2B5EF4-FFF2-40B4-BE49-F238E27FC236}">
                <a16:creationId xmlns:a16="http://schemas.microsoft.com/office/drawing/2014/main" id="{774E504F-26F9-444D-9EAC-4C1FBA364740}"/>
              </a:ext>
            </a:extLst>
          </p:cNvPr>
          <p:cNvSpPr txBox="1"/>
          <p:nvPr/>
        </p:nvSpPr>
        <p:spPr>
          <a:xfrm>
            <a:off x="2872747" y="457509"/>
            <a:ext cx="7894557" cy="430887"/>
          </a:xfrm>
          <a:prstGeom prst="rect">
            <a:avLst/>
          </a:prstGeom>
          <a:noFill/>
        </p:spPr>
        <p:txBody>
          <a:bodyPr wrap="square" rtlCol="0">
            <a:spAutoFit/>
          </a:bodyPr>
          <a:lstStyle/>
          <a:p>
            <a:pPr algn="ctr"/>
            <a:r>
              <a:rPr lang="en-GB" sz="2200" b="1" dirty="0"/>
              <a:t>W</a:t>
            </a:r>
            <a:r>
              <a:rPr lang="en-BE" sz="2200" b="1" dirty="0"/>
              <a:t>hat is my scientific question?</a:t>
            </a:r>
          </a:p>
        </p:txBody>
      </p:sp>
      <p:sp>
        <p:nvSpPr>
          <p:cNvPr id="48" name="Triangle 47">
            <a:extLst>
              <a:ext uri="{FF2B5EF4-FFF2-40B4-BE49-F238E27FC236}">
                <a16:creationId xmlns:a16="http://schemas.microsoft.com/office/drawing/2014/main" id="{F3ACD916-F275-FB4F-B91B-81858DA0FBDF}"/>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49" name="Triangle 48">
            <a:extLst>
              <a:ext uri="{FF2B5EF4-FFF2-40B4-BE49-F238E27FC236}">
                <a16:creationId xmlns:a16="http://schemas.microsoft.com/office/drawing/2014/main" id="{DC616640-E1A1-D848-A0EB-46E626C628ED}"/>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50" name="Picture 2" descr="Genomics Core Leuven">
            <a:extLst>
              <a:ext uri="{FF2B5EF4-FFF2-40B4-BE49-F238E27FC236}">
                <a16:creationId xmlns:a16="http://schemas.microsoft.com/office/drawing/2014/main" id="{B5904C58-0056-6646-9CCF-6F1BA46F521C}"/>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sp>
        <p:nvSpPr>
          <p:cNvPr id="55" name="Rounded Rectangle 54">
            <a:extLst>
              <a:ext uri="{FF2B5EF4-FFF2-40B4-BE49-F238E27FC236}">
                <a16:creationId xmlns:a16="http://schemas.microsoft.com/office/drawing/2014/main" id="{6390FAE5-CAFA-EA42-854F-C83C78D365DE}"/>
              </a:ext>
            </a:extLst>
          </p:cNvPr>
          <p:cNvSpPr/>
          <p:nvPr/>
        </p:nvSpPr>
        <p:spPr>
          <a:xfrm>
            <a:off x="5115697" y="1069890"/>
            <a:ext cx="3429865" cy="439384"/>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7" name="TextBox 56">
            <a:extLst>
              <a:ext uri="{FF2B5EF4-FFF2-40B4-BE49-F238E27FC236}">
                <a16:creationId xmlns:a16="http://schemas.microsoft.com/office/drawing/2014/main" id="{75967EB5-51ED-FC4F-90DA-788731539B44}"/>
              </a:ext>
            </a:extLst>
          </p:cNvPr>
          <p:cNvSpPr txBox="1"/>
          <p:nvPr/>
        </p:nvSpPr>
        <p:spPr>
          <a:xfrm>
            <a:off x="3426822" y="2368750"/>
            <a:ext cx="1295175" cy="400110"/>
          </a:xfrm>
          <a:prstGeom prst="rect">
            <a:avLst/>
          </a:prstGeom>
          <a:noFill/>
        </p:spPr>
        <p:txBody>
          <a:bodyPr wrap="square" rtlCol="0">
            <a:spAutoFit/>
          </a:bodyPr>
          <a:lstStyle/>
          <a:p>
            <a:pPr algn="ctr"/>
            <a:r>
              <a:rPr lang="en-US" sz="2000" dirty="0"/>
              <a:t>10x </a:t>
            </a:r>
            <a:r>
              <a:rPr lang="en-US" sz="2000" dirty="0" err="1"/>
              <a:t>visium</a:t>
            </a:r>
            <a:endParaRPr lang="en-BE" sz="2000" dirty="0"/>
          </a:p>
        </p:txBody>
      </p:sp>
      <p:sp>
        <p:nvSpPr>
          <p:cNvPr id="58" name="Rounded Rectangle 57">
            <a:extLst>
              <a:ext uri="{FF2B5EF4-FFF2-40B4-BE49-F238E27FC236}">
                <a16:creationId xmlns:a16="http://schemas.microsoft.com/office/drawing/2014/main" id="{BB2BC589-5091-A046-9E7A-F159034C3723}"/>
              </a:ext>
            </a:extLst>
          </p:cNvPr>
          <p:cNvSpPr/>
          <p:nvPr/>
        </p:nvSpPr>
        <p:spPr>
          <a:xfrm>
            <a:off x="3422017" y="2329475"/>
            <a:ext cx="1302993" cy="439385"/>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3" name="Straight Arrow Connector 2">
            <a:extLst>
              <a:ext uri="{FF2B5EF4-FFF2-40B4-BE49-F238E27FC236}">
                <a16:creationId xmlns:a16="http://schemas.microsoft.com/office/drawing/2014/main" id="{F8084E4E-016E-FA49-8F84-1E6988CF3239}"/>
              </a:ext>
            </a:extLst>
          </p:cNvPr>
          <p:cNvCxnSpPr>
            <a:cxnSpLocks/>
          </p:cNvCxnSpPr>
          <p:nvPr/>
        </p:nvCxnSpPr>
        <p:spPr>
          <a:xfrm flipH="1">
            <a:off x="4725011" y="1689879"/>
            <a:ext cx="687248" cy="521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6983D6C-E9B1-2948-AF8E-BCE55C7B8934}"/>
              </a:ext>
            </a:extLst>
          </p:cNvPr>
          <p:cNvSpPr txBox="1"/>
          <p:nvPr/>
        </p:nvSpPr>
        <p:spPr>
          <a:xfrm>
            <a:off x="4712194" y="1735695"/>
            <a:ext cx="588852" cy="307777"/>
          </a:xfrm>
          <a:prstGeom prst="rect">
            <a:avLst/>
          </a:prstGeom>
          <a:noFill/>
        </p:spPr>
        <p:txBody>
          <a:bodyPr wrap="square" rtlCol="0">
            <a:spAutoFit/>
          </a:bodyPr>
          <a:lstStyle/>
          <a:p>
            <a:r>
              <a:rPr lang="en-BE" sz="1400" dirty="0"/>
              <a:t>yes</a:t>
            </a:r>
          </a:p>
        </p:txBody>
      </p:sp>
      <p:cxnSp>
        <p:nvCxnSpPr>
          <p:cNvPr id="17" name="Straight Arrow Connector 16">
            <a:extLst>
              <a:ext uri="{FF2B5EF4-FFF2-40B4-BE49-F238E27FC236}">
                <a16:creationId xmlns:a16="http://schemas.microsoft.com/office/drawing/2014/main" id="{78EBEEC4-65E2-2047-BAF3-E46C9F43D720}"/>
              </a:ext>
            </a:extLst>
          </p:cNvPr>
          <p:cNvCxnSpPr>
            <a:cxnSpLocks/>
          </p:cNvCxnSpPr>
          <p:nvPr/>
        </p:nvCxnSpPr>
        <p:spPr>
          <a:xfrm>
            <a:off x="7046177" y="1745133"/>
            <a:ext cx="375517" cy="4660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6934B52-2D38-6740-9394-AED130A6054D}"/>
              </a:ext>
            </a:extLst>
          </p:cNvPr>
          <p:cNvSpPr txBox="1"/>
          <p:nvPr/>
        </p:nvSpPr>
        <p:spPr>
          <a:xfrm>
            <a:off x="7178222" y="1688129"/>
            <a:ext cx="588852" cy="307777"/>
          </a:xfrm>
          <a:prstGeom prst="rect">
            <a:avLst/>
          </a:prstGeom>
          <a:noFill/>
        </p:spPr>
        <p:txBody>
          <a:bodyPr wrap="square" rtlCol="0">
            <a:spAutoFit/>
          </a:bodyPr>
          <a:lstStyle/>
          <a:p>
            <a:r>
              <a:rPr lang="en-BE" sz="1400" dirty="0"/>
              <a:t>no</a:t>
            </a:r>
          </a:p>
        </p:txBody>
      </p:sp>
      <p:sp>
        <p:nvSpPr>
          <p:cNvPr id="19" name="TextBox 18">
            <a:extLst>
              <a:ext uri="{FF2B5EF4-FFF2-40B4-BE49-F238E27FC236}">
                <a16:creationId xmlns:a16="http://schemas.microsoft.com/office/drawing/2014/main" id="{ECBBAB83-786B-7F4C-823E-8BB26EF839EE}"/>
              </a:ext>
            </a:extLst>
          </p:cNvPr>
          <p:cNvSpPr txBox="1"/>
          <p:nvPr/>
        </p:nvSpPr>
        <p:spPr>
          <a:xfrm>
            <a:off x="5963169" y="2306965"/>
            <a:ext cx="2821863" cy="400110"/>
          </a:xfrm>
          <a:prstGeom prst="rect">
            <a:avLst/>
          </a:prstGeom>
          <a:noFill/>
        </p:spPr>
        <p:txBody>
          <a:bodyPr wrap="none" rtlCol="0">
            <a:spAutoFit/>
          </a:bodyPr>
          <a:lstStyle/>
          <a:p>
            <a:r>
              <a:rPr lang="en-US" sz="2000" dirty="0"/>
              <a:t>interested in DNA or RNA</a:t>
            </a:r>
            <a:endParaRPr lang="en-BE" sz="2000" dirty="0"/>
          </a:p>
        </p:txBody>
      </p:sp>
      <p:sp>
        <p:nvSpPr>
          <p:cNvPr id="20" name="Rounded Rectangle 19">
            <a:extLst>
              <a:ext uri="{FF2B5EF4-FFF2-40B4-BE49-F238E27FC236}">
                <a16:creationId xmlns:a16="http://schemas.microsoft.com/office/drawing/2014/main" id="{CC43530F-C175-6D42-8895-C9B1B781525D}"/>
              </a:ext>
            </a:extLst>
          </p:cNvPr>
          <p:cNvSpPr/>
          <p:nvPr/>
        </p:nvSpPr>
        <p:spPr>
          <a:xfrm>
            <a:off x="5955345" y="2292405"/>
            <a:ext cx="2829681" cy="439384"/>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3" name="TextBox 22">
            <a:extLst>
              <a:ext uri="{FF2B5EF4-FFF2-40B4-BE49-F238E27FC236}">
                <a16:creationId xmlns:a16="http://schemas.microsoft.com/office/drawing/2014/main" id="{9533E8BD-5BB4-934B-AF6A-E89EC4F98109}"/>
              </a:ext>
            </a:extLst>
          </p:cNvPr>
          <p:cNvSpPr txBox="1"/>
          <p:nvPr/>
        </p:nvSpPr>
        <p:spPr>
          <a:xfrm>
            <a:off x="4134770" y="3345881"/>
            <a:ext cx="2939142" cy="400110"/>
          </a:xfrm>
          <a:prstGeom prst="rect">
            <a:avLst/>
          </a:prstGeom>
          <a:noFill/>
        </p:spPr>
        <p:txBody>
          <a:bodyPr wrap="square" rtlCol="0">
            <a:spAutoFit/>
          </a:bodyPr>
          <a:lstStyle/>
          <a:p>
            <a:pPr algn="ctr"/>
            <a:r>
              <a:rPr lang="en-US" sz="2000" dirty="0"/>
              <a:t>Interested in epigenetics</a:t>
            </a:r>
            <a:endParaRPr lang="en-BE" sz="2000" dirty="0"/>
          </a:p>
        </p:txBody>
      </p:sp>
      <p:sp>
        <p:nvSpPr>
          <p:cNvPr id="24" name="Rounded Rectangle 23">
            <a:extLst>
              <a:ext uri="{FF2B5EF4-FFF2-40B4-BE49-F238E27FC236}">
                <a16:creationId xmlns:a16="http://schemas.microsoft.com/office/drawing/2014/main" id="{7908C62C-0CAE-5F4C-B0E1-BEE4AFBBB778}"/>
              </a:ext>
            </a:extLst>
          </p:cNvPr>
          <p:cNvSpPr/>
          <p:nvPr/>
        </p:nvSpPr>
        <p:spPr>
          <a:xfrm>
            <a:off x="4126951" y="3306607"/>
            <a:ext cx="2946961" cy="439384"/>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7" name="TextBox 36">
            <a:extLst>
              <a:ext uri="{FF2B5EF4-FFF2-40B4-BE49-F238E27FC236}">
                <a16:creationId xmlns:a16="http://schemas.microsoft.com/office/drawing/2014/main" id="{49756A88-481E-FF42-BB17-DC560849C6C2}"/>
              </a:ext>
            </a:extLst>
          </p:cNvPr>
          <p:cNvSpPr txBox="1"/>
          <p:nvPr/>
        </p:nvSpPr>
        <p:spPr>
          <a:xfrm>
            <a:off x="5962881" y="2914146"/>
            <a:ext cx="588852" cy="307777"/>
          </a:xfrm>
          <a:prstGeom prst="rect">
            <a:avLst/>
          </a:prstGeom>
          <a:noFill/>
        </p:spPr>
        <p:txBody>
          <a:bodyPr wrap="square" rtlCol="0">
            <a:spAutoFit/>
          </a:bodyPr>
          <a:lstStyle/>
          <a:p>
            <a:r>
              <a:rPr lang="en-BE" sz="1400" dirty="0"/>
              <a:t>DNA</a:t>
            </a:r>
          </a:p>
        </p:txBody>
      </p:sp>
      <p:cxnSp>
        <p:nvCxnSpPr>
          <p:cNvPr id="38" name="Straight Arrow Connector 37">
            <a:extLst>
              <a:ext uri="{FF2B5EF4-FFF2-40B4-BE49-F238E27FC236}">
                <a16:creationId xmlns:a16="http://schemas.microsoft.com/office/drawing/2014/main" id="{F45430E2-53FE-CF4C-836E-E22037EEF9A8}"/>
              </a:ext>
            </a:extLst>
          </p:cNvPr>
          <p:cNvCxnSpPr>
            <a:cxnSpLocks/>
          </p:cNvCxnSpPr>
          <p:nvPr/>
        </p:nvCxnSpPr>
        <p:spPr>
          <a:xfrm flipH="1">
            <a:off x="5721406" y="2854472"/>
            <a:ext cx="283370" cy="3676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8981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CC3AF20A-E949-0449-86E8-FECD673FE190}"/>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65469" y="1531645"/>
            <a:ext cx="2124000" cy="4279626"/>
          </a:xfrm>
          <a:prstGeom prst="rect">
            <a:avLst/>
          </a:prstGeom>
        </p:spPr>
      </p:pic>
      <p:sp>
        <p:nvSpPr>
          <p:cNvPr id="15" name="Freeform 14">
            <a:extLst>
              <a:ext uri="{FF2B5EF4-FFF2-40B4-BE49-F238E27FC236}">
                <a16:creationId xmlns:a16="http://schemas.microsoft.com/office/drawing/2014/main" id="{787B81B5-721F-0847-BFC8-43FE2ACE17BA}"/>
              </a:ext>
            </a:extLst>
          </p:cNvPr>
          <p:cNvSpPr/>
          <p:nvPr/>
        </p:nvSpPr>
        <p:spPr>
          <a:xfrm>
            <a:off x="2219785" y="1235675"/>
            <a:ext cx="352751" cy="1343564"/>
          </a:xfrm>
          <a:custGeom>
            <a:avLst/>
            <a:gdLst>
              <a:gd name="connsiteX0" fmla="*/ 0 w 457200"/>
              <a:gd name="connsiteY0" fmla="*/ 1309816 h 1407972"/>
              <a:gd name="connsiteX1" fmla="*/ 284206 w 457200"/>
              <a:gd name="connsiteY1" fmla="*/ 1272746 h 1407972"/>
              <a:gd name="connsiteX2" fmla="*/ 457200 w 457200"/>
              <a:gd name="connsiteY2" fmla="*/ 0 h 1407972"/>
              <a:gd name="connsiteX0" fmla="*/ 0 w 457200"/>
              <a:gd name="connsiteY0" fmla="*/ 1309816 h 1346110"/>
              <a:gd name="connsiteX1" fmla="*/ 420130 w 457200"/>
              <a:gd name="connsiteY1" fmla="*/ 1099751 h 1346110"/>
              <a:gd name="connsiteX2" fmla="*/ 457200 w 457200"/>
              <a:gd name="connsiteY2" fmla="*/ 0 h 1346110"/>
              <a:gd name="connsiteX0" fmla="*/ 0 w 457200"/>
              <a:gd name="connsiteY0" fmla="*/ 1309816 h 1324859"/>
              <a:gd name="connsiteX1" fmla="*/ 382368 w 457200"/>
              <a:gd name="connsiteY1" fmla="*/ 842767 h 1324859"/>
              <a:gd name="connsiteX2" fmla="*/ 457200 w 457200"/>
              <a:gd name="connsiteY2" fmla="*/ 0 h 1324859"/>
              <a:gd name="connsiteX0" fmla="*/ 0 w 646012"/>
              <a:gd name="connsiteY0" fmla="*/ 1273103 h 1289582"/>
              <a:gd name="connsiteX1" fmla="*/ 571180 w 646012"/>
              <a:gd name="connsiteY1" fmla="*/ 842767 h 1289582"/>
              <a:gd name="connsiteX2" fmla="*/ 646012 w 646012"/>
              <a:gd name="connsiteY2" fmla="*/ 0 h 1289582"/>
              <a:gd name="connsiteX0" fmla="*/ 0 w 646012"/>
              <a:gd name="connsiteY0" fmla="*/ 1273103 h 1277444"/>
              <a:gd name="connsiteX1" fmla="*/ 571180 w 646012"/>
              <a:gd name="connsiteY1" fmla="*/ 842767 h 1277444"/>
              <a:gd name="connsiteX2" fmla="*/ 646012 w 646012"/>
              <a:gd name="connsiteY2" fmla="*/ 0 h 1277444"/>
              <a:gd name="connsiteX0" fmla="*/ 0 w 655649"/>
              <a:gd name="connsiteY0" fmla="*/ 1316820 h 1320593"/>
              <a:gd name="connsiteX1" fmla="*/ 580817 w 655649"/>
              <a:gd name="connsiteY1" fmla="*/ 842767 h 1320593"/>
              <a:gd name="connsiteX2" fmla="*/ 655649 w 655649"/>
              <a:gd name="connsiteY2" fmla="*/ 0 h 1320593"/>
              <a:gd name="connsiteX0" fmla="*/ 0 w 659212"/>
              <a:gd name="connsiteY0" fmla="*/ 1316820 h 1320740"/>
              <a:gd name="connsiteX1" fmla="*/ 628996 w 659212"/>
              <a:gd name="connsiteY1" fmla="*/ 855258 h 1320740"/>
              <a:gd name="connsiteX2" fmla="*/ 655649 w 659212"/>
              <a:gd name="connsiteY2" fmla="*/ 0 h 1320740"/>
            </a:gdLst>
            <a:ahLst/>
            <a:cxnLst>
              <a:cxn ang="0">
                <a:pos x="connsiteX0" y="connsiteY0"/>
              </a:cxn>
              <a:cxn ang="0">
                <a:pos x="connsiteX1" y="connsiteY1"/>
              </a:cxn>
              <a:cxn ang="0">
                <a:pos x="connsiteX2" y="connsiteY2"/>
              </a:cxn>
            </a:cxnLst>
            <a:rect l="l" t="t" r="r" b="b"/>
            <a:pathLst>
              <a:path w="659212" h="1320740">
                <a:moveTo>
                  <a:pt x="0" y="1316820"/>
                </a:moveTo>
                <a:cubicBezTo>
                  <a:pt x="547256" y="1357473"/>
                  <a:pt x="552796" y="1073561"/>
                  <a:pt x="628996" y="855258"/>
                </a:cubicBezTo>
                <a:cubicBezTo>
                  <a:pt x="705196" y="636955"/>
                  <a:pt x="607252" y="527221"/>
                  <a:pt x="655649" y="0"/>
                </a:cubicBezTo>
              </a:path>
            </a:pathLst>
          </a:custGeom>
          <a:noFill/>
          <a:ln>
            <a:solidFill>
              <a:srgbClr val="E64980">
                <a:alpha val="29804"/>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3" name="Rounded Rectangle 12">
            <a:extLst>
              <a:ext uri="{FF2B5EF4-FFF2-40B4-BE49-F238E27FC236}">
                <a16:creationId xmlns:a16="http://schemas.microsoft.com/office/drawing/2014/main" id="{1F7532E6-416D-B044-9B8D-B3BD70B36CA7}"/>
              </a:ext>
            </a:extLst>
          </p:cNvPr>
          <p:cNvSpPr/>
          <p:nvPr/>
        </p:nvSpPr>
        <p:spPr>
          <a:xfrm>
            <a:off x="2577341" y="336377"/>
            <a:ext cx="8778518" cy="6437871"/>
          </a:xfrm>
          <a:prstGeom prst="roundRect">
            <a:avLst/>
          </a:prstGeom>
          <a:noFill/>
          <a:ln w="19050">
            <a:solidFill>
              <a:srgbClr val="E64980">
                <a:alpha val="29804"/>
              </a:srgbClr>
            </a:solidFill>
            <a:prstDash val="sysDash"/>
            <a:extLst>
              <a:ext uri="{C807C97D-BFC1-408E-A445-0C87EB9F89A2}">
                <ask:lineSketchStyleProps xmlns:ask="http://schemas.microsoft.com/office/drawing/2018/sketchyshapes" sd="1219033472">
                  <a:custGeom>
                    <a:avLst/>
                    <a:gdLst>
                      <a:gd name="connsiteX0" fmla="*/ 0 w 8411825"/>
                      <a:gd name="connsiteY0" fmla="*/ 1013274 h 6079525"/>
                      <a:gd name="connsiteX1" fmla="*/ 1013274 w 8411825"/>
                      <a:gd name="connsiteY1" fmla="*/ 0 h 6079525"/>
                      <a:gd name="connsiteX2" fmla="*/ 1721459 w 8411825"/>
                      <a:gd name="connsiteY2" fmla="*/ 0 h 6079525"/>
                      <a:gd name="connsiteX3" fmla="*/ 2238086 w 8411825"/>
                      <a:gd name="connsiteY3" fmla="*/ 0 h 6079525"/>
                      <a:gd name="connsiteX4" fmla="*/ 2690860 w 8411825"/>
                      <a:gd name="connsiteY4" fmla="*/ 0 h 6079525"/>
                      <a:gd name="connsiteX5" fmla="*/ 3335193 w 8411825"/>
                      <a:gd name="connsiteY5" fmla="*/ 0 h 6079525"/>
                      <a:gd name="connsiteX6" fmla="*/ 3851820 w 8411825"/>
                      <a:gd name="connsiteY6" fmla="*/ 0 h 6079525"/>
                      <a:gd name="connsiteX7" fmla="*/ 4560005 w 8411825"/>
                      <a:gd name="connsiteY7" fmla="*/ 0 h 6079525"/>
                      <a:gd name="connsiteX8" fmla="*/ 5012779 w 8411825"/>
                      <a:gd name="connsiteY8" fmla="*/ 0 h 6079525"/>
                      <a:gd name="connsiteX9" fmla="*/ 5720965 w 8411825"/>
                      <a:gd name="connsiteY9" fmla="*/ 0 h 6079525"/>
                      <a:gd name="connsiteX10" fmla="*/ 6109886 w 8411825"/>
                      <a:gd name="connsiteY10" fmla="*/ 0 h 6079525"/>
                      <a:gd name="connsiteX11" fmla="*/ 6690366 w 8411825"/>
                      <a:gd name="connsiteY11" fmla="*/ 0 h 6079525"/>
                      <a:gd name="connsiteX12" fmla="*/ 7398551 w 8411825"/>
                      <a:gd name="connsiteY12" fmla="*/ 0 h 6079525"/>
                      <a:gd name="connsiteX13" fmla="*/ 8411825 w 8411825"/>
                      <a:gd name="connsiteY13" fmla="*/ 1013274 h 6079525"/>
                      <a:gd name="connsiteX14" fmla="*/ 8411825 w 8411825"/>
                      <a:gd name="connsiteY14" fmla="*/ 1592271 h 6079525"/>
                      <a:gd name="connsiteX15" fmla="*/ 8411825 w 8411825"/>
                      <a:gd name="connsiteY15" fmla="*/ 2090208 h 6079525"/>
                      <a:gd name="connsiteX16" fmla="*/ 8411825 w 8411825"/>
                      <a:gd name="connsiteY16" fmla="*/ 2669205 h 6079525"/>
                      <a:gd name="connsiteX17" fmla="*/ 8411825 w 8411825"/>
                      <a:gd name="connsiteY17" fmla="*/ 3329261 h 6079525"/>
                      <a:gd name="connsiteX18" fmla="*/ 8411825 w 8411825"/>
                      <a:gd name="connsiteY18" fmla="*/ 3908258 h 6079525"/>
                      <a:gd name="connsiteX19" fmla="*/ 8411825 w 8411825"/>
                      <a:gd name="connsiteY19" fmla="*/ 4365665 h 6079525"/>
                      <a:gd name="connsiteX20" fmla="*/ 8411825 w 8411825"/>
                      <a:gd name="connsiteY20" fmla="*/ 5066251 h 6079525"/>
                      <a:gd name="connsiteX21" fmla="*/ 7398551 w 8411825"/>
                      <a:gd name="connsiteY21" fmla="*/ 6079525 h 6079525"/>
                      <a:gd name="connsiteX22" fmla="*/ 6881924 w 8411825"/>
                      <a:gd name="connsiteY22" fmla="*/ 6079525 h 6079525"/>
                      <a:gd name="connsiteX23" fmla="*/ 6301444 w 8411825"/>
                      <a:gd name="connsiteY23" fmla="*/ 6079525 h 6079525"/>
                      <a:gd name="connsiteX24" fmla="*/ 5912523 w 8411825"/>
                      <a:gd name="connsiteY24" fmla="*/ 6079525 h 6079525"/>
                      <a:gd name="connsiteX25" fmla="*/ 5523601 w 8411825"/>
                      <a:gd name="connsiteY25" fmla="*/ 6079525 h 6079525"/>
                      <a:gd name="connsiteX26" fmla="*/ 4943122 w 8411825"/>
                      <a:gd name="connsiteY26" fmla="*/ 6079525 h 6079525"/>
                      <a:gd name="connsiteX27" fmla="*/ 4490348 w 8411825"/>
                      <a:gd name="connsiteY27" fmla="*/ 6079525 h 6079525"/>
                      <a:gd name="connsiteX28" fmla="*/ 3846015 w 8411825"/>
                      <a:gd name="connsiteY28" fmla="*/ 6079525 h 6079525"/>
                      <a:gd name="connsiteX29" fmla="*/ 3393241 w 8411825"/>
                      <a:gd name="connsiteY29" fmla="*/ 6079525 h 6079525"/>
                      <a:gd name="connsiteX30" fmla="*/ 2748908 w 8411825"/>
                      <a:gd name="connsiteY30" fmla="*/ 6079525 h 6079525"/>
                      <a:gd name="connsiteX31" fmla="*/ 2359987 w 8411825"/>
                      <a:gd name="connsiteY31" fmla="*/ 6079525 h 6079525"/>
                      <a:gd name="connsiteX32" fmla="*/ 1715654 w 8411825"/>
                      <a:gd name="connsiteY32" fmla="*/ 6079525 h 6079525"/>
                      <a:gd name="connsiteX33" fmla="*/ 1013274 w 8411825"/>
                      <a:gd name="connsiteY33" fmla="*/ 6079525 h 6079525"/>
                      <a:gd name="connsiteX34" fmla="*/ 0 w 8411825"/>
                      <a:gd name="connsiteY34" fmla="*/ 5066251 h 6079525"/>
                      <a:gd name="connsiteX35" fmla="*/ 0 w 8411825"/>
                      <a:gd name="connsiteY35" fmla="*/ 4406195 h 6079525"/>
                      <a:gd name="connsiteX36" fmla="*/ 0 w 8411825"/>
                      <a:gd name="connsiteY36" fmla="*/ 3908258 h 6079525"/>
                      <a:gd name="connsiteX37" fmla="*/ 0 w 8411825"/>
                      <a:gd name="connsiteY37" fmla="*/ 3450850 h 6079525"/>
                      <a:gd name="connsiteX38" fmla="*/ 0 w 8411825"/>
                      <a:gd name="connsiteY38" fmla="*/ 2952913 h 6079525"/>
                      <a:gd name="connsiteX39" fmla="*/ 0 w 8411825"/>
                      <a:gd name="connsiteY39" fmla="*/ 2414446 h 6079525"/>
                      <a:gd name="connsiteX40" fmla="*/ 0 w 8411825"/>
                      <a:gd name="connsiteY40" fmla="*/ 1835449 h 6079525"/>
                      <a:gd name="connsiteX41" fmla="*/ 0 w 8411825"/>
                      <a:gd name="connsiteY41" fmla="*/ 1013274 h 60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11825" h="6079525" extrusionOk="0">
                        <a:moveTo>
                          <a:pt x="0" y="1013274"/>
                        </a:moveTo>
                        <a:cubicBezTo>
                          <a:pt x="-102804" y="390246"/>
                          <a:pt x="324668" y="48412"/>
                          <a:pt x="1013274" y="0"/>
                        </a:cubicBezTo>
                        <a:cubicBezTo>
                          <a:pt x="1221492" y="-76002"/>
                          <a:pt x="1452409" y="66076"/>
                          <a:pt x="1721459" y="0"/>
                        </a:cubicBezTo>
                        <a:cubicBezTo>
                          <a:pt x="1990510" y="-66076"/>
                          <a:pt x="2058947" y="31289"/>
                          <a:pt x="2238086" y="0"/>
                        </a:cubicBezTo>
                        <a:cubicBezTo>
                          <a:pt x="2417225" y="-31289"/>
                          <a:pt x="2559296" y="11396"/>
                          <a:pt x="2690860" y="0"/>
                        </a:cubicBezTo>
                        <a:cubicBezTo>
                          <a:pt x="2822424" y="-11396"/>
                          <a:pt x="3074681" y="68794"/>
                          <a:pt x="3335193" y="0"/>
                        </a:cubicBezTo>
                        <a:cubicBezTo>
                          <a:pt x="3595705" y="-68794"/>
                          <a:pt x="3714577" y="28880"/>
                          <a:pt x="3851820" y="0"/>
                        </a:cubicBezTo>
                        <a:cubicBezTo>
                          <a:pt x="3989063" y="-28880"/>
                          <a:pt x="4397253" y="11371"/>
                          <a:pt x="4560005" y="0"/>
                        </a:cubicBezTo>
                        <a:cubicBezTo>
                          <a:pt x="4722758" y="-11371"/>
                          <a:pt x="4846326" y="24934"/>
                          <a:pt x="5012779" y="0"/>
                        </a:cubicBezTo>
                        <a:cubicBezTo>
                          <a:pt x="5179232" y="-24934"/>
                          <a:pt x="5414985" y="27977"/>
                          <a:pt x="5720965" y="0"/>
                        </a:cubicBezTo>
                        <a:cubicBezTo>
                          <a:pt x="6026945" y="-27977"/>
                          <a:pt x="5952627" y="4648"/>
                          <a:pt x="6109886" y="0"/>
                        </a:cubicBezTo>
                        <a:cubicBezTo>
                          <a:pt x="6267145" y="-4648"/>
                          <a:pt x="6520200" y="62990"/>
                          <a:pt x="6690366" y="0"/>
                        </a:cubicBezTo>
                        <a:cubicBezTo>
                          <a:pt x="6860532" y="-62990"/>
                          <a:pt x="7078318" y="33421"/>
                          <a:pt x="7398551" y="0"/>
                        </a:cubicBezTo>
                        <a:cubicBezTo>
                          <a:pt x="8031271" y="-72239"/>
                          <a:pt x="8455351" y="425592"/>
                          <a:pt x="8411825" y="1013274"/>
                        </a:cubicBezTo>
                        <a:cubicBezTo>
                          <a:pt x="8467362" y="1244336"/>
                          <a:pt x="8365820" y="1454726"/>
                          <a:pt x="8411825" y="1592271"/>
                        </a:cubicBezTo>
                        <a:cubicBezTo>
                          <a:pt x="8457830" y="1729816"/>
                          <a:pt x="8391830" y="1938873"/>
                          <a:pt x="8411825" y="2090208"/>
                        </a:cubicBezTo>
                        <a:cubicBezTo>
                          <a:pt x="8431820" y="2241543"/>
                          <a:pt x="8385640" y="2530434"/>
                          <a:pt x="8411825" y="2669205"/>
                        </a:cubicBezTo>
                        <a:cubicBezTo>
                          <a:pt x="8438010" y="2807976"/>
                          <a:pt x="8384417" y="3154356"/>
                          <a:pt x="8411825" y="3329261"/>
                        </a:cubicBezTo>
                        <a:cubicBezTo>
                          <a:pt x="8439233" y="3504166"/>
                          <a:pt x="8360359" y="3771976"/>
                          <a:pt x="8411825" y="3908258"/>
                        </a:cubicBezTo>
                        <a:cubicBezTo>
                          <a:pt x="8463291" y="4044540"/>
                          <a:pt x="8402729" y="4180418"/>
                          <a:pt x="8411825" y="4365665"/>
                        </a:cubicBezTo>
                        <a:cubicBezTo>
                          <a:pt x="8420921" y="4550912"/>
                          <a:pt x="8399130" y="4883369"/>
                          <a:pt x="8411825" y="5066251"/>
                        </a:cubicBezTo>
                        <a:cubicBezTo>
                          <a:pt x="8497968" y="5574769"/>
                          <a:pt x="7892703" y="6183452"/>
                          <a:pt x="7398551" y="6079525"/>
                        </a:cubicBezTo>
                        <a:cubicBezTo>
                          <a:pt x="7157812" y="6079926"/>
                          <a:pt x="7004989" y="6035751"/>
                          <a:pt x="6881924" y="6079525"/>
                        </a:cubicBezTo>
                        <a:cubicBezTo>
                          <a:pt x="6758859" y="6123299"/>
                          <a:pt x="6556140" y="6029579"/>
                          <a:pt x="6301444" y="6079525"/>
                        </a:cubicBezTo>
                        <a:cubicBezTo>
                          <a:pt x="6046748" y="6129471"/>
                          <a:pt x="6047287" y="6038637"/>
                          <a:pt x="5912523" y="6079525"/>
                        </a:cubicBezTo>
                        <a:cubicBezTo>
                          <a:pt x="5777759" y="6120413"/>
                          <a:pt x="5650129" y="6034178"/>
                          <a:pt x="5523601" y="6079525"/>
                        </a:cubicBezTo>
                        <a:cubicBezTo>
                          <a:pt x="5397073" y="6124872"/>
                          <a:pt x="5107424" y="6073740"/>
                          <a:pt x="4943122" y="6079525"/>
                        </a:cubicBezTo>
                        <a:cubicBezTo>
                          <a:pt x="4778820" y="6085310"/>
                          <a:pt x="4687063" y="6032615"/>
                          <a:pt x="4490348" y="6079525"/>
                        </a:cubicBezTo>
                        <a:cubicBezTo>
                          <a:pt x="4293633" y="6126435"/>
                          <a:pt x="4068090" y="6017649"/>
                          <a:pt x="3846015" y="6079525"/>
                        </a:cubicBezTo>
                        <a:cubicBezTo>
                          <a:pt x="3623940" y="6141401"/>
                          <a:pt x="3570656" y="6075366"/>
                          <a:pt x="3393241" y="6079525"/>
                        </a:cubicBezTo>
                        <a:cubicBezTo>
                          <a:pt x="3215826" y="6083684"/>
                          <a:pt x="3030746" y="6029854"/>
                          <a:pt x="2748908" y="6079525"/>
                        </a:cubicBezTo>
                        <a:cubicBezTo>
                          <a:pt x="2467070" y="6129196"/>
                          <a:pt x="2474263" y="6063531"/>
                          <a:pt x="2359987" y="6079525"/>
                        </a:cubicBezTo>
                        <a:cubicBezTo>
                          <a:pt x="2245711" y="6095519"/>
                          <a:pt x="1850742" y="6029850"/>
                          <a:pt x="1715654" y="6079525"/>
                        </a:cubicBezTo>
                        <a:cubicBezTo>
                          <a:pt x="1580566" y="6129200"/>
                          <a:pt x="1300250" y="6067777"/>
                          <a:pt x="1013274" y="6079525"/>
                        </a:cubicBezTo>
                        <a:cubicBezTo>
                          <a:pt x="430099" y="6092735"/>
                          <a:pt x="24307" y="5691727"/>
                          <a:pt x="0" y="5066251"/>
                        </a:cubicBezTo>
                        <a:cubicBezTo>
                          <a:pt x="-24774" y="4875056"/>
                          <a:pt x="34367" y="4687189"/>
                          <a:pt x="0" y="4406195"/>
                        </a:cubicBezTo>
                        <a:cubicBezTo>
                          <a:pt x="-34367" y="4125201"/>
                          <a:pt x="21606" y="4096859"/>
                          <a:pt x="0" y="3908258"/>
                        </a:cubicBezTo>
                        <a:cubicBezTo>
                          <a:pt x="-21606" y="3719657"/>
                          <a:pt x="28453" y="3573325"/>
                          <a:pt x="0" y="3450850"/>
                        </a:cubicBezTo>
                        <a:cubicBezTo>
                          <a:pt x="-28453" y="3328375"/>
                          <a:pt x="26523" y="3088658"/>
                          <a:pt x="0" y="2952913"/>
                        </a:cubicBezTo>
                        <a:cubicBezTo>
                          <a:pt x="-26523" y="2817168"/>
                          <a:pt x="29552" y="2580642"/>
                          <a:pt x="0" y="2414446"/>
                        </a:cubicBezTo>
                        <a:cubicBezTo>
                          <a:pt x="-29552" y="2248250"/>
                          <a:pt x="39317" y="1969577"/>
                          <a:pt x="0" y="1835449"/>
                        </a:cubicBezTo>
                        <a:cubicBezTo>
                          <a:pt x="-39317" y="1701321"/>
                          <a:pt x="18150" y="1349752"/>
                          <a:pt x="0" y="10132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6" name="TextBox 55">
            <a:extLst>
              <a:ext uri="{FF2B5EF4-FFF2-40B4-BE49-F238E27FC236}">
                <a16:creationId xmlns:a16="http://schemas.microsoft.com/office/drawing/2014/main" id="{CA87D798-1A3C-364E-8D9B-E820FEAC98F1}"/>
              </a:ext>
            </a:extLst>
          </p:cNvPr>
          <p:cNvSpPr txBox="1"/>
          <p:nvPr/>
        </p:nvSpPr>
        <p:spPr>
          <a:xfrm>
            <a:off x="5115697" y="1109164"/>
            <a:ext cx="3429866" cy="400110"/>
          </a:xfrm>
          <a:prstGeom prst="rect">
            <a:avLst/>
          </a:prstGeom>
          <a:noFill/>
        </p:spPr>
        <p:txBody>
          <a:bodyPr wrap="square" rtlCol="0">
            <a:spAutoFit/>
          </a:bodyPr>
          <a:lstStyle/>
          <a:p>
            <a:pPr algn="ctr"/>
            <a:r>
              <a:rPr lang="en-US" sz="2000" dirty="0"/>
              <a:t>retaining spatial information</a:t>
            </a:r>
            <a:endParaRPr lang="en-BE" sz="2000" dirty="0"/>
          </a:p>
        </p:txBody>
      </p:sp>
      <p:sp>
        <p:nvSpPr>
          <p:cNvPr id="14" name="TextBox 13">
            <a:extLst>
              <a:ext uri="{FF2B5EF4-FFF2-40B4-BE49-F238E27FC236}">
                <a16:creationId xmlns:a16="http://schemas.microsoft.com/office/drawing/2014/main" id="{774E504F-26F9-444D-9EAC-4C1FBA364740}"/>
              </a:ext>
            </a:extLst>
          </p:cNvPr>
          <p:cNvSpPr txBox="1"/>
          <p:nvPr/>
        </p:nvSpPr>
        <p:spPr>
          <a:xfrm>
            <a:off x="2872747" y="457509"/>
            <a:ext cx="7894557" cy="430887"/>
          </a:xfrm>
          <a:prstGeom prst="rect">
            <a:avLst/>
          </a:prstGeom>
          <a:noFill/>
        </p:spPr>
        <p:txBody>
          <a:bodyPr wrap="square" rtlCol="0">
            <a:spAutoFit/>
          </a:bodyPr>
          <a:lstStyle/>
          <a:p>
            <a:pPr algn="ctr"/>
            <a:r>
              <a:rPr lang="en-GB" sz="2200" b="1" dirty="0"/>
              <a:t>W</a:t>
            </a:r>
            <a:r>
              <a:rPr lang="en-BE" sz="2200" b="1" dirty="0"/>
              <a:t>hat is my scientific question?</a:t>
            </a:r>
          </a:p>
        </p:txBody>
      </p:sp>
      <p:sp>
        <p:nvSpPr>
          <p:cNvPr id="48" name="Triangle 47">
            <a:extLst>
              <a:ext uri="{FF2B5EF4-FFF2-40B4-BE49-F238E27FC236}">
                <a16:creationId xmlns:a16="http://schemas.microsoft.com/office/drawing/2014/main" id="{F3ACD916-F275-FB4F-B91B-81858DA0FBDF}"/>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49" name="Triangle 48">
            <a:extLst>
              <a:ext uri="{FF2B5EF4-FFF2-40B4-BE49-F238E27FC236}">
                <a16:creationId xmlns:a16="http://schemas.microsoft.com/office/drawing/2014/main" id="{DC616640-E1A1-D848-A0EB-46E626C628ED}"/>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50" name="Picture 2" descr="Genomics Core Leuven">
            <a:extLst>
              <a:ext uri="{FF2B5EF4-FFF2-40B4-BE49-F238E27FC236}">
                <a16:creationId xmlns:a16="http://schemas.microsoft.com/office/drawing/2014/main" id="{B5904C58-0056-6646-9CCF-6F1BA46F521C}"/>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sp>
        <p:nvSpPr>
          <p:cNvPr id="55" name="Rounded Rectangle 54">
            <a:extLst>
              <a:ext uri="{FF2B5EF4-FFF2-40B4-BE49-F238E27FC236}">
                <a16:creationId xmlns:a16="http://schemas.microsoft.com/office/drawing/2014/main" id="{6390FAE5-CAFA-EA42-854F-C83C78D365DE}"/>
              </a:ext>
            </a:extLst>
          </p:cNvPr>
          <p:cNvSpPr/>
          <p:nvPr/>
        </p:nvSpPr>
        <p:spPr>
          <a:xfrm>
            <a:off x="5115697" y="1069890"/>
            <a:ext cx="3429865" cy="439384"/>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7" name="TextBox 56">
            <a:extLst>
              <a:ext uri="{FF2B5EF4-FFF2-40B4-BE49-F238E27FC236}">
                <a16:creationId xmlns:a16="http://schemas.microsoft.com/office/drawing/2014/main" id="{75967EB5-51ED-FC4F-90DA-788731539B44}"/>
              </a:ext>
            </a:extLst>
          </p:cNvPr>
          <p:cNvSpPr txBox="1"/>
          <p:nvPr/>
        </p:nvSpPr>
        <p:spPr>
          <a:xfrm>
            <a:off x="3426822" y="2368750"/>
            <a:ext cx="1295175" cy="400110"/>
          </a:xfrm>
          <a:prstGeom prst="rect">
            <a:avLst/>
          </a:prstGeom>
          <a:noFill/>
        </p:spPr>
        <p:txBody>
          <a:bodyPr wrap="square" rtlCol="0">
            <a:spAutoFit/>
          </a:bodyPr>
          <a:lstStyle/>
          <a:p>
            <a:pPr algn="ctr"/>
            <a:r>
              <a:rPr lang="en-US" sz="2000" dirty="0"/>
              <a:t>10x </a:t>
            </a:r>
            <a:r>
              <a:rPr lang="en-US" sz="2000" dirty="0" err="1"/>
              <a:t>visium</a:t>
            </a:r>
            <a:endParaRPr lang="en-BE" sz="2000" dirty="0"/>
          </a:p>
        </p:txBody>
      </p:sp>
      <p:sp>
        <p:nvSpPr>
          <p:cNvPr id="58" name="Rounded Rectangle 57">
            <a:extLst>
              <a:ext uri="{FF2B5EF4-FFF2-40B4-BE49-F238E27FC236}">
                <a16:creationId xmlns:a16="http://schemas.microsoft.com/office/drawing/2014/main" id="{BB2BC589-5091-A046-9E7A-F159034C3723}"/>
              </a:ext>
            </a:extLst>
          </p:cNvPr>
          <p:cNvSpPr/>
          <p:nvPr/>
        </p:nvSpPr>
        <p:spPr>
          <a:xfrm>
            <a:off x="3422017" y="2329475"/>
            <a:ext cx="1302993" cy="439385"/>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3" name="Straight Arrow Connector 2">
            <a:extLst>
              <a:ext uri="{FF2B5EF4-FFF2-40B4-BE49-F238E27FC236}">
                <a16:creationId xmlns:a16="http://schemas.microsoft.com/office/drawing/2014/main" id="{F8084E4E-016E-FA49-8F84-1E6988CF3239}"/>
              </a:ext>
            </a:extLst>
          </p:cNvPr>
          <p:cNvCxnSpPr>
            <a:cxnSpLocks/>
          </p:cNvCxnSpPr>
          <p:nvPr/>
        </p:nvCxnSpPr>
        <p:spPr>
          <a:xfrm flipH="1">
            <a:off x="4725011" y="1689879"/>
            <a:ext cx="687248" cy="521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6983D6C-E9B1-2948-AF8E-BCE55C7B8934}"/>
              </a:ext>
            </a:extLst>
          </p:cNvPr>
          <p:cNvSpPr txBox="1"/>
          <p:nvPr/>
        </p:nvSpPr>
        <p:spPr>
          <a:xfrm>
            <a:off x="4712194" y="1735695"/>
            <a:ext cx="588852" cy="307777"/>
          </a:xfrm>
          <a:prstGeom prst="rect">
            <a:avLst/>
          </a:prstGeom>
          <a:noFill/>
        </p:spPr>
        <p:txBody>
          <a:bodyPr wrap="square" rtlCol="0">
            <a:spAutoFit/>
          </a:bodyPr>
          <a:lstStyle/>
          <a:p>
            <a:r>
              <a:rPr lang="en-BE" sz="1400" dirty="0"/>
              <a:t>yes</a:t>
            </a:r>
          </a:p>
        </p:txBody>
      </p:sp>
      <p:cxnSp>
        <p:nvCxnSpPr>
          <p:cNvPr id="17" name="Straight Arrow Connector 16">
            <a:extLst>
              <a:ext uri="{FF2B5EF4-FFF2-40B4-BE49-F238E27FC236}">
                <a16:creationId xmlns:a16="http://schemas.microsoft.com/office/drawing/2014/main" id="{78EBEEC4-65E2-2047-BAF3-E46C9F43D720}"/>
              </a:ext>
            </a:extLst>
          </p:cNvPr>
          <p:cNvCxnSpPr>
            <a:cxnSpLocks/>
          </p:cNvCxnSpPr>
          <p:nvPr/>
        </p:nvCxnSpPr>
        <p:spPr>
          <a:xfrm>
            <a:off x="7046177" y="1745133"/>
            <a:ext cx="375517" cy="4660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6934B52-2D38-6740-9394-AED130A6054D}"/>
              </a:ext>
            </a:extLst>
          </p:cNvPr>
          <p:cNvSpPr txBox="1"/>
          <p:nvPr/>
        </p:nvSpPr>
        <p:spPr>
          <a:xfrm>
            <a:off x="7178222" y="1688129"/>
            <a:ext cx="588852" cy="307777"/>
          </a:xfrm>
          <a:prstGeom prst="rect">
            <a:avLst/>
          </a:prstGeom>
          <a:noFill/>
        </p:spPr>
        <p:txBody>
          <a:bodyPr wrap="square" rtlCol="0">
            <a:spAutoFit/>
          </a:bodyPr>
          <a:lstStyle/>
          <a:p>
            <a:r>
              <a:rPr lang="en-BE" sz="1400" dirty="0"/>
              <a:t>no</a:t>
            </a:r>
          </a:p>
        </p:txBody>
      </p:sp>
      <p:sp>
        <p:nvSpPr>
          <p:cNvPr id="19" name="TextBox 18">
            <a:extLst>
              <a:ext uri="{FF2B5EF4-FFF2-40B4-BE49-F238E27FC236}">
                <a16:creationId xmlns:a16="http://schemas.microsoft.com/office/drawing/2014/main" id="{ECBBAB83-786B-7F4C-823E-8BB26EF839EE}"/>
              </a:ext>
            </a:extLst>
          </p:cNvPr>
          <p:cNvSpPr txBox="1"/>
          <p:nvPr/>
        </p:nvSpPr>
        <p:spPr>
          <a:xfrm>
            <a:off x="5963169" y="2306965"/>
            <a:ext cx="2821863" cy="400110"/>
          </a:xfrm>
          <a:prstGeom prst="rect">
            <a:avLst/>
          </a:prstGeom>
          <a:noFill/>
        </p:spPr>
        <p:txBody>
          <a:bodyPr wrap="none" rtlCol="0">
            <a:spAutoFit/>
          </a:bodyPr>
          <a:lstStyle/>
          <a:p>
            <a:r>
              <a:rPr lang="en-US" sz="2000" dirty="0"/>
              <a:t>interested in DNA or RNA</a:t>
            </a:r>
            <a:endParaRPr lang="en-BE" sz="2000" dirty="0"/>
          </a:p>
        </p:txBody>
      </p:sp>
      <p:sp>
        <p:nvSpPr>
          <p:cNvPr id="20" name="Rounded Rectangle 19">
            <a:extLst>
              <a:ext uri="{FF2B5EF4-FFF2-40B4-BE49-F238E27FC236}">
                <a16:creationId xmlns:a16="http://schemas.microsoft.com/office/drawing/2014/main" id="{CC43530F-C175-6D42-8895-C9B1B781525D}"/>
              </a:ext>
            </a:extLst>
          </p:cNvPr>
          <p:cNvSpPr/>
          <p:nvPr/>
        </p:nvSpPr>
        <p:spPr>
          <a:xfrm>
            <a:off x="5955345" y="2292405"/>
            <a:ext cx="2829681" cy="439384"/>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3" name="TextBox 22">
            <a:extLst>
              <a:ext uri="{FF2B5EF4-FFF2-40B4-BE49-F238E27FC236}">
                <a16:creationId xmlns:a16="http://schemas.microsoft.com/office/drawing/2014/main" id="{9533E8BD-5BB4-934B-AF6A-E89EC4F98109}"/>
              </a:ext>
            </a:extLst>
          </p:cNvPr>
          <p:cNvSpPr txBox="1"/>
          <p:nvPr/>
        </p:nvSpPr>
        <p:spPr>
          <a:xfrm>
            <a:off x="4134770" y="3345881"/>
            <a:ext cx="2939142" cy="400110"/>
          </a:xfrm>
          <a:prstGeom prst="rect">
            <a:avLst/>
          </a:prstGeom>
          <a:noFill/>
        </p:spPr>
        <p:txBody>
          <a:bodyPr wrap="square" rtlCol="0">
            <a:spAutoFit/>
          </a:bodyPr>
          <a:lstStyle/>
          <a:p>
            <a:pPr algn="ctr"/>
            <a:r>
              <a:rPr lang="en-US" sz="2000" dirty="0"/>
              <a:t>Interested in epigenetics</a:t>
            </a:r>
            <a:endParaRPr lang="en-BE" sz="2000" dirty="0"/>
          </a:p>
        </p:txBody>
      </p:sp>
      <p:sp>
        <p:nvSpPr>
          <p:cNvPr id="24" name="Rounded Rectangle 23">
            <a:extLst>
              <a:ext uri="{FF2B5EF4-FFF2-40B4-BE49-F238E27FC236}">
                <a16:creationId xmlns:a16="http://schemas.microsoft.com/office/drawing/2014/main" id="{7908C62C-0CAE-5F4C-B0E1-BEE4AFBBB778}"/>
              </a:ext>
            </a:extLst>
          </p:cNvPr>
          <p:cNvSpPr/>
          <p:nvPr/>
        </p:nvSpPr>
        <p:spPr>
          <a:xfrm>
            <a:off x="4126951" y="3306607"/>
            <a:ext cx="2946961" cy="439384"/>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7" name="TextBox 26">
            <a:extLst>
              <a:ext uri="{FF2B5EF4-FFF2-40B4-BE49-F238E27FC236}">
                <a16:creationId xmlns:a16="http://schemas.microsoft.com/office/drawing/2014/main" id="{743139BF-0D66-1C48-9E2C-F51E1C5EEA35}"/>
              </a:ext>
            </a:extLst>
          </p:cNvPr>
          <p:cNvSpPr txBox="1"/>
          <p:nvPr/>
        </p:nvSpPr>
        <p:spPr>
          <a:xfrm>
            <a:off x="4370756" y="3956010"/>
            <a:ext cx="588852" cy="307777"/>
          </a:xfrm>
          <a:prstGeom prst="rect">
            <a:avLst/>
          </a:prstGeom>
          <a:noFill/>
        </p:spPr>
        <p:txBody>
          <a:bodyPr wrap="square" rtlCol="0">
            <a:spAutoFit/>
          </a:bodyPr>
          <a:lstStyle/>
          <a:p>
            <a:r>
              <a:rPr lang="en-BE" sz="1400" dirty="0"/>
              <a:t>yes</a:t>
            </a:r>
          </a:p>
        </p:txBody>
      </p:sp>
      <p:cxnSp>
        <p:nvCxnSpPr>
          <p:cNvPr id="28" name="Straight Arrow Connector 27">
            <a:extLst>
              <a:ext uri="{FF2B5EF4-FFF2-40B4-BE49-F238E27FC236}">
                <a16:creationId xmlns:a16="http://schemas.microsoft.com/office/drawing/2014/main" id="{D1F978EE-4E6C-6F46-A418-BD68E4729061}"/>
              </a:ext>
            </a:extLst>
          </p:cNvPr>
          <p:cNvCxnSpPr>
            <a:cxnSpLocks/>
          </p:cNvCxnSpPr>
          <p:nvPr/>
        </p:nvCxnSpPr>
        <p:spPr>
          <a:xfrm flipH="1">
            <a:off x="4717191" y="3949701"/>
            <a:ext cx="592183" cy="4469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749B1AB-78F1-B24C-9A1B-03B97500989F}"/>
              </a:ext>
            </a:extLst>
          </p:cNvPr>
          <p:cNvSpPr txBox="1"/>
          <p:nvPr/>
        </p:nvSpPr>
        <p:spPr>
          <a:xfrm>
            <a:off x="3518780" y="4595573"/>
            <a:ext cx="1295175" cy="400110"/>
          </a:xfrm>
          <a:prstGeom prst="rect">
            <a:avLst/>
          </a:prstGeom>
          <a:noFill/>
        </p:spPr>
        <p:txBody>
          <a:bodyPr wrap="square" rtlCol="0">
            <a:spAutoFit/>
          </a:bodyPr>
          <a:lstStyle/>
          <a:p>
            <a:pPr algn="ctr"/>
            <a:r>
              <a:rPr lang="en-US" sz="2000" dirty="0"/>
              <a:t>10x ATAC</a:t>
            </a:r>
            <a:endParaRPr lang="en-BE" sz="2000" dirty="0"/>
          </a:p>
        </p:txBody>
      </p:sp>
      <p:sp>
        <p:nvSpPr>
          <p:cNvPr id="30" name="Rounded Rectangle 29">
            <a:extLst>
              <a:ext uri="{FF2B5EF4-FFF2-40B4-BE49-F238E27FC236}">
                <a16:creationId xmlns:a16="http://schemas.microsoft.com/office/drawing/2014/main" id="{97DC53B2-5ACD-4F47-9967-471718B7B1E7}"/>
              </a:ext>
            </a:extLst>
          </p:cNvPr>
          <p:cNvSpPr/>
          <p:nvPr/>
        </p:nvSpPr>
        <p:spPr>
          <a:xfrm>
            <a:off x="3513975" y="4556298"/>
            <a:ext cx="1302993" cy="439385"/>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1" name="TextBox 30">
            <a:extLst>
              <a:ext uri="{FF2B5EF4-FFF2-40B4-BE49-F238E27FC236}">
                <a16:creationId xmlns:a16="http://schemas.microsoft.com/office/drawing/2014/main" id="{C1EACDA4-714A-C340-AF2D-DA8B97596069}"/>
              </a:ext>
            </a:extLst>
          </p:cNvPr>
          <p:cNvSpPr txBox="1"/>
          <p:nvPr/>
        </p:nvSpPr>
        <p:spPr>
          <a:xfrm>
            <a:off x="3515767" y="5215563"/>
            <a:ext cx="1295175" cy="1077218"/>
          </a:xfrm>
          <a:prstGeom prst="rect">
            <a:avLst/>
          </a:prstGeom>
          <a:noFill/>
        </p:spPr>
        <p:txBody>
          <a:bodyPr wrap="square" rtlCol="0">
            <a:spAutoFit/>
          </a:bodyPr>
          <a:lstStyle/>
          <a:p>
            <a:pPr algn="ctr"/>
            <a:r>
              <a:rPr lang="en-US" sz="1600" dirty="0" err="1">
                <a:solidFill>
                  <a:schemeClr val="bg1">
                    <a:lumMod val="65000"/>
                  </a:schemeClr>
                </a:solidFill>
              </a:rPr>
              <a:t>scBS</a:t>
            </a:r>
            <a:r>
              <a:rPr lang="en-US" sz="1600" dirty="0">
                <a:solidFill>
                  <a:schemeClr val="bg1">
                    <a:lumMod val="65000"/>
                  </a:schemeClr>
                </a:solidFill>
              </a:rPr>
              <a:t> seq</a:t>
            </a:r>
          </a:p>
          <a:p>
            <a:pPr algn="ctr"/>
            <a:r>
              <a:rPr lang="en-US" sz="1600" dirty="0">
                <a:solidFill>
                  <a:schemeClr val="bg1">
                    <a:lumMod val="65000"/>
                  </a:schemeClr>
                </a:solidFill>
              </a:rPr>
              <a:t>Cut and run</a:t>
            </a:r>
          </a:p>
          <a:p>
            <a:pPr algn="ctr"/>
            <a:r>
              <a:rPr lang="en-US" sz="1600" dirty="0">
                <a:solidFill>
                  <a:schemeClr val="bg1">
                    <a:lumMod val="65000"/>
                  </a:schemeClr>
                </a:solidFill>
              </a:rPr>
              <a:t>Methylation</a:t>
            </a:r>
          </a:p>
          <a:p>
            <a:pPr algn="ctr"/>
            <a:r>
              <a:rPr lang="en-US" sz="1600" dirty="0"/>
              <a:t>…</a:t>
            </a:r>
            <a:endParaRPr lang="en-BE" sz="1600" dirty="0"/>
          </a:p>
        </p:txBody>
      </p:sp>
      <p:sp>
        <p:nvSpPr>
          <p:cNvPr id="32" name="Rounded Rectangle 31">
            <a:extLst>
              <a:ext uri="{FF2B5EF4-FFF2-40B4-BE49-F238E27FC236}">
                <a16:creationId xmlns:a16="http://schemas.microsoft.com/office/drawing/2014/main" id="{D5085B3E-3578-F849-8BFB-05F0DCEDD1C0}"/>
              </a:ext>
            </a:extLst>
          </p:cNvPr>
          <p:cNvSpPr/>
          <p:nvPr/>
        </p:nvSpPr>
        <p:spPr>
          <a:xfrm>
            <a:off x="3510962" y="5176288"/>
            <a:ext cx="1302993" cy="1075512"/>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4" name="TextBox 33">
            <a:extLst>
              <a:ext uri="{FF2B5EF4-FFF2-40B4-BE49-F238E27FC236}">
                <a16:creationId xmlns:a16="http://schemas.microsoft.com/office/drawing/2014/main" id="{F3DB3503-6784-B346-8636-8FD4DE59EA30}"/>
              </a:ext>
            </a:extLst>
          </p:cNvPr>
          <p:cNvSpPr txBox="1"/>
          <p:nvPr/>
        </p:nvSpPr>
        <p:spPr>
          <a:xfrm>
            <a:off x="6066654" y="3956010"/>
            <a:ext cx="588852" cy="307777"/>
          </a:xfrm>
          <a:prstGeom prst="rect">
            <a:avLst/>
          </a:prstGeom>
          <a:noFill/>
        </p:spPr>
        <p:txBody>
          <a:bodyPr wrap="square" rtlCol="0">
            <a:spAutoFit/>
          </a:bodyPr>
          <a:lstStyle/>
          <a:p>
            <a:r>
              <a:rPr lang="en-BE" sz="1400" dirty="0"/>
              <a:t>no</a:t>
            </a:r>
          </a:p>
        </p:txBody>
      </p:sp>
      <p:sp>
        <p:nvSpPr>
          <p:cNvPr id="35" name="TextBox 34">
            <a:extLst>
              <a:ext uri="{FF2B5EF4-FFF2-40B4-BE49-F238E27FC236}">
                <a16:creationId xmlns:a16="http://schemas.microsoft.com/office/drawing/2014/main" id="{AF7864B9-C05A-5B41-8080-239D1B28DAD9}"/>
              </a:ext>
            </a:extLst>
          </p:cNvPr>
          <p:cNvSpPr txBox="1"/>
          <p:nvPr/>
        </p:nvSpPr>
        <p:spPr>
          <a:xfrm>
            <a:off x="5540141" y="4614305"/>
            <a:ext cx="1295175" cy="400110"/>
          </a:xfrm>
          <a:prstGeom prst="rect">
            <a:avLst/>
          </a:prstGeom>
          <a:noFill/>
        </p:spPr>
        <p:txBody>
          <a:bodyPr wrap="square" rtlCol="0">
            <a:spAutoFit/>
          </a:bodyPr>
          <a:lstStyle/>
          <a:p>
            <a:pPr algn="ctr"/>
            <a:r>
              <a:rPr lang="en-US" sz="2000" dirty="0" err="1"/>
              <a:t>scDNA</a:t>
            </a:r>
            <a:r>
              <a:rPr lang="en-US" sz="2000" dirty="0"/>
              <a:t> seq</a:t>
            </a:r>
            <a:endParaRPr lang="en-BE" sz="2000" dirty="0"/>
          </a:p>
        </p:txBody>
      </p:sp>
      <p:sp>
        <p:nvSpPr>
          <p:cNvPr id="36" name="Rounded Rectangle 35">
            <a:extLst>
              <a:ext uri="{FF2B5EF4-FFF2-40B4-BE49-F238E27FC236}">
                <a16:creationId xmlns:a16="http://schemas.microsoft.com/office/drawing/2014/main" id="{9662A592-F77D-134C-A9AC-9EBDC73A64EA}"/>
              </a:ext>
            </a:extLst>
          </p:cNvPr>
          <p:cNvSpPr/>
          <p:nvPr/>
        </p:nvSpPr>
        <p:spPr>
          <a:xfrm>
            <a:off x="5535336" y="4575030"/>
            <a:ext cx="1302993" cy="439385"/>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7" name="TextBox 36">
            <a:extLst>
              <a:ext uri="{FF2B5EF4-FFF2-40B4-BE49-F238E27FC236}">
                <a16:creationId xmlns:a16="http://schemas.microsoft.com/office/drawing/2014/main" id="{49756A88-481E-FF42-BB17-DC560849C6C2}"/>
              </a:ext>
            </a:extLst>
          </p:cNvPr>
          <p:cNvSpPr txBox="1"/>
          <p:nvPr/>
        </p:nvSpPr>
        <p:spPr>
          <a:xfrm>
            <a:off x="5962881" y="2914146"/>
            <a:ext cx="588852" cy="307777"/>
          </a:xfrm>
          <a:prstGeom prst="rect">
            <a:avLst/>
          </a:prstGeom>
          <a:noFill/>
        </p:spPr>
        <p:txBody>
          <a:bodyPr wrap="square" rtlCol="0">
            <a:spAutoFit/>
          </a:bodyPr>
          <a:lstStyle/>
          <a:p>
            <a:r>
              <a:rPr lang="en-BE" sz="1400" dirty="0"/>
              <a:t>DNA</a:t>
            </a:r>
          </a:p>
        </p:txBody>
      </p:sp>
      <p:cxnSp>
        <p:nvCxnSpPr>
          <p:cNvPr id="38" name="Straight Arrow Connector 37">
            <a:extLst>
              <a:ext uri="{FF2B5EF4-FFF2-40B4-BE49-F238E27FC236}">
                <a16:creationId xmlns:a16="http://schemas.microsoft.com/office/drawing/2014/main" id="{F45430E2-53FE-CF4C-836E-E22037EEF9A8}"/>
              </a:ext>
            </a:extLst>
          </p:cNvPr>
          <p:cNvCxnSpPr>
            <a:cxnSpLocks/>
          </p:cNvCxnSpPr>
          <p:nvPr/>
        </p:nvCxnSpPr>
        <p:spPr>
          <a:xfrm flipH="1">
            <a:off x="5721406" y="2854472"/>
            <a:ext cx="283370" cy="3676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9D481FC-7433-4D46-AFF2-9ADD79985F00}"/>
              </a:ext>
            </a:extLst>
          </p:cNvPr>
          <p:cNvCxnSpPr>
            <a:cxnSpLocks/>
          </p:cNvCxnSpPr>
          <p:nvPr/>
        </p:nvCxnSpPr>
        <p:spPr>
          <a:xfrm>
            <a:off x="5486626" y="3946630"/>
            <a:ext cx="592183" cy="4469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767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CC3AF20A-E949-0449-86E8-FECD673FE190}"/>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65469" y="1531645"/>
            <a:ext cx="2124000" cy="4279626"/>
          </a:xfrm>
          <a:prstGeom prst="rect">
            <a:avLst/>
          </a:prstGeom>
        </p:spPr>
      </p:pic>
      <p:sp>
        <p:nvSpPr>
          <p:cNvPr id="15" name="Freeform 14">
            <a:extLst>
              <a:ext uri="{FF2B5EF4-FFF2-40B4-BE49-F238E27FC236}">
                <a16:creationId xmlns:a16="http://schemas.microsoft.com/office/drawing/2014/main" id="{787B81B5-721F-0847-BFC8-43FE2ACE17BA}"/>
              </a:ext>
            </a:extLst>
          </p:cNvPr>
          <p:cNvSpPr/>
          <p:nvPr/>
        </p:nvSpPr>
        <p:spPr>
          <a:xfrm>
            <a:off x="2219785" y="1235675"/>
            <a:ext cx="352751" cy="1343564"/>
          </a:xfrm>
          <a:custGeom>
            <a:avLst/>
            <a:gdLst>
              <a:gd name="connsiteX0" fmla="*/ 0 w 457200"/>
              <a:gd name="connsiteY0" fmla="*/ 1309816 h 1407972"/>
              <a:gd name="connsiteX1" fmla="*/ 284206 w 457200"/>
              <a:gd name="connsiteY1" fmla="*/ 1272746 h 1407972"/>
              <a:gd name="connsiteX2" fmla="*/ 457200 w 457200"/>
              <a:gd name="connsiteY2" fmla="*/ 0 h 1407972"/>
              <a:gd name="connsiteX0" fmla="*/ 0 w 457200"/>
              <a:gd name="connsiteY0" fmla="*/ 1309816 h 1346110"/>
              <a:gd name="connsiteX1" fmla="*/ 420130 w 457200"/>
              <a:gd name="connsiteY1" fmla="*/ 1099751 h 1346110"/>
              <a:gd name="connsiteX2" fmla="*/ 457200 w 457200"/>
              <a:gd name="connsiteY2" fmla="*/ 0 h 1346110"/>
              <a:gd name="connsiteX0" fmla="*/ 0 w 457200"/>
              <a:gd name="connsiteY0" fmla="*/ 1309816 h 1324859"/>
              <a:gd name="connsiteX1" fmla="*/ 382368 w 457200"/>
              <a:gd name="connsiteY1" fmla="*/ 842767 h 1324859"/>
              <a:gd name="connsiteX2" fmla="*/ 457200 w 457200"/>
              <a:gd name="connsiteY2" fmla="*/ 0 h 1324859"/>
              <a:gd name="connsiteX0" fmla="*/ 0 w 646012"/>
              <a:gd name="connsiteY0" fmla="*/ 1273103 h 1289582"/>
              <a:gd name="connsiteX1" fmla="*/ 571180 w 646012"/>
              <a:gd name="connsiteY1" fmla="*/ 842767 h 1289582"/>
              <a:gd name="connsiteX2" fmla="*/ 646012 w 646012"/>
              <a:gd name="connsiteY2" fmla="*/ 0 h 1289582"/>
              <a:gd name="connsiteX0" fmla="*/ 0 w 646012"/>
              <a:gd name="connsiteY0" fmla="*/ 1273103 h 1277444"/>
              <a:gd name="connsiteX1" fmla="*/ 571180 w 646012"/>
              <a:gd name="connsiteY1" fmla="*/ 842767 h 1277444"/>
              <a:gd name="connsiteX2" fmla="*/ 646012 w 646012"/>
              <a:gd name="connsiteY2" fmla="*/ 0 h 1277444"/>
              <a:gd name="connsiteX0" fmla="*/ 0 w 655649"/>
              <a:gd name="connsiteY0" fmla="*/ 1316820 h 1320593"/>
              <a:gd name="connsiteX1" fmla="*/ 580817 w 655649"/>
              <a:gd name="connsiteY1" fmla="*/ 842767 h 1320593"/>
              <a:gd name="connsiteX2" fmla="*/ 655649 w 655649"/>
              <a:gd name="connsiteY2" fmla="*/ 0 h 1320593"/>
              <a:gd name="connsiteX0" fmla="*/ 0 w 659212"/>
              <a:gd name="connsiteY0" fmla="*/ 1316820 h 1320740"/>
              <a:gd name="connsiteX1" fmla="*/ 628996 w 659212"/>
              <a:gd name="connsiteY1" fmla="*/ 855258 h 1320740"/>
              <a:gd name="connsiteX2" fmla="*/ 655649 w 659212"/>
              <a:gd name="connsiteY2" fmla="*/ 0 h 1320740"/>
            </a:gdLst>
            <a:ahLst/>
            <a:cxnLst>
              <a:cxn ang="0">
                <a:pos x="connsiteX0" y="connsiteY0"/>
              </a:cxn>
              <a:cxn ang="0">
                <a:pos x="connsiteX1" y="connsiteY1"/>
              </a:cxn>
              <a:cxn ang="0">
                <a:pos x="connsiteX2" y="connsiteY2"/>
              </a:cxn>
            </a:cxnLst>
            <a:rect l="l" t="t" r="r" b="b"/>
            <a:pathLst>
              <a:path w="659212" h="1320740">
                <a:moveTo>
                  <a:pt x="0" y="1316820"/>
                </a:moveTo>
                <a:cubicBezTo>
                  <a:pt x="547256" y="1357473"/>
                  <a:pt x="552796" y="1073561"/>
                  <a:pt x="628996" y="855258"/>
                </a:cubicBezTo>
                <a:cubicBezTo>
                  <a:pt x="705196" y="636955"/>
                  <a:pt x="607252" y="527221"/>
                  <a:pt x="655649" y="0"/>
                </a:cubicBezTo>
              </a:path>
            </a:pathLst>
          </a:custGeom>
          <a:noFill/>
          <a:ln>
            <a:solidFill>
              <a:srgbClr val="E64980">
                <a:alpha val="29804"/>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3" name="Rounded Rectangle 12">
            <a:extLst>
              <a:ext uri="{FF2B5EF4-FFF2-40B4-BE49-F238E27FC236}">
                <a16:creationId xmlns:a16="http://schemas.microsoft.com/office/drawing/2014/main" id="{1F7532E6-416D-B044-9B8D-B3BD70B36CA7}"/>
              </a:ext>
            </a:extLst>
          </p:cNvPr>
          <p:cNvSpPr/>
          <p:nvPr/>
        </p:nvSpPr>
        <p:spPr>
          <a:xfrm>
            <a:off x="2577341" y="336377"/>
            <a:ext cx="8778518" cy="6437871"/>
          </a:xfrm>
          <a:prstGeom prst="roundRect">
            <a:avLst/>
          </a:prstGeom>
          <a:noFill/>
          <a:ln w="19050">
            <a:solidFill>
              <a:srgbClr val="E64980">
                <a:alpha val="29804"/>
              </a:srgbClr>
            </a:solidFill>
            <a:prstDash val="sysDash"/>
            <a:extLst>
              <a:ext uri="{C807C97D-BFC1-408E-A445-0C87EB9F89A2}">
                <ask:lineSketchStyleProps xmlns:ask="http://schemas.microsoft.com/office/drawing/2018/sketchyshapes" sd="1219033472">
                  <a:custGeom>
                    <a:avLst/>
                    <a:gdLst>
                      <a:gd name="connsiteX0" fmla="*/ 0 w 8411825"/>
                      <a:gd name="connsiteY0" fmla="*/ 1013274 h 6079525"/>
                      <a:gd name="connsiteX1" fmla="*/ 1013274 w 8411825"/>
                      <a:gd name="connsiteY1" fmla="*/ 0 h 6079525"/>
                      <a:gd name="connsiteX2" fmla="*/ 1721459 w 8411825"/>
                      <a:gd name="connsiteY2" fmla="*/ 0 h 6079525"/>
                      <a:gd name="connsiteX3" fmla="*/ 2238086 w 8411825"/>
                      <a:gd name="connsiteY3" fmla="*/ 0 h 6079525"/>
                      <a:gd name="connsiteX4" fmla="*/ 2690860 w 8411825"/>
                      <a:gd name="connsiteY4" fmla="*/ 0 h 6079525"/>
                      <a:gd name="connsiteX5" fmla="*/ 3335193 w 8411825"/>
                      <a:gd name="connsiteY5" fmla="*/ 0 h 6079525"/>
                      <a:gd name="connsiteX6" fmla="*/ 3851820 w 8411825"/>
                      <a:gd name="connsiteY6" fmla="*/ 0 h 6079525"/>
                      <a:gd name="connsiteX7" fmla="*/ 4560005 w 8411825"/>
                      <a:gd name="connsiteY7" fmla="*/ 0 h 6079525"/>
                      <a:gd name="connsiteX8" fmla="*/ 5012779 w 8411825"/>
                      <a:gd name="connsiteY8" fmla="*/ 0 h 6079525"/>
                      <a:gd name="connsiteX9" fmla="*/ 5720965 w 8411825"/>
                      <a:gd name="connsiteY9" fmla="*/ 0 h 6079525"/>
                      <a:gd name="connsiteX10" fmla="*/ 6109886 w 8411825"/>
                      <a:gd name="connsiteY10" fmla="*/ 0 h 6079525"/>
                      <a:gd name="connsiteX11" fmla="*/ 6690366 w 8411825"/>
                      <a:gd name="connsiteY11" fmla="*/ 0 h 6079525"/>
                      <a:gd name="connsiteX12" fmla="*/ 7398551 w 8411825"/>
                      <a:gd name="connsiteY12" fmla="*/ 0 h 6079525"/>
                      <a:gd name="connsiteX13" fmla="*/ 8411825 w 8411825"/>
                      <a:gd name="connsiteY13" fmla="*/ 1013274 h 6079525"/>
                      <a:gd name="connsiteX14" fmla="*/ 8411825 w 8411825"/>
                      <a:gd name="connsiteY14" fmla="*/ 1592271 h 6079525"/>
                      <a:gd name="connsiteX15" fmla="*/ 8411825 w 8411825"/>
                      <a:gd name="connsiteY15" fmla="*/ 2090208 h 6079525"/>
                      <a:gd name="connsiteX16" fmla="*/ 8411825 w 8411825"/>
                      <a:gd name="connsiteY16" fmla="*/ 2669205 h 6079525"/>
                      <a:gd name="connsiteX17" fmla="*/ 8411825 w 8411825"/>
                      <a:gd name="connsiteY17" fmla="*/ 3329261 h 6079525"/>
                      <a:gd name="connsiteX18" fmla="*/ 8411825 w 8411825"/>
                      <a:gd name="connsiteY18" fmla="*/ 3908258 h 6079525"/>
                      <a:gd name="connsiteX19" fmla="*/ 8411825 w 8411825"/>
                      <a:gd name="connsiteY19" fmla="*/ 4365665 h 6079525"/>
                      <a:gd name="connsiteX20" fmla="*/ 8411825 w 8411825"/>
                      <a:gd name="connsiteY20" fmla="*/ 5066251 h 6079525"/>
                      <a:gd name="connsiteX21" fmla="*/ 7398551 w 8411825"/>
                      <a:gd name="connsiteY21" fmla="*/ 6079525 h 6079525"/>
                      <a:gd name="connsiteX22" fmla="*/ 6881924 w 8411825"/>
                      <a:gd name="connsiteY22" fmla="*/ 6079525 h 6079525"/>
                      <a:gd name="connsiteX23" fmla="*/ 6301444 w 8411825"/>
                      <a:gd name="connsiteY23" fmla="*/ 6079525 h 6079525"/>
                      <a:gd name="connsiteX24" fmla="*/ 5912523 w 8411825"/>
                      <a:gd name="connsiteY24" fmla="*/ 6079525 h 6079525"/>
                      <a:gd name="connsiteX25" fmla="*/ 5523601 w 8411825"/>
                      <a:gd name="connsiteY25" fmla="*/ 6079525 h 6079525"/>
                      <a:gd name="connsiteX26" fmla="*/ 4943122 w 8411825"/>
                      <a:gd name="connsiteY26" fmla="*/ 6079525 h 6079525"/>
                      <a:gd name="connsiteX27" fmla="*/ 4490348 w 8411825"/>
                      <a:gd name="connsiteY27" fmla="*/ 6079525 h 6079525"/>
                      <a:gd name="connsiteX28" fmla="*/ 3846015 w 8411825"/>
                      <a:gd name="connsiteY28" fmla="*/ 6079525 h 6079525"/>
                      <a:gd name="connsiteX29" fmla="*/ 3393241 w 8411825"/>
                      <a:gd name="connsiteY29" fmla="*/ 6079525 h 6079525"/>
                      <a:gd name="connsiteX30" fmla="*/ 2748908 w 8411825"/>
                      <a:gd name="connsiteY30" fmla="*/ 6079525 h 6079525"/>
                      <a:gd name="connsiteX31" fmla="*/ 2359987 w 8411825"/>
                      <a:gd name="connsiteY31" fmla="*/ 6079525 h 6079525"/>
                      <a:gd name="connsiteX32" fmla="*/ 1715654 w 8411825"/>
                      <a:gd name="connsiteY32" fmla="*/ 6079525 h 6079525"/>
                      <a:gd name="connsiteX33" fmla="*/ 1013274 w 8411825"/>
                      <a:gd name="connsiteY33" fmla="*/ 6079525 h 6079525"/>
                      <a:gd name="connsiteX34" fmla="*/ 0 w 8411825"/>
                      <a:gd name="connsiteY34" fmla="*/ 5066251 h 6079525"/>
                      <a:gd name="connsiteX35" fmla="*/ 0 w 8411825"/>
                      <a:gd name="connsiteY35" fmla="*/ 4406195 h 6079525"/>
                      <a:gd name="connsiteX36" fmla="*/ 0 w 8411825"/>
                      <a:gd name="connsiteY36" fmla="*/ 3908258 h 6079525"/>
                      <a:gd name="connsiteX37" fmla="*/ 0 w 8411825"/>
                      <a:gd name="connsiteY37" fmla="*/ 3450850 h 6079525"/>
                      <a:gd name="connsiteX38" fmla="*/ 0 w 8411825"/>
                      <a:gd name="connsiteY38" fmla="*/ 2952913 h 6079525"/>
                      <a:gd name="connsiteX39" fmla="*/ 0 w 8411825"/>
                      <a:gd name="connsiteY39" fmla="*/ 2414446 h 6079525"/>
                      <a:gd name="connsiteX40" fmla="*/ 0 w 8411825"/>
                      <a:gd name="connsiteY40" fmla="*/ 1835449 h 6079525"/>
                      <a:gd name="connsiteX41" fmla="*/ 0 w 8411825"/>
                      <a:gd name="connsiteY41" fmla="*/ 1013274 h 60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11825" h="6079525" extrusionOk="0">
                        <a:moveTo>
                          <a:pt x="0" y="1013274"/>
                        </a:moveTo>
                        <a:cubicBezTo>
                          <a:pt x="-102804" y="390246"/>
                          <a:pt x="324668" y="48412"/>
                          <a:pt x="1013274" y="0"/>
                        </a:cubicBezTo>
                        <a:cubicBezTo>
                          <a:pt x="1221492" y="-76002"/>
                          <a:pt x="1452409" y="66076"/>
                          <a:pt x="1721459" y="0"/>
                        </a:cubicBezTo>
                        <a:cubicBezTo>
                          <a:pt x="1990510" y="-66076"/>
                          <a:pt x="2058947" y="31289"/>
                          <a:pt x="2238086" y="0"/>
                        </a:cubicBezTo>
                        <a:cubicBezTo>
                          <a:pt x="2417225" y="-31289"/>
                          <a:pt x="2559296" y="11396"/>
                          <a:pt x="2690860" y="0"/>
                        </a:cubicBezTo>
                        <a:cubicBezTo>
                          <a:pt x="2822424" y="-11396"/>
                          <a:pt x="3074681" y="68794"/>
                          <a:pt x="3335193" y="0"/>
                        </a:cubicBezTo>
                        <a:cubicBezTo>
                          <a:pt x="3595705" y="-68794"/>
                          <a:pt x="3714577" y="28880"/>
                          <a:pt x="3851820" y="0"/>
                        </a:cubicBezTo>
                        <a:cubicBezTo>
                          <a:pt x="3989063" y="-28880"/>
                          <a:pt x="4397253" y="11371"/>
                          <a:pt x="4560005" y="0"/>
                        </a:cubicBezTo>
                        <a:cubicBezTo>
                          <a:pt x="4722758" y="-11371"/>
                          <a:pt x="4846326" y="24934"/>
                          <a:pt x="5012779" y="0"/>
                        </a:cubicBezTo>
                        <a:cubicBezTo>
                          <a:pt x="5179232" y="-24934"/>
                          <a:pt x="5414985" y="27977"/>
                          <a:pt x="5720965" y="0"/>
                        </a:cubicBezTo>
                        <a:cubicBezTo>
                          <a:pt x="6026945" y="-27977"/>
                          <a:pt x="5952627" y="4648"/>
                          <a:pt x="6109886" y="0"/>
                        </a:cubicBezTo>
                        <a:cubicBezTo>
                          <a:pt x="6267145" y="-4648"/>
                          <a:pt x="6520200" y="62990"/>
                          <a:pt x="6690366" y="0"/>
                        </a:cubicBezTo>
                        <a:cubicBezTo>
                          <a:pt x="6860532" y="-62990"/>
                          <a:pt x="7078318" y="33421"/>
                          <a:pt x="7398551" y="0"/>
                        </a:cubicBezTo>
                        <a:cubicBezTo>
                          <a:pt x="8031271" y="-72239"/>
                          <a:pt x="8455351" y="425592"/>
                          <a:pt x="8411825" y="1013274"/>
                        </a:cubicBezTo>
                        <a:cubicBezTo>
                          <a:pt x="8467362" y="1244336"/>
                          <a:pt x="8365820" y="1454726"/>
                          <a:pt x="8411825" y="1592271"/>
                        </a:cubicBezTo>
                        <a:cubicBezTo>
                          <a:pt x="8457830" y="1729816"/>
                          <a:pt x="8391830" y="1938873"/>
                          <a:pt x="8411825" y="2090208"/>
                        </a:cubicBezTo>
                        <a:cubicBezTo>
                          <a:pt x="8431820" y="2241543"/>
                          <a:pt x="8385640" y="2530434"/>
                          <a:pt x="8411825" y="2669205"/>
                        </a:cubicBezTo>
                        <a:cubicBezTo>
                          <a:pt x="8438010" y="2807976"/>
                          <a:pt x="8384417" y="3154356"/>
                          <a:pt x="8411825" y="3329261"/>
                        </a:cubicBezTo>
                        <a:cubicBezTo>
                          <a:pt x="8439233" y="3504166"/>
                          <a:pt x="8360359" y="3771976"/>
                          <a:pt x="8411825" y="3908258"/>
                        </a:cubicBezTo>
                        <a:cubicBezTo>
                          <a:pt x="8463291" y="4044540"/>
                          <a:pt x="8402729" y="4180418"/>
                          <a:pt x="8411825" y="4365665"/>
                        </a:cubicBezTo>
                        <a:cubicBezTo>
                          <a:pt x="8420921" y="4550912"/>
                          <a:pt x="8399130" y="4883369"/>
                          <a:pt x="8411825" y="5066251"/>
                        </a:cubicBezTo>
                        <a:cubicBezTo>
                          <a:pt x="8497968" y="5574769"/>
                          <a:pt x="7892703" y="6183452"/>
                          <a:pt x="7398551" y="6079525"/>
                        </a:cubicBezTo>
                        <a:cubicBezTo>
                          <a:pt x="7157812" y="6079926"/>
                          <a:pt x="7004989" y="6035751"/>
                          <a:pt x="6881924" y="6079525"/>
                        </a:cubicBezTo>
                        <a:cubicBezTo>
                          <a:pt x="6758859" y="6123299"/>
                          <a:pt x="6556140" y="6029579"/>
                          <a:pt x="6301444" y="6079525"/>
                        </a:cubicBezTo>
                        <a:cubicBezTo>
                          <a:pt x="6046748" y="6129471"/>
                          <a:pt x="6047287" y="6038637"/>
                          <a:pt x="5912523" y="6079525"/>
                        </a:cubicBezTo>
                        <a:cubicBezTo>
                          <a:pt x="5777759" y="6120413"/>
                          <a:pt x="5650129" y="6034178"/>
                          <a:pt x="5523601" y="6079525"/>
                        </a:cubicBezTo>
                        <a:cubicBezTo>
                          <a:pt x="5397073" y="6124872"/>
                          <a:pt x="5107424" y="6073740"/>
                          <a:pt x="4943122" y="6079525"/>
                        </a:cubicBezTo>
                        <a:cubicBezTo>
                          <a:pt x="4778820" y="6085310"/>
                          <a:pt x="4687063" y="6032615"/>
                          <a:pt x="4490348" y="6079525"/>
                        </a:cubicBezTo>
                        <a:cubicBezTo>
                          <a:pt x="4293633" y="6126435"/>
                          <a:pt x="4068090" y="6017649"/>
                          <a:pt x="3846015" y="6079525"/>
                        </a:cubicBezTo>
                        <a:cubicBezTo>
                          <a:pt x="3623940" y="6141401"/>
                          <a:pt x="3570656" y="6075366"/>
                          <a:pt x="3393241" y="6079525"/>
                        </a:cubicBezTo>
                        <a:cubicBezTo>
                          <a:pt x="3215826" y="6083684"/>
                          <a:pt x="3030746" y="6029854"/>
                          <a:pt x="2748908" y="6079525"/>
                        </a:cubicBezTo>
                        <a:cubicBezTo>
                          <a:pt x="2467070" y="6129196"/>
                          <a:pt x="2474263" y="6063531"/>
                          <a:pt x="2359987" y="6079525"/>
                        </a:cubicBezTo>
                        <a:cubicBezTo>
                          <a:pt x="2245711" y="6095519"/>
                          <a:pt x="1850742" y="6029850"/>
                          <a:pt x="1715654" y="6079525"/>
                        </a:cubicBezTo>
                        <a:cubicBezTo>
                          <a:pt x="1580566" y="6129200"/>
                          <a:pt x="1300250" y="6067777"/>
                          <a:pt x="1013274" y="6079525"/>
                        </a:cubicBezTo>
                        <a:cubicBezTo>
                          <a:pt x="430099" y="6092735"/>
                          <a:pt x="24307" y="5691727"/>
                          <a:pt x="0" y="5066251"/>
                        </a:cubicBezTo>
                        <a:cubicBezTo>
                          <a:pt x="-24774" y="4875056"/>
                          <a:pt x="34367" y="4687189"/>
                          <a:pt x="0" y="4406195"/>
                        </a:cubicBezTo>
                        <a:cubicBezTo>
                          <a:pt x="-34367" y="4125201"/>
                          <a:pt x="21606" y="4096859"/>
                          <a:pt x="0" y="3908258"/>
                        </a:cubicBezTo>
                        <a:cubicBezTo>
                          <a:pt x="-21606" y="3719657"/>
                          <a:pt x="28453" y="3573325"/>
                          <a:pt x="0" y="3450850"/>
                        </a:cubicBezTo>
                        <a:cubicBezTo>
                          <a:pt x="-28453" y="3328375"/>
                          <a:pt x="26523" y="3088658"/>
                          <a:pt x="0" y="2952913"/>
                        </a:cubicBezTo>
                        <a:cubicBezTo>
                          <a:pt x="-26523" y="2817168"/>
                          <a:pt x="29552" y="2580642"/>
                          <a:pt x="0" y="2414446"/>
                        </a:cubicBezTo>
                        <a:cubicBezTo>
                          <a:pt x="-29552" y="2248250"/>
                          <a:pt x="39317" y="1969577"/>
                          <a:pt x="0" y="1835449"/>
                        </a:cubicBezTo>
                        <a:cubicBezTo>
                          <a:pt x="-39317" y="1701321"/>
                          <a:pt x="18150" y="1349752"/>
                          <a:pt x="0" y="10132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6" name="TextBox 55">
            <a:extLst>
              <a:ext uri="{FF2B5EF4-FFF2-40B4-BE49-F238E27FC236}">
                <a16:creationId xmlns:a16="http://schemas.microsoft.com/office/drawing/2014/main" id="{CA87D798-1A3C-364E-8D9B-E820FEAC98F1}"/>
              </a:ext>
            </a:extLst>
          </p:cNvPr>
          <p:cNvSpPr txBox="1"/>
          <p:nvPr/>
        </p:nvSpPr>
        <p:spPr>
          <a:xfrm>
            <a:off x="5115697" y="1109164"/>
            <a:ext cx="3429866" cy="400110"/>
          </a:xfrm>
          <a:prstGeom prst="rect">
            <a:avLst/>
          </a:prstGeom>
          <a:noFill/>
        </p:spPr>
        <p:txBody>
          <a:bodyPr wrap="square" rtlCol="0">
            <a:spAutoFit/>
          </a:bodyPr>
          <a:lstStyle/>
          <a:p>
            <a:pPr algn="ctr"/>
            <a:r>
              <a:rPr lang="en-US" sz="2000" dirty="0"/>
              <a:t>retaining spatial information</a:t>
            </a:r>
            <a:endParaRPr lang="en-BE" sz="2000" dirty="0"/>
          </a:p>
        </p:txBody>
      </p:sp>
      <p:sp>
        <p:nvSpPr>
          <p:cNvPr id="14" name="TextBox 13">
            <a:extLst>
              <a:ext uri="{FF2B5EF4-FFF2-40B4-BE49-F238E27FC236}">
                <a16:creationId xmlns:a16="http://schemas.microsoft.com/office/drawing/2014/main" id="{774E504F-26F9-444D-9EAC-4C1FBA364740}"/>
              </a:ext>
            </a:extLst>
          </p:cNvPr>
          <p:cNvSpPr txBox="1"/>
          <p:nvPr/>
        </p:nvSpPr>
        <p:spPr>
          <a:xfrm>
            <a:off x="2872747" y="457509"/>
            <a:ext cx="7894557" cy="430887"/>
          </a:xfrm>
          <a:prstGeom prst="rect">
            <a:avLst/>
          </a:prstGeom>
          <a:noFill/>
        </p:spPr>
        <p:txBody>
          <a:bodyPr wrap="square" rtlCol="0">
            <a:spAutoFit/>
          </a:bodyPr>
          <a:lstStyle/>
          <a:p>
            <a:pPr algn="ctr"/>
            <a:r>
              <a:rPr lang="en-GB" sz="2400" b="1" dirty="0"/>
              <a:t>W</a:t>
            </a:r>
            <a:r>
              <a:rPr lang="en-BE" sz="2400" b="1" dirty="0"/>
              <a:t>hat is my scientific question?</a:t>
            </a:r>
          </a:p>
        </p:txBody>
      </p:sp>
      <p:sp>
        <p:nvSpPr>
          <p:cNvPr id="48" name="Triangle 47">
            <a:extLst>
              <a:ext uri="{FF2B5EF4-FFF2-40B4-BE49-F238E27FC236}">
                <a16:creationId xmlns:a16="http://schemas.microsoft.com/office/drawing/2014/main" id="{F3ACD916-F275-FB4F-B91B-81858DA0FBDF}"/>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49" name="Triangle 48">
            <a:extLst>
              <a:ext uri="{FF2B5EF4-FFF2-40B4-BE49-F238E27FC236}">
                <a16:creationId xmlns:a16="http://schemas.microsoft.com/office/drawing/2014/main" id="{DC616640-E1A1-D848-A0EB-46E626C628ED}"/>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50" name="Picture 2" descr="Genomics Core Leuven">
            <a:extLst>
              <a:ext uri="{FF2B5EF4-FFF2-40B4-BE49-F238E27FC236}">
                <a16:creationId xmlns:a16="http://schemas.microsoft.com/office/drawing/2014/main" id="{B5904C58-0056-6646-9CCF-6F1BA46F521C}"/>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sp>
        <p:nvSpPr>
          <p:cNvPr id="55" name="Rounded Rectangle 54">
            <a:extLst>
              <a:ext uri="{FF2B5EF4-FFF2-40B4-BE49-F238E27FC236}">
                <a16:creationId xmlns:a16="http://schemas.microsoft.com/office/drawing/2014/main" id="{6390FAE5-CAFA-EA42-854F-C83C78D365DE}"/>
              </a:ext>
            </a:extLst>
          </p:cNvPr>
          <p:cNvSpPr/>
          <p:nvPr/>
        </p:nvSpPr>
        <p:spPr>
          <a:xfrm>
            <a:off x="5115697" y="1069890"/>
            <a:ext cx="3429865" cy="439384"/>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7" name="TextBox 56">
            <a:extLst>
              <a:ext uri="{FF2B5EF4-FFF2-40B4-BE49-F238E27FC236}">
                <a16:creationId xmlns:a16="http://schemas.microsoft.com/office/drawing/2014/main" id="{75967EB5-51ED-FC4F-90DA-788731539B44}"/>
              </a:ext>
            </a:extLst>
          </p:cNvPr>
          <p:cNvSpPr txBox="1"/>
          <p:nvPr/>
        </p:nvSpPr>
        <p:spPr>
          <a:xfrm>
            <a:off x="3426822" y="2368750"/>
            <a:ext cx="1295175" cy="400110"/>
          </a:xfrm>
          <a:prstGeom prst="rect">
            <a:avLst/>
          </a:prstGeom>
          <a:noFill/>
        </p:spPr>
        <p:txBody>
          <a:bodyPr wrap="square" rtlCol="0">
            <a:spAutoFit/>
          </a:bodyPr>
          <a:lstStyle/>
          <a:p>
            <a:pPr algn="ctr"/>
            <a:r>
              <a:rPr lang="en-US" sz="2000" dirty="0"/>
              <a:t>10x </a:t>
            </a:r>
            <a:r>
              <a:rPr lang="en-US" sz="2000" dirty="0" err="1"/>
              <a:t>visium</a:t>
            </a:r>
            <a:endParaRPr lang="en-BE" sz="2000" dirty="0"/>
          </a:p>
        </p:txBody>
      </p:sp>
      <p:sp>
        <p:nvSpPr>
          <p:cNvPr id="58" name="Rounded Rectangle 57">
            <a:extLst>
              <a:ext uri="{FF2B5EF4-FFF2-40B4-BE49-F238E27FC236}">
                <a16:creationId xmlns:a16="http://schemas.microsoft.com/office/drawing/2014/main" id="{BB2BC589-5091-A046-9E7A-F159034C3723}"/>
              </a:ext>
            </a:extLst>
          </p:cNvPr>
          <p:cNvSpPr/>
          <p:nvPr/>
        </p:nvSpPr>
        <p:spPr>
          <a:xfrm>
            <a:off x="3422017" y="2329475"/>
            <a:ext cx="1302993" cy="439385"/>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3" name="Straight Arrow Connector 2">
            <a:extLst>
              <a:ext uri="{FF2B5EF4-FFF2-40B4-BE49-F238E27FC236}">
                <a16:creationId xmlns:a16="http://schemas.microsoft.com/office/drawing/2014/main" id="{F8084E4E-016E-FA49-8F84-1E6988CF3239}"/>
              </a:ext>
            </a:extLst>
          </p:cNvPr>
          <p:cNvCxnSpPr>
            <a:cxnSpLocks/>
          </p:cNvCxnSpPr>
          <p:nvPr/>
        </p:nvCxnSpPr>
        <p:spPr>
          <a:xfrm flipH="1">
            <a:off x="4725011" y="1689879"/>
            <a:ext cx="687248" cy="521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6983D6C-E9B1-2948-AF8E-BCE55C7B8934}"/>
              </a:ext>
            </a:extLst>
          </p:cNvPr>
          <p:cNvSpPr txBox="1"/>
          <p:nvPr/>
        </p:nvSpPr>
        <p:spPr>
          <a:xfrm>
            <a:off x="4712194" y="1735695"/>
            <a:ext cx="588852" cy="307777"/>
          </a:xfrm>
          <a:prstGeom prst="rect">
            <a:avLst/>
          </a:prstGeom>
          <a:noFill/>
        </p:spPr>
        <p:txBody>
          <a:bodyPr wrap="square" rtlCol="0">
            <a:spAutoFit/>
          </a:bodyPr>
          <a:lstStyle/>
          <a:p>
            <a:r>
              <a:rPr lang="en-BE" sz="1400" dirty="0"/>
              <a:t>yes</a:t>
            </a:r>
          </a:p>
        </p:txBody>
      </p:sp>
      <p:cxnSp>
        <p:nvCxnSpPr>
          <p:cNvPr id="17" name="Straight Arrow Connector 16">
            <a:extLst>
              <a:ext uri="{FF2B5EF4-FFF2-40B4-BE49-F238E27FC236}">
                <a16:creationId xmlns:a16="http://schemas.microsoft.com/office/drawing/2014/main" id="{78EBEEC4-65E2-2047-BAF3-E46C9F43D720}"/>
              </a:ext>
            </a:extLst>
          </p:cNvPr>
          <p:cNvCxnSpPr>
            <a:cxnSpLocks/>
          </p:cNvCxnSpPr>
          <p:nvPr/>
        </p:nvCxnSpPr>
        <p:spPr>
          <a:xfrm>
            <a:off x="7046177" y="1745133"/>
            <a:ext cx="375517" cy="4660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6934B52-2D38-6740-9394-AED130A6054D}"/>
              </a:ext>
            </a:extLst>
          </p:cNvPr>
          <p:cNvSpPr txBox="1"/>
          <p:nvPr/>
        </p:nvSpPr>
        <p:spPr>
          <a:xfrm>
            <a:off x="7178222" y="1688129"/>
            <a:ext cx="588852" cy="307777"/>
          </a:xfrm>
          <a:prstGeom prst="rect">
            <a:avLst/>
          </a:prstGeom>
          <a:noFill/>
        </p:spPr>
        <p:txBody>
          <a:bodyPr wrap="square" rtlCol="0">
            <a:spAutoFit/>
          </a:bodyPr>
          <a:lstStyle/>
          <a:p>
            <a:r>
              <a:rPr lang="en-BE" sz="1400" dirty="0"/>
              <a:t>no</a:t>
            </a:r>
          </a:p>
        </p:txBody>
      </p:sp>
      <p:sp>
        <p:nvSpPr>
          <p:cNvPr id="19" name="TextBox 18">
            <a:extLst>
              <a:ext uri="{FF2B5EF4-FFF2-40B4-BE49-F238E27FC236}">
                <a16:creationId xmlns:a16="http://schemas.microsoft.com/office/drawing/2014/main" id="{ECBBAB83-786B-7F4C-823E-8BB26EF839EE}"/>
              </a:ext>
            </a:extLst>
          </p:cNvPr>
          <p:cNvSpPr txBox="1"/>
          <p:nvPr/>
        </p:nvSpPr>
        <p:spPr>
          <a:xfrm>
            <a:off x="5963169" y="2306965"/>
            <a:ext cx="2821863" cy="400110"/>
          </a:xfrm>
          <a:prstGeom prst="rect">
            <a:avLst/>
          </a:prstGeom>
          <a:noFill/>
        </p:spPr>
        <p:txBody>
          <a:bodyPr wrap="none" rtlCol="0">
            <a:spAutoFit/>
          </a:bodyPr>
          <a:lstStyle/>
          <a:p>
            <a:r>
              <a:rPr lang="en-US" sz="2000" dirty="0"/>
              <a:t>interested in DNA or RNA</a:t>
            </a:r>
            <a:endParaRPr lang="en-BE" sz="2000" dirty="0"/>
          </a:p>
        </p:txBody>
      </p:sp>
      <p:sp>
        <p:nvSpPr>
          <p:cNvPr id="20" name="Rounded Rectangle 19">
            <a:extLst>
              <a:ext uri="{FF2B5EF4-FFF2-40B4-BE49-F238E27FC236}">
                <a16:creationId xmlns:a16="http://schemas.microsoft.com/office/drawing/2014/main" id="{CC43530F-C175-6D42-8895-C9B1B781525D}"/>
              </a:ext>
            </a:extLst>
          </p:cNvPr>
          <p:cNvSpPr/>
          <p:nvPr/>
        </p:nvSpPr>
        <p:spPr>
          <a:xfrm>
            <a:off x="5955345" y="2292405"/>
            <a:ext cx="2829681" cy="439384"/>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3" name="TextBox 22">
            <a:extLst>
              <a:ext uri="{FF2B5EF4-FFF2-40B4-BE49-F238E27FC236}">
                <a16:creationId xmlns:a16="http://schemas.microsoft.com/office/drawing/2014/main" id="{9533E8BD-5BB4-934B-AF6A-E89EC4F98109}"/>
              </a:ext>
            </a:extLst>
          </p:cNvPr>
          <p:cNvSpPr txBox="1"/>
          <p:nvPr/>
        </p:nvSpPr>
        <p:spPr>
          <a:xfrm>
            <a:off x="4134770" y="3345881"/>
            <a:ext cx="2939142" cy="400110"/>
          </a:xfrm>
          <a:prstGeom prst="rect">
            <a:avLst/>
          </a:prstGeom>
          <a:noFill/>
        </p:spPr>
        <p:txBody>
          <a:bodyPr wrap="square" rtlCol="0">
            <a:spAutoFit/>
          </a:bodyPr>
          <a:lstStyle/>
          <a:p>
            <a:pPr algn="ctr"/>
            <a:r>
              <a:rPr lang="en-US" sz="2000" dirty="0"/>
              <a:t>Interested in epigenetics</a:t>
            </a:r>
            <a:endParaRPr lang="en-BE" sz="2000" dirty="0"/>
          </a:p>
        </p:txBody>
      </p:sp>
      <p:sp>
        <p:nvSpPr>
          <p:cNvPr id="24" name="Rounded Rectangle 23">
            <a:extLst>
              <a:ext uri="{FF2B5EF4-FFF2-40B4-BE49-F238E27FC236}">
                <a16:creationId xmlns:a16="http://schemas.microsoft.com/office/drawing/2014/main" id="{7908C62C-0CAE-5F4C-B0E1-BEE4AFBBB778}"/>
              </a:ext>
            </a:extLst>
          </p:cNvPr>
          <p:cNvSpPr/>
          <p:nvPr/>
        </p:nvSpPr>
        <p:spPr>
          <a:xfrm>
            <a:off x="4126951" y="3306607"/>
            <a:ext cx="2946961" cy="439384"/>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7" name="TextBox 26">
            <a:extLst>
              <a:ext uri="{FF2B5EF4-FFF2-40B4-BE49-F238E27FC236}">
                <a16:creationId xmlns:a16="http://schemas.microsoft.com/office/drawing/2014/main" id="{743139BF-0D66-1C48-9E2C-F51E1C5EEA35}"/>
              </a:ext>
            </a:extLst>
          </p:cNvPr>
          <p:cNvSpPr txBox="1"/>
          <p:nvPr/>
        </p:nvSpPr>
        <p:spPr>
          <a:xfrm>
            <a:off x="4370756" y="3956010"/>
            <a:ext cx="588852" cy="307777"/>
          </a:xfrm>
          <a:prstGeom prst="rect">
            <a:avLst/>
          </a:prstGeom>
          <a:noFill/>
        </p:spPr>
        <p:txBody>
          <a:bodyPr wrap="square" rtlCol="0">
            <a:spAutoFit/>
          </a:bodyPr>
          <a:lstStyle/>
          <a:p>
            <a:r>
              <a:rPr lang="en-BE" sz="1400" dirty="0"/>
              <a:t>yes</a:t>
            </a:r>
          </a:p>
        </p:txBody>
      </p:sp>
      <p:cxnSp>
        <p:nvCxnSpPr>
          <p:cNvPr id="28" name="Straight Arrow Connector 27">
            <a:extLst>
              <a:ext uri="{FF2B5EF4-FFF2-40B4-BE49-F238E27FC236}">
                <a16:creationId xmlns:a16="http://schemas.microsoft.com/office/drawing/2014/main" id="{D1F978EE-4E6C-6F46-A418-BD68E4729061}"/>
              </a:ext>
            </a:extLst>
          </p:cNvPr>
          <p:cNvCxnSpPr>
            <a:cxnSpLocks/>
          </p:cNvCxnSpPr>
          <p:nvPr/>
        </p:nvCxnSpPr>
        <p:spPr>
          <a:xfrm flipH="1">
            <a:off x="4717191" y="3949701"/>
            <a:ext cx="592183" cy="4469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749B1AB-78F1-B24C-9A1B-03B97500989F}"/>
              </a:ext>
            </a:extLst>
          </p:cNvPr>
          <p:cNvSpPr txBox="1"/>
          <p:nvPr/>
        </p:nvSpPr>
        <p:spPr>
          <a:xfrm>
            <a:off x="3518780" y="4595573"/>
            <a:ext cx="1295175" cy="400110"/>
          </a:xfrm>
          <a:prstGeom prst="rect">
            <a:avLst/>
          </a:prstGeom>
          <a:noFill/>
        </p:spPr>
        <p:txBody>
          <a:bodyPr wrap="square" rtlCol="0">
            <a:spAutoFit/>
          </a:bodyPr>
          <a:lstStyle/>
          <a:p>
            <a:pPr algn="ctr"/>
            <a:r>
              <a:rPr lang="en-US" sz="2000" dirty="0"/>
              <a:t>10x ATAC</a:t>
            </a:r>
            <a:endParaRPr lang="en-BE" sz="2000" dirty="0"/>
          </a:p>
        </p:txBody>
      </p:sp>
      <p:sp>
        <p:nvSpPr>
          <p:cNvPr id="30" name="Rounded Rectangle 29">
            <a:extLst>
              <a:ext uri="{FF2B5EF4-FFF2-40B4-BE49-F238E27FC236}">
                <a16:creationId xmlns:a16="http://schemas.microsoft.com/office/drawing/2014/main" id="{97DC53B2-5ACD-4F47-9967-471718B7B1E7}"/>
              </a:ext>
            </a:extLst>
          </p:cNvPr>
          <p:cNvSpPr/>
          <p:nvPr/>
        </p:nvSpPr>
        <p:spPr>
          <a:xfrm>
            <a:off x="3513975" y="4556298"/>
            <a:ext cx="1302993" cy="439385"/>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1" name="TextBox 30">
            <a:extLst>
              <a:ext uri="{FF2B5EF4-FFF2-40B4-BE49-F238E27FC236}">
                <a16:creationId xmlns:a16="http://schemas.microsoft.com/office/drawing/2014/main" id="{C1EACDA4-714A-C340-AF2D-DA8B97596069}"/>
              </a:ext>
            </a:extLst>
          </p:cNvPr>
          <p:cNvSpPr txBox="1"/>
          <p:nvPr/>
        </p:nvSpPr>
        <p:spPr>
          <a:xfrm>
            <a:off x="3515767" y="5215563"/>
            <a:ext cx="1295175" cy="1077218"/>
          </a:xfrm>
          <a:prstGeom prst="rect">
            <a:avLst/>
          </a:prstGeom>
          <a:noFill/>
        </p:spPr>
        <p:txBody>
          <a:bodyPr wrap="square" rtlCol="0">
            <a:spAutoFit/>
          </a:bodyPr>
          <a:lstStyle/>
          <a:p>
            <a:pPr algn="ctr"/>
            <a:r>
              <a:rPr lang="en-US" sz="1600" dirty="0" err="1">
                <a:solidFill>
                  <a:schemeClr val="bg1">
                    <a:lumMod val="65000"/>
                  </a:schemeClr>
                </a:solidFill>
              </a:rPr>
              <a:t>scBS</a:t>
            </a:r>
            <a:r>
              <a:rPr lang="en-US" sz="1600" dirty="0">
                <a:solidFill>
                  <a:schemeClr val="bg1">
                    <a:lumMod val="65000"/>
                  </a:schemeClr>
                </a:solidFill>
              </a:rPr>
              <a:t> seq</a:t>
            </a:r>
          </a:p>
          <a:p>
            <a:pPr algn="ctr"/>
            <a:r>
              <a:rPr lang="en-US" sz="1600" dirty="0">
                <a:solidFill>
                  <a:schemeClr val="bg1">
                    <a:lumMod val="65000"/>
                  </a:schemeClr>
                </a:solidFill>
              </a:rPr>
              <a:t>Cut and run</a:t>
            </a:r>
          </a:p>
          <a:p>
            <a:pPr algn="ctr"/>
            <a:r>
              <a:rPr lang="en-US" sz="1600" dirty="0">
                <a:solidFill>
                  <a:schemeClr val="bg1">
                    <a:lumMod val="65000"/>
                  </a:schemeClr>
                </a:solidFill>
              </a:rPr>
              <a:t>Methylation</a:t>
            </a:r>
          </a:p>
          <a:p>
            <a:pPr algn="ctr"/>
            <a:r>
              <a:rPr lang="en-US" sz="1600" dirty="0"/>
              <a:t>…</a:t>
            </a:r>
            <a:endParaRPr lang="en-BE" sz="1600" dirty="0"/>
          </a:p>
        </p:txBody>
      </p:sp>
      <p:sp>
        <p:nvSpPr>
          <p:cNvPr id="32" name="Rounded Rectangle 31">
            <a:extLst>
              <a:ext uri="{FF2B5EF4-FFF2-40B4-BE49-F238E27FC236}">
                <a16:creationId xmlns:a16="http://schemas.microsoft.com/office/drawing/2014/main" id="{D5085B3E-3578-F849-8BFB-05F0DCEDD1C0}"/>
              </a:ext>
            </a:extLst>
          </p:cNvPr>
          <p:cNvSpPr/>
          <p:nvPr/>
        </p:nvSpPr>
        <p:spPr>
          <a:xfrm>
            <a:off x="3510962" y="5176288"/>
            <a:ext cx="1302993" cy="1075512"/>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4" name="TextBox 33">
            <a:extLst>
              <a:ext uri="{FF2B5EF4-FFF2-40B4-BE49-F238E27FC236}">
                <a16:creationId xmlns:a16="http://schemas.microsoft.com/office/drawing/2014/main" id="{F3DB3503-6784-B346-8636-8FD4DE59EA30}"/>
              </a:ext>
            </a:extLst>
          </p:cNvPr>
          <p:cNvSpPr txBox="1"/>
          <p:nvPr/>
        </p:nvSpPr>
        <p:spPr>
          <a:xfrm>
            <a:off x="6066654" y="3956010"/>
            <a:ext cx="588852" cy="307777"/>
          </a:xfrm>
          <a:prstGeom prst="rect">
            <a:avLst/>
          </a:prstGeom>
          <a:noFill/>
        </p:spPr>
        <p:txBody>
          <a:bodyPr wrap="square" rtlCol="0">
            <a:spAutoFit/>
          </a:bodyPr>
          <a:lstStyle/>
          <a:p>
            <a:r>
              <a:rPr lang="en-BE" sz="1400" dirty="0"/>
              <a:t>no</a:t>
            </a:r>
          </a:p>
        </p:txBody>
      </p:sp>
      <p:sp>
        <p:nvSpPr>
          <p:cNvPr id="35" name="TextBox 34">
            <a:extLst>
              <a:ext uri="{FF2B5EF4-FFF2-40B4-BE49-F238E27FC236}">
                <a16:creationId xmlns:a16="http://schemas.microsoft.com/office/drawing/2014/main" id="{AF7864B9-C05A-5B41-8080-239D1B28DAD9}"/>
              </a:ext>
            </a:extLst>
          </p:cNvPr>
          <p:cNvSpPr txBox="1"/>
          <p:nvPr/>
        </p:nvSpPr>
        <p:spPr>
          <a:xfrm>
            <a:off x="5540141" y="4614305"/>
            <a:ext cx="1295175" cy="400110"/>
          </a:xfrm>
          <a:prstGeom prst="rect">
            <a:avLst/>
          </a:prstGeom>
          <a:noFill/>
        </p:spPr>
        <p:txBody>
          <a:bodyPr wrap="square" rtlCol="0">
            <a:spAutoFit/>
          </a:bodyPr>
          <a:lstStyle/>
          <a:p>
            <a:pPr algn="ctr"/>
            <a:r>
              <a:rPr lang="en-US" sz="2000" dirty="0" err="1"/>
              <a:t>scDNA</a:t>
            </a:r>
            <a:r>
              <a:rPr lang="en-US" sz="2000" dirty="0"/>
              <a:t> seq</a:t>
            </a:r>
            <a:endParaRPr lang="en-BE" sz="2000" dirty="0"/>
          </a:p>
        </p:txBody>
      </p:sp>
      <p:sp>
        <p:nvSpPr>
          <p:cNvPr id="36" name="Rounded Rectangle 35">
            <a:extLst>
              <a:ext uri="{FF2B5EF4-FFF2-40B4-BE49-F238E27FC236}">
                <a16:creationId xmlns:a16="http://schemas.microsoft.com/office/drawing/2014/main" id="{9662A592-F77D-134C-A9AC-9EBDC73A64EA}"/>
              </a:ext>
            </a:extLst>
          </p:cNvPr>
          <p:cNvSpPr/>
          <p:nvPr/>
        </p:nvSpPr>
        <p:spPr>
          <a:xfrm>
            <a:off x="5535336" y="4575030"/>
            <a:ext cx="1302993" cy="439385"/>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7" name="TextBox 36">
            <a:extLst>
              <a:ext uri="{FF2B5EF4-FFF2-40B4-BE49-F238E27FC236}">
                <a16:creationId xmlns:a16="http://schemas.microsoft.com/office/drawing/2014/main" id="{49756A88-481E-FF42-BB17-DC560849C6C2}"/>
              </a:ext>
            </a:extLst>
          </p:cNvPr>
          <p:cNvSpPr txBox="1"/>
          <p:nvPr/>
        </p:nvSpPr>
        <p:spPr>
          <a:xfrm>
            <a:off x="5962881" y="2914146"/>
            <a:ext cx="588852" cy="307777"/>
          </a:xfrm>
          <a:prstGeom prst="rect">
            <a:avLst/>
          </a:prstGeom>
          <a:noFill/>
        </p:spPr>
        <p:txBody>
          <a:bodyPr wrap="square" rtlCol="0">
            <a:spAutoFit/>
          </a:bodyPr>
          <a:lstStyle/>
          <a:p>
            <a:r>
              <a:rPr lang="en-BE" sz="1400" dirty="0"/>
              <a:t>DNA</a:t>
            </a:r>
          </a:p>
        </p:txBody>
      </p:sp>
      <p:cxnSp>
        <p:nvCxnSpPr>
          <p:cNvPr id="38" name="Straight Arrow Connector 37">
            <a:extLst>
              <a:ext uri="{FF2B5EF4-FFF2-40B4-BE49-F238E27FC236}">
                <a16:creationId xmlns:a16="http://schemas.microsoft.com/office/drawing/2014/main" id="{F45430E2-53FE-CF4C-836E-E22037EEF9A8}"/>
              </a:ext>
            </a:extLst>
          </p:cNvPr>
          <p:cNvCxnSpPr>
            <a:cxnSpLocks/>
          </p:cNvCxnSpPr>
          <p:nvPr/>
        </p:nvCxnSpPr>
        <p:spPr>
          <a:xfrm flipH="1">
            <a:off x="5721406" y="2854472"/>
            <a:ext cx="283370" cy="3676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B33E0ED-A8AA-6341-BA38-64A79E798023}"/>
              </a:ext>
            </a:extLst>
          </p:cNvPr>
          <p:cNvCxnSpPr>
            <a:cxnSpLocks/>
          </p:cNvCxnSpPr>
          <p:nvPr/>
        </p:nvCxnSpPr>
        <p:spPr>
          <a:xfrm>
            <a:off x="8776022" y="2829730"/>
            <a:ext cx="288492" cy="3987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A6C3C90-7DA5-7B46-9948-D097A55B0D5B}"/>
              </a:ext>
            </a:extLst>
          </p:cNvPr>
          <p:cNvSpPr txBox="1"/>
          <p:nvPr/>
        </p:nvSpPr>
        <p:spPr>
          <a:xfrm>
            <a:off x="8322356" y="3332671"/>
            <a:ext cx="1921395" cy="400110"/>
          </a:xfrm>
          <a:prstGeom prst="rect">
            <a:avLst/>
          </a:prstGeom>
          <a:noFill/>
        </p:spPr>
        <p:txBody>
          <a:bodyPr wrap="square" rtlCol="0">
            <a:spAutoFit/>
          </a:bodyPr>
          <a:lstStyle/>
          <a:p>
            <a:pPr algn="ctr"/>
            <a:r>
              <a:rPr lang="en-US" sz="2000" dirty="0"/>
              <a:t>3’ vs 5’ mRNA</a:t>
            </a:r>
            <a:endParaRPr lang="en-BE" sz="2000" dirty="0"/>
          </a:p>
        </p:txBody>
      </p:sp>
      <p:sp>
        <p:nvSpPr>
          <p:cNvPr id="42" name="Rounded Rectangle 41">
            <a:extLst>
              <a:ext uri="{FF2B5EF4-FFF2-40B4-BE49-F238E27FC236}">
                <a16:creationId xmlns:a16="http://schemas.microsoft.com/office/drawing/2014/main" id="{903EBED4-BDE3-4D45-AA9E-01FC67CF4F27}"/>
              </a:ext>
            </a:extLst>
          </p:cNvPr>
          <p:cNvSpPr/>
          <p:nvPr/>
        </p:nvSpPr>
        <p:spPr>
          <a:xfrm>
            <a:off x="8322358" y="3293397"/>
            <a:ext cx="1921394" cy="439384"/>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54" name="Straight Arrow Connector 53">
            <a:extLst>
              <a:ext uri="{FF2B5EF4-FFF2-40B4-BE49-F238E27FC236}">
                <a16:creationId xmlns:a16="http://schemas.microsoft.com/office/drawing/2014/main" id="{29D481FC-7433-4D46-AFF2-9ADD79985F00}"/>
              </a:ext>
            </a:extLst>
          </p:cNvPr>
          <p:cNvCxnSpPr>
            <a:cxnSpLocks/>
          </p:cNvCxnSpPr>
          <p:nvPr/>
        </p:nvCxnSpPr>
        <p:spPr>
          <a:xfrm>
            <a:off x="5486626" y="3946630"/>
            <a:ext cx="592183" cy="4469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42478087-11F8-F740-B3EF-7A729AC3F9DF}"/>
              </a:ext>
            </a:extLst>
          </p:cNvPr>
          <p:cNvSpPr txBox="1"/>
          <p:nvPr/>
        </p:nvSpPr>
        <p:spPr>
          <a:xfrm>
            <a:off x="8192312" y="2914358"/>
            <a:ext cx="588852" cy="307777"/>
          </a:xfrm>
          <a:prstGeom prst="rect">
            <a:avLst/>
          </a:prstGeom>
          <a:noFill/>
        </p:spPr>
        <p:txBody>
          <a:bodyPr wrap="square" rtlCol="0">
            <a:spAutoFit/>
          </a:bodyPr>
          <a:lstStyle/>
          <a:p>
            <a:r>
              <a:rPr lang="en-BE" sz="1400" dirty="0"/>
              <a:t>RNA</a:t>
            </a:r>
          </a:p>
        </p:txBody>
      </p:sp>
    </p:spTree>
    <p:extLst>
      <p:ext uri="{BB962C8B-B14F-4D97-AF65-F5344CB8AC3E}">
        <p14:creationId xmlns:p14="http://schemas.microsoft.com/office/powerpoint/2010/main" val="1078342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CC3AF20A-E949-0449-86E8-FECD673FE190}"/>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65469" y="1531645"/>
            <a:ext cx="2124000" cy="4279626"/>
          </a:xfrm>
          <a:prstGeom prst="rect">
            <a:avLst/>
          </a:prstGeom>
        </p:spPr>
      </p:pic>
      <p:sp>
        <p:nvSpPr>
          <p:cNvPr id="15" name="Freeform 14">
            <a:extLst>
              <a:ext uri="{FF2B5EF4-FFF2-40B4-BE49-F238E27FC236}">
                <a16:creationId xmlns:a16="http://schemas.microsoft.com/office/drawing/2014/main" id="{787B81B5-721F-0847-BFC8-43FE2ACE17BA}"/>
              </a:ext>
            </a:extLst>
          </p:cNvPr>
          <p:cNvSpPr/>
          <p:nvPr/>
        </p:nvSpPr>
        <p:spPr>
          <a:xfrm>
            <a:off x="2219785" y="1235675"/>
            <a:ext cx="352751" cy="1343564"/>
          </a:xfrm>
          <a:custGeom>
            <a:avLst/>
            <a:gdLst>
              <a:gd name="connsiteX0" fmla="*/ 0 w 457200"/>
              <a:gd name="connsiteY0" fmla="*/ 1309816 h 1407972"/>
              <a:gd name="connsiteX1" fmla="*/ 284206 w 457200"/>
              <a:gd name="connsiteY1" fmla="*/ 1272746 h 1407972"/>
              <a:gd name="connsiteX2" fmla="*/ 457200 w 457200"/>
              <a:gd name="connsiteY2" fmla="*/ 0 h 1407972"/>
              <a:gd name="connsiteX0" fmla="*/ 0 w 457200"/>
              <a:gd name="connsiteY0" fmla="*/ 1309816 h 1346110"/>
              <a:gd name="connsiteX1" fmla="*/ 420130 w 457200"/>
              <a:gd name="connsiteY1" fmla="*/ 1099751 h 1346110"/>
              <a:gd name="connsiteX2" fmla="*/ 457200 w 457200"/>
              <a:gd name="connsiteY2" fmla="*/ 0 h 1346110"/>
              <a:gd name="connsiteX0" fmla="*/ 0 w 457200"/>
              <a:gd name="connsiteY0" fmla="*/ 1309816 h 1324859"/>
              <a:gd name="connsiteX1" fmla="*/ 382368 w 457200"/>
              <a:gd name="connsiteY1" fmla="*/ 842767 h 1324859"/>
              <a:gd name="connsiteX2" fmla="*/ 457200 w 457200"/>
              <a:gd name="connsiteY2" fmla="*/ 0 h 1324859"/>
              <a:gd name="connsiteX0" fmla="*/ 0 w 646012"/>
              <a:gd name="connsiteY0" fmla="*/ 1273103 h 1289582"/>
              <a:gd name="connsiteX1" fmla="*/ 571180 w 646012"/>
              <a:gd name="connsiteY1" fmla="*/ 842767 h 1289582"/>
              <a:gd name="connsiteX2" fmla="*/ 646012 w 646012"/>
              <a:gd name="connsiteY2" fmla="*/ 0 h 1289582"/>
              <a:gd name="connsiteX0" fmla="*/ 0 w 646012"/>
              <a:gd name="connsiteY0" fmla="*/ 1273103 h 1277444"/>
              <a:gd name="connsiteX1" fmla="*/ 571180 w 646012"/>
              <a:gd name="connsiteY1" fmla="*/ 842767 h 1277444"/>
              <a:gd name="connsiteX2" fmla="*/ 646012 w 646012"/>
              <a:gd name="connsiteY2" fmla="*/ 0 h 1277444"/>
              <a:gd name="connsiteX0" fmla="*/ 0 w 655649"/>
              <a:gd name="connsiteY0" fmla="*/ 1316820 h 1320593"/>
              <a:gd name="connsiteX1" fmla="*/ 580817 w 655649"/>
              <a:gd name="connsiteY1" fmla="*/ 842767 h 1320593"/>
              <a:gd name="connsiteX2" fmla="*/ 655649 w 655649"/>
              <a:gd name="connsiteY2" fmla="*/ 0 h 1320593"/>
              <a:gd name="connsiteX0" fmla="*/ 0 w 659212"/>
              <a:gd name="connsiteY0" fmla="*/ 1316820 h 1320740"/>
              <a:gd name="connsiteX1" fmla="*/ 628996 w 659212"/>
              <a:gd name="connsiteY1" fmla="*/ 855258 h 1320740"/>
              <a:gd name="connsiteX2" fmla="*/ 655649 w 659212"/>
              <a:gd name="connsiteY2" fmla="*/ 0 h 1320740"/>
            </a:gdLst>
            <a:ahLst/>
            <a:cxnLst>
              <a:cxn ang="0">
                <a:pos x="connsiteX0" y="connsiteY0"/>
              </a:cxn>
              <a:cxn ang="0">
                <a:pos x="connsiteX1" y="connsiteY1"/>
              </a:cxn>
              <a:cxn ang="0">
                <a:pos x="connsiteX2" y="connsiteY2"/>
              </a:cxn>
            </a:cxnLst>
            <a:rect l="l" t="t" r="r" b="b"/>
            <a:pathLst>
              <a:path w="659212" h="1320740">
                <a:moveTo>
                  <a:pt x="0" y="1316820"/>
                </a:moveTo>
                <a:cubicBezTo>
                  <a:pt x="547256" y="1357473"/>
                  <a:pt x="552796" y="1073561"/>
                  <a:pt x="628996" y="855258"/>
                </a:cubicBezTo>
                <a:cubicBezTo>
                  <a:pt x="705196" y="636955"/>
                  <a:pt x="607252" y="527221"/>
                  <a:pt x="655649" y="0"/>
                </a:cubicBezTo>
              </a:path>
            </a:pathLst>
          </a:custGeom>
          <a:noFill/>
          <a:ln>
            <a:solidFill>
              <a:srgbClr val="E64980">
                <a:alpha val="29804"/>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3" name="Rounded Rectangle 12">
            <a:extLst>
              <a:ext uri="{FF2B5EF4-FFF2-40B4-BE49-F238E27FC236}">
                <a16:creationId xmlns:a16="http://schemas.microsoft.com/office/drawing/2014/main" id="{1F7532E6-416D-B044-9B8D-B3BD70B36CA7}"/>
              </a:ext>
            </a:extLst>
          </p:cNvPr>
          <p:cNvSpPr/>
          <p:nvPr/>
        </p:nvSpPr>
        <p:spPr>
          <a:xfrm>
            <a:off x="2577341" y="336377"/>
            <a:ext cx="8778518" cy="6437871"/>
          </a:xfrm>
          <a:prstGeom prst="roundRect">
            <a:avLst/>
          </a:prstGeom>
          <a:noFill/>
          <a:ln w="19050">
            <a:solidFill>
              <a:srgbClr val="E64980">
                <a:alpha val="29804"/>
              </a:srgbClr>
            </a:solidFill>
            <a:prstDash val="sysDash"/>
            <a:extLst>
              <a:ext uri="{C807C97D-BFC1-408E-A445-0C87EB9F89A2}">
                <ask:lineSketchStyleProps xmlns:ask="http://schemas.microsoft.com/office/drawing/2018/sketchyshapes" sd="1219033472">
                  <a:custGeom>
                    <a:avLst/>
                    <a:gdLst>
                      <a:gd name="connsiteX0" fmla="*/ 0 w 8411825"/>
                      <a:gd name="connsiteY0" fmla="*/ 1013274 h 6079525"/>
                      <a:gd name="connsiteX1" fmla="*/ 1013274 w 8411825"/>
                      <a:gd name="connsiteY1" fmla="*/ 0 h 6079525"/>
                      <a:gd name="connsiteX2" fmla="*/ 1721459 w 8411825"/>
                      <a:gd name="connsiteY2" fmla="*/ 0 h 6079525"/>
                      <a:gd name="connsiteX3" fmla="*/ 2238086 w 8411825"/>
                      <a:gd name="connsiteY3" fmla="*/ 0 h 6079525"/>
                      <a:gd name="connsiteX4" fmla="*/ 2690860 w 8411825"/>
                      <a:gd name="connsiteY4" fmla="*/ 0 h 6079525"/>
                      <a:gd name="connsiteX5" fmla="*/ 3335193 w 8411825"/>
                      <a:gd name="connsiteY5" fmla="*/ 0 h 6079525"/>
                      <a:gd name="connsiteX6" fmla="*/ 3851820 w 8411825"/>
                      <a:gd name="connsiteY6" fmla="*/ 0 h 6079525"/>
                      <a:gd name="connsiteX7" fmla="*/ 4560005 w 8411825"/>
                      <a:gd name="connsiteY7" fmla="*/ 0 h 6079525"/>
                      <a:gd name="connsiteX8" fmla="*/ 5012779 w 8411825"/>
                      <a:gd name="connsiteY8" fmla="*/ 0 h 6079525"/>
                      <a:gd name="connsiteX9" fmla="*/ 5720965 w 8411825"/>
                      <a:gd name="connsiteY9" fmla="*/ 0 h 6079525"/>
                      <a:gd name="connsiteX10" fmla="*/ 6109886 w 8411825"/>
                      <a:gd name="connsiteY10" fmla="*/ 0 h 6079525"/>
                      <a:gd name="connsiteX11" fmla="*/ 6690366 w 8411825"/>
                      <a:gd name="connsiteY11" fmla="*/ 0 h 6079525"/>
                      <a:gd name="connsiteX12" fmla="*/ 7398551 w 8411825"/>
                      <a:gd name="connsiteY12" fmla="*/ 0 h 6079525"/>
                      <a:gd name="connsiteX13" fmla="*/ 8411825 w 8411825"/>
                      <a:gd name="connsiteY13" fmla="*/ 1013274 h 6079525"/>
                      <a:gd name="connsiteX14" fmla="*/ 8411825 w 8411825"/>
                      <a:gd name="connsiteY14" fmla="*/ 1592271 h 6079525"/>
                      <a:gd name="connsiteX15" fmla="*/ 8411825 w 8411825"/>
                      <a:gd name="connsiteY15" fmla="*/ 2090208 h 6079525"/>
                      <a:gd name="connsiteX16" fmla="*/ 8411825 w 8411825"/>
                      <a:gd name="connsiteY16" fmla="*/ 2669205 h 6079525"/>
                      <a:gd name="connsiteX17" fmla="*/ 8411825 w 8411825"/>
                      <a:gd name="connsiteY17" fmla="*/ 3329261 h 6079525"/>
                      <a:gd name="connsiteX18" fmla="*/ 8411825 w 8411825"/>
                      <a:gd name="connsiteY18" fmla="*/ 3908258 h 6079525"/>
                      <a:gd name="connsiteX19" fmla="*/ 8411825 w 8411825"/>
                      <a:gd name="connsiteY19" fmla="*/ 4365665 h 6079525"/>
                      <a:gd name="connsiteX20" fmla="*/ 8411825 w 8411825"/>
                      <a:gd name="connsiteY20" fmla="*/ 5066251 h 6079525"/>
                      <a:gd name="connsiteX21" fmla="*/ 7398551 w 8411825"/>
                      <a:gd name="connsiteY21" fmla="*/ 6079525 h 6079525"/>
                      <a:gd name="connsiteX22" fmla="*/ 6881924 w 8411825"/>
                      <a:gd name="connsiteY22" fmla="*/ 6079525 h 6079525"/>
                      <a:gd name="connsiteX23" fmla="*/ 6301444 w 8411825"/>
                      <a:gd name="connsiteY23" fmla="*/ 6079525 h 6079525"/>
                      <a:gd name="connsiteX24" fmla="*/ 5912523 w 8411825"/>
                      <a:gd name="connsiteY24" fmla="*/ 6079525 h 6079525"/>
                      <a:gd name="connsiteX25" fmla="*/ 5523601 w 8411825"/>
                      <a:gd name="connsiteY25" fmla="*/ 6079525 h 6079525"/>
                      <a:gd name="connsiteX26" fmla="*/ 4943122 w 8411825"/>
                      <a:gd name="connsiteY26" fmla="*/ 6079525 h 6079525"/>
                      <a:gd name="connsiteX27" fmla="*/ 4490348 w 8411825"/>
                      <a:gd name="connsiteY27" fmla="*/ 6079525 h 6079525"/>
                      <a:gd name="connsiteX28" fmla="*/ 3846015 w 8411825"/>
                      <a:gd name="connsiteY28" fmla="*/ 6079525 h 6079525"/>
                      <a:gd name="connsiteX29" fmla="*/ 3393241 w 8411825"/>
                      <a:gd name="connsiteY29" fmla="*/ 6079525 h 6079525"/>
                      <a:gd name="connsiteX30" fmla="*/ 2748908 w 8411825"/>
                      <a:gd name="connsiteY30" fmla="*/ 6079525 h 6079525"/>
                      <a:gd name="connsiteX31" fmla="*/ 2359987 w 8411825"/>
                      <a:gd name="connsiteY31" fmla="*/ 6079525 h 6079525"/>
                      <a:gd name="connsiteX32" fmla="*/ 1715654 w 8411825"/>
                      <a:gd name="connsiteY32" fmla="*/ 6079525 h 6079525"/>
                      <a:gd name="connsiteX33" fmla="*/ 1013274 w 8411825"/>
                      <a:gd name="connsiteY33" fmla="*/ 6079525 h 6079525"/>
                      <a:gd name="connsiteX34" fmla="*/ 0 w 8411825"/>
                      <a:gd name="connsiteY34" fmla="*/ 5066251 h 6079525"/>
                      <a:gd name="connsiteX35" fmla="*/ 0 w 8411825"/>
                      <a:gd name="connsiteY35" fmla="*/ 4406195 h 6079525"/>
                      <a:gd name="connsiteX36" fmla="*/ 0 w 8411825"/>
                      <a:gd name="connsiteY36" fmla="*/ 3908258 h 6079525"/>
                      <a:gd name="connsiteX37" fmla="*/ 0 w 8411825"/>
                      <a:gd name="connsiteY37" fmla="*/ 3450850 h 6079525"/>
                      <a:gd name="connsiteX38" fmla="*/ 0 w 8411825"/>
                      <a:gd name="connsiteY38" fmla="*/ 2952913 h 6079525"/>
                      <a:gd name="connsiteX39" fmla="*/ 0 w 8411825"/>
                      <a:gd name="connsiteY39" fmla="*/ 2414446 h 6079525"/>
                      <a:gd name="connsiteX40" fmla="*/ 0 w 8411825"/>
                      <a:gd name="connsiteY40" fmla="*/ 1835449 h 6079525"/>
                      <a:gd name="connsiteX41" fmla="*/ 0 w 8411825"/>
                      <a:gd name="connsiteY41" fmla="*/ 1013274 h 607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11825" h="6079525" extrusionOk="0">
                        <a:moveTo>
                          <a:pt x="0" y="1013274"/>
                        </a:moveTo>
                        <a:cubicBezTo>
                          <a:pt x="-102804" y="390246"/>
                          <a:pt x="324668" y="48412"/>
                          <a:pt x="1013274" y="0"/>
                        </a:cubicBezTo>
                        <a:cubicBezTo>
                          <a:pt x="1221492" y="-76002"/>
                          <a:pt x="1452409" y="66076"/>
                          <a:pt x="1721459" y="0"/>
                        </a:cubicBezTo>
                        <a:cubicBezTo>
                          <a:pt x="1990510" y="-66076"/>
                          <a:pt x="2058947" y="31289"/>
                          <a:pt x="2238086" y="0"/>
                        </a:cubicBezTo>
                        <a:cubicBezTo>
                          <a:pt x="2417225" y="-31289"/>
                          <a:pt x="2559296" y="11396"/>
                          <a:pt x="2690860" y="0"/>
                        </a:cubicBezTo>
                        <a:cubicBezTo>
                          <a:pt x="2822424" y="-11396"/>
                          <a:pt x="3074681" y="68794"/>
                          <a:pt x="3335193" y="0"/>
                        </a:cubicBezTo>
                        <a:cubicBezTo>
                          <a:pt x="3595705" y="-68794"/>
                          <a:pt x="3714577" y="28880"/>
                          <a:pt x="3851820" y="0"/>
                        </a:cubicBezTo>
                        <a:cubicBezTo>
                          <a:pt x="3989063" y="-28880"/>
                          <a:pt x="4397253" y="11371"/>
                          <a:pt x="4560005" y="0"/>
                        </a:cubicBezTo>
                        <a:cubicBezTo>
                          <a:pt x="4722758" y="-11371"/>
                          <a:pt x="4846326" y="24934"/>
                          <a:pt x="5012779" y="0"/>
                        </a:cubicBezTo>
                        <a:cubicBezTo>
                          <a:pt x="5179232" y="-24934"/>
                          <a:pt x="5414985" y="27977"/>
                          <a:pt x="5720965" y="0"/>
                        </a:cubicBezTo>
                        <a:cubicBezTo>
                          <a:pt x="6026945" y="-27977"/>
                          <a:pt x="5952627" y="4648"/>
                          <a:pt x="6109886" y="0"/>
                        </a:cubicBezTo>
                        <a:cubicBezTo>
                          <a:pt x="6267145" y="-4648"/>
                          <a:pt x="6520200" y="62990"/>
                          <a:pt x="6690366" y="0"/>
                        </a:cubicBezTo>
                        <a:cubicBezTo>
                          <a:pt x="6860532" y="-62990"/>
                          <a:pt x="7078318" y="33421"/>
                          <a:pt x="7398551" y="0"/>
                        </a:cubicBezTo>
                        <a:cubicBezTo>
                          <a:pt x="8031271" y="-72239"/>
                          <a:pt x="8455351" y="425592"/>
                          <a:pt x="8411825" y="1013274"/>
                        </a:cubicBezTo>
                        <a:cubicBezTo>
                          <a:pt x="8467362" y="1244336"/>
                          <a:pt x="8365820" y="1454726"/>
                          <a:pt x="8411825" y="1592271"/>
                        </a:cubicBezTo>
                        <a:cubicBezTo>
                          <a:pt x="8457830" y="1729816"/>
                          <a:pt x="8391830" y="1938873"/>
                          <a:pt x="8411825" y="2090208"/>
                        </a:cubicBezTo>
                        <a:cubicBezTo>
                          <a:pt x="8431820" y="2241543"/>
                          <a:pt x="8385640" y="2530434"/>
                          <a:pt x="8411825" y="2669205"/>
                        </a:cubicBezTo>
                        <a:cubicBezTo>
                          <a:pt x="8438010" y="2807976"/>
                          <a:pt x="8384417" y="3154356"/>
                          <a:pt x="8411825" y="3329261"/>
                        </a:cubicBezTo>
                        <a:cubicBezTo>
                          <a:pt x="8439233" y="3504166"/>
                          <a:pt x="8360359" y="3771976"/>
                          <a:pt x="8411825" y="3908258"/>
                        </a:cubicBezTo>
                        <a:cubicBezTo>
                          <a:pt x="8463291" y="4044540"/>
                          <a:pt x="8402729" y="4180418"/>
                          <a:pt x="8411825" y="4365665"/>
                        </a:cubicBezTo>
                        <a:cubicBezTo>
                          <a:pt x="8420921" y="4550912"/>
                          <a:pt x="8399130" y="4883369"/>
                          <a:pt x="8411825" y="5066251"/>
                        </a:cubicBezTo>
                        <a:cubicBezTo>
                          <a:pt x="8497968" y="5574769"/>
                          <a:pt x="7892703" y="6183452"/>
                          <a:pt x="7398551" y="6079525"/>
                        </a:cubicBezTo>
                        <a:cubicBezTo>
                          <a:pt x="7157812" y="6079926"/>
                          <a:pt x="7004989" y="6035751"/>
                          <a:pt x="6881924" y="6079525"/>
                        </a:cubicBezTo>
                        <a:cubicBezTo>
                          <a:pt x="6758859" y="6123299"/>
                          <a:pt x="6556140" y="6029579"/>
                          <a:pt x="6301444" y="6079525"/>
                        </a:cubicBezTo>
                        <a:cubicBezTo>
                          <a:pt x="6046748" y="6129471"/>
                          <a:pt x="6047287" y="6038637"/>
                          <a:pt x="5912523" y="6079525"/>
                        </a:cubicBezTo>
                        <a:cubicBezTo>
                          <a:pt x="5777759" y="6120413"/>
                          <a:pt x="5650129" y="6034178"/>
                          <a:pt x="5523601" y="6079525"/>
                        </a:cubicBezTo>
                        <a:cubicBezTo>
                          <a:pt x="5397073" y="6124872"/>
                          <a:pt x="5107424" y="6073740"/>
                          <a:pt x="4943122" y="6079525"/>
                        </a:cubicBezTo>
                        <a:cubicBezTo>
                          <a:pt x="4778820" y="6085310"/>
                          <a:pt x="4687063" y="6032615"/>
                          <a:pt x="4490348" y="6079525"/>
                        </a:cubicBezTo>
                        <a:cubicBezTo>
                          <a:pt x="4293633" y="6126435"/>
                          <a:pt x="4068090" y="6017649"/>
                          <a:pt x="3846015" y="6079525"/>
                        </a:cubicBezTo>
                        <a:cubicBezTo>
                          <a:pt x="3623940" y="6141401"/>
                          <a:pt x="3570656" y="6075366"/>
                          <a:pt x="3393241" y="6079525"/>
                        </a:cubicBezTo>
                        <a:cubicBezTo>
                          <a:pt x="3215826" y="6083684"/>
                          <a:pt x="3030746" y="6029854"/>
                          <a:pt x="2748908" y="6079525"/>
                        </a:cubicBezTo>
                        <a:cubicBezTo>
                          <a:pt x="2467070" y="6129196"/>
                          <a:pt x="2474263" y="6063531"/>
                          <a:pt x="2359987" y="6079525"/>
                        </a:cubicBezTo>
                        <a:cubicBezTo>
                          <a:pt x="2245711" y="6095519"/>
                          <a:pt x="1850742" y="6029850"/>
                          <a:pt x="1715654" y="6079525"/>
                        </a:cubicBezTo>
                        <a:cubicBezTo>
                          <a:pt x="1580566" y="6129200"/>
                          <a:pt x="1300250" y="6067777"/>
                          <a:pt x="1013274" y="6079525"/>
                        </a:cubicBezTo>
                        <a:cubicBezTo>
                          <a:pt x="430099" y="6092735"/>
                          <a:pt x="24307" y="5691727"/>
                          <a:pt x="0" y="5066251"/>
                        </a:cubicBezTo>
                        <a:cubicBezTo>
                          <a:pt x="-24774" y="4875056"/>
                          <a:pt x="34367" y="4687189"/>
                          <a:pt x="0" y="4406195"/>
                        </a:cubicBezTo>
                        <a:cubicBezTo>
                          <a:pt x="-34367" y="4125201"/>
                          <a:pt x="21606" y="4096859"/>
                          <a:pt x="0" y="3908258"/>
                        </a:cubicBezTo>
                        <a:cubicBezTo>
                          <a:pt x="-21606" y="3719657"/>
                          <a:pt x="28453" y="3573325"/>
                          <a:pt x="0" y="3450850"/>
                        </a:cubicBezTo>
                        <a:cubicBezTo>
                          <a:pt x="-28453" y="3328375"/>
                          <a:pt x="26523" y="3088658"/>
                          <a:pt x="0" y="2952913"/>
                        </a:cubicBezTo>
                        <a:cubicBezTo>
                          <a:pt x="-26523" y="2817168"/>
                          <a:pt x="29552" y="2580642"/>
                          <a:pt x="0" y="2414446"/>
                        </a:cubicBezTo>
                        <a:cubicBezTo>
                          <a:pt x="-29552" y="2248250"/>
                          <a:pt x="39317" y="1969577"/>
                          <a:pt x="0" y="1835449"/>
                        </a:cubicBezTo>
                        <a:cubicBezTo>
                          <a:pt x="-39317" y="1701321"/>
                          <a:pt x="18150" y="1349752"/>
                          <a:pt x="0" y="10132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6" name="TextBox 55">
            <a:extLst>
              <a:ext uri="{FF2B5EF4-FFF2-40B4-BE49-F238E27FC236}">
                <a16:creationId xmlns:a16="http://schemas.microsoft.com/office/drawing/2014/main" id="{CA87D798-1A3C-364E-8D9B-E820FEAC98F1}"/>
              </a:ext>
            </a:extLst>
          </p:cNvPr>
          <p:cNvSpPr txBox="1"/>
          <p:nvPr/>
        </p:nvSpPr>
        <p:spPr>
          <a:xfrm>
            <a:off x="5115697" y="1109164"/>
            <a:ext cx="3429866" cy="400110"/>
          </a:xfrm>
          <a:prstGeom prst="rect">
            <a:avLst/>
          </a:prstGeom>
          <a:noFill/>
        </p:spPr>
        <p:txBody>
          <a:bodyPr wrap="square" rtlCol="0">
            <a:spAutoFit/>
          </a:bodyPr>
          <a:lstStyle/>
          <a:p>
            <a:pPr algn="ctr"/>
            <a:r>
              <a:rPr lang="en-US" sz="2000" dirty="0"/>
              <a:t>retaining spatial information</a:t>
            </a:r>
            <a:endParaRPr lang="en-BE" sz="2000" dirty="0"/>
          </a:p>
        </p:txBody>
      </p:sp>
      <p:sp>
        <p:nvSpPr>
          <p:cNvPr id="14" name="TextBox 13">
            <a:extLst>
              <a:ext uri="{FF2B5EF4-FFF2-40B4-BE49-F238E27FC236}">
                <a16:creationId xmlns:a16="http://schemas.microsoft.com/office/drawing/2014/main" id="{774E504F-26F9-444D-9EAC-4C1FBA364740}"/>
              </a:ext>
            </a:extLst>
          </p:cNvPr>
          <p:cNvSpPr txBox="1"/>
          <p:nvPr/>
        </p:nvSpPr>
        <p:spPr>
          <a:xfrm>
            <a:off x="2872747" y="457509"/>
            <a:ext cx="7894557" cy="430887"/>
          </a:xfrm>
          <a:prstGeom prst="rect">
            <a:avLst/>
          </a:prstGeom>
          <a:noFill/>
        </p:spPr>
        <p:txBody>
          <a:bodyPr wrap="square" rtlCol="0">
            <a:spAutoFit/>
          </a:bodyPr>
          <a:lstStyle/>
          <a:p>
            <a:pPr algn="ctr"/>
            <a:r>
              <a:rPr lang="en-GB" sz="2400" b="1" dirty="0"/>
              <a:t>W</a:t>
            </a:r>
            <a:r>
              <a:rPr lang="en-BE" sz="2400" b="1" dirty="0"/>
              <a:t>hat is my scientific question?</a:t>
            </a:r>
          </a:p>
        </p:txBody>
      </p:sp>
      <p:sp>
        <p:nvSpPr>
          <p:cNvPr id="48" name="Triangle 47">
            <a:extLst>
              <a:ext uri="{FF2B5EF4-FFF2-40B4-BE49-F238E27FC236}">
                <a16:creationId xmlns:a16="http://schemas.microsoft.com/office/drawing/2014/main" id="{F3ACD916-F275-FB4F-B91B-81858DA0FBDF}"/>
              </a:ext>
            </a:extLst>
          </p:cNvPr>
          <p:cNvSpPr>
            <a:spLocks noChangeAspect="1"/>
          </p:cNvSpPr>
          <p:nvPr/>
        </p:nvSpPr>
        <p:spPr>
          <a:xfrm rot="5400000" flipH="1" flipV="1">
            <a:off x="10768718" y="5431192"/>
            <a:ext cx="1260000" cy="1662764"/>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49" name="Triangle 48">
            <a:extLst>
              <a:ext uri="{FF2B5EF4-FFF2-40B4-BE49-F238E27FC236}">
                <a16:creationId xmlns:a16="http://schemas.microsoft.com/office/drawing/2014/main" id="{DC616640-E1A1-D848-A0EB-46E626C628ED}"/>
              </a:ext>
            </a:extLst>
          </p:cNvPr>
          <p:cNvSpPr/>
          <p:nvPr/>
        </p:nvSpPr>
        <p:spPr>
          <a:xfrm rot="5400000">
            <a:off x="231887" y="-288813"/>
            <a:ext cx="1477906" cy="1995320"/>
          </a:xfrm>
          <a:prstGeom prst="triangle">
            <a:avLst>
              <a:gd name="adj" fmla="val 0"/>
            </a:avLst>
          </a:prstGeom>
          <a:solidFill>
            <a:srgbClr val="0098BF">
              <a:alpha val="40000"/>
            </a:srgbClr>
          </a:solidFill>
          <a:ln>
            <a:solidFill>
              <a:srgbClr val="037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50" name="Picture 2" descr="Genomics Core Leuven">
            <a:extLst>
              <a:ext uri="{FF2B5EF4-FFF2-40B4-BE49-F238E27FC236}">
                <a16:creationId xmlns:a16="http://schemas.microsoft.com/office/drawing/2014/main" id="{B5904C58-0056-6646-9CCF-6F1BA46F521C}"/>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9440000">
            <a:off x="32657" y="390289"/>
            <a:ext cx="1332000" cy="319279"/>
          </a:xfrm>
          <a:prstGeom prst="rect">
            <a:avLst/>
          </a:prstGeom>
          <a:noFill/>
          <a:extLst>
            <a:ext uri="{909E8E84-426E-40DD-AFC4-6F175D3DCCD1}">
              <a14:hiddenFill xmlns:a14="http://schemas.microsoft.com/office/drawing/2010/main">
                <a:solidFill>
                  <a:srgbClr val="FFFFFF"/>
                </a:solidFill>
              </a14:hiddenFill>
            </a:ext>
          </a:extLst>
        </p:spPr>
      </p:pic>
      <p:sp>
        <p:nvSpPr>
          <p:cNvPr id="55" name="Rounded Rectangle 54">
            <a:extLst>
              <a:ext uri="{FF2B5EF4-FFF2-40B4-BE49-F238E27FC236}">
                <a16:creationId xmlns:a16="http://schemas.microsoft.com/office/drawing/2014/main" id="{6390FAE5-CAFA-EA42-854F-C83C78D365DE}"/>
              </a:ext>
            </a:extLst>
          </p:cNvPr>
          <p:cNvSpPr/>
          <p:nvPr/>
        </p:nvSpPr>
        <p:spPr>
          <a:xfrm>
            <a:off x="5115697" y="1069890"/>
            <a:ext cx="3429865" cy="439384"/>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7" name="TextBox 56">
            <a:extLst>
              <a:ext uri="{FF2B5EF4-FFF2-40B4-BE49-F238E27FC236}">
                <a16:creationId xmlns:a16="http://schemas.microsoft.com/office/drawing/2014/main" id="{75967EB5-51ED-FC4F-90DA-788731539B44}"/>
              </a:ext>
            </a:extLst>
          </p:cNvPr>
          <p:cNvSpPr txBox="1"/>
          <p:nvPr/>
        </p:nvSpPr>
        <p:spPr>
          <a:xfrm>
            <a:off x="3426822" y="2368750"/>
            <a:ext cx="1295175" cy="400110"/>
          </a:xfrm>
          <a:prstGeom prst="rect">
            <a:avLst/>
          </a:prstGeom>
          <a:noFill/>
        </p:spPr>
        <p:txBody>
          <a:bodyPr wrap="square" rtlCol="0">
            <a:spAutoFit/>
          </a:bodyPr>
          <a:lstStyle/>
          <a:p>
            <a:pPr algn="ctr"/>
            <a:r>
              <a:rPr lang="en-US" sz="2000" dirty="0"/>
              <a:t>10x </a:t>
            </a:r>
            <a:r>
              <a:rPr lang="en-US" sz="2000" dirty="0" err="1"/>
              <a:t>visium</a:t>
            </a:r>
            <a:endParaRPr lang="en-BE" sz="2000" dirty="0"/>
          </a:p>
        </p:txBody>
      </p:sp>
      <p:sp>
        <p:nvSpPr>
          <p:cNvPr id="58" name="Rounded Rectangle 57">
            <a:extLst>
              <a:ext uri="{FF2B5EF4-FFF2-40B4-BE49-F238E27FC236}">
                <a16:creationId xmlns:a16="http://schemas.microsoft.com/office/drawing/2014/main" id="{BB2BC589-5091-A046-9E7A-F159034C3723}"/>
              </a:ext>
            </a:extLst>
          </p:cNvPr>
          <p:cNvSpPr/>
          <p:nvPr/>
        </p:nvSpPr>
        <p:spPr>
          <a:xfrm>
            <a:off x="3422017" y="2329475"/>
            <a:ext cx="1302993" cy="439385"/>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3" name="Straight Arrow Connector 2">
            <a:extLst>
              <a:ext uri="{FF2B5EF4-FFF2-40B4-BE49-F238E27FC236}">
                <a16:creationId xmlns:a16="http://schemas.microsoft.com/office/drawing/2014/main" id="{F8084E4E-016E-FA49-8F84-1E6988CF3239}"/>
              </a:ext>
            </a:extLst>
          </p:cNvPr>
          <p:cNvCxnSpPr>
            <a:cxnSpLocks/>
          </p:cNvCxnSpPr>
          <p:nvPr/>
        </p:nvCxnSpPr>
        <p:spPr>
          <a:xfrm flipH="1">
            <a:off x="4725011" y="1689879"/>
            <a:ext cx="687248" cy="521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6983D6C-E9B1-2948-AF8E-BCE55C7B8934}"/>
              </a:ext>
            </a:extLst>
          </p:cNvPr>
          <p:cNvSpPr txBox="1"/>
          <p:nvPr/>
        </p:nvSpPr>
        <p:spPr>
          <a:xfrm>
            <a:off x="4712194" y="1735695"/>
            <a:ext cx="588852" cy="307777"/>
          </a:xfrm>
          <a:prstGeom prst="rect">
            <a:avLst/>
          </a:prstGeom>
          <a:noFill/>
        </p:spPr>
        <p:txBody>
          <a:bodyPr wrap="square" rtlCol="0">
            <a:spAutoFit/>
          </a:bodyPr>
          <a:lstStyle/>
          <a:p>
            <a:r>
              <a:rPr lang="en-BE" sz="1400" dirty="0"/>
              <a:t>yes</a:t>
            </a:r>
          </a:p>
        </p:txBody>
      </p:sp>
      <p:cxnSp>
        <p:nvCxnSpPr>
          <p:cNvPr id="17" name="Straight Arrow Connector 16">
            <a:extLst>
              <a:ext uri="{FF2B5EF4-FFF2-40B4-BE49-F238E27FC236}">
                <a16:creationId xmlns:a16="http://schemas.microsoft.com/office/drawing/2014/main" id="{78EBEEC4-65E2-2047-BAF3-E46C9F43D720}"/>
              </a:ext>
            </a:extLst>
          </p:cNvPr>
          <p:cNvCxnSpPr>
            <a:cxnSpLocks/>
          </p:cNvCxnSpPr>
          <p:nvPr/>
        </p:nvCxnSpPr>
        <p:spPr>
          <a:xfrm>
            <a:off x="7046177" y="1745133"/>
            <a:ext cx="375517" cy="4660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6934B52-2D38-6740-9394-AED130A6054D}"/>
              </a:ext>
            </a:extLst>
          </p:cNvPr>
          <p:cNvSpPr txBox="1"/>
          <p:nvPr/>
        </p:nvSpPr>
        <p:spPr>
          <a:xfrm>
            <a:off x="7178222" y="1688129"/>
            <a:ext cx="588852" cy="307777"/>
          </a:xfrm>
          <a:prstGeom prst="rect">
            <a:avLst/>
          </a:prstGeom>
          <a:noFill/>
        </p:spPr>
        <p:txBody>
          <a:bodyPr wrap="square" rtlCol="0">
            <a:spAutoFit/>
          </a:bodyPr>
          <a:lstStyle/>
          <a:p>
            <a:r>
              <a:rPr lang="en-BE" sz="1400" dirty="0"/>
              <a:t>no</a:t>
            </a:r>
          </a:p>
        </p:txBody>
      </p:sp>
      <p:sp>
        <p:nvSpPr>
          <p:cNvPr id="19" name="TextBox 18">
            <a:extLst>
              <a:ext uri="{FF2B5EF4-FFF2-40B4-BE49-F238E27FC236}">
                <a16:creationId xmlns:a16="http://schemas.microsoft.com/office/drawing/2014/main" id="{ECBBAB83-786B-7F4C-823E-8BB26EF839EE}"/>
              </a:ext>
            </a:extLst>
          </p:cNvPr>
          <p:cNvSpPr txBox="1"/>
          <p:nvPr/>
        </p:nvSpPr>
        <p:spPr>
          <a:xfrm>
            <a:off x="5963169" y="2306965"/>
            <a:ext cx="2821863" cy="400110"/>
          </a:xfrm>
          <a:prstGeom prst="rect">
            <a:avLst/>
          </a:prstGeom>
          <a:noFill/>
        </p:spPr>
        <p:txBody>
          <a:bodyPr wrap="none" rtlCol="0">
            <a:spAutoFit/>
          </a:bodyPr>
          <a:lstStyle/>
          <a:p>
            <a:r>
              <a:rPr lang="en-US" sz="2000" dirty="0"/>
              <a:t>interested in DNA or RNA</a:t>
            </a:r>
            <a:endParaRPr lang="en-BE" sz="2000" dirty="0"/>
          </a:p>
        </p:txBody>
      </p:sp>
      <p:sp>
        <p:nvSpPr>
          <p:cNvPr id="20" name="Rounded Rectangle 19">
            <a:extLst>
              <a:ext uri="{FF2B5EF4-FFF2-40B4-BE49-F238E27FC236}">
                <a16:creationId xmlns:a16="http://schemas.microsoft.com/office/drawing/2014/main" id="{CC43530F-C175-6D42-8895-C9B1B781525D}"/>
              </a:ext>
            </a:extLst>
          </p:cNvPr>
          <p:cNvSpPr/>
          <p:nvPr/>
        </p:nvSpPr>
        <p:spPr>
          <a:xfrm>
            <a:off x="5955345" y="2292405"/>
            <a:ext cx="2829681" cy="439384"/>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3" name="TextBox 22">
            <a:extLst>
              <a:ext uri="{FF2B5EF4-FFF2-40B4-BE49-F238E27FC236}">
                <a16:creationId xmlns:a16="http://schemas.microsoft.com/office/drawing/2014/main" id="{9533E8BD-5BB4-934B-AF6A-E89EC4F98109}"/>
              </a:ext>
            </a:extLst>
          </p:cNvPr>
          <p:cNvSpPr txBox="1"/>
          <p:nvPr/>
        </p:nvSpPr>
        <p:spPr>
          <a:xfrm>
            <a:off x="4134770" y="3345881"/>
            <a:ext cx="2939142" cy="400110"/>
          </a:xfrm>
          <a:prstGeom prst="rect">
            <a:avLst/>
          </a:prstGeom>
          <a:noFill/>
        </p:spPr>
        <p:txBody>
          <a:bodyPr wrap="square" rtlCol="0">
            <a:spAutoFit/>
          </a:bodyPr>
          <a:lstStyle/>
          <a:p>
            <a:pPr algn="ctr"/>
            <a:r>
              <a:rPr lang="en-US" sz="2000" dirty="0"/>
              <a:t>Interested in epigenetics</a:t>
            </a:r>
            <a:endParaRPr lang="en-BE" sz="2000" dirty="0"/>
          </a:p>
        </p:txBody>
      </p:sp>
      <p:sp>
        <p:nvSpPr>
          <p:cNvPr id="24" name="Rounded Rectangle 23">
            <a:extLst>
              <a:ext uri="{FF2B5EF4-FFF2-40B4-BE49-F238E27FC236}">
                <a16:creationId xmlns:a16="http://schemas.microsoft.com/office/drawing/2014/main" id="{7908C62C-0CAE-5F4C-B0E1-BEE4AFBBB778}"/>
              </a:ext>
            </a:extLst>
          </p:cNvPr>
          <p:cNvSpPr/>
          <p:nvPr/>
        </p:nvSpPr>
        <p:spPr>
          <a:xfrm>
            <a:off x="4126951" y="3306607"/>
            <a:ext cx="2946961" cy="439384"/>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7" name="TextBox 26">
            <a:extLst>
              <a:ext uri="{FF2B5EF4-FFF2-40B4-BE49-F238E27FC236}">
                <a16:creationId xmlns:a16="http://schemas.microsoft.com/office/drawing/2014/main" id="{743139BF-0D66-1C48-9E2C-F51E1C5EEA35}"/>
              </a:ext>
            </a:extLst>
          </p:cNvPr>
          <p:cNvSpPr txBox="1"/>
          <p:nvPr/>
        </p:nvSpPr>
        <p:spPr>
          <a:xfrm>
            <a:off x="4370756" y="3956010"/>
            <a:ext cx="588852" cy="307777"/>
          </a:xfrm>
          <a:prstGeom prst="rect">
            <a:avLst/>
          </a:prstGeom>
          <a:noFill/>
        </p:spPr>
        <p:txBody>
          <a:bodyPr wrap="square" rtlCol="0">
            <a:spAutoFit/>
          </a:bodyPr>
          <a:lstStyle/>
          <a:p>
            <a:r>
              <a:rPr lang="en-BE" sz="1400" dirty="0"/>
              <a:t>yes</a:t>
            </a:r>
          </a:p>
        </p:txBody>
      </p:sp>
      <p:cxnSp>
        <p:nvCxnSpPr>
          <p:cNvPr id="28" name="Straight Arrow Connector 27">
            <a:extLst>
              <a:ext uri="{FF2B5EF4-FFF2-40B4-BE49-F238E27FC236}">
                <a16:creationId xmlns:a16="http://schemas.microsoft.com/office/drawing/2014/main" id="{D1F978EE-4E6C-6F46-A418-BD68E4729061}"/>
              </a:ext>
            </a:extLst>
          </p:cNvPr>
          <p:cNvCxnSpPr>
            <a:cxnSpLocks/>
          </p:cNvCxnSpPr>
          <p:nvPr/>
        </p:nvCxnSpPr>
        <p:spPr>
          <a:xfrm flipH="1">
            <a:off x="4717191" y="3949701"/>
            <a:ext cx="592183" cy="4469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749B1AB-78F1-B24C-9A1B-03B97500989F}"/>
              </a:ext>
            </a:extLst>
          </p:cNvPr>
          <p:cNvSpPr txBox="1"/>
          <p:nvPr/>
        </p:nvSpPr>
        <p:spPr>
          <a:xfrm>
            <a:off x="3518780" y="4595573"/>
            <a:ext cx="1295175" cy="400110"/>
          </a:xfrm>
          <a:prstGeom prst="rect">
            <a:avLst/>
          </a:prstGeom>
          <a:noFill/>
        </p:spPr>
        <p:txBody>
          <a:bodyPr wrap="square" rtlCol="0">
            <a:spAutoFit/>
          </a:bodyPr>
          <a:lstStyle/>
          <a:p>
            <a:pPr algn="ctr"/>
            <a:r>
              <a:rPr lang="en-US" sz="2000" dirty="0"/>
              <a:t>10x ATAC</a:t>
            </a:r>
            <a:endParaRPr lang="en-BE" sz="2000" dirty="0"/>
          </a:p>
        </p:txBody>
      </p:sp>
      <p:sp>
        <p:nvSpPr>
          <p:cNvPr id="30" name="Rounded Rectangle 29">
            <a:extLst>
              <a:ext uri="{FF2B5EF4-FFF2-40B4-BE49-F238E27FC236}">
                <a16:creationId xmlns:a16="http://schemas.microsoft.com/office/drawing/2014/main" id="{97DC53B2-5ACD-4F47-9967-471718B7B1E7}"/>
              </a:ext>
            </a:extLst>
          </p:cNvPr>
          <p:cNvSpPr/>
          <p:nvPr/>
        </p:nvSpPr>
        <p:spPr>
          <a:xfrm>
            <a:off x="3513975" y="4556298"/>
            <a:ext cx="1302993" cy="439385"/>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1" name="TextBox 30">
            <a:extLst>
              <a:ext uri="{FF2B5EF4-FFF2-40B4-BE49-F238E27FC236}">
                <a16:creationId xmlns:a16="http://schemas.microsoft.com/office/drawing/2014/main" id="{C1EACDA4-714A-C340-AF2D-DA8B97596069}"/>
              </a:ext>
            </a:extLst>
          </p:cNvPr>
          <p:cNvSpPr txBox="1"/>
          <p:nvPr/>
        </p:nvSpPr>
        <p:spPr>
          <a:xfrm>
            <a:off x="3515767" y="5215563"/>
            <a:ext cx="1295175" cy="1077218"/>
          </a:xfrm>
          <a:prstGeom prst="rect">
            <a:avLst/>
          </a:prstGeom>
          <a:noFill/>
        </p:spPr>
        <p:txBody>
          <a:bodyPr wrap="square" rtlCol="0">
            <a:spAutoFit/>
          </a:bodyPr>
          <a:lstStyle/>
          <a:p>
            <a:pPr algn="ctr"/>
            <a:r>
              <a:rPr lang="en-US" sz="1600" dirty="0" err="1">
                <a:solidFill>
                  <a:schemeClr val="bg1">
                    <a:lumMod val="65000"/>
                  </a:schemeClr>
                </a:solidFill>
              </a:rPr>
              <a:t>scBS</a:t>
            </a:r>
            <a:r>
              <a:rPr lang="en-US" sz="1600" dirty="0">
                <a:solidFill>
                  <a:schemeClr val="bg1">
                    <a:lumMod val="65000"/>
                  </a:schemeClr>
                </a:solidFill>
              </a:rPr>
              <a:t> seq</a:t>
            </a:r>
          </a:p>
          <a:p>
            <a:pPr algn="ctr"/>
            <a:r>
              <a:rPr lang="en-US" sz="1600" dirty="0">
                <a:solidFill>
                  <a:schemeClr val="bg1">
                    <a:lumMod val="65000"/>
                  </a:schemeClr>
                </a:solidFill>
              </a:rPr>
              <a:t>Cut and run</a:t>
            </a:r>
          </a:p>
          <a:p>
            <a:pPr algn="ctr"/>
            <a:r>
              <a:rPr lang="en-US" sz="1600" dirty="0">
                <a:solidFill>
                  <a:schemeClr val="bg1">
                    <a:lumMod val="65000"/>
                  </a:schemeClr>
                </a:solidFill>
              </a:rPr>
              <a:t>Methylation</a:t>
            </a:r>
          </a:p>
          <a:p>
            <a:pPr algn="ctr"/>
            <a:r>
              <a:rPr lang="en-US" sz="1600" dirty="0"/>
              <a:t>…</a:t>
            </a:r>
            <a:endParaRPr lang="en-BE" sz="1600" dirty="0"/>
          </a:p>
        </p:txBody>
      </p:sp>
      <p:sp>
        <p:nvSpPr>
          <p:cNvPr id="32" name="Rounded Rectangle 31">
            <a:extLst>
              <a:ext uri="{FF2B5EF4-FFF2-40B4-BE49-F238E27FC236}">
                <a16:creationId xmlns:a16="http://schemas.microsoft.com/office/drawing/2014/main" id="{D5085B3E-3578-F849-8BFB-05F0DCEDD1C0}"/>
              </a:ext>
            </a:extLst>
          </p:cNvPr>
          <p:cNvSpPr/>
          <p:nvPr/>
        </p:nvSpPr>
        <p:spPr>
          <a:xfrm>
            <a:off x="3510962" y="5176288"/>
            <a:ext cx="1302993" cy="1075512"/>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4" name="TextBox 33">
            <a:extLst>
              <a:ext uri="{FF2B5EF4-FFF2-40B4-BE49-F238E27FC236}">
                <a16:creationId xmlns:a16="http://schemas.microsoft.com/office/drawing/2014/main" id="{F3DB3503-6784-B346-8636-8FD4DE59EA30}"/>
              </a:ext>
            </a:extLst>
          </p:cNvPr>
          <p:cNvSpPr txBox="1"/>
          <p:nvPr/>
        </p:nvSpPr>
        <p:spPr>
          <a:xfrm>
            <a:off x="6066654" y="3956010"/>
            <a:ext cx="588852" cy="307777"/>
          </a:xfrm>
          <a:prstGeom prst="rect">
            <a:avLst/>
          </a:prstGeom>
          <a:noFill/>
        </p:spPr>
        <p:txBody>
          <a:bodyPr wrap="square" rtlCol="0">
            <a:spAutoFit/>
          </a:bodyPr>
          <a:lstStyle/>
          <a:p>
            <a:r>
              <a:rPr lang="en-BE" sz="1400" dirty="0"/>
              <a:t>no</a:t>
            </a:r>
          </a:p>
        </p:txBody>
      </p:sp>
      <p:sp>
        <p:nvSpPr>
          <p:cNvPr id="35" name="TextBox 34">
            <a:extLst>
              <a:ext uri="{FF2B5EF4-FFF2-40B4-BE49-F238E27FC236}">
                <a16:creationId xmlns:a16="http://schemas.microsoft.com/office/drawing/2014/main" id="{AF7864B9-C05A-5B41-8080-239D1B28DAD9}"/>
              </a:ext>
            </a:extLst>
          </p:cNvPr>
          <p:cNvSpPr txBox="1"/>
          <p:nvPr/>
        </p:nvSpPr>
        <p:spPr>
          <a:xfrm>
            <a:off x="5540141" y="4614305"/>
            <a:ext cx="1295175" cy="400110"/>
          </a:xfrm>
          <a:prstGeom prst="rect">
            <a:avLst/>
          </a:prstGeom>
          <a:noFill/>
        </p:spPr>
        <p:txBody>
          <a:bodyPr wrap="square" rtlCol="0">
            <a:spAutoFit/>
          </a:bodyPr>
          <a:lstStyle/>
          <a:p>
            <a:pPr algn="ctr"/>
            <a:r>
              <a:rPr lang="en-US" sz="2000" dirty="0" err="1"/>
              <a:t>scDNA</a:t>
            </a:r>
            <a:r>
              <a:rPr lang="en-US" sz="2000" dirty="0"/>
              <a:t> seq</a:t>
            </a:r>
            <a:endParaRPr lang="en-BE" sz="2000" dirty="0"/>
          </a:p>
        </p:txBody>
      </p:sp>
      <p:sp>
        <p:nvSpPr>
          <p:cNvPr id="36" name="Rounded Rectangle 35">
            <a:extLst>
              <a:ext uri="{FF2B5EF4-FFF2-40B4-BE49-F238E27FC236}">
                <a16:creationId xmlns:a16="http://schemas.microsoft.com/office/drawing/2014/main" id="{9662A592-F77D-134C-A9AC-9EBDC73A64EA}"/>
              </a:ext>
            </a:extLst>
          </p:cNvPr>
          <p:cNvSpPr/>
          <p:nvPr/>
        </p:nvSpPr>
        <p:spPr>
          <a:xfrm>
            <a:off x="5535336" y="4575030"/>
            <a:ext cx="1302993" cy="439385"/>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7" name="TextBox 36">
            <a:extLst>
              <a:ext uri="{FF2B5EF4-FFF2-40B4-BE49-F238E27FC236}">
                <a16:creationId xmlns:a16="http://schemas.microsoft.com/office/drawing/2014/main" id="{49756A88-481E-FF42-BB17-DC560849C6C2}"/>
              </a:ext>
            </a:extLst>
          </p:cNvPr>
          <p:cNvSpPr txBox="1"/>
          <p:nvPr/>
        </p:nvSpPr>
        <p:spPr>
          <a:xfrm>
            <a:off x="5962881" y="2914146"/>
            <a:ext cx="588852" cy="307777"/>
          </a:xfrm>
          <a:prstGeom prst="rect">
            <a:avLst/>
          </a:prstGeom>
          <a:noFill/>
        </p:spPr>
        <p:txBody>
          <a:bodyPr wrap="square" rtlCol="0">
            <a:spAutoFit/>
          </a:bodyPr>
          <a:lstStyle/>
          <a:p>
            <a:r>
              <a:rPr lang="en-BE" sz="1400" dirty="0"/>
              <a:t>DNA</a:t>
            </a:r>
          </a:p>
        </p:txBody>
      </p:sp>
      <p:cxnSp>
        <p:nvCxnSpPr>
          <p:cNvPr id="38" name="Straight Arrow Connector 37">
            <a:extLst>
              <a:ext uri="{FF2B5EF4-FFF2-40B4-BE49-F238E27FC236}">
                <a16:creationId xmlns:a16="http://schemas.microsoft.com/office/drawing/2014/main" id="{F45430E2-53FE-CF4C-836E-E22037EEF9A8}"/>
              </a:ext>
            </a:extLst>
          </p:cNvPr>
          <p:cNvCxnSpPr>
            <a:cxnSpLocks/>
          </p:cNvCxnSpPr>
          <p:nvPr/>
        </p:nvCxnSpPr>
        <p:spPr>
          <a:xfrm flipH="1">
            <a:off x="5721406" y="2854472"/>
            <a:ext cx="283370" cy="3676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B33E0ED-A8AA-6341-BA38-64A79E798023}"/>
              </a:ext>
            </a:extLst>
          </p:cNvPr>
          <p:cNvCxnSpPr>
            <a:cxnSpLocks/>
          </p:cNvCxnSpPr>
          <p:nvPr/>
        </p:nvCxnSpPr>
        <p:spPr>
          <a:xfrm>
            <a:off x="8776022" y="2829730"/>
            <a:ext cx="288492" cy="3987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A6C3C90-7DA5-7B46-9948-D097A55B0D5B}"/>
              </a:ext>
            </a:extLst>
          </p:cNvPr>
          <p:cNvSpPr txBox="1"/>
          <p:nvPr/>
        </p:nvSpPr>
        <p:spPr>
          <a:xfrm>
            <a:off x="8322356" y="3332671"/>
            <a:ext cx="1921395" cy="400110"/>
          </a:xfrm>
          <a:prstGeom prst="rect">
            <a:avLst/>
          </a:prstGeom>
          <a:noFill/>
        </p:spPr>
        <p:txBody>
          <a:bodyPr wrap="square" rtlCol="0">
            <a:spAutoFit/>
          </a:bodyPr>
          <a:lstStyle/>
          <a:p>
            <a:pPr algn="ctr"/>
            <a:r>
              <a:rPr lang="en-US" sz="2000" dirty="0"/>
              <a:t>3’ vs 5’ mRNA</a:t>
            </a:r>
            <a:endParaRPr lang="en-BE" sz="2000" dirty="0"/>
          </a:p>
        </p:txBody>
      </p:sp>
      <p:sp>
        <p:nvSpPr>
          <p:cNvPr id="42" name="Rounded Rectangle 41">
            <a:extLst>
              <a:ext uri="{FF2B5EF4-FFF2-40B4-BE49-F238E27FC236}">
                <a16:creationId xmlns:a16="http://schemas.microsoft.com/office/drawing/2014/main" id="{903EBED4-BDE3-4D45-AA9E-01FC67CF4F27}"/>
              </a:ext>
            </a:extLst>
          </p:cNvPr>
          <p:cNvSpPr/>
          <p:nvPr/>
        </p:nvSpPr>
        <p:spPr>
          <a:xfrm>
            <a:off x="8322358" y="3293397"/>
            <a:ext cx="1921394" cy="439384"/>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3" name="TextBox 42">
            <a:extLst>
              <a:ext uri="{FF2B5EF4-FFF2-40B4-BE49-F238E27FC236}">
                <a16:creationId xmlns:a16="http://schemas.microsoft.com/office/drawing/2014/main" id="{C16CBB67-563D-2C41-8194-51052C8CBF37}"/>
              </a:ext>
            </a:extLst>
          </p:cNvPr>
          <p:cNvSpPr txBox="1"/>
          <p:nvPr/>
        </p:nvSpPr>
        <p:spPr>
          <a:xfrm>
            <a:off x="9770911" y="4592258"/>
            <a:ext cx="1295175" cy="1015663"/>
          </a:xfrm>
          <a:prstGeom prst="rect">
            <a:avLst/>
          </a:prstGeom>
          <a:noFill/>
        </p:spPr>
        <p:txBody>
          <a:bodyPr wrap="square" rtlCol="0">
            <a:spAutoFit/>
          </a:bodyPr>
          <a:lstStyle/>
          <a:p>
            <a:pPr algn="ctr"/>
            <a:r>
              <a:rPr lang="en-US" sz="2000" dirty="0"/>
              <a:t>10x 5’ immune profiling</a:t>
            </a:r>
            <a:endParaRPr lang="en-BE" sz="2000" dirty="0"/>
          </a:p>
        </p:txBody>
      </p:sp>
      <p:sp>
        <p:nvSpPr>
          <p:cNvPr id="44" name="Rounded Rectangle 43">
            <a:extLst>
              <a:ext uri="{FF2B5EF4-FFF2-40B4-BE49-F238E27FC236}">
                <a16:creationId xmlns:a16="http://schemas.microsoft.com/office/drawing/2014/main" id="{D03BF29F-1E39-1A4E-8D01-B483BB7DFA01}"/>
              </a:ext>
            </a:extLst>
          </p:cNvPr>
          <p:cNvSpPr/>
          <p:nvPr/>
        </p:nvSpPr>
        <p:spPr>
          <a:xfrm>
            <a:off x="9766106" y="4552983"/>
            <a:ext cx="1302993" cy="1075512"/>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5" name="TextBox 44">
            <a:extLst>
              <a:ext uri="{FF2B5EF4-FFF2-40B4-BE49-F238E27FC236}">
                <a16:creationId xmlns:a16="http://schemas.microsoft.com/office/drawing/2014/main" id="{A6B57BB8-12F9-DD47-8320-EBABCACF5C2F}"/>
              </a:ext>
            </a:extLst>
          </p:cNvPr>
          <p:cNvSpPr txBox="1"/>
          <p:nvPr/>
        </p:nvSpPr>
        <p:spPr>
          <a:xfrm>
            <a:off x="7835186" y="4592258"/>
            <a:ext cx="1302993" cy="707886"/>
          </a:xfrm>
          <a:prstGeom prst="rect">
            <a:avLst/>
          </a:prstGeom>
          <a:noFill/>
        </p:spPr>
        <p:txBody>
          <a:bodyPr wrap="square" rtlCol="0">
            <a:spAutoFit/>
          </a:bodyPr>
          <a:lstStyle/>
          <a:p>
            <a:pPr algn="ctr"/>
            <a:r>
              <a:rPr lang="en-US" sz="2000" dirty="0"/>
              <a:t>Full </a:t>
            </a:r>
          </a:p>
          <a:p>
            <a:pPr algn="ctr"/>
            <a:r>
              <a:rPr lang="en-US" sz="2000" dirty="0"/>
              <a:t>transcript?</a:t>
            </a:r>
            <a:endParaRPr lang="en-BE" sz="2000" dirty="0"/>
          </a:p>
        </p:txBody>
      </p:sp>
      <p:sp>
        <p:nvSpPr>
          <p:cNvPr id="46" name="Rounded Rectangle 45">
            <a:extLst>
              <a:ext uri="{FF2B5EF4-FFF2-40B4-BE49-F238E27FC236}">
                <a16:creationId xmlns:a16="http://schemas.microsoft.com/office/drawing/2014/main" id="{95064D82-7B09-8B46-BC6D-4DCF214006A9}"/>
              </a:ext>
            </a:extLst>
          </p:cNvPr>
          <p:cNvSpPr/>
          <p:nvPr/>
        </p:nvSpPr>
        <p:spPr>
          <a:xfrm>
            <a:off x="7835186" y="4552983"/>
            <a:ext cx="1302994" cy="747161"/>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54" name="Straight Arrow Connector 53">
            <a:extLst>
              <a:ext uri="{FF2B5EF4-FFF2-40B4-BE49-F238E27FC236}">
                <a16:creationId xmlns:a16="http://schemas.microsoft.com/office/drawing/2014/main" id="{29D481FC-7433-4D46-AFF2-9ADD79985F00}"/>
              </a:ext>
            </a:extLst>
          </p:cNvPr>
          <p:cNvCxnSpPr>
            <a:cxnSpLocks/>
          </p:cNvCxnSpPr>
          <p:nvPr/>
        </p:nvCxnSpPr>
        <p:spPr>
          <a:xfrm>
            <a:off x="5486626" y="3946630"/>
            <a:ext cx="592183" cy="4469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2CA97ADB-3F0E-4F4E-906A-33A5E73DC4AA}"/>
              </a:ext>
            </a:extLst>
          </p:cNvPr>
          <p:cNvSpPr txBox="1"/>
          <p:nvPr/>
        </p:nvSpPr>
        <p:spPr>
          <a:xfrm>
            <a:off x="8298418" y="3952939"/>
            <a:ext cx="588852" cy="307777"/>
          </a:xfrm>
          <a:prstGeom prst="rect">
            <a:avLst/>
          </a:prstGeom>
          <a:noFill/>
        </p:spPr>
        <p:txBody>
          <a:bodyPr wrap="square" rtlCol="0">
            <a:spAutoFit/>
          </a:bodyPr>
          <a:lstStyle/>
          <a:p>
            <a:r>
              <a:rPr lang="en-BE" sz="1400" dirty="0"/>
              <a:t>3’</a:t>
            </a:r>
          </a:p>
        </p:txBody>
      </p:sp>
      <p:cxnSp>
        <p:nvCxnSpPr>
          <p:cNvPr id="60" name="Straight Arrow Connector 59">
            <a:extLst>
              <a:ext uri="{FF2B5EF4-FFF2-40B4-BE49-F238E27FC236}">
                <a16:creationId xmlns:a16="http://schemas.microsoft.com/office/drawing/2014/main" id="{1E9F0945-D40E-C241-9610-D999E4B4AC22}"/>
              </a:ext>
            </a:extLst>
          </p:cNvPr>
          <p:cNvCxnSpPr>
            <a:cxnSpLocks/>
          </p:cNvCxnSpPr>
          <p:nvPr/>
        </p:nvCxnSpPr>
        <p:spPr>
          <a:xfrm flipH="1">
            <a:off x="8644853" y="3946630"/>
            <a:ext cx="592183" cy="4469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1651BC0F-E186-0041-B4F5-D23FD159B4C1}"/>
              </a:ext>
            </a:extLst>
          </p:cNvPr>
          <p:cNvSpPr txBox="1"/>
          <p:nvPr/>
        </p:nvSpPr>
        <p:spPr>
          <a:xfrm>
            <a:off x="9994316" y="3952939"/>
            <a:ext cx="588852" cy="307777"/>
          </a:xfrm>
          <a:prstGeom prst="rect">
            <a:avLst/>
          </a:prstGeom>
          <a:noFill/>
        </p:spPr>
        <p:txBody>
          <a:bodyPr wrap="square" rtlCol="0">
            <a:spAutoFit/>
          </a:bodyPr>
          <a:lstStyle/>
          <a:p>
            <a:r>
              <a:rPr lang="en-BE" sz="1400" dirty="0"/>
              <a:t>5’</a:t>
            </a:r>
          </a:p>
        </p:txBody>
      </p:sp>
      <p:cxnSp>
        <p:nvCxnSpPr>
          <p:cNvPr id="62" name="Straight Arrow Connector 61">
            <a:extLst>
              <a:ext uri="{FF2B5EF4-FFF2-40B4-BE49-F238E27FC236}">
                <a16:creationId xmlns:a16="http://schemas.microsoft.com/office/drawing/2014/main" id="{677FF738-8F96-BB42-AE42-CBFBB40FC6F9}"/>
              </a:ext>
            </a:extLst>
          </p:cNvPr>
          <p:cNvCxnSpPr>
            <a:cxnSpLocks/>
          </p:cNvCxnSpPr>
          <p:nvPr/>
        </p:nvCxnSpPr>
        <p:spPr>
          <a:xfrm>
            <a:off x="9414288" y="3943559"/>
            <a:ext cx="592183" cy="4469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42478087-11F8-F740-B3EF-7A729AC3F9DF}"/>
              </a:ext>
            </a:extLst>
          </p:cNvPr>
          <p:cNvSpPr txBox="1"/>
          <p:nvPr/>
        </p:nvSpPr>
        <p:spPr>
          <a:xfrm>
            <a:off x="8192312" y="2914358"/>
            <a:ext cx="588852" cy="307777"/>
          </a:xfrm>
          <a:prstGeom prst="rect">
            <a:avLst/>
          </a:prstGeom>
          <a:noFill/>
        </p:spPr>
        <p:txBody>
          <a:bodyPr wrap="square" rtlCol="0">
            <a:spAutoFit/>
          </a:bodyPr>
          <a:lstStyle/>
          <a:p>
            <a:r>
              <a:rPr lang="en-BE" sz="1400" dirty="0"/>
              <a:t>RNA</a:t>
            </a:r>
          </a:p>
        </p:txBody>
      </p:sp>
    </p:spTree>
    <p:extLst>
      <p:ext uri="{BB962C8B-B14F-4D97-AF65-F5344CB8AC3E}">
        <p14:creationId xmlns:p14="http://schemas.microsoft.com/office/powerpoint/2010/main" val="349205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1872</TotalTime>
  <Words>2023</Words>
  <Application>Microsoft Macintosh PowerPoint</Application>
  <PresentationFormat>Widescreen</PresentationFormat>
  <Paragraphs>505</Paragraphs>
  <Slides>52</Slides>
  <Notes>50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Calibri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Annelien Verfaillie</dc:creator>
  <cp:lastModifiedBy>Annelien Verfaillie</cp:lastModifiedBy>
  <cp:revision>60</cp:revision>
  <dcterms:created xsi:type="dcterms:W3CDTF">2021-02-20T09:25:27Z</dcterms:created>
  <dcterms:modified xsi:type="dcterms:W3CDTF">2021-02-24T21:11:25Z</dcterms:modified>
</cp:coreProperties>
</file>