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4" autoAdjust="0"/>
    <p:restoredTop sz="98082" autoAdjust="0"/>
  </p:normalViewPr>
  <p:slideViewPr>
    <p:cSldViewPr snapToGrid="0" snapToObjects="1">
      <p:cViewPr>
        <p:scale>
          <a:sx n="75" d="100"/>
          <a:sy n="75" d="100"/>
        </p:scale>
        <p:origin x="-1984" y="-720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0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5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4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A8D09-8EBF-7D48-B61E-87A5FFFAAD7F}" type="datetimeFigureOut">
              <a:rPr lang="en-US" smtClean="0"/>
              <a:t>03/06/16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F5A6-6B0A-E14E-A6CA-4A245F1A8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10" Type="http://schemas.openxmlformats.org/officeDocument/2006/relationships/image" Target="../media/image10.jpeg"/><Relationship Id="rId11" Type="http://schemas.microsoft.com/office/2007/relationships/hdphoto" Target="../media/hdphoto1.wdp"/><Relationship Id="rId12" Type="http://schemas.openxmlformats.org/officeDocument/2006/relationships/image" Target="../media/image11.jpg"/><Relationship Id="rId13" Type="http://schemas.openxmlformats.org/officeDocument/2006/relationships/image" Target="../media/image12.jpeg"/><Relationship Id="rId14" Type="http://schemas.openxmlformats.org/officeDocument/2006/relationships/image" Target="../media/image13.jpg"/><Relationship Id="rId15" Type="http://schemas.openxmlformats.org/officeDocument/2006/relationships/image" Target="../media/image14.jpg"/><Relationship Id="rId16" Type="http://schemas.openxmlformats.org/officeDocument/2006/relationships/image" Target="../media/image15.jpg"/><Relationship Id="rId17" Type="http://schemas.openxmlformats.org/officeDocument/2006/relationships/image" Target="../media/image16.jp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32746" y="6367993"/>
            <a:ext cx="17801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2C80AB"/>
                </a:solidFill>
                <a:latin typeface="Corbel" charset="0"/>
              </a:rPr>
              <a:t>http</a:t>
            </a:r>
            <a:r>
              <a:rPr lang="en-GB" i="1" dirty="0">
                <a:solidFill>
                  <a:srgbClr val="2C80AB"/>
                </a:solidFill>
                <a:latin typeface="Corbel" charset="0"/>
              </a:rPr>
              <a:t>://gensc.org/</a:t>
            </a:r>
          </a:p>
        </p:txBody>
      </p:sp>
      <p:pic>
        <p:nvPicPr>
          <p:cNvPr id="8" name="Picture 10" descr="full_gsc_logo_s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26" y="4800432"/>
            <a:ext cx="5384171" cy="113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63340" y="420949"/>
            <a:ext cx="8834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18th Workshop of the Genomic Standards Consortium (GSC)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9546" y="1082423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5067" y="2793999"/>
            <a:ext cx="7535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June 12-15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2016 </a:t>
            </a:r>
          </a:p>
          <a:p>
            <a:pPr algn="ctr"/>
            <a:r>
              <a:rPr lang="en-US" sz="2400" dirty="0" smtClean="0"/>
              <a:t>Hellenic Center for Marine Research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Local Hosts and Organizers</a:t>
            </a:r>
          </a:p>
          <a:p>
            <a:pPr algn="ctr"/>
            <a:r>
              <a:rPr lang="en-US" sz="2400" dirty="0" smtClean="0"/>
              <a:t> </a:t>
            </a:r>
            <a:r>
              <a:rPr lang="en-US" sz="2400" dirty="0" err="1" smtClean="0"/>
              <a:t>Georgios</a:t>
            </a:r>
            <a:r>
              <a:rPr lang="en-US" sz="2400" dirty="0" smtClean="0"/>
              <a:t> </a:t>
            </a:r>
            <a:r>
              <a:rPr lang="en-US" sz="2400" dirty="0" err="1" smtClean="0"/>
              <a:t>Kotoulas</a:t>
            </a:r>
            <a:r>
              <a:rPr lang="en-US" sz="2400" dirty="0" smtClean="0"/>
              <a:t>, Vangelis </a:t>
            </a:r>
            <a:r>
              <a:rPr lang="en-US" sz="2400" dirty="0" err="1" smtClean="0"/>
              <a:t>Pafilis</a:t>
            </a:r>
            <a:r>
              <a:rPr lang="en-US" sz="2400" dirty="0" smtClean="0"/>
              <a:t>, Melina </a:t>
            </a:r>
            <a:r>
              <a:rPr lang="en-US" sz="2400" dirty="0" err="1" smtClean="0"/>
              <a:t>Stavroulaki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196926" y="1728754"/>
            <a:ext cx="584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Coordinating Metadata Standards and </a:t>
            </a:r>
          </a:p>
          <a:p>
            <a:r>
              <a:rPr lang="en-US" sz="2400" dirty="0"/>
              <a:t>“putting the standards into action”</a:t>
            </a:r>
          </a:p>
        </p:txBody>
      </p:sp>
    </p:spTree>
    <p:extLst>
      <p:ext uri="{BB962C8B-B14F-4D97-AF65-F5344CB8AC3E}">
        <p14:creationId xmlns:p14="http://schemas.microsoft.com/office/powerpoint/2010/main" val="362608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0" r="5717" b="21485"/>
          <a:stretch/>
        </p:blipFill>
        <p:spPr bwMode="auto">
          <a:xfrm>
            <a:off x="146867" y="499006"/>
            <a:ext cx="1045210" cy="1232535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-42239" y="58748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Linda </a:t>
            </a:r>
            <a:r>
              <a:rPr lang="en-US" dirty="0" err="1"/>
              <a:t>Amaral</a:t>
            </a:r>
            <a:r>
              <a:rPr lang="en-US" dirty="0"/>
              <a:t> </a:t>
            </a:r>
            <a:r>
              <a:rPr lang="en-US" dirty="0" err="1"/>
              <a:t>Zettler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0509" y="45008"/>
            <a:ext cx="1223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James Cole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6" t="4505" r="51349" b="34579"/>
          <a:stretch/>
        </p:blipFill>
        <p:spPr bwMode="auto">
          <a:xfrm>
            <a:off x="2752098" y="590536"/>
            <a:ext cx="1074836" cy="1360063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39405" y="272267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Neil Davies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9" t="6628" r="11169" b="17334"/>
          <a:stretch/>
        </p:blipFill>
        <p:spPr bwMode="auto">
          <a:xfrm>
            <a:off x="4070703" y="763737"/>
            <a:ext cx="1031109" cy="1310018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718572" y="45009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George </a:t>
            </a:r>
            <a:r>
              <a:rPr lang="en-US" dirty="0" err="1"/>
              <a:t>Garrity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" b="20455"/>
          <a:stretch/>
        </p:blipFill>
        <p:spPr bwMode="auto">
          <a:xfrm>
            <a:off x="5417942" y="578999"/>
            <a:ext cx="1043305" cy="1371600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665570" y="-5791"/>
            <a:ext cx="1422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Frank </a:t>
            </a:r>
            <a:r>
              <a:rPr lang="en-US" dirty="0"/>
              <a:t>Oliver </a:t>
            </a:r>
            <a:endParaRPr lang="en-US" dirty="0" smtClean="0"/>
          </a:p>
          <a:p>
            <a:r>
              <a:rPr lang="en-US" dirty="0" err="1" smtClean="0"/>
              <a:t>Glöckner</a:t>
            </a:r>
            <a:endParaRPr lang="en-US" dirty="0"/>
          </a:p>
        </p:txBody>
      </p:sp>
      <p:pic>
        <p:nvPicPr>
          <p:cNvPr id="17" name="Picture 16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6" r="11651" b="6031"/>
          <a:stretch/>
        </p:blipFill>
        <p:spPr bwMode="auto">
          <a:xfrm>
            <a:off x="6690055" y="669354"/>
            <a:ext cx="985579" cy="1432307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370160" y="2372317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Rob Knight</a:t>
            </a:r>
          </a:p>
        </p:txBody>
      </p:sp>
      <p:pic>
        <p:nvPicPr>
          <p:cNvPr id="22" name="Picture 21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" t="2056" r="11972" b="16013"/>
          <a:stretch/>
        </p:blipFill>
        <p:spPr bwMode="auto">
          <a:xfrm>
            <a:off x="1436336" y="2959644"/>
            <a:ext cx="974726" cy="1337735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428351" y="2187651"/>
            <a:ext cx="1561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Nikos </a:t>
            </a:r>
            <a:r>
              <a:rPr lang="en-US" dirty="0" err="1"/>
              <a:t>Kyrpides</a:t>
            </a:r>
            <a:endParaRPr lang="en-US" dirty="0"/>
          </a:p>
        </p:txBody>
      </p:sp>
      <p:pic>
        <p:nvPicPr>
          <p:cNvPr id="26" name="Picture 25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0"/>
          <a:stretch/>
        </p:blipFill>
        <p:spPr bwMode="auto">
          <a:xfrm>
            <a:off x="2665776" y="2798680"/>
            <a:ext cx="1041629" cy="1422400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857050" y="2459245"/>
            <a:ext cx="142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Folker</a:t>
            </a:r>
            <a:r>
              <a:rPr lang="en-US" dirty="0"/>
              <a:t> Meyer</a:t>
            </a:r>
          </a:p>
        </p:txBody>
      </p:sp>
      <p:pic>
        <p:nvPicPr>
          <p:cNvPr id="29" name="Picture 28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27" b="22731"/>
          <a:stretch/>
        </p:blipFill>
        <p:spPr bwMode="auto">
          <a:xfrm>
            <a:off x="4016083" y="2959644"/>
            <a:ext cx="1146734" cy="1375736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392529" y="2130086"/>
            <a:ext cx="15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Ilene </a:t>
            </a:r>
            <a:r>
              <a:rPr lang="en-US" dirty="0" err="1"/>
              <a:t>Mizrachi</a:t>
            </a:r>
            <a:endParaRPr lang="en-US" dirty="0"/>
          </a:p>
        </p:txBody>
      </p:sp>
      <p:pic>
        <p:nvPicPr>
          <p:cNvPr id="32" name="Picture 31"/>
          <p:cNvPicPr/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27" t="12964" r="22949" b="23402"/>
          <a:stretch/>
        </p:blipFill>
        <p:spPr bwMode="auto">
          <a:xfrm>
            <a:off x="5592277" y="2637914"/>
            <a:ext cx="1192092" cy="1583166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895915" y="2453248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Robert Robbins</a:t>
            </a:r>
          </a:p>
        </p:txBody>
      </p:sp>
      <p:pic>
        <p:nvPicPr>
          <p:cNvPr id="33" name="Picture 32"/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9" t="1" r="19218" b="30647"/>
          <a:stretch/>
        </p:blipFill>
        <p:spPr bwMode="auto">
          <a:xfrm>
            <a:off x="7381868" y="2849177"/>
            <a:ext cx="1095869" cy="1498698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-42239" y="4426810"/>
            <a:ext cx="17812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Susanna-</a:t>
            </a:r>
            <a:r>
              <a:rPr lang="en-US" dirty="0" err="1" smtClean="0"/>
              <a:t>Assunta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Sansone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34" name="Picture 33"/>
          <p:cNvPicPr/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3" r="14179" b="13726"/>
          <a:stretch/>
        </p:blipFill>
        <p:spPr bwMode="auto">
          <a:xfrm>
            <a:off x="115851" y="5154599"/>
            <a:ext cx="1210589" cy="1466334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574979" y="4868335"/>
            <a:ext cx="1376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Lynn Schriml</a:t>
            </a:r>
          </a:p>
        </p:txBody>
      </p:sp>
      <p:pic>
        <p:nvPicPr>
          <p:cNvPr id="35" name="Picture 34"/>
          <p:cNvPicPr/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 t="4778" r="10899" b="26899"/>
          <a:stretch/>
        </p:blipFill>
        <p:spPr bwMode="auto">
          <a:xfrm>
            <a:off x="1762795" y="5301190"/>
            <a:ext cx="1140872" cy="1469057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4212104" y="4796943"/>
            <a:ext cx="177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Tatiana </a:t>
            </a:r>
            <a:r>
              <a:rPr lang="en-US" dirty="0" err="1"/>
              <a:t>Tatusova</a:t>
            </a:r>
            <a:endParaRPr lang="en-US" dirty="0"/>
          </a:p>
        </p:txBody>
      </p:sp>
      <p:pic>
        <p:nvPicPr>
          <p:cNvPr id="37" name="Picture 36"/>
          <p:cNvPicPr/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4" r="7119" b="25000"/>
          <a:stretch/>
        </p:blipFill>
        <p:spPr bwMode="auto">
          <a:xfrm>
            <a:off x="4563059" y="5301190"/>
            <a:ext cx="1199515" cy="1460500"/>
          </a:xfrm>
          <a:prstGeom prst="rect">
            <a:avLst/>
          </a:prstGeom>
          <a:ln>
            <a:solidFill>
              <a:srgbClr val="4F81BD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5898499" y="4659871"/>
            <a:ext cx="139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David </a:t>
            </a:r>
            <a:r>
              <a:rPr lang="en-US" dirty="0" err="1" smtClean="0"/>
              <a:t>Ussery</a:t>
            </a:r>
            <a:endParaRPr lang="en-US" dirty="0"/>
          </a:p>
        </p:txBody>
      </p:sp>
      <p:pic>
        <p:nvPicPr>
          <p:cNvPr id="39" name="Picture 38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50" y="5166275"/>
            <a:ext cx="1093766" cy="141278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40" name="Rectangle 39"/>
          <p:cNvSpPr/>
          <p:nvPr/>
        </p:nvSpPr>
        <p:spPr>
          <a:xfrm>
            <a:off x="115852" y="2119921"/>
            <a:ext cx="1210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Hans Peter </a:t>
            </a:r>
          </a:p>
          <a:p>
            <a:r>
              <a:rPr lang="en-US" dirty="0" err="1" smtClean="0"/>
              <a:t>Klenk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468742" y="4717535"/>
            <a:ext cx="1302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Pelin</a:t>
            </a:r>
            <a:r>
              <a:rPr lang="en-US" dirty="0"/>
              <a:t> </a:t>
            </a:r>
            <a:r>
              <a:rPr lang="en-US" dirty="0" err="1"/>
              <a:t>Yilmaz</a:t>
            </a:r>
            <a:endParaRPr lang="en-US" dirty="0"/>
          </a:p>
        </p:txBody>
      </p:sp>
      <p:pic>
        <p:nvPicPr>
          <p:cNvPr id="42" name="Picture 41"/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17" y="5135757"/>
            <a:ext cx="1346200" cy="163449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/>
          <a:srcRect l="18294" t="8345" r="24689" b="16486"/>
          <a:stretch/>
        </p:blipFill>
        <p:spPr>
          <a:xfrm>
            <a:off x="146868" y="2849177"/>
            <a:ext cx="1118480" cy="1265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/>
          <a:srcRect t="11908" r="17392"/>
          <a:stretch/>
        </p:blipFill>
        <p:spPr>
          <a:xfrm>
            <a:off x="1414501" y="847759"/>
            <a:ext cx="1066062" cy="1225996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43" name="Rectangle 42"/>
          <p:cNvSpPr/>
          <p:nvPr/>
        </p:nvSpPr>
        <p:spPr>
          <a:xfrm>
            <a:off x="1279803" y="356739"/>
            <a:ext cx="149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Guy Cochrane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/>
          <a:srcRect l="15244" t="5448" r="10230" b="10555"/>
          <a:stretch/>
        </p:blipFill>
        <p:spPr>
          <a:xfrm>
            <a:off x="7956461" y="724604"/>
            <a:ext cx="1130462" cy="1579509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7929803" y="58748"/>
            <a:ext cx="13131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Philip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Hugenholtz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1"/>
          <a:srcRect l="6854" r="11971" b="14286"/>
          <a:stretch/>
        </p:blipFill>
        <p:spPr>
          <a:xfrm>
            <a:off x="3104291" y="5237667"/>
            <a:ext cx="1206228" cy="1592096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2817697" y="4612277"/>
            <a:ext cx="16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Granger Sutton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3466" y="372533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GSC18 Agenda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200" y="1253067"/>
            <a:ext cx="712893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1:  Sunday June 12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/>
              <a:t>Global to local: standards development and application, use cases and feedback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Day 2: Monday June 13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/>
              <a:t>Exploring standards across research initiatives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Day 3: Tuesday June 14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/>
              <a:t>Local Initiatives and Standards Uptake, GSC 19 and Outreach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Day 4: Wednesday, June 15</a:t>
            </a:r>
            <a:r>
              <a:rPr lang="en-US" baseline="30000" dirty="0" smtClean="0"/>
              <a:t>th</a:t>
            </a:r>
            <a:r>
              <a:rPr lang="en-US" dirty="0" smtClean="0"/>
              <a:t>     GSC18 Island Sampling Day (ISD)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8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733" y="372533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Day 1: June 12th, Sunday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533" y="1276277"/>
            <a:ext cx="8788399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Theme</a:t>
            </a:r>
            <a:r>
              <a:rPr lang="en-US" u="sng" dirty="0"/>
              <a:t>: Global to local: standards development and application, use cases and </a:t>
            </a:r>
            <a:r>
              <a:rPr lang="en-US" u="sng" dirty="0" smtClean="0"/>
              <a:t>feedback</a:t>
            </a:r>
          </a:p>
          <a:p>
            <a:endParaRPr lang="en-US" dirty="0"/>
          </a:p>
          <a:p>
            <a:r>
              <a:rPr lang="en-US" b="1" dirty="0" smtClean="0"/>
              <a:t>09:00 Meeting </a:t>
            </a:r>
            <a:r>
              <a:rPr lang="en-US" b="1" dirty="0"/>
              <a:t>Kickoff</a:t>
            </a:r>
            <a:r>
              <a:rPr lang="en-US" dirty="0"/>
              <a:t>: Local Host: </a:t>
            </a:r>
            <a:r>
              <a:rPr lang="en-US" dirty="0" err="1"/>
              <a:t>Georgios</a:t>
            </a:r>
            <a:r>
              <a:rPr lang="en-US" dirty="0"/>
              <a:t> </a:t>
            </a:r>
            <a:r>
              <a:rPr lang="en-US" dirty="0" err="1"/>
              <a:t>Kotoulas</a:t>
            </a:r>
            <a:r>
              <a:rPr lang="en-US" dirty="0"/>
              <a:t>, GSC President: Lynn Schriml </a:t>
            </a:r>
          </a:p>
          <a:p>
            <a:endParaRPr lang="en-US" b="1" dirty="0" smtClean="0"/>
          </a:p>
          <a:p>
            <a:r>
              <a:rPr lang="en-US" b="1" dirty="0" smtClean="0"/>
              <a:t>09:30-11:00 Session </a:t>
            </a:r>
            <a:r>
              <a:rPr lang="en-US" b="1" dirty="0"/>
              <a:t>1</a:t>
            </a:r>
            <a:r>
              <a:rPr lang="en-US" dirty="0"/>
              <a:t>:  Global and local view on standards</a:t>
            </a:r>
          </a:p>
          <a:p>
            <a:endParaRPr lang="en-US" dirty="0" smtClean="0"/>
          </a:p>
          <a:p>
            <a:r>
              <a:rPr lang="en-US" b="1" dirty="0" smtClean="0"/>
              <a:t>11:30-12:30 Round </a:t>
            </a:r>
            <a:r>
              <a:rPr lang="en-US" b="1" dirty="0"/>
              <a:t>Table Discussion 1:</a:t>
            </a:r>
            <a:r>
              <a:rPr lang="en-US" dirty="0"/>
              <a:t> Role of Standards and Coordination across in Large Research </a:t>
            </a:r>
            <a:r>
              <a:rPr lang="en-US" dirty="0" smtClean="0"/>
              <a:t>Projects</a:t>
            </a:r>
          </a:p>
          <a:p>
            <a:endParaRPr lang="en-US" b="1" dirty="0" smtClean="0"/>
          </a:p>
          <a:p>
            <a:r>
              <a:rPr lang="en-US" b="1" dirty="0" smtClean="0"/>
              <a:t>13:30-14:00 Keynote </a:t>
            </a:r>
            <a:r>
              <a:rPr lang="en-US" b="1" dirty="0"/>
              <a:t>1</a:t>
            </a:r>
            <a:r>
              <a:rPr lang="en-US" dirty="0"/>
              <a:t>:  Arianna </a:t>
            </a:r>
            <a:r>
              <a:rPr lang="en-US" dirty="0" err="1"/>
              <a:t>Broggiato</a:t>
            </a:r>
            <a:r>
              <a:rPr lang="en-US" dirty="0"/>
              <a:t> - The Nagoya Protocol: sampling and research in compliance with new legislations - what scientists have to do</a:t>
            </a:r>
          </a:p>
          <a:p>
            <a:endParaRPr lang="en-US" b="1" dirty="0" smtClean="0"/>
          </a:p>
          <a:p>
            <a:r>
              <a:rPr lang="en-US" b="1" dirty="0" smtClean="0"/>
              <a:t>14:00-15:30 Session </a:t>
            </a:r>
            <a:r>
              <a:rPr lang="en-US" b="1" dirty="0"/>
              <a:t>2: </a:t>
            </a:r>
            <a:r>
              <a:rPr lang="en-US" dirty="0"/>
              <a:t>Large Scale Genomics and Microbiome Initiatives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16:30-17:30 Breakout </a:t>
            </a:r>
            <a:r>
              <a:rPr lang="en-US" b="1" dirty="0"/>
              <a:t>Sessions</a:t>
            </a:r>
          </a:p>
          <a:p>
            <a:r>
              <a:rPr lang="en-US" dirty="0"/>
              <a:t>Computational Tools, data set harmonization and reproducibility</a:t>
            </a:r>
          </a:p>
          <a:p>
            <a:r>
              <a:rPr lang="en-US" dirty="0"/>
              <a:t>GSC Standards 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36047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133" y="971478"/>
            <a:ext cx="87376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/>
          </a:p>
          <a:p>
            <a:r>
              <a:rPr lang="en-US" b="1" u="sng" dirty="0"/>
              <a:t>Theme: </a:t>
            </a:r>
            <a:r>
              <a:rPr lang="en-US" u="sng" dirty="0"/>
              <a:t>Exploring standards across research i</a:t>
            </a:r>
            <a:r>
              <a:rPr lang="en-US" u="sng" dirty="0" smtClean="0"/>
              <a:t>nitiatives</a:t>
            </a:r>
          </a:p>
          <a:p>
            <a:endParaRPr lang="en-US" dirty="0"/>
          </a:p>
          <a:p>
            <a:r>
              <a:rPr lang="en-US" b="1" dirty="0" smtClean="0"/>
              <a:t>09:15-09:45 Keynote </a:t>
            </a:r>
            <a:r>
              <a:rPr lang="en-US" b="1" dirty="0"/>
              <a:t>2: </a:t>
            </a:r>
            <a:r>
              <a:rPr lang="en-US" dirty="0" err="1"/>
              <a:t>Sumir</a:t>
            </a:r>
            <a:r>
              <a:rPr lang="en-US" dirty="0"/>
              <a:t> </a:t>
            </a:r>
            <a:r>
              <a:rPr lang="en-US" dirty="0" err="1"/>
              <a:t>Panji</a:t>
            </a:r>
            <a:r>
              <a:rPr lang="en-US" dirty="0"/>
              <a:t>: Standards Initiatives in </a:t>
            </a:r>
            <a:r>
              <a:rPr lang="en-US" dirty="0" smtClean="0"/>
              <a:t>H3ABioNet</a:t>
            </a:r>
          </a:p>
          <a:p>
            <a:endParaRPr lang="en-US" dirty="0"/>
          </a:p>
          <a:p>
            <a:r>
              <a:rPr lang="en-US" b="1" dirty="0" smtClean="0"/>
              <a:t>09:45-10:45 </a:t>
            </a:r>
            <a:r>
              <a:rPr lang="en-US" b="1" dirty="0" smtClean="0"/>
              <a:t>Session </a:t>
            </a:r>
            <a:r>
              <a:rPr lang="en-US" b="1" dirty="0"/>
              <a:t>3: </a:t>
            </a:r>
            <a:r>
              <a:rPr lang="en-US" dirty="0"/>
              <a:t>Exploring standards across research Initiatives</a:t>
            </a:r>
          </a:p>
          <a:p>
            <a:endParaRPr lang="en-US" b="1" dirty="0" smtClean="0"/>
          </a:p>
          <a:p>
            <a:r>
              <a:rPr lang="en-US" b="1" dirty="0" smtClean="0"/>
              <a:t>11:15-12:30 Session </a:t>
            </a:r>
            <a:r>
              <a:rPr lang="en-US" b="1" dirty="0"/>
              <a:t>4</a:t>
            </a:r>
            <a:r>
              <a:rPr lang="en-US" dirty="0"/>
              <a:t>: Understanding Standards Needs Across Communities</a:t>
            </a:r>
          </a:p>
          <a:p>
            <a:endParaRPr lang="en-US" b="1" dirty="0" smtClean="0"/>
          </a:p>
          <a:p>
            <a:r>
              <a:rPr lang="en-US" b="1" dirty="0" smtClean="0"/>
              <a:t>13:30-14:00 Keynote </a:t>
            </a:r>
            <a:r>
              <a:rPr lang="en-US" b="1" dirty="0"/>
              <a:t>3</a:t>
            </a:r>
            <a:r>
              <a:rPr lang="en-US" dirty="0"/>
              <a:t>: Phil </a:t>
            </a:r>
            <a:r>
              <a:rPr lang="en-US" dirty="0" err="1"/>
              <a:t>Hugenholtz</a:t>
            </a:r>
            <a:r>
              <a:rPr lang="en-US" dirty="0"/>
              <a:t>: Genomic taxonomy, from genus to domain.</a:t>
            </a:r>
          </a:p>
          <a:p>
            <a:endParaRPr lang="en-US" b="1" dirty="0" smtClean="0"/>
          </a:p>
          <a:p>
            <a:r>
              <a:rPr lang="en-US" b="1" dirty="0" smtClean="0"/>
              <a:t>14:00-15:30 Session </a:t>
            </a:r>
            <a:r>
              <a:rPr lang="en-US" b="1" dirty="0"/>
              <a:t>5</a:t>
            </a:r>
            <a:r>
              <a:rPr lang="en-US" dirty="0"/>
              <a:t>: New standards and updates</a:t>
            </a:r>
          </a:p>
          <a:p>
            <a:endParaRPr lang="en-US" b="1" dirty="0" smtClean="0"/>
          </a:p>
          <a:p>
            <a:r>
              <a:rPr lang="en-US" b="1" dirty="0" smtClean="0"/>
              <a:t>16:00-17:00 Session </a:t>
            </a:r>
            <a:r>
              <a:rPr lang="en-US" b="1" dirty="0"/>
              <a:t>6: </a:t>
            </a:r>
            <a:r>
              <a:rPr lang="en-US" dirty="0"/>
              <a:t>Application and Need for Standards</a:t>
            </a:r>
          </a:p>
          <a:p>
            <a:endParaRPr lang="en-US" b="1" dirty="0" smtClean="0"/>
          </a:p>
          <a:p>
            <a:r>
              <a:rPr lang="en-US" b="1" dirty="0" smtClean="0"/>
              <a:t>17:00-17:30 Round </a:t>
            </a:r>
            <a:r>
              <a:rPr lang="en-US" b="1" dirty="0"/>
              <a:t>Table Discussion 2: </a:t>
            </a:r>
            <a:r>
              <a:rPr lang="en-US" dirty="0"/>
              <a:t>Methods impacting Standards, Need for Standards</a:t>
            </a:r>
          </a:p>
          <a:p>
            <a:endParaRPr lang="en-US" b="1" dirty="0" smtClean="0"/>
          </a:p>
          <a:p>
            <a:r>
              <a:rPr lang="en-US" b="1" dirty="0" smtClean="0"/>
              <a:t>17:30-18:15 Breakout </a:t>
            </a:r>
            <a:r>
              <a:rPr lang="en-US" b="1" dirty="0"/>
              <a:t>Sessions</a:t>
            </a:r>
          </a:p>
          <a:p>
            <a:r>
              <a:rPr lang="en-US" dirty="0"/>
              <a:t>MIxS Compliance and Interoperability Working Group                           </a:t>
            </a:r>
          </a:p>
          <a:p>
            <a:r>
              <a:rPr lang="en-US" dirty="0"/>
              <a:t>NEON-CZ-metadata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4733" y="372533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Day 2: June 13th, Monday</a:t>
            </a:r>
          </a:p>
        </p:txBody>
      </p:sp>
    </p:spTree>
    <p:extLst>
      <p:ext uri="{BB962C8B-B14F-4D97-AF65-F5344CB8AC3E}">
        <p14:creationId xmlns:p14="http://schemas.microsoft.com/office/powerpoint/2010/main" val="360471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931" y="915869"/>
            <a:ext cx="8720667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/>
          </a:p>
          <a:p>
            <a:r>
              <a:rPr lang="en-US" b="1" u="sng" dirty="0"/>
              <a:t>Theme: </a:t>
            </a:r>
            <a:r>
              <a:rPr lang="en-US" u="sng" dirty="0"/>
              <a:t>Local Initiatives and Standards Uptake, GSC 19 and </a:t>
            </a:r>
            <a:r>
              <a:rPr lang="en-US" u="sng" dirty="0" smtClean="0"/>
              <a:t>Outreach</a:t>
            </a:r>
          </a:p>
          <a:p>
            <a:endParaRPr lang="en-US" dirty="0"/>
          </a:p>
          <a:p>
            <a:r>
              <a:rPr lang="en-US" b="1" dirty="0" smtClean="0"/>
              <a:t>09:15-09:45 Keynote </a:t>
            </a:r>
            <a:r>
              <a:rPr lang="en-US" b="1" dirty="0"/>
              <a:t>4: </a:t>
            </a:r>
            <a:r>
              <a:rPr lang="en-US" dirty="0"/>
              <a:t>Christos </a:t>
            </a:r>
            <a:r>
              <a:rPr lang="en-US" dirty="0" err="1"/>
              <a:t>Ouzounis</a:t>
            </a:r>
            <a:r>
              <a:rPr lang="en-US" dirty="0"/>
              <a:t>: Microbial Ecology in Greece and Bioinformatics </a:t>
            </a:r>
          </a:p>
          <a:p>
            <a:endParaRPr lang="en-US" b="1" dirty="0" smtClean="0"/>
          </a:p>
          <a:p>
            <a:r>
              <a:rPr lang="en-US" b="1" dirty="0" smtClean="0"/>
              <a:t>09:45-10:45 Session </a:t>
            </a:r>
            <a:r>
              <a:rPr lang="en-US" b="1" dirty="0"/>
              <a:t>7: </a:t>
            </a:r>
            <a:r>
              <a:rPr lang="en-US" dirty="0"/>
              <a:t>Greek Microbial Ecology </a:t>
            </a:r>
          </a:p>
          <a:p>
            <a:endParaRPr lang="en-US" b="1" dirty="0"/>
          </a:p>
          <a:p>
            <a:r>
              <a:rPr lang="en-US" b="1" dirty="0" smtClean="0"/>
              <a:t>11:15-12:30 Session </a:t>
            </a:r>
            <a:r>
              <a:rPr lang="en-US" b="1" dirty="0"/>
              <a:t>8: </a:t>
            </a:r>
            <a:r>
              <a:rPr lang="en-US" dirty="0"/>
              <a:t>Tara, NEON, Fish pathogens and Plant growth promoters    </a:t>
            </a:r>
            <a:endParaRPr lang="en-US" dirty="0" smtClean="0"/>
          </a:p>
          <a:p>
            <a:pPr lvl="0"/>
            <a:endParaRPr lang="en-US" b="1" dirty="0" smtClean="0">
              <a:solidFill>
                <a:prstClr val="black"/>
              </a:solidFill>
            </a:endParaRPr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13:30-14:00 Keynote </a:t>
            </a:r>
            <a:r>
              <a:rPr lang="en-US" b="1" dirty="0">
                <a:solidFill>
                  <a:prstClr val="black"/>
                </a:solidFill>
              </a:rPr>
              <a:t>5: </a:t>
            </a:r>
            <a:r>
              <a:rPr lang="en-US" dirty="0">
                <a:solidFill>
                  <a:prstClr val="black"/>
                </a:solidFill>
              </a:rPr>
              <a:t>Daniele </a:t>
            </a:r>
            <a:r>
              <a:rPr lang="en-US" dirty="0" err="1">
                <a:solidFill>
                  <a:prstClr val="black"/>
                </a:solidFill>
              </a:rPr>
              <a:t>Daffonchio</a:t>
            </a:r>
            <a:r>
              <a:rPr lang="en-US" dirty="0">
                <a:solidFill>
                  <a:prstClr val="black"/>
                </a:solidFill>
              </a:rPr>
              <a:t>  - Ecology of microbial hydrocarbon degraders in the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oceans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/>
              <a:t>Handoff - GSC-19 - Down Under - April 2017 Brisbane, Australia</a:t>
            </a:r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15:00-16:00 Session </a:t>
            </a:r>
            <a:r>
              <a:rPr lang="en-US" b="1" dirty="0"/>
              <a:t>9:</a:t>
            </a:r>
            <a:r>
              <a:rPr lang="en-US" dirty="0"/>
              <a:t> Introduction to Crete Island Sampling Day - HCMR sampling training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4733" y="372533"/>
            <a:ext cx="367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Day 3: June 14th, Tuesday</a:t>
            </a:r>
          </a:p>
        </p:txBody>
      </p:sp>
    </p:spTree>
    <p:extLst>
      <p:ext uri="{BB962C8B-B14F-4D97-AF65-F5344CB8AC3E}">
        <p14:creationId xmlns:p14="http://schemas.microsoft.com/office/powerpoint/2010/main" val="166488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5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584</Words>
  <Application>Microsoft Macintosh PowerPoint</Application>
  <PresentationFormat>On-screen Show (4:3)</PresentationFormat>
  <Paragraphs>104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Schriml</dc:creator>
  <cp:lastModifiedBy>Pelin Yilmaz</cp:lastModifiedBy>
  <cp:revision>24</cp:revision>
  <dcterms:created xsi:type="dcterms:W3CDTF">2015-05-01T16:18:11Z</dcterms:created>
  <dcterms:modified xsi:type="dcterms:W3CDTF">2016-06-03T07:08:02Z</dcterms:modified>
</cp:coreProperties>
</file>