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60" r:id="rId2"/>
    <p:sldId id="284" r:id="rId3"/>
    <p:sldId id="300" r:id="rId4"/>
    <p:sldId id="298" r:id="rId5"/>
    <p:sldId id="297" r:id="rId6"/>
    <p:sldId id="275" r:id="rId7"/>
    <p:sldId id="299" r:id="rId8"/>
    <p:sldId id="303" r:id="rId9"/>
    <p:sldId id="302" r:id="rId10"/>
    <p:sldId id="273" r:id="rId11"/>
    <p:sldId id="305" r:id="rId12"/>
    <p:sldId id="306" r:id="rId13"/>
    <p:sldId id="304" r:id="rId14"/>
    <p:sldId id="287" r:id="rId15"/>
    <p:sldId id="314" r:id="rId16"/>
    <p:sldId id="307" r:id="rId17"/>
    <p:sldId id="294" r:id="rId18"/>
    <p:sldId id="271" r:id="rId19"/>
    <p:sldId id="293" r:id="rId20"/>
    <p:sldId id="278" r:id="rId21"/>
    <p:sldId id="315" r:id="rId22"/>
    <p:sldId id="269" r:id="rId23"/>
    <p:sldId id="310" r:id="rId24"/>
    <p:sldId id="318" r:id="rId25"/>
    <p:sldId id="317" r:id="rId26"/>
    <p:sldId id="270" r:id="rId27"/>
    <p:sldId id="279" r:id="rId28"/>
    <p:sldId id="295" r:id="rId29"/>
    <p:sldId id="286" r:id="rId30"/>
    <p:sldId id="274" r:id="rId31"/>
    <p:sldId id="309" r:id="rId32"/>
    <p:sldId id="316" r:id="rId33"/>
    <p:sldId id="311" r:id="rId34"/>
    <p:sldId id="312" r:id="rId35"/>
    <p:sldId id="31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9C"/>
    <a:srgbClr val="FF6600"/>
    <a:srgbClr val="9D90A0"/>
    <a:srgbClr val="FF9900"/>
    <a:srgbClr val="5AA2AE"/>
    <a:srgbClr val="84B2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58"/>
  </p:normalViewPr>
  <p:slideViewPr>
    <p:cSldViewPr snapToGrid="0" snapToObjects="1">
      <p:cViewPr varScale="1">
        <p:scale>
          <a:sx n="78" d="100"/>
          <a:sy n="78" d="100"/>
        </p:scale>
        <p:origin x="77" y="835"/>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36905169462513"/>
          <c:y val="6.1612440458514939E-2"/>
          <c:w val="0.78893795884210127"/>
          <c:h val="0.74220441787637592"/>
        </c:manualLayout>
      </c:layout>
      <c:areaChart>
        <c:grouping val="standard"/>
        <c:varyColors val="0"/>
        <c:ser>
          <c:idx val="0"/>
          <c:order val="0"/>
          <c:tx>
            <c:strRef>
              <c:f>Sheet1!$D$2:$D$19</c:f>
              <c:strCache>
                <c:ptCount val="18"/>
                <c:pt idx="0">
                  <c:v>1677</c:v>
                </c:pt>
                <c:pt idx="1">
                  <c:v>1856</c:v>
                </c:pt>
                <c:pt idx="2">
                  <c:v>2253</c:v>
                </c:pt>
                <c:pt idx="3">
                  <c:v>2586</c:v>
                </c:pt>
                <c:pt idx="4">
                  <c:v>2880</c:v>
                </c:pt>
                <c:pt idx="5">
                  <c:v>3271</c:v>
                </c:pt>
                <c:pt idx="6">
                  <c:v>3673</c:v>
                </c:pt>
                <c:pt idx="7">
                  <c:v>4200</c:v>
                </c:pt>
                <c:pt idx="8">
                  <c:v>4949</c:v>
                </c:pt>
                <c:pt idx="9">
                  <c:v>5946</c:v>
                </c:pt>
                <c:pt idx="10">
                  <c:v>6931</c:v>
                </c:pt>
                <c:pt idx="11">
                  <c:v>8022</c:v>
                </c:pt>
                <c:pt idx="12">
                  <c:v>9218</c:v>
                </c:pt>
                <c:pt idx="13">
                  <c:v>10716</c:v>
                </c:pt>
                <c:pt idx="14">
                  <c:v>12150</c:v>
                </c:pt>
                <c:pt idx="15">
                  <c:v>13904</c:v>
                </c:pt>
                <c:pt idx="16">
                  <c:v>17355</c:v>
                </c:pt>
                <c:pt idx="17">
                  <c:v>20817</c:v>
                </c:pt>
              </c:strCache>
            </c:strRef>
          </c:tx>
          <c:spPr>
            <a:solidFill>
              <a:srgbClr val="84B2F7"/>
            </a:solidFill>
            <a:ln w="12700">
              <a:solidFill>
                <a:schemeClr val="bg2">
                  <a:lumMod val="2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Sheet1!$D$2:$D$19</c:f>
              <c:numCache>
                <c:formatCode>General</c:formatCode>
                <c:ptCount val="17"/>
                <c:pt idx="0">
                  <c:v>1856</c:v>
                </c:pt>
                <c:pt idx="1">
                  <c:v>2253</c:v>
                </c:pt>
                <c:pt idx="2">
                  <c:v>2586</c:v>
                </c:pt>
                <c:pt idx="3">
                  <c:v>2880</c:v>
                </c:pt>
                <c:pt idx="4">
                  <c:v>3271</c:v>
                </c:pt>
                <c:pt idx="5">
                  <c:v>3673</c:v>
                </c:pt>
                <c:pt idx="6">
                  <c:v>4200</c:v>
                </c:pt>
                <c:pt idx="7">
                  <c:v>4949</c:v>
                </c:pt>
                <c:pt idx="8">
                  <c:v>5946</c:v>
                </c:pt>
                <c:pt idx="9">
                  <c:v>6931</c:v>
                </c:pt>
                <c:pt idx="10">
                  <c:v>8022</c:v>
                </c:pt>
                <c:pt idx="11">
                  <c:v>9218</c:v>
                </c:pt>
                <c:pt idx="12">
                  <c:v>10716</c:v>
                </c:pt>
                <c:pt idx="13">
                  <c:v>12150</c:v>
                </c:pt>
                <c:pt idx="14">
                  <c:v>13904</c:v>
                </c:pt>
                <c:pt idx="15">
                  <c:v>17355</c:v>
                </c:pt>
                <c:pt idx="16">
                  <c:v>20817</c:v>
                </c:pt>
              </c:numCache>
            </c:numRef>
          </c:val>
          <c:extLst>
            <c:ext xmlns:c16="http://schemas.microsoft.com/office/drawing/2014/chart" uri="{C3380CC4-5D6E-409C-BE32-E72D297353CC}">
              <c16:uniqueId val="{00000000-0E29-4A56-8261-E705990A4BAB}"/>
            </c:ext>
          </c:extLst>
        </c:ser>
        <c:ser>
          <c:idx val="1"/>
          <c:order val="1"/>
          <c:tx>
            <c:strRef>
              <c:f>Sheet1!$B$2:$B$19</c:f>
              <c:strCache>
                <c:ptCount val="18"/>
                <c:pt idx="0">
                  <c:v>929</c:v>
                </c:pt>
                <c:pt idx="1">
                  <c:v>1075</c:v>
                </c:pt>
                <c:pt idx="2">
                  <c:v>1212</c:v>
                </c:pt>
                <c:pt idx="3">
                  <c:v>1469</c:v>
                </c:pt>
                <c:pt idx="4">
                  <c:v>1733</c:v>
                </c:pt>
                <c:pt idx="5">
                  <c:v>2050</c:v>
                </c:pt>
                <c:pt idx="6">
                  <c:v>2316</c:v>
                </c:pt>
                <c:pt idx="7">
                  <c:v>2685</c:v>
                </c:pt>
                <c:pt idx="8">
                  <c:v>2044</c:v>
                </c:pt>
                <c:pt idx="9">
                  <c:v>3319</c:v>
                </c:pt>
                <c:pt idx="10">
                  <c:v>3536</c:v>
                </c:pt>
                <c:pt idx="11">
                  <c:v>3813</c:v>
                </c:pt>
                <c:pt idx="12">
                  <c:v>4313</c:v>
                </c:pt>
                <c:pt idx="13">
                  <c:v>4934</c:v>
                </c:pt>
                <c:pt idx="14">
                  <c:v>5794</c:v>
                </c:pt>
                <c:pt idx="15">
                  <c:v>6599</c:v>
                </c:pt>
                <c:pt idx="16">
                  <c:v>8109</c:v>
                </c:pt>
                <c:pt idx="17">
                  <c:v>9498</c:v>
                </c:pt>
              </c:strCache>
            </c:strRef>
          </c:tx>
          <c:spPr>
            <a:solidFill>
              <a:schemeClr val="accent6"/>
            </a:solidFill>
            <a:ln w="12700">
              <a:solidFill>
                <a:schemeClr val="accent6">
                  <a:lumMod val="7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Sheet1!$B$2:$B$19</c:f>
              <c:numCache>
                <c:formatCode>General</c:formatCode>
                <c:ptCount val="17"/>
                <c:pt idx="0">
                  <c:v>1075</c:v>
                </c:pt>
                <c:pt idx="1">
                  <c:v>1212</c:v>
                </c:pt>
                <c:pt idx="2">
                  <c:v>1469</c:v>
                </c:pt>
                <c:pt idx="3">
                  <c:v>1733</c:v>
                </c:pt>
                <c:pt idx="4">
                  <c:v>2050</c:v>
                </c:pt>
                <c:pt idx="5">
                  <c:v>2316</c:v>
                </c:pt>
                <c:pt idx="6">
                  <c:v>2685</c:v>
                </c:pt>
                <c:pt idx="7">
                  <c:v>2044</c:v>
                </c:pt>
                <c:pt idx="8">
                  <c:v>3319</c:v>
                </c:pt>
                <c:pt idx="9">
                  <c:v>3536</c:v>
                </c:pt>
                <c:pt idx="10">
                  <c:v>3813</c:v>
                </c:pt>
                <c:pt idx="11">
                  <c:v>4313</c:v>
                </c:pt>
                <c:pt idx="12">
                  <c:v>4934</c:v>
                </c:pt>
                <c:pt idx="13">
                  <c:v>5794</c:v>
                </c:pt>
                <c:pt idx="14">
                  <c:v>6599</c:v>
                </c:pt>
                <c:pt idx="15">
                  <c:v>8109</c:v>
                </c:pt>
                <c:pt idx="16">
                  <c:v>9498</c:v>
                </c:pt>
              </c:numCache>
            </c:numRef>
          </c:val>
          <c:extLst>
            <c:ext xmlns:c16="http://schemas.microsoft.com/office/drawing/2014/chart" uri="{C3380CC4-5D6E-409C-BE32-E72D297353CC}">
              <c16:uniqueId val="{00000001-0E29-4A56-8261-E705990A4BAB}"/>
            </c:ext>
          </c:extLst>
        </c:ser>
        <c:ser>
          <c:idx val="2"/>
          <c:order val="2"/>
          <c:tx>
            <c:strRef>
              <c:f>Sheet1!$C$2:$C$19</c:f>
              <c:strCache>
                <c:ptCount val="18"/>
                <c:pt idx="0">
                  <c:v>1551</c:v>
                </c:pt>
                <c:pt idx="1">
                  <c:v>1551</c:v>
                </c:pt>
                <c:pt idx="2">
                  <c:v>1619</c:v>
                </c:pt>
                <c:pt idx="3">
                  <c:v>1619</c:v>
                </c:pt>
                <c:pt idx="4">
                  <c:v>1832</c:v>
                </c:pt>
                <c:pt idx="5">
                  <c:v>1899</c:v>
                </c:pt>
                <c:pt idx="6">
                  <c:v>1899</c:v>
                </c:pt>
                <c:pt idx="7">
                  <c:v>1899</c:v>
                </c:pt>
                <c:pt idx="8">
                  <c:v>2079</c:v>
                </c:pt>
                <c:pt idx="9">
                  <c:v>2285</c:v>
                </c:pt>
                <c:pt idx="10">
                  <c:v>2285</c:v>
                </c:pt>
                <c:pt idx="11">
                  <c:v>2480</c:v>
                </c:pt>
                <c:pt idx="12">
                  <c:v>2617</c:v>
                </c:pt>
                <c:pt idx="13">
                  <c:v>2827</c:v>
                </c:pt>
                <c:pt idx="14">
                  <c:v>3185</c:v>
                </c:pt>
                <c:pt idx="15">
                  <c:v>3704</c:v>
                </c:pt>
                <c:pt idx="16">
                  <c:v>4404</c:v>
                </c:pt>
                <c:pt idx="17">
                  <c:v>4744</c:v>
                </c:pt>
              </c:strCache>
            </c:strRef>
          </c:tx>
          <c:spPr>
            <a:solidFill>
              <a:schemeClr val="accent5"/>
            </a:solidFill>
            <a:ln w="12700">
              <a:solidFill>
                <a:schemeClr val="accent5">
                  <a:lumMod val="7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Sheet1!$C$2:$C$19</c:f>
              <c:numCache>
                <c:formatCode>General</c:formatCode>
                <c:ptCount val="17"/>
                <c:pt idx="0">
                  <c:v>1551</c:v>
                </c:pt>
                <c:pt idx="1">
                  <c:v>1619</c:v>
                </c:pt>
                <c:pt idx="2">
                  <c:v>1619</c:v>
                </c:pt>
                <c:pt idx="3">
                  <c:v>1832</c:v>
                </c:pt>
                <c:pt idx="4">
                  <c:v>1899</c:v>
                </c:pt>
                <c:pt idx="5">
                  <c:v>1899</c:v>
                </c:pt>
                <c:pt idx="6">
                  <c:v>1899</c:v>
                </c:pt>
                <c:pt idx="7">
                  <c:v>2079</c:v>
                </c:pt>
                <c:pt idx="8">
                  <c:v>2285</c:v>
                </c:pt>
                <c:pt idx="9">
                  <c:v>2285</c:v>
                </c:pt>
                <c:pt idx="10">
                  <c:v>2480</c:v>
                </c:pt>
                <c:pt idx="11">
                  <c:v>2617</c:v>
                </c:pt>
                <c:pt idx="12">
                  <c:v>2827</c:v>
                </c:pt>
                <c:pt idx="13">
                  <c:v>3185</c:v>
                </c:pt>
                <c:pt idx="14">
                  <c:v>3704</c:v>
                </c:pt>
                <c:pt idx="15">
                  <c:v>4404</c:v>
                </c:pt>
                <c:pt idx="16">
                  <c:v>4744</c:v>
                </c:pt>
              </c:numCache>
            </c:numRef>
          </c:val>
          <c:extLst>
            <c:ext xmlns:c16="http://schemas.microsoft.com/office/drawing/2014/chart" uri="{C3380CC4-5D6E-409C-BE32-E72D297353CC}">
              <c16:uniqueId val="{00000002-0E29-4A56-8261-E705990A4BAB}"/>
            </c:ext>
          </c:extLst>
        </c:ser>
        <c:dLbls>
          <c:showLegendKey val="0"/>
          <c:showVal val="0"/>
          <c:showCatName val="0"/>
          <c:showSerName val="0"/>
          <c:showPercent val="0"/>
          <c:showBubbleSize val="0"/>
        </c:dLbls>
        <c:axId val="85547784"/>
        <c:axId val="90502248"/>
      </c:areaChart>
      <c:catAx>
        <c:axId val="85547784"/>
        <c:scaling>
          <c:orientation val="minMax"/>
        </c:scaling>
        <c:delete val="0"/>
        <c:axPos val="b"/>
        <c:majorGridlines>
          <c:spPr>
            <a:ln w="12700" cap="flat" cmpd="sng" algn="ctr">
              <a:noFill/>
              <a:round/>
            </a:ln>
            <a:effectLst/>
          </c:spPr>
        </c:majorGridlines>
        <c:minorGridlines>
          <c:spPr>
            <a:ln w="9525" cap="flat" cmpd="sng" algn="ctr">
              <a:noFill/>
              <a:round/>
            </a:ln>
            <a:effectLst/>
          </c:spPr>
        </c:minorGridlines>
        <c:numFmt formatCode="General" sourceLinked="0"/>
        <c:majorTickMark val="out"/>
        <c:minorTickMark val="none"/>
        <c:tickLblPos val="nextTo"/>
        <c:spPr>
          <a:noFill/>
          <a:ln w="12700" cap="flat" cmpd="sng" algn="ctr">
            <a:solidFill>
              <a:schemeClr val="tx1"/>
            </a:solidFill>
            <a:round/>
          </a:ln>
          <a:effectLst/>
        </c:spPr>
        <c:txPr>
          <a:bodyPr rot="-2700000" spcFirstLastPara="1" vertOverflow="ellipsis" wrap="square" anchor="ctr" anchorCtr="1"/>
          <a:lstStyle/>
          <a:p>
            <a:pPr>
              <a:defRPr sz="1800" b="1" i="0" u="none" strike="noStrike" kern="1200" baseline="0">
                <a:solidFill>
                  <a:schemeClr val="tx1"/>
                </a:solidFill>
                <a:latin typeface="Calibri" panose="020F0502020204030204" pitchFamily="34" charset="0"/>
                <a:ea typeface="+mn-ea"/>
                <a:cs typeface="+mn-cs"/>
              </a:defRPr>
            </a:pPr>
            <a:endParaRPr lang="en-US"/>
          </a:p>
        </c:txPr>
        <c:crossAx val="90502248"/>
        <c:crosses val="autoZero"/>
        <c:auto val="0"/>
        <c:lblAlgn val="ctr"/>
        <c:lblOffset val="100"/>
        <c:noMultiLvlLbl val="0"/>
      </c:catAx>
      <c:valAx>
        <c:axId val="90502248"/>
        <c:scaling>
          <c:orientation val="minMax"/>
          <c:max val="25000"/>
          <c:min val="0"/>
        </c:scaling>
        <c:delete val="0"/>
        <c:axPos val="l"/>
        <c:majorGridlines>
          <c:spPr>
            <a:ln w="12700" cap="flat" cmpd="sng" algn="ctr">
              <a:solidFill>
                <a:schemeClr val="bg1">
                  <a:lumMod val="50000"/>
                </a:schemeClr>
              </a:solidFill>
              <a:round/>
            </a:ln>
            <a:effectLst/>
          </c:spPr>
        </c:majorGridlines>
        <c:minorGridlines>
          <c:spPr>
            <a:ln w="9525" cap="flat" cmpd="sng" algn="ctr">
              <a:noFill/>
              <a:round/>
            </a:ln>
            <a:effectLst/>
          </c:spPr>
        </c:minorGridlines>
        <c:numFmt formatCode="#,##0" sourceLinked="0"/>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mn-cs"/>
              </a:defRPr>
            </a:pPr>
            <a:endParaRPr lang="en-US"/>
          </a:p>
        </c:txPr>
        <c:crossAx val="85547784"/>
        <c:crosses val="autoZero"/>
        <c:crossBetween val="midCat"/>
        <c:majorUnit val="5000"/>
      </c:valAx>
      <c:spPr>
        <a:solidFill>
          <a:schemeClr val="bg1"/>
        </a:solidFill>
        <a:ln w="12700">
          <a:solidFill>
            <a:schemeClr val="tx1"/>
          </a:solidFill>
        </a:ln>
        <a:effectLst/>
      </c:spPr>
    </c:plotArea>
    <c:plotVisOnly val="0"/>
    <c:dispBlanksAs val="gap"/>
    <c:showDLblsOverMax val="0"/>
  </c:chart>
  <c:spPr>
    <a:noFill/>
    <a:ln>
      <a:noFill/>
    </a:ln>
    <a:effectLst>
      <a:outerShdw blurRad="127000" dist="127000" dir="2700000" algn="tl" rotWithShape="0">
        <a:prstClr val="black">
          <a:alpha val="40000"/>
        </a:prstClr>
      </a:outerShdw>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36905169462513"/>
          <c:y val="6.1612440458514939E-2"/>
          <c:w val="0.78893795884210127"/>
          <c:h val="0.74220441787637592"/>
        </c:manualLayout>
      </c:layout>
      <c:areaChart>
        <c:grouping val="standard"/>
        <c:varyColors val="0"/>
        <c:ser>
          <c:idx val="0"/>
          <c:order val="0"/>
          <c:tx>
            <c:strRef>
              <c:f>Sheet1!$A$2:$A$16</c:f>
              <c:strCach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strCache>
            </c:strRef>
          </c:tx>
          <c:spPr>
            <a:solidFill>
              <a:schemeClr val="bg2">
                <a:lumMod val="90000"/>
              </a:schemeClr>
            </a:solidFill>
            <a:ln w="12700">
              <a:solidFill>
                <a:schemeClr val="bg2">
                  <a:lumMod val="2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Sheet1!$B$2:$B$19</c:f>
              <c:numCache>
                <c:formatCode>General</c:formatCode>
                <c:ptCount val="17"/>
                <c:pt idx="0">
                  <c:v>145410</c:v>
                </c:pt>
                <c:pt idx="1">
                  <c:v>181342</c:v>
                </c:pt>
                <c:pt idx="2">
                  <c:v>225996</c:v>
                </c:pt>
                <c:pt idx="3">
                  <c:v>282898</c:v>
                </c:pt>
                <c:pt idx="4">
                  <c:v>348081</c:v>
                </c:pt>
                <c:pt idx="5">
                  <c:v>449470</c:v>
                </c:pt>
                <c:pt idx="6">
                  <c:v>547284</c:v>
                </c:pt>
                <c:pt idx="7">
                  <c:v>668482</c:v>
                </c:pt>
                <c:pt idx="8">
                  <c:v>904752</c:v>
                </c:pt>
                <c:pt idx="9">
                  <c:v>1054301</c:v>
                </c:pt>
                <c:pt idx="10">
                  <c:v>1252831</c:v>
                </c:pt>
                <c:pt idx="11">
                  <c:v>1447916</c:v>
                </c:pt>
                <c:pt idx="12">
                  <c:v>1675411</c:v>
                </c:pt>
                <c:pt idx="13">
                  <c:v>1863984</c:v>
                </c:pt>
                <c:pt idx="14">
                  <c:v>2093130</c:v>
                </c:pt>
                <c:pt idx="15">
                  <c:v>2357729</c:v>
                </c:pt>
                <c:pt idx="16">
                  <c:v>2622420</c:v>
                </c:pt>
              </c:numCache>
            </c:numRef>
          </c:val>
          <c:extLst>
            <c:ext xmlns:c16="http://schemas.microsoft.com/office/drawing/2014/chart" uri="{C3380CC4-5D6E-409C-BE32-E72D297353CC}">
              <c16:uniqueId val="{00000000-FFED-4A67-9A4C-5872EFF0F43F}"/>
            </c:ext>
          </c:extLst>
        </c:ser>
        <c:ser>
          <c:idx val="1"/>
          <c:order val="1"/>
          <c:tx>
            <c:strRef>
              <c:f>Sheet1!$A$2:$A$19</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tx>
          <c:spPr>
            <a:solidFill>
              <a:schemeClr val="accent6"/>
            </a:solidFill>
            <a:ln w="12700">
              <a:solidFill>
                <a:schemeClr val="accent6">
                  <a:lumMod val="7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Sheet1!$C$2:$C$19</c:f>
              <c:numCache>
                <c:formatCode>General</c:formatCode>
                <c:ptCount val="17"/>
                <c:pt idx="0">
                  <c:v>4864</c:v>
                </c:pt>
                <c:pt idx="1">
                  <c:v>6025</c:v>
                </c:pt>
                <c:pt idx="2">
                  <c:v>7481</c:v>
                </c:pt>
                <c:pt idx="3">
                  <c:v>9488</c:v>
                </c:pt>
                <c:pt idx="4">
                  <c:v>15582</c:v>
                </c:pt>
                <c:pt idx="5">
                  <c:v>29094</c:v>
                </c:pt>
                <c:pt idx="6">
                  <c:v>40706</c:v>
                </c:pt>
                <c:pt idx="7">
                  <c:v>52126</c:v>
                </c:pt>
                <c:pt idx="8">
                  <c:v>72502</c:v>
                </c:pt>
                <c:pt idx="9">
                  <c:v>98893</c:v>
                </c:pt>
                <c:pt idx="10">
                  <c:v>123071</c:v>
                </c:pt>
                <c:pt idx="11">
                  <c:v>156155</c:v>
                </c:pt>
                <c:pt idx="12">
                  <c:v>209422</c:v>
                </c:pt>
                <c:pt idx="13">
                  <c:v>264615</c:v>
                </c:pt>
                <c:pt idx="14">
                  <c:v>321760</c:v>
                </c:pt>
                <c:pt idx="15">
                  <c:v>406518</c:v>
                </c:pt>
                <c:pt idx="16">
                  <c:v>495717</c:v>
                </c:pt>
              </c:numCache>
            </c:numRef>
          </c:val>
          <c:extLst>
            <c:ext xmlns:c16="http://schemas.microsoft.com/office/drawing/2014/chart" uri="{C3380CC4-5D6E-409C-BE32-E72D297353CC}">
              <c16:uniqueId val="{00000001-FFED-4A67-9A4C-5872EFF0F43F}"/>
            </c:ext>
          </c:extLst>
        </c:ser>
        <c:ser>
          <c:idx val="2"/>
          <c:order val="2"/>
          <c:tx>
            <c:strRef>
              <c:f>Sheet1!$A$2:$A$19</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tx>
          <c:spPr>
            <a:solidFill>
              <a:schemeClr val="accent5"/>
            </a:solidFill>
            <a:ln w="12700">
              <a:solidFill>
                <a:schemeClr val="accent5">
                  <a:lumMod val="7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Sheet1!$D$2:$D$19</c:f>
              <c:numCache>
                <c:formatCode>General</c:formatCode>
                <c:ptCount val="17"/>
                <c:pt idx="0">
                  <c:v>1075</c:v>
                </c:pt>
                <c:pt idx="1">
                  <c:v>1212</c:v>
                </c:pt>
                <c:pt idx="2">
                  <c:v>1469</c:v>
                </c:pt>
                <c:pt idx="3">
                  <c:v>1733</c:v>
                </c:pt>
                <c:pt idx="4">
                  <c:v>2050</c:v>
                </c:pt>
                <c:pt idx="5">
                  <c:v>2316</c:v>
                </c:pt>
                <c:pt idx="6">
                  <c:v>2685</c:v>
                </c:pt>
                <c:pt idx="7">
                  <c:v>2044</c:v>
                </c:pt>
                <c:pt idx="8">
                  <c:v>3319</c:v>
                </c:pt>
                <c:pt idx="9">
                  <c:v>3536</c:v>
                </c:pt>
                <c:pt idx="10">
                  <c:v>3813</c:v>
                </c:pt>
                <c:pt idx="11">
                  <c:v>4313</c:v>
                </c:pt>
                <c:pt idx="12">
                  <c:v>4934</c:v>
                </c:pt>
                <c:pt idx="13">
                  <c:v>5794</c:v>
                </c:pt>
                <c:pt idx="14">
                  <c:v>6599</c:v>
                </c:pt>
                <c:pt idx="15">
                  <c:v>8109</c:v>
                </c:pt>
                <c:pt idx="16">
                  <c:v>9498</c:v>
                </c:pt>
              </c:numCache>
            </c:numRef>
          </c:val>
          <c:extLst>
            <c:ext xmlns:c16="http://schemas.microsoft.com/office/drawing/2014/chart" uri="{C3380CC4-5D6E-409C-BE32-E72D297353CC}">
              <c16:uniqueId val="{00000002-FFED-4A67-9A4C-5872EFF0F43F}"/>
            </c:ext>
          </c:extLst>
        </c:ser>
        <c:dLbls>
          <c:showLegendKey val="0"/>
          <c:showVal val="0"/>
          <c:showCatName val="0"/>
          <c:showSerName val="0"/>
          <c:showPercent val="0"/>
          <c:showBubbleSize val="0"/>
        </c:dLbls>
        <c:axId val="85547784"/>
        <c:axId val="90502248"/>
      </c:areaChart>
      <c:catAx>
        <c:axId val="85547784"/>
        <c:scaling>
          <c:orientation val="minMax"/>
        </c:scaling>
        <c:delete val="0"/>
        <c:axPos val="b"/>
        <c:majorGridlines>
          <c:spPr>
            <a:ln w="12700" cap="flat" cmpd="sng" algn="ctr">
              <a:noFill/>
              <a:round/>
            </a:ln>
            <a:effectLst/>
          </c:spPr>
        </c:majorGridlines>
        <c:minorGridlines>
          <c:spPr>
            <a:ln w="9525" cap="flat" cmpd="sng" algn="ctr">
              <a:noFill/>
              <a:round/>
            </a:ln>
            <a:effectLst/>
          </c:spPr>
        </c:minorGridlines>
        <c:numFmt formatCode="General" sourceLinked="0"/>
        <c:majorTickMark val="out"/>
        <c:minorTickMark val="none"/>
        <c:tickLblPos val="nextTo"/>
        <c:spPr>
          <a:noFill/>
          <a:ln w="12700" cap="flat" cmpd="sng" algn="ctr">
            <a:solidFill>
              <a:schemeClr val="tx1"/>
            </a:solidFill>
            <a:round/>
          </a:ln>
          <a:effectLst/>
        </c:spPr>
        <c:txPr>
          <a:bodyPr rot="-2700000" spcFirstLastPara="1" vertOverflow="ellipsis" wrap="square" anchor="ctr" anchorCtr="1"/>
          <a:lstStyle/>
          <a:p>
            <a:pPr>
              <a:defRPr sz="1800" b="1" i="0" u="none" strike="noStrike" kern="1200" baseline="0">
                <a:solidFill>
                  <a:schemeClr val="tx1"/>
                </a:solidFill>
                <a:latin typeface="Calibri" panose="020F0502020204030204" pitchFamily="34" charset="0"/>
                <a:ea typeface="+mn-ea"/>
                <a:cs typeface="+mn-cs"/>
              </a:defRPr>
            </a:pPr>
            <a:endParaRPr lang="en-US"/>
          </a:p>
        </c:txPr>
        <c:crossAx val="90502248"/>
        <c:crosses val="autoZero"/>
        <c:auto val="0"/>
        <c:lblAlgn val="ctr"/>
        <c:lblOffset val="100"/>
        <c:tickLblSkip val="2"/>
        <c:tickMarkSkip val="1"/>
        <c:noMultiLvlLbl val="0"/>
      </c:catAx>
      <c:valAx>
        <c:axId val="90502248"/>
        <c:scaling>
          <c:logBase val="10"/>
          <c:orientation val="minMax"/>
          <c:min val="100"/>
        </c:scaling>
        <c:delete val="0"/>
        <c:axPos val="l"/>
        <c:majorGridlines>
          <c:spPr>
            <a:ln w="12700" cap="flat" cmpd="sng" algn="ctr">
              <a:solidFill>
                <a:schemeClr val="bg1">
                  <a:lumMod val="50000"/>
                </a:schemeClr>
              </a:solidFill>
              <a:round/>
            </a:ln>
            <a:effectLst/>
          </c:spPr>
        </c:majorGridlines>
        <c:minorGridlines>
          <c:spPr>
            <a:ln w="9525" cap="flat" cmpd="sng" algn="ctr">
              <a:noFill/>
              <a:round/>
            </a:ln>
            <a:effectLst/>
          </c:spPr>
        </c:minorGridlines>
        <c:numFmt formatCode="#,##0" sourceLinked="0"/>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mn-cs"/>
              </a:defRPr>
            </a:pPr>
            <a:endParaRPr lang="en-US"/>
          </a:p>
        </c:txPr>
        <c:crossAx val="85547784"/>
        <c:crosses val="autoZero"/>
        <c:crossBetween val="midCat"/>
      </c:valAx>
      <c:spPr>
        <a:solidFill>
          <a:schemeClr val="bg1"/>
        </a:solidFill>
        <a:ln w="12700">
          <a:solidFill>
            <a:schemeClr val="tx1"/>
          </a:solidFill>
        </a:ln>
        <a:effectLst/>
      </c:spPr>
    </c:plotArea>
    <c:plotVisOnly val="0"/>
    <c:dispBlanksAs val="gap"/>
    <c:showDLblsOverMax val="0"/>
  </c:chart>
  <c:spPr>
    <a:noFill/>
    <a:ln>
      <a:noFill/>
    </a:ln>
    <a:effectLst>
      <a:outerShdw blurRad="127000" dist="127000" dir="2700000" algn="tl" rotWithShape="0">
        <a:prstClr val="black">
          <a:alpha val="40000"/>
        </a:prstClr>
      </a:outerShdw>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36905169462513"/>
          <c:y val="6.1612440458514939E-2"/>
          <c:w val="0.78893795884210127"/>
          <c:h val="0.74220441787637592"/>
        </c:manualLayout>
      </c:layout>
      <c:areaChart>
        <c:grouping val="standard"/>
        <c:varyColors val="0"/>
        <c:ser>
          <c:idx val="0"/>
          <c:order val="0"/>
          <c:tx>
            <c:strRef>
              <c:f>Sheet1!$A$2:$A$16</c:f>
              <c:strCach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strCache>
            </c:strRef>
          </c:tx>
          <c:spPr>
            <a:solidFill>
              <a:schemeClr val="bg2">
                <a:lumMod val="90000"/>
              </a:schemeClr>
            </a:solidFill>
            <a:ln w="6350">
              <a:solidFill>
                <a:schemeClr val="bg2">
                  <a:lumMod val="50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Sheet1!$B$2:$B$19</c:f>
              <c:numCache>
                <c:formatCode>General</c:formatCode>
                <c:ptCount val="17"/>
                <c:pt idx="0">
                  <c:v>145410</c:v>
                </c:pt>
                <c:pt idx="1">
                  <c:v>181342</c:v>
                </c:pt>
                <c:pt idx="2">
                  <c:v>225996</c:v>
                </c:pt>
                <c:pt idx="3">
                  <c:v>282898</c:v>
                </c:pt>
                <c:pt idx="4">
                  <c:v>348081</c:v>
                </c:pt>
                <c:pt idx="5">
                  <c:v>449470</c:v>
                </c:pt>
                <c:pt idx="6">
                  <c:v>547284</c:v>
                </c:pt>
                <c:pt idx="7">
                  <c:v>668482</c:v>
                </c:pt>
                <c:pt idx="8">
                  <c:v>904752</c:v>
                </c:pt>
                <c:pt idx="9">
                  <c:v>1054301</c:v>
                </c:pt>
                <c:pt idx="10">
                  <c:v>1252831</c:v>
                </c:pt>
                <c:pt idx="11">
                  <c:v>1447916</c:v>
                </c:pt>
                <c:pt idx="12">
                  <c:v>1675411</c:v>
                </c:pt>
                <c:pt idx="13">
                  <c:v>1863984</c:v>
                </c:pt>
                <c:pt idx="14">
                  <c:v>2093130</c:v>
                </c:pt>
                <c:pt idx="15">
                  <c:v>2357729</c:v>
                </c:pt>
                <c:pt idx="16">
                  <c:v>2622420</c:v>
                </c:pt>
              </c:numCache>
            </c:numRef>
          </c:val>
          <c:extLst>
            <c:ext xmlns:c16="http://schemas.microsoft.com/office/drawing/2014/chart" uri="{C3380CC4-5D6E-409C-BE32-E72D297353CC}">
              <c16:uniqueId val="{00000000-764D-4E29-8D01-3D1BE1823555}"/>
            </c:ext>
          </c:extLst>
        </c:ser>
        <c:ser>
          <c:idx val="1"/>
          <c:order val="1"/>
          <c:tx>
            <c:strRef>
              <c:f>Sheet1!$A$2:$A$19</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tx>
          <c:spPr>
            <a:solidFill>
              <a:schemeClr val="accent6"/>
            </a:solidFill>
            <a:ln>
              <a:solidFill>
                <a:schemeClr val="accent6">
                  <a:lumMod val="75000"/>
                </a:schemeClr>
              </a:solid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Sheet1!$C$2:$C$19</c:f>
              <c:numCache>
                <c:formatCode>General</c:formatCode>
                <c:ptCount val="17"/>
                <c:pt idx="0">
                  <c:v>4864</c:v>
                </c:pt>
                <c:pt idx="1">
                  <c:v>6025</c:v>
                </c:pt>
                <c:pt idx="2">
                  <c:v>7481</c:v>
                </c:pt>
                <c:pt idx="3">
                  <c:v>9488</c:v>
                </c:pt>
                <c:pt idx="4">
                  <c:v>15582</c:v>
                </c:pt>
                <c:pt idx="5">
                  <c:v>29094</c:v>
                </c:pt>
                <c:pt idx="6">
                  <c:v>40706</c:v>
                </c:pt>
                <c:pt idx="7">
                  <c:v>52126</c:v>
                </c:pt>
                <c:pt idx="8">
                  <c:v>72502</c:v>
                </c:pt>
                <c:pt idx="9">
                  <c:v>98893</c:v>
                </c:pt>
                <c:pt idx="10">
                  <c:v>123071</c:v>
                </c:pt>
                <c:pt idx="11">
                  <c:v>156155</c:v>
                </c:pt>
                <c:pt idx="12">
                  <c:v>209422</c:v>
                </c:pt>
                <c:pt idx="13">
                  <c:v>264615</c:v>
                </c:pt>
                <c:pt idx="14">
                  <c:v>321760</c:v>
                </c:pt>
                <c:pt idx="15">
                  <c:v>406518</c:v>
                </c:pt>
                <c:pt idx="16">
                  <c:v>495717</c:v>
                </c:pt>
              </c:numCache>
            </c:numRef>
          </c:val>
          <c:extLst>
            <c:ext xmlns:c16="http://schemas.microsoft.com/office/drawing/2014/chart" uri="{C3380CC4-5D6E-409C-BE32-E72D297353CC}">
              <c16:uniqueId val="{00000001-764D-4E29-8D01-3D1BE1823555}"/>
            </c:ext>
          </c:extLst>
        </c:ser>
        <c:ser>
          <c:idx val="2"/>
          <c:order val="2"/>
          <c:tx>
            <c:strRef>
              <c:f>Sheet1!$A$2:$A$19</c:f>
              <c:strCach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strCache>
            </c:strRef>
          </c:tx>
          <c:spPr>
            <a:solidFill>
              <a:schemeClr val="accent3"/>
            </a:solidFill>
            <a:ln>
              <a:noFill/>
            </a:ln>
            <a:effectLst/>
          </c:spPr>
          <c:cat>
            <c:numRef>
              <c:f>Sheet1!$A$2:$A$19</c:f>
              <c:numCache>
                <c:formatCode>General</c:formatCode>
                <c:ptCount val="17"/>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numCache>
            </c:numRef>
          </c:cat>
          <c:val>
            <c:numRef>
              <c:f>Sheet1!$D$2:$D$19</c:f>
              <c:numCache>
                <c:formatCode>General</c:formatCode>
                <c:ptCount val="17"/>
                <c:pt idx="0">
                  <c:v>1075</c:v>
                </c:pt>
                <c:pt idx="1">
                  <c:v>1212</c:v>
                </c:pt>
                <c:pt idx="2">
                  <c:v>1469</c:v>
                </c:pt>
                <c:pt idx="3">
                  <c:v>1733</c:v>
                </c:pt>
                <c:pt idx="4">
                  <c:v>2050</c:v>
                </c:pt>
                <c:pt idx="5">
                  <c:v>2316</c:v>
                </c:pt>
                <c:pt idx="6">
                  <c:v>2685</c:v>
                </c:pt>
                <c:pt idx="7">
                  <c:v>2044</c:v>
                </c:pt>
                <c:pt idx="8">
                  <c:v>3319</c:v>
                </c:pt>
                <c:pt idx="9">
                  <c:v>3536</c:v>
                </c:pt>
                <c:pt idx="10">
                  <c:v>3813</c:v>
                </c:pt>
                <c:pt idx="11">
                  <c:v>4313</c:v>
                </c:pt>
                <c:pt idx="12">
                  <c:v>4934</c:v>
                </c:pt>
                <c:pt idx="13">
                  <c:v>5794</c:v>
                </c:pt>
                <c:pt idx="14">
                  <c:v>6599</c:v>
                </c:pt>
                <c:pt idx="15">
                  <c:v>8109</c:v>
                </c:pt>
                <c:pt idx="16">
                  <c:v>9498</c:v>
                </c:pt>
              </c:numCache>
            </c:numRef>
          </c:val>
          <c:extLst>
            <c:ext xmlns:c16="http://schemas.microsoft.com/office/drawing/2014/chart" uri="{C3380CC4-5D6E-409C-BE32-E72D297353CC}">
              <c16:uniqueId val="{00000002-764D-4E29-8D01-3D1BE1823555}"/>
            </c:ext>
          </c:extLst>
        </c:ser>
        <c:dLbls>
          <c:showLegendKey val="0"/>
          <c:showVal val="0"/>
          <c:showCatName val="0"/>
          <c:showSerName val="0"/>
          <c:showPercent val="0"/>
          <c:showBubbleSize val="0"/>
        </c:dLbls>
        <c:axId val="85547784"/>
        <c:axId val="90502248"/>
      </c:areaChart>
      <c:catAx>
        <c:axId val="85547784"/>
        <c:scaling>
          <c:orientation val="minMax"/>
        </c:scaling>
        <c:delete val="0"/>
        <c:axPos val="b"/>
        <c:majorGridlines>
          <c:spPr>
            <a:ln w="12700" cap="flat" cmpd="sng" algn="ctr">
              <a:noFill/>
              <a:round/>
            </a:ln>
            <a:effectLst/>
          </c:spPr>
        </c:majorGridlines>
        <c:minorGridlines>
          <c:spPr>
            <a:ln w="9525" cap="flat" cmpd="sng" algn="ctr">
              <a:noFill/>
              <a:round/>
            </a:ln>
            <a:effectLst/>
          </c:spPr>
        </c:minorGridlines>
        <c:numFmt formatCode="General" sourceLinked="0"/>
        <c:majorTickMark val="out"/>
        <c:minorTickMark val="none"/>
        <c:tickLblPos val="nextTo"/>
        <c:spPr>
          <a:noFill/>
          <a:ln w="12700" cap="flat" cmpd="sng" algn="ctr">
            <a:solidFill>
              <a:schemeClr val="tx1"/>
            </a:solidFill>
            <a:round/>
          </a:ln>
          <a:effectLst/>
        </c:spPr>
        <c:txPr>
          <a:bodyPr rot="-2700000" spcFirstLastPara="1" vertOverflow="ellipsis" wrap="square" anchor="ctr" anchorCtr="1"/>
          <a:lstStyle/>
          <a:p>
            <a:pPr>
              <a:defRPr sz="1000" b="1" i="0" u="none" strike="noStrike" kern="1200" baseline="0">
                <a:solidFill>
                  <a:schemeClr val="tx1"/>
                </a:solidFill>
                <a:latin typeface="Calibri" panose="020F0502020204030204" pitchFamily="34" charset="0"/>
                <a:ea typeface="+mn-ea"/>
                <a:cs typeface="+mn-cs"/>
              </a:defRPr>
            </a:pPr>
            <a:endParaRPr lang="en-US"/>
          </a:p>
        </c:txPr>
        <c:crossAx val="90502248"/>
        <c:crosses val="autoZero"/>
        <c:auto val="0"/>
        <c:lblAlgn val="ctr"/>
        <c:lblOffset val="100"/>
        <c:tickLblSkip val="2"/>
        <c:tickMarkSkip val="1"/>
        <c:noMultiLvlLbl val="0"/>
      </c:catAx>
      <c:valAx>
        <c:axId val="90502248"/>
        <c:scaling>
          <c:orientation val="minMax"/>
        </c:scaling>
        <c:delete val="0"/>
        <c:axPos val="l"/>
        <c:majorGridlines>
          <c:spPr>
            <a:ln w="12700" cap="flat" cmpd="sng" algn="ctr">
              <a:solidFill>
                <a:schemeClr val="bg1">
                  <a:lumMod val="50000"/>
                </a:schemeClr>
              </a:solidFill>
              <a:round/>
            </a:ln>
            <a:effectLst/>
          </c:spPr>
        </c:majorGridlines>
        <c:minorGridlines>
          <c:spPr>
            <a:ln w="9525" cap="flat" cmpd="sng" algn="ctr">
              <a:noFill/>
              <a:round/>
            </a:ln>
            <a:effectLst/>
          </c:spPr>
        </c:minorGridlines>
        <c:numFmt formatCode="#,##0" sourceLinked="0"/>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000" b="1" i="0" u="none" strike="noStrike" kern="1200" baseline="0">
                <a:solidFill>
                  <a:schemeClr val="tx1"/>
                </a:solidFill>
                <a:latin typeface="Calibri" panose="020F0502020204030204" pitchFamily="34" charset="0"/>
                <a:ea typeface="+mn-ea"/>
                <a:cs typeface="+mn-cs"/>
              </a:defRPr>
            </a:pPr>
            <a:endParaRPr lang="en-US"/>
          </a:p>
        </c:txPr>
        <c:crossAx val="85547784"/>
        <c:crosses val="autoZero"/>
        <c:crossBetween val="midCat"/>
        <c:majorUnit val="1000000"/>
      </c:valAx>
      <c:spPr>
        <a:solidFill>
          <a:schemeClr val="bg1"/>
        </a:solidFill>
        <a:ln w="12700">
          <a:solidFill>
            <a:schemeClr val="tx1"/>
          </a:solidFill>
        </a:ln>
        <a:effectLst/>
      </c:spPr>
    </c:plotArea>
    <c:plotVisOnly val="0"/>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What’s in my tube? Why viral taxonomy matters.</a:t>
            </a:r>
          </a:p>
        </p:txBody>
      </p:sp>
      <p:sp>
        <p:nvSpPr>
          <p:cNvPr id="3" name="Text Placeholder 2"/>
          <p:cNvSpPr>
            <a:spLocks noGrp="1"/>
          </p:cNvSpPr>
          <p:nvPr>
            <p:ph type="body" sz="quarter" idx="10"/>
          </p:nvPr>
        </p:nvSpPr>
        <p:spPr/>
        <p:txBody>
          <a:bodyPr/>
          <a:lstStyle/>
          <a:p>
            <a:r>
              <a:rPr lang="en-US" dirty="0"/>
              <a:t>J. Rodney Brister – Chief, NCBI Virus Resources</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Viral Taxonomy and the ICTV</a:t>
            </a:r>
            <a:endParaRPr lang="en-US" dirty="0">
              <a:latin typeface="+mn-lt"/>
            </a:endParaRPr>
          </a:p>
        </p:txBody>
      </p:sp>
      <p:sp>
        <p:nvSpPr>
          <p:cNvPr id="11" name="Rectangle 10">
            <a:extLst>
              <a:ext uri="{FF2B5EF4-FFF2-40B4-BE49-F238E27FC236}">
                <a16:creationId xmlns:a16="http://schemas.microsoft.com/office/drawing/2014/main" id="{06F819CA-400E-4F58-8836-673EFE1AB873}"/>
              </a:ext>
            </a:extLst>
          </p:cNvPr>
          <p:cNvSpPr/>
          <p:nvPr/>
        </p:nvSpPr>
        <p:spPr>
          <a:xfrm>
            <a:off x="1775209" y="2070522"/>
            <a:ext cx="8641582" cy="2308324"/>
          </a:xfrm>
          <a:prstGeom prst="rect">
            <a:avLst/>
          </a:prstGeom>
        </p:spPr>
        <p:txBody>
          <a:bodyPr wrap="square">
            <a:spAutoFit/>
          </a:bodyPr>
          <a:lstStyle/>
          <a:p>
            <a:r>
              <a:rPr lang="en-US" dirty="0"/>
              <a:t>Taxonomy for viruses currently assigned by the International Committee for the Taxonomy of Viruses (ICTV).</a:t>
            </a:r>
          </a:p>
          <a:p>
            <a:endParaRPr lang="en-US" dirty="0"/>
          </a:p>
          <a:p>
            <a:r>
              <a:rPr lang="en-US" dirty="0"/>
              <a:t>“To this end, the Virology Division of the International Union of Microbiological Societies (IUMS) charged the International Committee on Taxonomy of Viruses (ICTV) with the task of developing, refining, and maintaining a universal virus taxonomy. The goal of this undertaking is to categorize the multitude of known viruses into a single classification scheme that reflects their evolutionary relationships, i.e. their individual phylogenies.”</a:t>
            </a:r>
          </a:p>
        </p:txBody>
      </p:sp>
      <p:sp>
        <p:nvSpPr>
          <p:cNvPr id="6" name="Rectangle 5">
            <a:extLst>
              <a:ext uri="{FF2B5EF4-FFF2-40B4-BE49-F238E27FC236}">
                <a16:creationId xmlns:a16="http://schemas.microsoft.com/office/drawing/2014/main" id="{BFBF2ECE-1BEB-4E4C-8195-D6A0CAD5FD7D}"/>
              </a:ext>
            </a:extLst>
          </p:cNvPr>
          <p:cNvSpPr/>
          <p:nvPr/>
        </p:nvSpPr>
        <p:spPr>
          <a:xfrm>
            <a:off x="1612760" y="5663738"/>
            <a:ext cx="8966479" cy="340734"/>
          </a:xfrm>
          <a:prstGeom prst="rect">
            <a:avLst/>
          </a:prstGeom>
        </p:spPr>
        <p:txBody>
          <a:bodyPr wrap="square">
            <a:spAutoFit/>
          </a:bodyPr>
          <a:lstStyle/>
          <a:p>
            <a:pPr algn="ctr">
              <a:lnSpc>
                <a:spcPct val="150000"/>
              </a:lnSpc>
            </a:pPr>
            <a:r>
              <a:rPr lang="en-US" sz="1200" i="1" dirty="0">
                <a:solidFill>
                  <a:srgbClr val="000000"/>
                </a:solidFill>
                <a:ea typeface="Arial" panose="020B0604020202020204" pitchFamily="34" charset="0"/>
              </a:rPr>
              <a:t>ICTV Online (10th) Report (2017)</a:t>
            </a:r>
          </a:p>
        </p:txBody>
      </p:sp>
    </p:spTree>
    <p:extLst>
      <p:ext uri="{BB962C8B-B14F-4D97-AF65-F5344CB8AC3E}">
        <p14:creationId xmlns:p14="http://schemas.microsoft.com/office/powerpoint/2010/main" val="67723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rPr>
              <a:t>Viral Taxonomy and the ICTV</a:t>
            </a:r>
            <a:endParaRPr lang="en-US" dirty="0">
              <a:latin typeface="+mn-lt"/>
            </a:endParaRPr>
          </a:p>
        </p:txBody>
      </p:sp>
      <p:sp>
        <p:nvSpPr>
          <p:cNvPr id="11" name="Rectangle 10">
            <a:extLst>
              <a:ext uri="{FF2B5EF4-FFF2-40B4-BE49-F238E27FC236}">
                <a16:creationId xmlns:a16="http://schemas.microsoft.com/office/drawing/2014/main" id="{06F819CA-400E-4F58-8836-673EFE1AB873}"/>
              </a:ext>
            </a:extLst>
          </p:cNvPr>
          <p:cNvSpPr/>
          <p:nvPr/>
        </p:nvSpPr>
        <p:spPr>
          <a:xfrm>
            <a:off x="1775209" y="2070522"/>
            <a:ext cx="8641582" cy="2862322"/>
          </a:xfrm>
          <a:prstGeom prst="rect">
            <a:avLst/>
          </a:prstGeom>
        </p:spPr>
        <p:txBody>
          <a:bodyPr wrap="square">
            <a:spAutoFit/>
          </a:bodyPr>
          <a:lstStyle/>
          <a:p>
            <a:r>
              <a:rPr lang="en-US" dirty="0"/>
              <a:t>The lowest taxonomic rank is that of species, which is defined [by the ICTV] as “a monophyletic group of viruses whose properties can be distinguished from those of other species by multiple criteria.”</a:t>
            </a:r>
          </a:p>
          <a:p>
            <a:endParaRPr lang="en-US" dirty="0"/>
          </a:p>
          <a:p>
            <a:r>
              <a:rPr lang="en-US" dirty="0"/>
              <a:t>Historically, the term “multiple criteria” has been interpreted as referring to attributes such as replication properties in cell culture, virion morphology, serology, nucleic acid sequence, host range, pathogenicity, and epidemiology or epizootiology.</a:t>
            </a:r>
          </a:p>
          <a:p>
            <a:endParaRPr lang="en-US" dirty="0"/>
          </a:p>
          <a:p>
            <a:r>
              <a:rPr lang="en-US" dirty="0"/>
              <a:t>There is considerable variation in the way in which [species] criteria have been applied to viruses in different families by the respective Study Groups and approved by the ICTV.</a:t>
            </a:r>
          </a:p>
        </p:txBody>
      </p:sp>
      <p:sp>
        <p:nvSpPr>
          <p:cNvPr id="4" name="Rectangle 3">
            <a:extLst>
              <a:ext uri="{FF2B5EF4-FFF2-40B4-BE49-F238E27FC236}">
                <a16:creationId xmlns:a16="http://schemas.microsoft.com/office/drawing/2014/main" id="{584976D4-8554-493F-B53C-E72858D3B323}"/>
              </a:ext>
            </a:extLst>
          </p:cNvPr>
          <p:cNvSpPr/>
          <p:nvPr/>
        </p:nvSpPr>
        <p:spPr>
          <a:xfrm>
            <a:off x="1612760" y="5663738"/>
            <a:ext cx="8966479"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Simmonds P, et al. Consensus statement: Virus taxonomy in the age of metagenomics. Nature Reviews Microbiology. 2017 Mar;15(3):161-168. </a:t>
            </a:r>
            <a:endParaRPr lang="en-US" sz="1200" i="1"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6774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rPr>
              <a:t>Viral Taxonomy and the ICTV</a:t>
            </a:r>
            <a:endParaRPr lang="en-US" dirty="0">
              <a:latin typeface="+mn-lt"/>
            </a:endParaRPr>
          </a:p>
        </p:txBody>
      </p:sp>
      <p:sp>
        <p:nvSpPr>
          <p:cNvPr id="11" name="Rectangle 10">
            <a:extLst>
              <a:ext uri="{FF2B5EF4-FFF2-40B4-BE49-F238E27FC236}">
                <a16:creationId xmlns:a16="http://schemas.microsoft.com/office/drawing/2014/main" id="{06F819CA-400E-4F58-8836-673EFE1AB873}"/>
              </a:ext>
            </a:extLst>
          </p:cNvPr>
          <p:cNvSpPr/>
          <p:nvPr/>
        </p:nvSpPr>
        <p:spPr>
          <a:xfrm>
            <a:off x="1775209" y="2070522"/>
            <a:ext cx="8641582" cy="3416320"/>
          </a:xfrm>
          <a:prstGeom prst="rect">
            <a:avLst/>
          </a:prstGeom>
        </p:spPr>
        <p:txBody>
          <a:bodyPr wrap="square">
            <a:spAutoFit/>
          </a:bodyPr>
          <a:lstStyle/>
          <a:p>
            <a:r>
              <a:rPr lang="en-US" dirty="0"/>
              <a:t>The hierarchy of recognized viral taxa is therefore:</a:t>
            </a:r>
          </a:p>
          <a:p>
            <a:endParaRPr lang="en-US" dirty="0"/>
          </a:p>
          <a:p>
            <a:r>
              <a:rPr lang="en-US" dirty="0"/>
              <a:t>(Order)</a:t>
            </a:r>
          </a:p>
          <a:p>
            <a:r>
              <a:rPr lang="en-US" dirty="0"/>
              <a:t>Family</a:t>
            </a:r>
          </a:p>
          <a:p>
            <a:r>
              <a:rPr lang="en-US" dirty="0"/>
              <a:t>(Sub-family)</a:t>
            </a:r>
          </a:p>
          <a:p>
            <a:r>
              <a:rPr lang="en-US" dirty="0"/>
              <a:t>Genus</a:t>
            </a:r>
          </a:p>
          <a:p>
            <a:r>
              <a:rPr lang="en-US" dirty="0"/>
              <a:t>Species</a:t>
            </a:r>
          </a:p>
          <a:p>
            <a:endParaRPr lang="en-US" dirty="0"/>
          </a:p>
          <a:p>
            <a:r>
              <a:rPr lang="en-US" dirty="0"/>
              <a:t>Only the aforementioned taxa are recognized by the ICTV. Other groupings (from clade to super-family), may communicate useful descriptive information in some circumstances but they have no formally recognized taxonomic meaning. Similarly, the term “quasi-species”, although it captures an important concept, has no recognized taxonomic meaning.</a:t>
            </a:r>
          </a:p>
        </p:txBody>
      </p:sp>
      <p:sp>
        <p:nvSpPr>
          <p:cNvPr id="4" name="Rectangle 3">
            <a:extLst>
              <a:ext uri="{FF2B5EF4-FFF2-40B4-BE49-F238E27FC236}">
                <a16:creationId xmlns:a16="http://schemas.microsoft.com/office/drawing/2014/main" id="{A68FB364-6700-4CBE-B246-1EE99F7BF111}"/>
              </a:ext>
            </a:extLst>
          </p:cNvPr>
          <p:cNvSpPr/>
          <p:nvPr/>
        </p:nvSpPr>
        <p:spPr>
          <a:xfrm>
            <a:off x="1612760" y="5663738"/>
            <a:ext cx="8966479" cy="340734"/>
          </a:xfrm>
          <a:prstGeom prst="rect">
            <a:avLst/>
          </a:prstGeom>
        </p:spPr>
        <p:txBody>
          <a:bodyPr wrap="square">
            <a:spAutoFit/>
          </a:bodyPr>
          <a:lstStyle/>
          <a:p>
            <a:pPr algn="ctr">
              <a:lnSpc>
                <a:spcPct val="150000"/>
              </a:lnSpc>
            </a:pPr>
            <a:r>
              <a:rPr lang="en-US" sz="1200" i="1" dirty="0">
                <a:solidFill>
                  <a:srgbClr val="000000"/>
                </a:solidFill>
                <a:ea typeface="Arial" panose="020B0604020202020204" pitchFamily="34" charset="0"/>
              </a:rPr>
              <a:t>ICTV Online (10th) Report (2017)</a:t>
            </a:r>
          </a:p>
        </p:txBody>
      </p:sp>
    </p:spTree>
    <p:extLst>
      <p:ext uri="{BB962C8B-B14F-4D97-AF65-F5344CB8AC3E}">
        <p14:creationId xmlns:p14="http://schemas.microsoft.com/office/powerpoint/2010/main" val="234220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How Does Taxonomy Help </a:t>
            </a:r>
            <a:r>
              <a:rPr lang="en-US" b="1" u="sng" cap="small" dirty="0" err="1">
                <a:solidFill>
                  <a:sysClr val="windowText" lastClr="000000"/>
                </a:solidFill>
                <a:latin typeface="+mn-lt"/>
              </a:rPr>
              <a:t>Indentification</a:t>
            </a:r>
            <a:r>
              <a:rPr lang="en-US" b="1" u="sng" cap="small" dirty="0">
                <a:solidFill>
                  <a:sysClr val="windowText" lastClr="000000"/>
                </a:solidFill>
                <a:latin typeface="+mn-lt"/>
              </a:rPr>
              <a:t>?</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solidFill>
              <a:srgbClr val="FF6600"/>
            </a:solidFill>
            <a:prstDash val="sysDash"/>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cxnSp>
        <p:nvCxnSpPr>
          <p:cNvPr id="40" name="Straight Connector 39">
            <a:extLst>
              <a:ext uri="{FF2B5EF4-FFF2-40B4-BE49-F238E27FC236}">
                <a16:creationId xmlns:a16="http://schemas.microsoft.com/office/drawing/2014/main" id="{BFF7B83A-37C1-486D-998A-0AC3285AC5A1}"/>
              </a:ext>
            </a:extLst>
          </p:cNvPr>
          <p:cNvCxnSpPr/>
          <p:nvPr/>
        </p:nvCxnSpPr>
        <p:spPr>
          <a:xfrm flipV="1">
            <a:off x="7391399" y="2497153"/>
            <a:ext cx="1757598" cy="1295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FC7E24-34D6-4E74-BC0C-C99A91EDA23E}"/>
              </a:ext>
            </a:extLst>
          </p:cNvPr>
          <p:cNvCxnSpPr/>
          <p:nvPr/>
        </p:nvCxnSpPr>
        <p:spPr>
          <a:xfrm>
            <a:off x="7391399" y="3792553"/>
            <a:ext cx="190501" cy="15240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5433-078F-42BC-A32C-37A7C281A8E5}"/>
              </a:ext>
            </a:extLst>
          </p:cNvPr>
          <p:cNvCxnSpPr/>
          <p:nvPr/>
        </p:nvCxnSpPr>
        <p:spPr>
          <a:xfrm flipH="1" flipV="1">
            <a:off x="5486400" y="3144853"/>
            <a:ext cx="1904999"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C7CDE9-8E07-4ED2-A0BC-18720B33B65C}"/>
              </a:ext>
            </a:extLst>
          </p:cNvPr>
          <p:cNvCxnSpPr/>
          <p:nvPr/>
        </p:nvCxnSpPr>
        <p:spPr>
          <a:xfrm flipH="1" flipV="1">
            <a:off x="8763000" y="1887553"/>
            <a:ext cx="385997" cy="609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85DA06-38EA-415D-9B7F-0A8D9A7C5D82}"/>
              </a:ext>
            </a:extLst>
          </p:cNvPr>
          <p:cNvCxnSpPr/>
          <p:nvPr/>
        </p:nvCxnSpPr>
        <p:spPr>
          <a:xfrm flipV="1">
            <a:off x="9148997" y="2344753"/>
            <a:ext cx="378501" cy="152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3BD261-5A48-45F4-BE57-9CB3310437FA}"/>
              </a:ext>
            </a:extLst>
          </p:cNvPr>
          <p:cNvCxnSpPr/>
          <p:nvPr/>
        </p:nvCxnSpPr>
        <p:spPr>
          <a:xfrm>
            <a:off x="9148997" y="2497153"/>
            <a:ext cx="147403"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E83565-22B2-48FE-A6BE-E70FE42C1D44}"/>
              </a:ext>
            </a:extLst>
          </p:cNvPr>
          <p:cNvCxnSpPr/>
          <p:nvPr/>
        </p:nvCxnSpPr>
        <p:spPr>
          <a:xfrm flipH="1" flipV="1">
            <a:off x="5257800" y="2649553"/>
            <a:ext cx="228600" cy="4953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6C7C95-F37A-497D-8A87-6FB2731EF7FC}"/>
              </a:ext>
            </a:extLst>
          </p:cNvPr>
          <p:cNvCxnSpPr/>
          <p:nvPr/>
        </p:nvCxnSpPr>
        <p:spPr>
          <a:xfrm flipH="1">
            <a:off x="5181600" y="3144853"/>
            <a:ext cx="304800" cy="4191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B4273D3-D54B-4E5A-8EAF-010C6855C97F}"/>
              </a:ext>
            </a:extLst>
          </p:cNvPr>
          <p:cNvCxnSpPr/>
          <p:nvPr/>
        </p:nvCxnSpPr>
        <p:spPr>
          <a:xfrm flipV="1">
            <a:off x="9527498" y="1887553"/>
            <a:ext cx="149902" cy="4572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8769B1-5AEB-4EAB-898D-0DC97B6D4A17}"/>
              </a:ext>
            </a:extLst>
          </p:cNvPr>
          <p:cNvCxnSpPr/>
          <p:nvPr/>
        </p:nvCxnSpPr>
        <p:spPr>
          <a:xfrm>
            <a:off x="9527498" y="2344753"/>
            <a:ext cx="454702" cy="228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099F5D5-E4B5-400F-A970-64605A89D5C7}"/>
              </a:ext>
            </a:extLst>
          </p:cNvPr>
          <p:cNvSpPr/>
          <p:nvPr/>
        </p:nvSpPr>
        <p:spPr>
          <a:xfrm>
            <a:off x="838200" y="4532847"/>
            <a:ext cx="6049206" cy="646331"/>
          </a:xfrm>
          <a:prstGeom prst="rect">
            <a:avLst/>
          </a:prstGeom>
        </p:spPr>
        <p:txBody>
          <a:bodyPr wrap="square">
            <a:spAutoFit/>
          </a:bodyPr>
          <a:lstStyle/>
          <a:p>
            <a:r>
              <a:rPr lang="en-US" dirty="0"/>
              <a:t>If sequence does not match known virus, then attributes can still be inferred from higher order taxonomic relationships.</a:t>
            </a: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5AA2AE"/>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4" name="Explosion 1 4">
            <a:extLst>
              <a:ext uri="{FF2B5EF4-FFF2-40B4-BE49-F238E27FC236}">
                <a16:creationId xmlns:a16="http://schemas.microsoft.com/office/drawing/2014/main" id="{FED248D2-4829-401A-85C0-58473DAA4592}"/>
              </a:ext>
            </a:extLst>
          </p:cNvPr>
          <p:cNvSpPr/>
          <p:nvPr/>
        </p:nvSpPr>
        <p:spPr>
          <a:xfrm>
            <a:off x="5978190" y="3153535"/>
            <a:ext cx="685800" cy="685800"/>
          </a:xfrm>
          <a:prstGeom prst="irregularSeal1">
            <a:avLst/>
          </a:prstGeom>
          <a:solidFill>
            <a:srgbClr val="FF990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n>
                <a:solidFill>
                  <a:schemeClr val="tx1"/>
                </a:solidFill>
              </a:ln>
            </a:endParaRPr>
          </a:p>
        </p:txBody>
      </p:sp>
      <p:sp>
        <p:nvSpPr>
          <p:cNvPr id="29" name="Oval 28">
            <a:extLst>
              <a:ext uri="{FF2B5EF4-FFF2-40B4-BE49-F238E27FC236}">
                <a16:creationId xmlns:a16="http://schemas.microsoft.com/office/drawing/2014/main" id="{5F95FA22-3B1D-4801-8F24-70D8A914D7F2}"/>
              </a:ext>
            </a:extLst>
          </p:cNvPr>
          <p:cNvSpPr/>
          <p:nvPr/>
        </p:nvSpPr>
        <p:spPr>
          <a:xfrm rot="1872023">
            <a:off x="3723882" y="3090627"/>
            <a:ext cx="2418064" cy="1103401"/>
          </a:xfrm>
          <a:prstGeom prst="ellipse">
            <a:avLst/>
          </a:prstGeom>
          <a:solidFill>
            <a:srgbClr val="FF9900">
              <a:alpha val="40000"/>
            </a:srgbClr>
          </a:solidFill>
          <a:ln w="539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18CD398-74CD-4DE9-A67E-697895DF04CF}"/>
              </a:ext>
            </a:extLst>
          </p:cNvPr>
          <p:cNvSpPr/>
          <p:nvPr/>
        </p:nvSpPr>
        <p:spPr>
          <a:xfrm rot="1019327">
            <a:off x="4251711" y="1801175"/>
            <a:ext cx="2429697" cy="1214397"/>
          </a:xfrm>
          <a:prstGeom prst="ellipse">
            <a:avLst/>
          </a:prstGeom>
          <a:solidFill>
            <a:srgbClr val="FF9900">
              <a:alpha val="40000"/>
            </a:srgbClr>
          </a:solidFill>
          <a:ln w="539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Pentagon 24">
            <a:extLst>
              <a:ext uri="{FF2B5EF4-FFF2-40B4-BE49-F238E27FC236}">
                <a16:creationId xmlns:a16="http://schemas.microsoft.com/office/drawing/2014/main" id="{F7693870-A2AD-4B22-AD1B-0A3932E7F9AE}"/>
              </a:ext>
            </a:extLst>
          </p:cNvPr>
          <p:cNvSpPr/>
          <p:nvPr/>
        </p:nvSpPr>
        <p:spPr>
          <a:xfrm>
            <a:off x="2234576" y="3267921"/>
            <a:ext cx="3861424" cy="505016"/>
          </a:xfrm>
          <a:prstGeom prst="homePlate">
            <a:avLst/>
          </a:prstGeom>
          <a:solidFill>
            <a:srgbClr val="9D90A0"/>
          </a:solidFill>
          <a:ln>
            <a:solidFill>
              <a:schemeClr val="tx1"/>
            </a:solidFill>
          </a:ln>
          <a:effectLst>
            <a:outerShdw blurRad="127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9B5B95F-47C7-4FEE-B474-79F1673CE35A}"/>
              </a:ext>
            </a:extLst>
          </p:cNvPr>
          <p:cNvGrpSpPr/>
          <p:nvPr/>
        </p:nvGrpSpPr>
        <p:grpSpPr>
          <a:xfrm>
            <a:off x="872788" y="1762568"/>
            <a:ext cx="1791849" cy="2586866"/>
            <a:chOff x="5153028" y="3219158"/>
            <a:chExt cx="1791849" cy="2586866"/>
          </a:xfrm>
        </p:grpSpPr>
        <p:sp>
          <p:nvSpPr>
            <p:cNvPr id="27" name="Teardrop 26">
              <a:extLst>
                <a:ext uri="{FF2B5EF4-FFF2-40B4-BE49-F238E27FC236}">
                  <a16:creationId xmlns:a16="http://schemas.microsoft.com/office/drawing/2014/main" id="{CC4B5815-41DA-42D2-AC53-62CD7C6C4416}"/>
                </a:ext>
              </a:extLst>
            </p:cNvPr>
            <p:cNvSpPr/>
            <p:nvPr/>
          </p:nvSpPr>
          <p:spPr>
            <a:xfrm rot="18884220">
              <a:off x="5166747" y="4027895"/>
              <a:ext cx="1782305" cy="1773954"/>
            </a:xfrm>
            <a:prstGeom prst="teardrop">
              <a:avLst>
                <a:gd name="adj" fmla="val 143233"/>
              </a:avLst>
            </a:prstGeom>
            <a:solidFill>
              <a:srgbClr val="5AA2AE"/>
            </a:solidFill>
            <a:ln>
              <a:solidFill>
                <a:srgbClr val="9D90A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8" name="Rectangle 27">
              <a:extLst>
                <a:ext uri="{FF2B5EF4-FFF2-40B4-BE49-F238E27FC236}">
                  <a16:creationId xmlns:a16="http://schemas.microsoft.com/office/drawing/2014/main" id="{B9D15435-3CAE-4959-9E62-399AD4DD0A82}"/>
                </a:ext>
              </a:extLst>
            </p:cNvPr>
            <p:cNvSpPr/>
            <p:nvPr/>
          </p:nvSpPr>
          <p:spPr>
            <a:xfrm>
              <a:off x="5153028" y="3219158"/>
              <a:ext cx="1773114" cy="1323439"/>
            </a:xfrm>
            <a:prstGeom prst="rect">
              <a:avLst/>
            </a:prstGeom>
          </p:spPr>
          <p:txBody>
            <a:bodyPr wrap="none">
              <a:prstTxWarp prst="textArchDown">
                <a:avLst/>
              </a:prstTxWarp>
              <a:spAutoFit/>
            </a:bodyPr>
            <a:lstStyle/>
            <a:p>
              <a:pPr lvl="0" algn="ctr"/>
              <a:r>
                <a:rPr lang="en-US" sz="3200" b="1" dirty="0"/>
                <a:t>BAG</a:t>
              </a:r>
            </a:p>
            <a:p>
              <a:pPr lvl="0" algn="ctr"/>
              <a:r>
                <a:rPr lang="en-US" sz="3200" b="1" dirty="0"/>
                <a:t>OF SEQ</a:t>
              </a:r>
            </a:p>
            <a:p>
              <a:pPr lvl="0" algn="ctr"/>
              <a:r>
                <a:rPr lang="en-US" sz="3200" b="1" dirty="0"/>
                <a:t>DATA</a:t>
              </a:r>
              <a:endParaRPr lang="en-US" sz="3200" dirty="0"/>
            </a:p>
          </p:txBody>
        </p:sp>
      </p:grpSp>
    </p:spTree>
    <p:extLst>
      <p:ext uri="{BB962C8B-B14F-4D97-AF65-F5344CB8AC3E}">
        <p14:creationId xmlns:p14="http://schemas.microsoft.com/office/powerpoint/2010/main" val="330967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Viral Taxonomy – Why Do I Care?</a:t>
            </a:r>
            <a:endParaRPr lang="en-US" dirty="0">
              <a:latin typeface="+mn-lt"/>
            </a:endParaRPr>
          </a:p>
        </p:txBody>
      </p:sp>
    </p:spTree>
    <p:extLst>
      <p:ext uri="{BB962C8B-B14F-4D97-AF65-F5344CB8AC3E}">
        <p14:creationId xmlns:p14="http://schemas.microsoft.com/office/powerpoint/2010/main" val="352706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
        <p:nvSpPr>
          <p:cNvPr id="6" name="Rounded Rectangle 34">
            <a:extLst>
              <a:ext uri="{FF2B5EF4-FFF2-40B4-BE49-F238E27FC236}">
                <a16:creationId xmlns:a16="http://schemas.microsoft.com/office/drawing/2014/main" id="{F4431CD1-6775-4E91-BB22-77C8F711E0EB}"/>
              </a:ext>
            </a:extLst>
          </p:cNvPr>
          <p:cNvSpPr/>
          <p:nvPr/>
        </p:nvSpPr>
        <p:spPr>
          <a:xfrm>
            <a:off x="2819401" y="1600200"/>
            <a:ext cx="6572725" cy="3753196"/>
          </a:xfrm>
          <a:prstGeom prst="roundRect">
            <a:avLst/>
          </a:prstGeom>
          <a:solidFill>
            <a:schemeClr val="bg1">
              <a:lumMod val="9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 name="TextBox 7">
            <a:extLst>
              <a:ext uri="{FF2B5EF4-FFF2-40B4-BE49-F238E27FC236}">
                <a16:creationId xmlns:a16="http://schemas.microsoft.com/office/drawing/2014/main" id="{699972C2-17D5-445E-BCA6-99009D04C684}"/>
              </a:ext>
            </a:extLst>
          </p:cNvPr>
          <p:cNvSpPr txBox="1"/>
          <p:nvPr/>
        </p:nvSpPr>
        <p:spPr>
          <a:xfrm>
            <a:off x="3124201" y="1791206"/>
            <a:ext cx="5760808" cy="3416320"/>
          </a:xfrm>
          <a:prstGeom prst="rect">
            <a:avLst/>
          </a:prstGeom>
          <a:noFill/>
        </p:spPr>
        <p:txBody>
          <a:bodyPr wrap="none" rtlCol="0">
            <a:spAutoFit/>
          </a:bodyPr>
          <a:lstStyle/>
          <a:p>
            <a:r>
              <a:rPr lang="en-US" sz="2400" b="1" dirty="0"/>
              <a:t>Non-redundant references (landmarks) that</a:t>
            </a:r>
          </a:p>
          <a:p>
            <a:r>
              <a:rPr lang="en-US" sz="2400" b="1" dirty="0"/>
              <a:t>support identification.</a:t>
            </a:r>
          </a:p>
          <a:p>
            <a:endParaRPr lang="en-US" sz="2400" b="1" dirty="0"/>
          </a:p>
          <a:p>
            <a:r>
              <a:rPr lang="en-US" sz="2400" b="1" dirty="0"/>
              <a:t>Provide well annotation references.</a:t>
            </a:r>
          </a:p>
          <a:p>
            <a:endParaRPr lang="en-US" sz="2400" b="1" dirty="0"/>
          </a:p>
          <a:p>
            <a:r>
              <a:rPr lang="en-US" sz="2400" b="1" dirty="0"/>
              <a:t>Olga Blinkova</a:t>
            </a:r>
          </a:p>
          <a:p>
            <a:r>
              <a:rPr lang="en-US" sz="2400" b="1" dirty="0"/>
              <a:t>Ryan Connor</a:t>
            </a:r>
          </a:p>
          <a:p>
            <a:r>
              <a:rPr lang="en-US" sz="2400" b="1" dirty="0"/>
              <a:t>Eneida Hatcher</a:t>
            </a:r>
          </a:p>
          <a:p>
            <a:r>
              <a:rPr lang="en-US" sz="2400" b="1" dirty="0"/>
              <a:t>Igor Tolstoy </a:t>
            </a:r>
          </a:p>
        </p:txBody>
      </p:sp>
    </p:spTree>
    <p:extLst>
      <p:ext uri="{BB962C8B-B14F-4D97-AF65-F5344CB8AC3E}">
        <p14:creationId xmlns:p14="http://schemas.microsoft.com/office/powerpoint/2010/main" val="171533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
        <p:nvSpPr>
          <p:cNvPr id="9" name="Rounded Rectangle 23">
            <a:extLst>
              <a:ext uri="{FF2B5EF4-FFF2-40B4-BE49-F238E27FC236}">
                <a16:creationId xmlns:a16="http://schemas.microsoft.com/office/drawing/2014/main" id="{F5A1C4EE-F504-4199-BC26-9C2699EE6277}"/>
              </a:ext>
            </a:extLst>
          </p:cNvPr>
          <p:cNvSpPr/>
          <p:nvPr/>
        </p:nvSpPr>
        <p:spPr>
          <a:xfrm>
            <a:off x="2132351" y="1670749"/>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10" name="TextBox 9">
            <a:extLst>
              <a:ext uri="{FF2B5EF4-FFF2-40B4-BE49-F238E27FC236}">
                <a16:creationId xmlns:a16="http://schemas.microsoft.com/office/drawing/2014/main" id="{6D1FE8E0-2FFC-44BA-BE20-36ED6BED33B9}"/>
              </a:ext>
            </a:extLst>
          </p:cNvPr>
          <p:cNvSpPr txBox="1"/>
          <p:nvPr/>
        </p:nvSpPr>
        <p:spPr>
          <a:xfrm>
            <a:off x="2298419" y="1725788"/>
            <a:ext cx="2491388" cy="461665"/>
          </a:xfrm>
          <a:prstGeom prst="rect">
            <a:avLst/>
          </a:prstGeom>
          <a:noFill/>
        </p:spPr>
        <p:txBody>
          <a:bodyPr wrap="none" rtlCol="0">
            <a:spAutoFit/>
          </a:bodyPr>
          <a:lstStyle/>
          <a:p>
            <a:pPr>
              <a:defRPr/>
            </a:pPr>
            <a:r>
              <a:rPr lang="en-US" sz="2400" b="1" kern="0" dirty="0">
                <a:solidFill>
                  <a:prstClr val="black"/>
                </a:solidFill>
              </a:rPr>
              <a:t>Genome selection</a:t>
            </a:r>
          </a:p>
        </p:txBody>
      </p:sp>
      <p:sp>
        <p:nvSpPr>
          <p:cNvPr id="50" name="Curved Right Arrow 21">
            <a:extLst>
              <a:ext uri="{FF2B5EF4-FFF2-40B4-BE49-F238E27FC236}">
                <a16:creationId xmlns:a16="http://schemas.microsoft.com/office/drawing/2014/main" id="{0FAEC3F7-515D-4461-A939-D2D47DCDBD05}"/>
              </a:ext>
            </a:extLst>
          </p:cNvPr>
          <p:cNvSpPr/>
          <p:nvPr/>
        </p:nvSpPr>
        <p:spPr>
          <a:xfrm rot="19229050" flipH="1" flipV="1">
            <a:off x="5278568" y="520470"/>
            <a:ext cx="1861434" cy="3392853"/>
          </a:xfrm>
          <a:prstGeom prst="curvedRightArrow">
            <a:avLst/>
          </a:prstGeom>
          <a:solidFill>
            <a:srgbClr val="5AA2AE"/>
          </a:solidFill>
          <a:ln w="25400" cap="flat" cmpd="sng" algn="ctr">
            <a:solidFill>
              <a:srgbClr val="9D90A0"/>
            </a:solidFill>
            <a:prstDash val="solid"/>
          </a:ln>
          <a:effectLst/>
        </p:spPr>
        <p:txBody>
          <a:bodyPr rtlCol="0" anchor="ctr"/>
          <a:lstStyle/>
          <a:p>
            <a:pPr algn="ctr">
              <a:defRPr/>
            </a:pPr>
            <a:endParaRPr lang="en-US" kern="0">
              <a:ln>
                <a:solidFill>
                  <a:prstClr val="black"/>
                </a:solidFill>
              </a:ln>
              <a:solidFill>
                <a:prstClr val="black"/>
              </a:solidFill>
              <a:latin typeface="Calibri"/>
            </a:endParaRPr>
          </a:p>
        </p:txBody>
      </p:sp>
      <p:grpSp>
        <p:nvGrpSpPr>
          <p:cNvPr id="28" name="Group 27">
            <a:extLst>
              <a:ext uri="{FF2B5EF4-FFF2-40B4-BE49-F238E27FC236}">
                <a16:creationId xmlns:a16="http://schemas.microsoft.com/office/drawing/2014/main" id="{C7CCB072-1F18-4A88-8F87-94F5B7A7490D}"/>
              </a:ext>
            </a:extLst>
          </p:cNvPr>
          <p:cNvGrpSpPr/>
          <p:nvPr/>
        </p:nvGrpSpPr>
        <p:grpSpPr>
          <a:xfrm>
            <a:off x="5214850" y="2667000"/>
            <a:ext cx="1676400" cy="2708113"/>
            <a:chOff x="5181600" y="2667000"/>
            <a:chExt cx="1676400" cy="2708113"/>
          </a:xfrm>
        </p:grpSpPr>
        <p:sp>
          <p:nvSpPr>
            <p:cNvPr id="29" name="Can 25">
              <a:extLst>
                <a:ext uri="{FF2B5EF4-FFF2-40B4-BE49-F238E27FC236}">
                  <a16:creationId xmlns:a16="http://schemas.microsoft.com/office/drawing/2014/main" id="{4666EEDC-438D-41D3-90BE-938AAE1F95D9}"/>
                </a:ext>
              </a:extLst>
            </p:cNvPr>
            <p:cNvSpPr/>
            <p:nvPr/>
          </p:nvSpPr>
          <p:spPr>
            <a:xfrm>
              <a:off x="5181600" y="2667000"/>
              <a:ext cx="1676400" cy="2708113"/>
            </a:xfrm>
            <a:prstGeom prst="can">
              <a:avLst/>
            </a:prstGeom>
            <a:solidFill>
              <a:srgbClr val="1F497D">
                <a:lumMod val="60000"/>
                <a:lumOff val="40000"/>
              </a:srgbClr>
            </a:solidFill>
            <a:ln w="25400" cap="flat" cmpd="sng" algn="ctr">
              <a:solidFill>
                <a:srgbClr val="4F81BD">
                  <a:shade val="50000"/>
                </a:srgbClr>
              </a:solidFill>
              <a:prstDash val="solid"/>
            </a:ln>
            <a:effectLst>
              <a:outerShdw blurRad="76200" dir="18900000" sy="23000" kx="-1200000" algn="b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solidFill>
                    <a:prstClr val="black"/>
                  </a:solidFill>
                </a:ln>
                <a:solidFill>
                  <a:prstClr val="white"/>
                </a:solidFill>
                <a:effectLst/>
                <a:uLnTx/>
                <a:uFillTx/>
                <a:latin typeface="Calibri"/>
                <a:ea typeface="+mn-ea"/>
                <a:cs typeface="+mn-cs"/>
              </a:endParaRPr>
            </a:p>
          </p:txBody>
        </p:sp>
        <p:pic>
          <p:nvPicPr>
            <p:cNvPr id="30" name="Picture 3">
              <a:extLst>
                <a:ext uri="{FF2B5EF4-FFF2-40B4-BE49-F238E27FC236}">
                  <a16:creationId xmlns:a16="http://schemas.microsoft.com/office/drawing/2014/main" id="{33C68532-64D4-4BB0-84AB-7958EE2832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801" y="3483952"/>
              <a:ext cx="466725" cy="374809"/>
            </a:xfrm>
            <a:prstGeom prst="rect">
              <a:avLst/>
            </a:prstGeom>
            <a:noFill/>
            <a:ln>
              <a:noFill/>
            </a:ln>
            <a:effectLst>
              <a:outerShdw blurRad="292100" dist="139700" dir="2700000" algn="tl" rotWithShape="0">
                <a:srgbClr val="333333">
                  <a:alpha val="65000"/>
                </a:srgbClr>
              </a:outerShdw>
            </a:effectLst>
            <a:scene3d>
              <a:camera prst="perspectiveContrastingLeftFacing"/>
              <a:lightRig rig="threePt" dir="t"/>
            </a:scene3d>
            <a:extLst/>
          </p:spPr>
        </p:pic>
        <p:pic>
          <p:nvPicPr>
            <p:cNvPr id="31" name="Picture 3">
              <a:extLst>
                <a:ext uri="{FF2B5EF4-FFF2-40B4-BE49-F238E27FC236}">
                  <a16:creationId xmlns:a16="http://schemas.microsoft.com/office/drawing/2014/main" id="{32BCBC5E-3A6F-4476-A493-628575AC7A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5377" y="3543058"/>
              <a:ext cx="466725" cy="374809"/>
            </a:xfrm>
            <a:prstGeom prst="rect">
              <a:avLst/>
            </a:prstGeom>
            <a:noFill/>
            <a:ln>
              <a:noFill/>
            </a:ln>
            <a:effectLst>
              <a:outerShdw blurRad="292100" dist="139700" dir="2700000" algn="tl" rotWithShape="0">
                <a:srgbClr val="333333">
                  <a:alpha val="65000"/>
                </a:srgbClr>
              </a:outerShdw>
            </a:effectLst>
            <a:scene3d>
              <a:camera prst="perspectiveContrastingRightFacing"/>
              <a:lightRig rig="threePt" dir="t"/>
            </a:scene3d>
            <a:extLst/>
          </p:spPr>
        </p:pic>
        <p:pic>
          <p:nvPicPr>
            <p:cNvPr id="32" name="Picture 3">
              <a:extLst>
                <a:ext uri="{FF2B5EF4-FFF2-40B4-BE49-F238E27FC236}">
                  <a16:creationId xmlns:a16="http://schemas.microsoft.com/office/drawing/2014/main" id="{49754EC2-5F1E-4857-86B7-9220A83496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751" y="4563572"/>
              <a:ext cx="466725" cy="374809"/>
            </a:xfrm>
            <a:prstGeom prst="rect">
              <a:avLst/>
            </a:prstGeom>
            <a:noFill/>
            <a:ln>
              <a:noFill/>
            </a:ln>
            <a:effectLst>
              <a:outerShdw blurRad="292100" dist="139700" dir="2700000" algn="tl" rotWithShape="0">
                <a:srgbClr val="333333">
                  <a:alpha val="65000"/>
                </a:srgbClr>
              </a:outerShdw>
            </a:effectLst>
            <a:extLst/>
          </p:spPr>
        </p:pic>
        <p:pic>
          <p:nvPicPr>
            <p:cNvPr id="33" name="Picture 3">
              <a:extLst>
                <a:ext uri="{FF2B5EF4-FFF2-40B4-BE49-F238E27FC236}">
                  <a16:creationId xmlns:a16="http://schemas.microsoft.com/office/drawing/2014/main" id="{A0EA4CF0-3E8E-4CEA-BFF8-97195A622D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9362" y="4465077"/>
              <a:ext cx="466725" cy="374809"/>
            </a:xfrm>
            <a:prstGeom prst="rect">
              <a:avLst/>
            </a:prstGeom>
            <a:ln>
              <a:noFill/>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a:extLst>
                <a:ext uri="{FF2B5EF4-FFF2-40B4-BE49-F238E27FC236}">
                  <a16:creationId xmlns:a16="http://schemas.microsoft.com/office/drawing/2014/main" id="{1B409B49-00BF-4BF8-886E-1A38DAA4D9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9522" y="3173757"/>
              <a:ext cx="466725" cy="374809"/>
            </a:xfrm>
            <a:prstGeom prst="rect">
              <a:avLst/>
            </a:prstGeom>
            <a:ln>
              <a:noFill/>
            </a:ln>
            <a:effectLst>
              <a:outerShdw blurRad="292100" dist="139700" dir="2700000" algn="tl" rotWithShape="0">
                <a:srgbClr val="333333">
                  <a:alpha val="65000"/>
                </a:srgb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a:extLst>
                <a:ext uri="{FF2B5EF4-FFF2-40B4-BE49-F238E27FC236}">
                  <a16:creationId xmlns:a16="http://schemas.microsoft.com/office/drawing/2014/main" id="{FF73F48D-D97D-4882-947B-67A5FB4750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4615" y="3948328"/>
              <a:ext cx="466725" cy="374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a:extLst>
                <a:ext uri="{FF2B5EF4-FFF2-40B4-BE49-F238E27FC236}">
                  <a16:creationId xmlns:a16="http://schemas.microsoft.com/office/drawing/2014/main" id="{073B7C9A-8AB5-45BD-9B0F-990CE63C21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0880" y="3171548"/>
              <a:ext cx="466725" cy="374809"/>
            </a:xfrm>
            <a:prstGeom prst="rect">
              <a:avLst/>
            </a:prstGeom>
            <a:ln>
              <a:noFill/>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a:extLst>
                <a:ext uri="{FF2B5EF4-FFF2-40B4-BE49-F238E27FC236}">
                  <a16:creationId xmlns:a16="http://schemas.microsoft.com/office/drawing/2014/main" id="{67C9C3AC-4629-4CDF-93AC-6D6CDC984A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6091" y="4761198"/>
              <a:ext cx="466725" cy="374809"/>
            </a:xfrm>
            <a:prstGeom prst="rect">
              <a:avLst/>
            </a:prstGeom>
            <a:ln>
              <a:noFill/>
            </a:ln>
            <a:effectLst>
              <a:outerShdw blurRad="292100" dist="139700" dir="2700000" algn="tl" rotWithShape="0">
                <a:srgbClr val="333333">
                  <a:alpha val="65000"/>
                </a:srgb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a:extLst>
                <a:ext uri="{FF2B5EF4-FFF2-40B4-BE49-F238E27FC236}">
                  <a16:creationId xmlns:a16="http://schemas.microsoft.com/office/drawing/2014/main" id="{59380974-1019-4328-B902-8C659B45D3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2797" y="4255732"/>
              <a:ext cx="466725" cy="374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a:extLst>
                <a:ext uri="{FF2B5EF4-FFF2-40B4-BE49-F238E27FC236}">
                  <a16:creationId xmlns:a16="http://schemas.microsoft.com/office/drawing/2014/main" id="{184BB3C2-7996-47B5-A7D6-A3155B769E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2185" y="4707317"/>
              <a:ext cx="466725" cy="374809"/>
            </a:xfrm>
            <a:prstGeom prst="rect">
              <a:avLst/>
            </a:prstGeom>
            <a:ln>
              <a:noFill/>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3">
              <a:extLst>
                <a:ext uri="{FF2B5EF4-FFF2-40B4-BE49-F238E27FC236}">
                  <a16:creationId xmlns:a16="http://schemas.microsoft.com/office/drawing/2014/main" id="{CF57DA75-4346-495A-BF7A-A2F03125B9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5879" y="3617179"/>
              <a:ext cx="466725" cy="374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a:extLst>
                <a:ext uri="{FF2B5EF4-FFF2-40B4-BE49-F238E27FC236}">
                  <a16:creationId xmlns:a16="http://schemas.microsoft.com/office/drawing/2014/main" id="{B43309F9-2FBE-49C6-A25B-F7F4E75110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5377" y="4126405"/>
              <a:ext cx="466725" cy="374809"/>
            </a:xfrm>
            <a:prstGeom prst="rect">
              <a:avLst/>
            </a:prstGeom>
            <a:ln>
              <a:noFill/>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a:extLst>
                <a:ext uri="{FF2B5EF4-FFF2-40B4-BE49-F238E27FC236}">
                  <a16:creationId xmlns:a16="http://schemas.microsoft.com/office/drawing/2014/main" id="{9583BB5D-C323-4D45-8A1A-7E827B57C2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2981" y="4005105"/>
              <a:ext cx="466725" cy="374809"/>
            </a:xfrm>
            <a:prstGeom prst="rect">
              <a:avLst/>
            </a:prstGeom>
            <a:ln>
              <a:noFill/>
            </a:ln>
            <a:effectLst>
              <a:outerShdw blurRad="292100" dist="139700" dir="2700000" algn="tl" rotWithShape="0">
                <a:srgbClr val="333333">
                  <a:alpha val="65000"/>
                </a:srgb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a:extLst>
                <a:ext uri="{FF2B5EF4-FFF2-40B4-BE49-F238E27FC236}">
                  <a16:creationId xmlns:a16="http://schemas.microsoft.com/office/drawing/2014/main" id="{EB1C0D0F-0DC1-4C33-9AE3-C5D6758B8E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9366" y="3153279"/>
              <a:ext cx="466725" cy="374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Rounded Rectangle 23">
            <a:extLst>
              <a:ext uri="{FF2B5EF4-FFF2-40B4-BE49-F238E27FC236}">
                <a16:creationId xmlns:a16="http://schemas.microsoft.com/office/drawing/2014/main" id="{04D9791E-C7CB-41C7-A7B0-BD1B440C7895}"/>
              </a:ext>
            </a:extLst>
          </p:cNvPr>
          <p:cNvSpPr/>
          <p:nvPr/>
        </p:nvSpPr>
        <p:spPr>
          <a:xfrm>
            <a:off x="7139387" y="1656898"/>
            <a:ext cx="2823531" cy="886037"/>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47" name="TextBox 46">
            <a:extLst>
              <a:ext uri="{FF2B5EF4-FFF2-40B4-BE49-F238E27FC236}">
                <a16:creationId xmlns:a16="http://schemas.microsoft.com/office/drawing/2014/main" id="{C3DDBBF9-A288-45B9-8957-530CF6C4FFB7}"/>
              </a:ext>
            </a:extLst>
          </p:cNvPr>
          <p:cNvSpPr txBox="1"/>
          <p:nvPr/>
        </p:nvSpPr>
        <p:spPr>
          <a:xfrm>
            <a:off x="7222330" y="1711938"/>
            <a:ext cx="2581156" cy="830997"/>
          </a:xfrm>
          <a:prstGeom prst="rect">
            <a:avLst/>
          </a:prstGeom>
          <a:noFill/>
        </p:spPr>
        <p:txBody>
          <a:bodyPr wrap="none" rtlCol="0">
            <a:spAutoFit/>
          </a:bodyPr>
          <a:lstStyle/>
          <a:p>
            <a:pPr>
              <a:defRPr/>
            </a:pPr>
            <a:r>
              <a:rPr lang="en-US" sz="2400" b="1" kern="0" dirty="0">
                <a:solidFill>
                  <a:prstClr val="black"/>
                </a:solidFill>
              </a:rPr>
              <a:t>Scan GenBank </a:t>
            </a:r>
          </a:p>
          <a:p>
            <a:pPr>
              <a:defRPr/>
            </a:pPr>
            <a:r>
              <a:rPr lang="en-US" sz="2400" b="1" kern="0" dirty="0">
                <a:solidFill>
                  <a:prstClr val="black"/>
                </a:solidFill>
              </a:rPr>
              <a:t>for new sequences</a:t>
            </a:r>
          </a:p>
        </p:txBody>
      </p:sp>
    </p:spTree>
    <p:extLst>
      <p:ext uri="{BB962C8B-B14F-4D97-AF65-F5344CB8AC3E}">
        <p14:creationId xmlns:p14="http://schemas.microsoft.com/office/powerpoint/2010/main" val="395541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
        <p:nvSpPr>
          <p:cNvPr id="3" name="Rounded Rectangle 22">
            <a:extLst>
              <a:ext uri="{FF2B5EF4-FFF2-40B4-BE49-F238E27FC236}">
                <a16:creationId xmlns:a16="http://schemas.microsoft.com/office/drawing/2014/main" id="{88625AF5-D9FD-4879-AE9F-72D6BD3918E8}"/>
              </a:ext>
            </a:extLst>
          </p:cNvPr>
          <p:cNvSpPr/>
          <p:nvPr/>
        </p:nvSpPr>
        <p:spPr>
          <a:xfrm>
            <a:off x="2132350" y="2746943"/>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4" name="Left-Right Arrow 24">
            <a:extLst>
              <a:ext uri="{FF2B5EF4-FFF2-40B4-BE49-F238E27FC236}">
                <a16:creationId xmlns:a16="http://schemas.microsoft.com/office/drawing/2014/main" id="{DD3C796E-9178-4E7D-BB16-FAC869A8B3C5}"/>
              </a:ext>
            </a:extLst>
          </p:cNvPr>
          <p:cNvSpPr/>
          <p:nvPr/>
        </p:nvSpPr>
        <p:spPr>
          <a:xfrm>
            <a:off x="5029201" y="2592274"/>
            <a:ext cx="1600200" cy="892014"/>
          </a:xfrm>
          <a:prstGeom prst="leftRightArrow">
            <a:avLst>
              <a:gd name="adj1" fmla="val 53234"/>
              <a:gd name="adj2" fmla="val 59860"/>
            </a:avLst>
          </a:prstGeom>
          <a:solidFill>
            <a:srgbClr val="5AA2AE"/>
          </a:solidFill>
          <a:ln>
            <a:solidFill>
              <a:srgbClr val="9D9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25">
            <a:extLst>
              <a:ext uri="{FF2B5EF4-FFF2-40B4-BE49-F238E27FC236}">
                <a16:creationId xmlns:a16="http://schemas.microsoft.com/office/drawing/2014/main" id="{FDEA2C65-12D6-4441-9D6F-5A6B82B822A4}"/>
              </a:ext>
            </a:extLst>
          </p:cNvPr>
          <p:cNvSpPr/>
          <p:nvPr/>
        </p:nvSpPr>
        <p:spPr>
          <a:xfrm>
            <a:off x="6734796" y="2362200"/>
            <a:ext cx="3352800" cy="1341228"/>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6" name="TextBox 5">
            <a:extLst>
              <a:ext uri="{FF2B5EF4-FFF2-40B4-BE49-F238E27FC236}">
                <a16:creationId xmlns:a16="http://schemas.microsoft.com/office/drawing/2014/main" id="{4307A72A-EC94-46E3-B6CB-FABF3CBF7E6E}"/>
              </a:ext>
            </a:extLst>
          </p:cNvPr>
          <p:cNvSpPr txBox="1"/>
          <p:nvPr/>
        </p:nvSpPr>
        <p:spPr>
          <a:xfrm>
            <a:off x="6705601" y="2438569"/>
            <a:ext cx="3360215" cy="1200329"/>
          </a:xfrm>
          <a:prstGeom prst="rect">
            <a:avLst/>
          </a:prstGeom>
          <a:noFill/>
        </p:spPr>
        <p:txBody>
          <a:bodyPr wrap="none" rtlCol="0">
            <a:spAutoFit/>
          </a:bodyPr>
          <a:lstStyle/>
          <a:p>
            <a:pPr lvl="0" algn="ctr"/>
            <a:r>
              <a:rPr lang="en-US" sz="2400" b="1" kern="0" dirty="0">
                <a:solidFill>
                  <a:prstClr val="black"/>
                </a:solidFill>
              </a:rPr>
              <a:t>International Committee</a:t>
            </a:r>
          </a:p>
          <a:p>
            <a:pPr lvl="0" algn="ctr"/>
            <a:r>
              <a:rPr lang="en-US" sz="2400" b="1" kern="0" dirty="0">
                <a:solidFill>
                  <a:prstClr val="black"/>
                </a:solidFill>
              </a:rPr>
              <a:t>on Taxonomy of Viruses</a:t>
            </a:r>
          </a:p>
          <a:p>
            <a:pPr lvl="0" algn="ctr"/>
            <a:r>
              <a:rPr lang="en-US" sz="2400" b="1" kern="0" dirty="0">
                <a:solidFill>
                  <a:prstClr val="black"/>
                </a:solidFill>
              </a:rPr>
              <a:t>(ICTV)</a:t>
            </a:r>
          </a:p>
        </p:txBody>
      </p:sp>
      <p:sp>
        <p:nvSpPr>
          <p:cNvPr id="7" name="Down Arrow 5">
            <a:extLst>
              <a:ext uri="{FF2B5EF4-FFF2-40B4-BE49-F238E27FC236}">
                <a16:creationId xmlns:a16="http://schemas.microsoft.com/office/drawing/2014/main" id="{4B195309-74C2-4380-B122-8A44600D0FCA}"/>
              </a:ext>
            </a:extLst>
          </p:cNvPr>
          <p:cNvSpPr/>
          <p:nvPr/>
        </p:nvSpPr>
        <p:spPr>
          <a:xfrm>
            <a:off x="3089003" y="1752601"/>
            <a:ext cx="914400" cy="1168907"/>
          </a:xfrm>
          <a:prstGeom prst="downArrow">
            <a:avLst>
              <a:gd name="adj1" fmla="val 50000"/>
              <a:gd name="adj2" fmla="val 56760"/>
            </a:avLst>
          </a:prstGeom>
          <a:solidFill>
            <a:srgbClr val="5AA2AE"/>
          </a:solidFill>
          <a:ln w="25400" cap="flat" cmpd="sng" algn="ctr">
            <a:solidFill>
              <a:srgbClr val="9D90A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8" name="TextBox 7">
            <a:extLst>
              <a:ext uri="{FF2B5EF4-FFF2-40B4-BE49-F238E27FC236}">
                <a16:creationId xmlns:a16="http://schemas.microsoft.com/office/drawing/2014/main" id="{9A42E1F4-2874-44C1-86B1-2BB7BE54CDC4}"/>
              </a:ext>
            </a:extLst>
          </p:cNvPr>
          <p:cNvSpPr txBox="1"/>
          <p:nvPr/>
        </p:nvSpPr>
        <p:spPr>
          <a:xfrm>
            <a:off x="2143241" y="2802577"/>
            <a:ext cx="2869696" cy="461665"/>
          </a:xfrm>
          <a:prstGeom prst="rect">
            <a:avLst/>
          </a:prstGeom>
          <a:noFill/>
        </p:spPr>
        <p:txBody>
          <a:bodyPr wrap="none" rtlCol="0">
            <a:spAutoFit/>
          </a:bodyPr>
          <a:lstStyle/>
          <a:p>
            <a:pPr>
              <a:defRPr/>
            </a:pPr>
            <a:r>
              <a:rPr lang="en-US" sz="2400" b="1" kern="0" dirty="0">
                <a:solidFill>
                  <a:prstClr val="black"/>
                </a:solidFill>
              </a:rPr>
              <a:t>Taxonomy validation</a:t>
            </a:r>
          </a:p>
        </p:txBody>
      </p:sp>
      <p:sp>
        <p:nvSpPr>
          <p:cNvPr id="9" name="Rounded Rectangle 23">
            <a:extLst>
              <a:ext uri="{FF2B5EF4-FFF2-40B4-BE49-F238E27FC236}">
                <a16:creationId xmlns:a16="http://schemas.microsoft.com/office/drawing/2014/main" id="{F5A1C4EE-F504-4199-BC26-9C2699EE6277}"/>
              </a:ext>
            </a:extLst>
          </p:cNvPr>
          <p:cNvSpPr/>
          <p:nvPr/>
        </p:nvSpPr>
        <p:spPr>
          <a:xfrm>
            <a:off x="2132351" y="1670749"/>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10" name="TextBox 9">
            <a:extLst>
              <a:ext uri="{FF2B5EF4-FFF2-40B4-BE49-F238E27FC236}">
                <a16:creationId xmlns:a16="http://schemas.microsoft.com/office/drawing/2014/main" id="{6D1FE8E0-2FFC-44BA-BE20-36ED6BED33B9}"/>
              </a:ext>
            </a:extLst>
          </p:cNvPr>
          <p:cNvSpPr txBox="1"/>
          <p:nvPr/>
        </p:nvSpPr>
        <p:spPr>
          <a:xfrm>
            <a:off x="2298419" y="1725788"/>
            <a:ext cx="2491388" cy="461665"/>
          </a:xfrm>
          <a:prstGeom prst="rect">
            <a:avLst/>
          </a:prstGeom>
          <a:noFill/>
        </p:spPr>
        <p:txBody>
          <a:bodyPr wrap="none" rtlCol="0">
            <a:spAutoFit/>
          </a:bodyPr>
          <a:lstStyle/>
          <a:p>
            <a:pPr>
              <a:defRPr/>
            </a:pPr>
            <a:r>
              <a:rPr lang="en-US" sz="2400" b="1" kern="0" dirty="0">
                <a:solidFill>
                  <a:prstClr val="black"/>
                </a:solidFill>
              </a:rPr>
              <a:t>Genome selection</a:t>
            </a:r>
          </a:p>
        </p:txBody>
      </p:sp>
    </p:spTree>
    <p:extLst>
      <p:ext uri="{BB962C8B-B14F-4D97-AF65-F5344CB8AC3E}">
        <p14:creationId xmlns:p14="http://schemas.microsoft.com/office/powerpoint/2010/main" val="54391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4430485" y="5663738"/>
            <a:ext cx="3581400"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*Values were calculated on December 31 of each year. </a:t>
            </a:r>
            <a:endParaRPr lang="en-US" sz="1200" i="1" dirty="0">
              <a:solidFill>
                <a:srgbClr val="000000"/>
              </a:solidFill>
              <a:latin typeface="Arial" panose="020B0604020202020204" pitchFamily="34" charset="0"/>
              <a:ea typeface="Arial" panose="020B0604020202020204" pitchFamily="34" charset="0"/>
            </a:endParaRPr>
          </a:p>
        </p:txBody>
      </p:sp>
      <p:graphicFrame>
        <p:nvGraphicFramePr>
          <p:cNvPr id="6" name="Chart 5">
            <a:extLst>
              <a:ext uri="{FF2B5EF4-FFF2-40B4-BE49-F238E27FC236}">
                <a16:creationId xmlns:a16="http://schemas.microsoft.com/office/drawing/2014/main" id="{82F2BFEE-204D-4ACB-9BA7-7DF3B3BE1B47}"/>
              </a:ext>
            </a:extLst>
          </p:cNvPr>
          <p:cNvGraphicFramePr/>
          <p:nvPr>
            <p:extLst>
              <p:ext uri="{D42A27DB-BD31-4B8C-83A1-F6EECF244321}">
                <p14:modId xmlns:p14="http://schemas.microsoft.com/office/powerpoint/2010/main" val="2336628111"/>
              </p:ext>
            </p:extLst>
          </p:nvPr>
        </p:nvGraphicFramePr>
        <p:xfrm>
          <a:off x="2895600" y="1647828"/>
          <a:ext cx="6400800" cy="37077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DFEBDB32-293F-438F-AD0F-52F079A57D6A}"/>
              </a:ext>
            </a:extLst>
          </p:cNvPr>
          <p:cNvSpPr/>
          <p:nvPr/>
        </p:nvSpPr>
        <p:spPr>
          <a:xfrm>
            <a:off x="6800844" y="2536714"/>
            <a:ext cx="2209800" cy="369332"/>
          </a:xfrm>
          <a:prstGeom prst="rect">
            <a:avLst/>
          </a:prstGeom>
        </p:spPr>
        <p:txBody>
          <a:bodyPr wrap="square">
            <a:spAutoFit/>
          </a:bodyPr>
          <a:lstStyle/>
          <a:p>
            <a:pPr algn="r"/>
            <a:r>
              <a:rPr lang="en-US" b="1" dirty="0"/>
              <a:t>Archival viral species</a:t>
            </a:r>
          </a:p>
        </p:txBody>
      </p:sp>
      <p:sp>
        <p:nvSpPr>
          <p:cNvPr id="9" name="Rectangle 8">
            <a:extLst>
              <a:ext uri="{FF2B5EF4-FFF2-40B4-BE49-F238E27FC236}">
                <a16:creationId xmlns:a16="http://schemas.microsoft.com/office/drawing/2014/main" id="{6DB07A45-0A5B-4860-A215-629AFBAE0147}"/>
              </a:ext>
            </a:extLst>
          </p:cNvPr>
          <p:cNvSpPr/>
          <p:nvPr/>
        </p:nvSpPr>
        <p:spPr>
          <a:xfrm>
            <a:off x="7650976" y="4148582"/>
            <a:ext cx="1359668" cy="369332"/>
          </a:xfrm>
          <a:prstGeom prst="rect">
            <a:avLst/>
          </a:prstGeom>
        </p:spPr>
        <p:txBody>
          <a:bodyPr wrap="none">
            <a:spAutoFit/>
          </a:bodyPr>
          <a:lstStyle/>
          <a:p>
            <a:pPr lvl="0" algn="r">
              <a:defRPr/>
            </a:pPr>
            <a:r>
              <a:rPr lang="en-US" b="1" kern="0" dirty="0"/>
              <a:t>ICTV species</a:t>
            </a:r>
          </a:p>
        </p:txBody>
      </p:sp>
      <p:sp>
        <p:nvSpPr>
          <p:cNvPr id="10" name="Rectangle 9">
            <a:extLst>
              <a:ext uri="{FF2B5EF4-FFF2-40B4-BE49-F238E27FC236}">
                <a16:creationId xmlns:a16="http://schemas.microsoft.com/office/drawing/2014/main" id="{5A0F6AB8-D76A-4CC9-92A3-7926CDB2B820}"/>
              </a:ext>
            </a:extLst>
          </p:cNvPr>
          <p:cNvSpPr/>
          <p:nvPr/>
        </p:nvSpPr>
        <p:spPr>
          <a:xfrm>
            <a:off x="7109790" y="3691382"/>
            <a:ext cx="1900854" cy="369332"/>
          </a:xfrm>
          <a:prstGeom prst="rect">
            <a:avLst/>
          </a:prstGeom>
        </p:spPr>
        <p:txBody>
          <a:bodyPr wrap="square">
            <a:spAutoFit/>
          </a:bodyPr>
          <a:lstStyle/>
          <a:p>
            <a:pPr algn="r"/>
            <a:r>
              <a:rPr lang="en-US" b="1" dirty="0"/>
              <a:t>NCBI viral species</a:t>
            </a:r>
          </a:p>
        </p:txBody>
      </p:sp>
    </p:spTree>
    <p:extLst>
      <p:ext uri="{BB962C8B-B14F-4D97-AF65-F5344CB8AC3E}">
        <p14:creationId xmlns:p14="http://schemas.microsoft.com/office/powerpoint/2010/main" val="12276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C0B633B-0003-41F7-BF2A-79D7F3E3B94C}"/>
              </a:ext>
            </a:extLst>
          </p:cNvPr>
          <p:cNvGrpSpPr/>
          <p:nvPr/>
        </p:nvGrpSpPr>
        <p:grpSpPr>
          <a:xfrm>
            <a:off x="5257800" y="1863888"/>
            <a:ext cx="1676400" cy="2708113"/>
            <a:chOff x="5181600" y="2667000"/>
            <a:chExt cx="1676400" cy="2708113"/>
          </a:xfrm>
        </p:grpSpPr>
        <p:sp>
          <p:nvSpPr>
            <p:cNvPr id="32" name="Can 14">
              <a:extLst>
                <a:ext uri="{FF2B5EF4-FFF2-40B4-BE49-F238E27FC236}">
                  <a16:creationId xmlns:a16="http://schemas.microsoft.com/office/drawing/2014/main" id="{D211D8CB-216A-4768-8ACA-B1490356965D}"/>
                </a:ext>
              </a:extLst>
            </p:cNvPr>
            <p:cNvSpPr/>
            <p:nvPr/>
          </p:nvSpPr>
          <p:spPr>
            <a:xfrm>
              <a:off x="5181600" y="2667000"/>
              <a:ext cx="1676400" cy="2708113"/>
            </a:xfrm>
            <a:prstGeom prst="can">
              <a:avLst/>
            </a:prstGeom>
            <a:solidFill>
              <a:srgbClr val="1F497D">
                <a:lumMod val="60000"/>
                <a:lumOff val="40000"/>
              </a:srgbClr>
            </a:solidFill>
            <a:ln w="25400" cap="flat" cmpd="sng" algn="ctr">
              <a:solidFill>
                <a:srgbClr val="4F81BD">
                  <a:shade val="50000"/>
                </a:srgbClr>
              </a:solidFill>
              <a:prstDash val="solid"/>
            </a:ln>
            <a:effectLst>
              <a:outerShdw blurRad="76200" dir="18900000" sy="23000" kx="-1200000" algn="bl" rotWithShape="0">
                <a:prstClr val="black">
                  <a:alpha val="20000"/>
                </a:prstClr>
              </a:outerShdw>
            </a:effectLst>
          </p:spPr>
          <p:txBody>
            <a:bodyPr rtlCol="0" anchor="ctr"/>
            <a:lstStyle/>
            <a:p>
              <a:pPr algn="ctr">
                <a:defRPr/>
              </a:pPr>
              <a:endParaRPr lang="en-US" kern="0" dirty="0">
                <a:ln>
                  <a:solidFill>
                    <a:prstClr val="black"/>
                  </a:solidFill>
                </a:ln>
                <a:solidFill>
                  <a:prstClr val="white"/>
                </a:solidFill>
                <a:latin typeface="Calibri"/>
              </a:endParaRPr>
            </a:p>
          </p:txBody>
        </p:sp>
        <p:pic>
          <p:nvPicPr>
            <p:cNvPr id="33" name="Picture 3">
              <a:extLst>
                <a:ext uri="{FF2B5EF4-FFF2-40B4-BE49-F238E27FC236}">
                  <a16:creationId xmlns:a16="http://schemas.microsoft.com/office/drawing/2014/main" id="{1B7778EF-446D-4D18-AAFD-80809BBBFE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801" y="3483952"/>
              <a:ext cx="466725" cy="374809"/>
            </a:xfrm>
            <a:prstGeom prst="rect">
              <a:avLst/>
            </a:prstGeom>
            <a:noFill/>
            <a:ln w="38100">
              <a:solidFill>
                <a:srgbClr val="FF6600"/>
              </a:solidFill>
            </a:ln>
            <a:effectLst>
              <a:outerShdw blurRad="292100" dist="139700" dir="2700000" algn="tl" rotWithShape="0">
                <a:srgbClr val="333333">
                  <a:alpha val="65000"/>
                </a:srgbClr>
              </a:outerShdw>
            </a:effectLst>
            <a:scene3d>
              <a:camera prst="perspectiveContrastingLeftFacing"/>
              <a:lightRig rig="threePt" dir="t"/>
            </a:scene3d>
            <a:extLst/>
          </p:spPr>
        </p:pic>
        <p:pic>
          <p:nvPicPr>
            <p:cNvPr id="34" name="Picture 3">
              <a:extLst>
                <a:ext uri="{FF2B5EF4-FFF2-40B4-BE49-F238E27FC236}">
                  <a16:creationId xmlns:a16="http://schemas.microsoft.com/office/drawing/2014/main" id="{A71B19C5-D789-45FB-B6DD-17ED3E416F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9362" y="4465077"/>
              <a:ext cx="466725" cy="374809"/>
            </a:xfrm>
            <a:prstGeom prst="rect">
              <a:avLst/>
            </a:prstGeom>
            <a:ln w="38100">
              <a:solidFill>
                <a:srgbClr val="FF6600"/>
              </a:solidFill>
              <a:miter lim="800000"/>
              <a:headEnd/>
              <a:tailEnd/>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Lst>
          </p:spPr>
        </p:pic>
        <p:pic>
          <p:nvPicPr>
            <p:cNvPr id="35" name="Picture 3">
              <a:extLst>
                <a:ext uri="{FF2B5EF4-FFF2-40B4-BE49-F238E27FC236}">
                  <a16:creationId xmlns:a16="http://schemas.microsoft.com/office/drawing/2014/main" id="{E141307D-9306-41A4-9615-2866D0EE27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4615" y="3948328"/>
              <a:ext cx="466725" cy="374809"/>
            </a:xfrm>
            <a:prstGeom prst="rect">
              <a:avLst/>
            </a:prstGeom>
            <a:ln w="38100">
              <a:solidFill>
                <a:srgbClr val="FF66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6" name="Picture 3">
              <a:extLst>
                <a:ext uri="{FF2B5EF4-FFF2-40B4-BE49-F238E27FC236}">
                  <a16:creationId xmlns:a16="http://schemas.microsoft.com/office/drawing/2014/main" id="{6853BD30-1485-44FF-8A0B-38F03C6497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0880" y="3171548"/>
              <a:ext cx="466725" cy="374809"/>
            </a:xfrm>
            <a:prstGeom prst="rect">
              <a:avLst/>
            </a:prstGeom>
            <a:ln w="38100">
              <a:solidFill>
                <a:srgbClr val="FF6600"/>
              </a:solidFill>
              <a:miter lim="800000"/>
              <a:headEnd/>
              <a:tailEnd/>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Lst>
          </p:spPr>
        </p:pic>
        <p:pic>
          <p:nvPicPr>
            <p:cNvPr id="37" name="Picture 3">
              <a:extLst>
                <a:ext uri="{FF2B5EF4-FFF2-40B4-BE49-F238E27FC236}">
                  <a16:creationId xmlns:a16="http://schemas.microsoft.com/office/drawing/2014/main" id="{E424E84C-88C3-44E7-983E-1B6DEAA02A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2185" y="4707317"/>
              <a:ext cx="466725" cy="374809"/>
            </a:xfrm>
            <a:prstGeom prst="rect">
              <a:avLst/>
            </a:prstGeom>
            <a:ln w="38100">
              <a:solidFill>
                <a:srgbClr val="FF6600"/>
              </a:solidFill>
              <a:miter lim="800000"/>
              <a:headEnd/>
              <a:tailEnd/>
            </a:ln>
            <a:effectLst>
              <a:outerShdw blurRad="292100" dist="139700" dir="2700000" algn="tl" rotWithShape="0">
                <a:srgbClr val="333333">
                  <a:alpha val="65000"/>
                </a:srgb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Lst>
          </p:spPr>
        </p:pic>
        <p:pic>
          <p:nvPicPr>
            <p:cNvPr id="38" name="Picture 3">
              <a:extLst>
                <a:ext uri="{FF2B5EF4-FFF2-40B4-BE49-F238E27FC236}">
                  <a16:creationId xmlns:a16="http://schemas.microsoft.com/office/drawing/2014/main" id="{385C9888-E7DC-418C-BF0B-3722FF64B2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2981" y="4005105"/>
              <a:ext cx="466725" cy="374809"/>
            </a:xfrm>
            <a:prstGeom prst="rect">
              <a:avLst/>
            </a:prstGeom>
            <a:ln w="38100">
              <a:solidFill>
                <a:srgbClr val="FF6600"/>
              </a:solidFill>
              <a:miter lim="800000"/>
              <a:headEnd/>
              <a:tailEnd/>
            </a:ln>
            <a:effectLst>
              <a:outerShdw blurRad="292100" dist="139700" dir="2700000" algn="tl" rotWithShape="0">
                <a:srgbClr val="333333">
                  <a:alpha val="65000"/>
                </a:srgb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grpSp>
      <p:sp>
        <p:nvSpPr>
          <p:cNvPr id="39" name="Curved Right Arrow 21">
            <a:extLst>
              <a:ext uri="{FF2B5EF4-FFF2-40B4-BE49-F238E27FC236}">
                <a16:creationId xmlns:a16="http://schemas.microsoft.com/office/drawing/2014/main" id="{84ECEBB4-127E-46FB-8ACC-B7EE5FE77476}"/>
              </a:ext>
            </a:extLst>
          </p:cNvPr>
          <p:cNvSpPr/>
          <p:nvPr/>
        </p:nvSpPr>
        <p:spPr>
          <a:xfrm rot="5400000" flipH="1" flipV="1">
            <a:off x="4078457" y="3196692"/>
            <a:ext cx="1861434" cy="3392853"/>
          </a:xfrm>
          <a:prstGeom prst="curvedRightArrow">
            <a:avLst/>
          </a:prstGeom>
          <a:solidFill>
            <a:srgbClr val="5AA2AE"/>
          </a:solidFill>
          <a:ln w="25400" cap="flat" cmpd="sng" algn="ctr">
            <a:solidFill>
              <a:srgbClr val="9D90A0"/>
            </a:solidFill>
            <a:prstDash val="solid"/>
          </a:ln>
          <a:effectLst/>
        </p:spPr>
        <p:txBody>
          <a:bodyPr rtlCol="0" anchor="ctr"/>
          <a:lstStyle/>
          <a:p>
            <a:pPr algn="ctr">
              <a:defRPr/>
            </a:pPr>
            <a:endParaRPr lang="en-US" kern="0">
              <a:ln>
                <a:solidFill>
                  <a:prstClr val="black"/>
                </a:solidFill>
              </a:ln>
              <a:solidFill>
                <a:prstClr val="black"/>
              </a:solidFill>
              <a:latin typeface="Calibri"/>
            </a:endParaRPr>
          </a:p>
        </p:txBody>
      </p:sp>
      <p:sp>
        <p:nvSpPr>
          <p:cNvPr id="29" name="Rounded Rectangle 3">
            <a:extLst>
              <a:ext uri="{FF2B5EF4-FFF2-40B4-BE49-F238E27FC236}">
                <a16:creationId xmlns:a16="http://schemas.microsoft.com/office/drawing/2014/main" id="{441CBF99-8CB0-47F4-AE53-EC014FCD0483}"/>
              </a:ext>
            </a:extLst>
          </p:cNvPr>
          <p:cNvSpPr/>
          <p:nvPr/>
        </p:nvSpPr>
        <p:spPr>
          <a:xfrm>
            <a:off x="2132350" y="4901709"/>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4" name="Rounded Rectangle 3"/>
          <p:cNvSpPr/>
          <p:nvPr/>
        </p:nvSpPr>
        <p:spPr>
          <a:xfrm>
            <a:off x="2132350" y="3824326"/>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5" name="TextBox 4"/>
          <p:cNvSpPr txBox="1"/>
          <p:nvPr/>
        </p:nvSpPr>
        <p:spPr>
          <a:xfrm>
            <a:off x="2251677" y="3879365"/>
            <a:ext cx="2584875" cy="461665"/>
          </a:xfrm>
          <a:prstGeom prst="rect">
            <a:avLst/>
          </a:prstGeom>
          <a:noFill/>
        </p:spPr>
        <p:txBody>
          <a:bodyPr wrap="none" rtlCol="0">
            <a:spAutoFit/>
          </a:bodyPr>
          <a:lstStyle/>
          <a:p>
            <a:pPr>
              <a:defRPr/>
            </a:pPr>
            <a:r>
              <a:rPr lang="en-US" sz="2400" b="1" kern="0" dirty="0">
                <a:solidFill>
                  <a:prstClr val="black"/>
                </a:solidFill>
              </a:rPr>
              <a:t>Reference creation</a:t>
            </a:r>
          </a:p>
        </p:txBody>
      </p:sp>
      <p:sp>
        <p:nvSpPr>
          <p:cNvPr id="6" name="Down Arrow 5"/>
          <p:cNvSpPr/>
          <p:nvPr/>
        </p:nvSpPr>
        <p:spPr>
          <a:xfrm>
            <a:off x="3089003" y="2133600"/>
            <a:ext cx="914400" cy="1828800"/>
          </a:xfrm>
          <a:prstGeom prst="downArrow">
            <a:avLst>
              <a:gd name="adj1" fmla="val 50000"/>
              <a:gd name="adj2" fmla="val 56760"/>
            </a:avLst>
          </a:prstGeom>
          <a:solidFill>
            <a:srgbClr val="5AA2AE"/>
          </a:solidFill>
          <a:ln w="25400" cap="flat" cmpd="sng" algn="ctr">
            <a:solidFill>
              <a:srgbClr val="9D90A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23" name="Rounded Rectangle 22"/>
          <p:cNvSpPr/>
          <p:nvPr/>
        </p:nvSpPr>
        <p:spPr>
          <a:xfrm>
            <a:off x="2132350" y="2746943"/>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8" name="TextBox 7"/>
          <p:cNvSpPr txBox="1"/>
          <p:nvPr/>
        </p:nvSpPr>
        <p:spPr>
          <a:xfrm>
            <a:off x="2143241" y="2802577"/>
            <a:ext cx="2869696" cy="461665"/>
          </a:xfrm>
          <a:prstGeom prst="rect">
            <a:avLst/>
          </a:prstGeom>
          <a:noFill/>
        </p:spPr>
        <p:txBody>
          <a:bodyPr wrap="none" rtlCol="0">
            <a:spAutoFit/>
          </a:bodyPr>
          <a:lstStyle/>
          <a:p>
            <a:pPr>
              <a:defRPr/>
            </a:pPr>
            <a:r>
              <a:rPr lang="en-US" sz="2400" b="1" kern="0" dirty="0">
                <a:solidFill>
                  <a:prstClr val="black"/>
                </a:solidFill>
              </a:rPr>
              <a:t>Taxonomy validation</a:t>
            </a:r>
          </a:p>
        </p:txBody>
      </p:sp>
      <p:sp>
        <p:nvSpPr>
          <p:cNvPr id="24" name="Rounded Rectangle 23"/>
          <p:cNvSpPr/>
          <p:nvPr/>
        </p:nvSpPr>
        <p:spPr>
          <a:xfrm>
            <a:off x="2132351" y="1670749"/>
            <a:ext cx="2823531" cy="571742"/>
          </a:xfrm>
          <a:prstGeom prst="roundRect">
            <a:avLst/>
          </a:prstGeom>
          <a:solidFill>
            <a:sysClr val="window" lastClr="FFFFFF">
              <a:lumMod val="95000"/>
            </a:sysClr>
          </a:solidFill>
          <a:ln w="50800" cap="flat" cmpd="sng" algn="ctr">
            <a:solidFill>
              <a:sysClr val="windowText" lastClr="000000"/>
            </a:solidFill>
            <a:prstDash val="solid"/>
          </a:ln>
          <a:effectLst/>
        </p:spPr>
        <p:txBody>
          <a:bodyPr rtlCol="0" anchor="ctr"/>
          <a:lstStyle/>
          <a:p>
            <a:pPr algn="ctr">
              <a:defRPr/>
            </a:pPr>
            <a:endParaRPr lang="en-US" kern="0">
              <a:ln>
                <a:solidFill>
                  <a:prstClr val="black"/>
                </a:solidFill>
              </a:ln>
              <a:solidFill>
                <a:prstClr val="white"/>
              </a:solidFill>
              <a:latin typeface="Calibri"/>
            </a:endParaRPr>
          </a:p>
        </p:txBody>
      </p:sp>
      <p:sp>
        <p:nvSpPr>
          <p:cNvPr id="3" name="TextBox 2"/>
          <p:cNvSpPr txBox="1"/>
          <p:nvPr/>
        </p:nvSpPr>
        <p:spPr>
          <a:xfrm>
            <a:off x="2298419" y="1725788"/>
            <a:ext cx="2491388" cy="461665"/>
          </a:xfrm>
          <a:prstGeom prst="rect">
            <a:avLst/>
          </a:prstGeom>
          <a:noFill/>
        </p:spPr>
        <p:txBody>
          <a:bodyPr wrap="none" rtlCol="0">
            <a:spAutoFit/>
          </a:bodyPr>
          <a:lstStyle/>
          <a:p>
            <a:pPr>
              <a:defRPr/>
            </a:pPr>
            <a:r>
              <a:rPr lang="en-US" sz="2400" b="1" kern="0" dirty="0">
                <a:solidFill>
                  <a:prstClr val="black"/>
                </a:solidFill>
              </a:rPr>
              <a:t>Genome selection</a:t>
            </a:r>
          </a:p>
        </p:txBody>
      </p:sp>
      <p:sp>
        <p:nvSpPr>
          <p:cNvPr id="30" name="TextBox 29">
            <a:extLst>
              <a:ext uri="{FF2B5EF4-FFF2-40B4-BE49-F238E27FC236}">
                <a16:creationId xmlns:a16="http://schemas.microsoft.com/office/drawing/2014/main" id="{C77C03A6-4C19-49AF-A9CF-32116B81ADEE}"/>
              </a:ext>
            </a:extLst>
          </p:cNvPr>
          <p:cNvSpPr txBox="1"/>
          <p:nvPr/>
        </p:nvSpPr>
        <p:spPr>
          <a:xfrm>
            <a:off x="2281588" y="4954490"/>
            <a:ext cx="2525050" cy="461665"/>
          </a:xfrm>
          <a:prstGeom prst="rect">
            <a:avLst/>
          </a:prstGeom>
          <a:noFill/>
        </p:spPr>
        <p:txBody>
          <a:bodyPr wrap="none" rtlCol="0">
            <a:spAutoFit/>
          </a:bodyPr>
          <a:lstStyle/>
          <a:p>
            <a:pPr>
              <a:defRPr/>
            </a:pPr>
            <a:r>
              <a:rPr lang="en-US" sz="2400" b="1" kern="0" dirty="0">
                <a:solidFill>
                  <a:prstClr val="black"/>
                </a:solidFill>
              </a:rPr>
              <a:t>Neighbor indexing</a:t>
            </a:r>
          </a:p>
        </p:txBody>
      </p:sp>
      <p:sp>
        <p:nvSpPr>
          <p:cNvPr id="40" name="Title 1">
            <a:extLst>
              <a:ext uri="{FF2B5EF4-FFF2-40B4-BE49-F238E27FC236}">
                <a16:creationId xmlns:a16="http://schemas.microsoft.com/office/drawing/2014/main" id="{5B488658-2619-4998-BA98-70DFF08BDB32}"/>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Tree>
    <p:extLst>
      <p:ext uri="{BB962C8B-B14F-4D97-AF65-F5344CB8AC3E}">
        <p14:creationId xmlns:p14="http://schemas.microsoft.com/office/powerpoint/2010/main" val="256148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Oval 149">
            <a:extLst>
              <a:ext uri="{FF2B5EF4-FFF2-40B4-BE49-F238E27FC236}">
                <a16:creationId xmlns:a16="http://schemas.microsoft.com/office/drawing/2014/main" id="{E7A3CEF2-40DE-4094-B3A3-50F10D945259}"/>
              </a:ext>
            </a:extLst>
          </p:cNvPr>
          <p:cNvSpPr/>
          <p:nvPr/>
        </p:nvSpPr>
        <p:spPr>
          <a:xfrm>
            <a:off x="3810000" y="491319"/>
            <a:ext cx="7543800" cy="5909481"/>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What’s in My Tube?</a:t>
            </a:r>
            <a:endParaRPr lang="en-US" dirty="0">
              <a:latin typeface="+mn-lt"/>
            </a:endParaRPr>
          </a:p>
        </p:txBody>
      </p:sp>
      <p:sp>
        <p:nvSpPr>
          <p:cNvPr id="3" name="Rectangle 2">
            <a:extLst>
              <a:ext uri="{FF2B5EF4-FFF2-40B4-BE49-F238E27FC236}">
                <a16:creationId xmlns:a16="http://schemas.microsoft.com/office/drawing/2014/main" id="{A099F5D5-E4B5-400F-A970-64605A89D5C7}"/>
              </a:ext>
            </a:extLst>
          </p:cNvPr>
          <p:cNvSpPr/>
          <p:nvPr/>
        </p:nvSpPr>
        <p:spPr>
          <a:xfrm>
            <a:off x="838200" y="4532847"/>
            <a:ext cx="5257800" cy="923330"/>
          </a:xfrm>
          <a:prstGeom prst="rect">
            <a:avLst/>
          </a:prstGeom>
        </p:spPr>
        <p:txBody>
          <a:bodyPr wrap="square">
            <a:spAutoFit/>
          </a:bodyPr>
          <a:lstStyle/>
          <a:p>
            <a:r>
              <a:rPr lang="en-US" dirty="0"/>
              <a:t>Extant sequence space is a collection of relatively few known sequences distributed among a dense background of unknown sequences.</a:t>
            </a: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no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no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no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no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no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22" name="Group 21">
            <a:extLst>
              <a:ext uri="{FF2B5EF4-FFF2-40B4-BE49-F238E27FC236}">
                <a16:creationId xmlns:a16="http://schemas.microsoft.com/office/drawing/2014/main" id="{D1D67451-73C6-448C-8360-2AD34DC3D62F}"/>
              </a:ext>
            </a:extLst>
          </p:cNvPr>
          <p:cNvGrpSpPr/>
          <p:nvPr/>
        </p:nvGrpSpPr>
        <p:grpSpPr>
          <a:xfrm>
            <a:off x="4007358" y="1346701"/>
            <a:ext cx="6612012" cy="4928997"/>
            <a:chOff x="4007358" y="1346701"/>
            <a:chExt cx="6612012" cy="4928997"/>
          </a:xfrm>
        </p:grpSpPr>
        <p:sp>
          <p:nvSpPr>
            <p:cNvPr id="82" name="Oval 81">
              <a:extLst>
                <a:ext uri="{FF2B5EF4-FFF2-40B4-BE49-F238E27FC236}">
                  <a16:creationId xmlns:a16="http://schemas.microsoft.com/office/drawing/2014/main" id="{4DA4F1C0-8831-4CB2-886B-E10848EF02EC}"/>
                </a:ext>
              </a:extLst>
            </p:cNvPr>
            <p:cNvSpPr/>
            <p:nvPr/>
          </p:nvSpPr>
          <p:spPr>
            <a:xfrm>
              <a:off x="6402689" y="51776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3" name="Oval 82">
              <a:extLst>
                <a:ext uri="{FF2B5EF4-FFF2-40B4-BE49-F238E27FC236}">
                  <a16:creationId xmlns:a16="http://schemas.microsoft.com/office/drawing/2014/main" id="{5F38064C-6A86-46F1-8A98-2F988B5A114F}"/>
                </a:ext>
              </a:extLst>
            </p:cNvPr>
            <p:cNvSpPr/>
            <p:nvPr/>
          </p:nvSpPr>
          <p:spPr>
            <a:xfrm>
              <a:off x="7694364" y="580755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4" name="Oval 83">
              <a:extLst>
                <a:ext uri="{FF2B5EF4-FFF2-40B4-BE49-F238E27FC236}">
                  <a16:creationId xmlns:a16="http://schemas.microsoft.com/office/drawing/2014/main" id="{3190E80D-B157-4CCE-A34A-78DFCD11EA70}"/>
                </a:ext>
              </a:extLst>
            </p:cNvPr>
            <p:cNvSpPr/>
            <p:nvPr/>
          </p:nvSpPr>
          <p:spPr>
            <a:xfrm>
              <a:off x="731336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5" name="Oval 84">
              <a:extLst>
                <a:ext uri="{FF2B5EF4-FFF2-40B4-BE49-F238E27FC236}">
                  <a16:creationId xmlns:a16="http://schemas.microsoft.com/office/drawing/2014/main" id="{B2D33669-2195-43FD-AAD8-039A16EFEA3E}"/>
                </a:ext>
              </a:extLst>
            </p:cNvPr>
            <p:cNvSpPr/>
            <p:nvPr/>
          </p:nvSpPr>
          <p:spPr>
            <a:xfrm>
              <a:off x="8413295" y="4999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6" name="Oval 85">
              <a:extLst>
                <a:ext uri="{FF2B5EF4-FFF2-40B4-BE49-F238E27FC236}">
                  <a16:creationId xmlns:a16="http://schemas.microsoft.com/office/drawing/2014/main" id="{633EA260-F8BF-4BE3-BD78-CA30FCFBCD09}"/>
                </a:ext>
              </a:extLst>
            </p:cNvPr>
            <p:cNvSpPr/>
            <p:nvPr/>
          </p:nvSpPr>
          <p:spPr>
            <a:xfrm>
              <a:off x="8337095" y="60285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7" name="Oval 86">
              <a:extLst>
                <a:ext uri="{FF2B5EF4-FFF2-40B4-BE49-F238E27FC236}">
                  <a16:creationId xmlns:a16="http://schemas.microsoft.com/office/drawing/2014/main" id="{CD6630F1-1CA2-4126-BF30-C1A93B184A2F}"/>
                </a:ext>
              </a:extLst>
            </p:cNvPr>
            <p:cNvSpPr/>
            <p:nvPr/>
          </p:nvSpPr>
          <p:spPr>
            <a:xfrm>
              <a:off x="7747167" y="419863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8" name="Oval 87">
              <a:extLst>
                <a:ext uri="{FF2B5EF4-FFF2-40B4-BE49-F238E27FC236}">
                  <a16:creationId xmlns:a16="http://schemas.microsoft.com/office/drawing/2014/main" id="{CB0D7AD9-E971-4869-BDBD-755E276596C7}"/>
                </a:ext>
              </a:extLst>
            </p:cNvPr>
            <p:cNvSpPr/>
            <p:nvPr/>
          </p:nvSpPr>
          <p:spPr>
            <a:xfrm>
              <a:off x="7666132" y="48920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9" name="Oval 88">
              <a:extLst>
                <a:ext uri="{FF2B5EF4-FFF2-40B4-BE49-F238E27FC236}">
                  <a16:creationId xmlns:a16="http://schemas.microsoft.com/office/drawing/2014/main" id="{BBB33894-B878-48EA-BC2C-D284D61B12C5}"/>
                </a:ext>
              </a:extLst>
            </p:cNvPr>
            <p:cNvSpPr/>
            <p:nvPr/>
          </p:nvSpPr>
          <p:spPr>
            <a:xfrm>
              <a:off x="665594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0" name="Oval 89">
              <a:extLst>
                <a:ext uri="{FF2B5EF4-FFF2-40B4-BE49-F238E27FC236}">
                  <a16:creationId xmlns:a16="http://schemas.microsoft.com/office/drawing/2014/main" id="{5DF919BA-A004-402D-A77F-1311351B2D6F}"/>
                </a:ext>
              </a:extLst>
            </p:cNvPr>
            <p:cNvSpPr/>
            <p:nvPr/>
          </p:nvSpPr>
          <p:spPr>
            <a:xfrm>
              <a:off x="7922964" y="52284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1" name="Oval 90">
              <a:extLst>
                <a:ext uri="{FF2B5EF4-FFF2-40B4-BE49-F238E27FC236}">
                  <a16:creationId xmlns:a16="http://schemas.microsoft.com/office/drawing/2014/main" id="{010278A8-2AB7-450E-B3BA-E8808A0124F7}"/>
                </a:ext>
              </a:extLst>
            </p:cNvPr>
            <p:cNvSpPr/>
            <p:nvPr/>
          </p:nvSpPr>
          <p:spPr>
            <a:xfrm>
              <a:off x="6918701"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2" name="Oval 91">
              <a:extLst>
                <a:ext uri="{FF2B5EF4-FFF2-40B4-BE49-F238E27FC236}">
                  <a16:creationId xmlns:a16="http://schemas.microsoft.com/office/drawing/2014/main" id="{628471F5-ADD8-45AE-B251-9DD5D8174F28}"/>
                </a:ext>
              </a:extLst>
            </p:cNvPr>
            <p:cNvSpPr/>
            <p:nvPr/>
          </p:nvSpPr>
          <p:spPr>
            <a:xfrm>
              <a:off x="6955782" y="5973829"/>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3" name="Oval 92">
              <a:extLst>
                <a:ext uri="{FF2B5EF4-FFF2-40B4-BE49-F238E27FC236}">
                  <a16:creationId xmlns:a16="http://schemas.microsoft.com/office/drawing/2014/main" id="{85F9ED8D-1019-47B5-8540-E23154C43BB2}"/>
                </a:ext>
              </a:extLst>
            </p:cNvPr>
            <p:cNvSpPr/>
            <p:nvPr/>
          </p:nvSpPr>
          <p:spPr>
            <a:xfrm>
              <a:off x="7406130" y="60470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4" name="Oval 93">
              <a:extLst>
                <a:ext uri="{FF2B5EF4-FFF2-40B4-BE49-F238E27FC236}">
                  <a16:creationId xmlns:a16="http://schemas.microsoft.com/office/drawing/2014/main" id="{B1EC68F8-6C89-4F14-981C-63A65DE4782C}"/>
                </a:ext>
              </a:extLst>
            </p:cNvPr>
            <p:cNvSpPr/>
            <p:nvPr/>
          </p:nvSpPr>
          <p:spPr>
            <a:xfrm>
              <a:off x="7558530" y="61994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5" name="Oval 94">
              <a:extLst>
                <a:ext uri="{FF2B5EF4-FFF2-40B4-BE49-F238E27FC236}">
                  <a16:creationId xmlns:a16="http://schemas.microsoft.com/office/drawing/2014/main" id="{8C2A1D38-EA68-405C-8C56-00034010FF44}"/>
                </a:ext>
              </a:extLst>
            </p:cNvPr>
            <p:cNvSpPr/>
            <p:nvPr/>
          </p:nvSpPr>
          <p:spPr>
            <a:xfrm>
              <a:off x="8790303" y="48158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6" name="Oval 95">
              <a:extLst>
                <a:ext uri="{FF2B5EF4-FFF2-40B4-BE49-F238E27FC236}">
                  <a16:creationId xmlns:a16="http://schemas.microsoft.com/office/drawing/2014/main" id="{0D487DC2-F69F-48C2-8959-44825BC7CF65}"/>
                </a:ext>
              </a:extLst>
            </p:cNvPr>
            <p:cNvSpPr/>
            <p:nvPr/>
          </p:nvSpPr>
          <p:spPr>
            <a:xfrm>
              <a:off x="8445449"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7" name="Oval 96">
              <a:extLst>
                <a:ext uri="{FF2B5EF4-FFF2-40B4-BE49-F238E27FC236}">
                  <a16:creationId xmlns:a16="http://schemas.microsoft.com/office/drawing/2014/main" id="{F9C31108-AA15-4148-B9F1-965870B09FC8}"/>
                </a:ext>
              </a:extLst>
            </p:cNvPr>
            <p:cNvSpPr/>
            <p:nvPr/>
          </p:nvSpPr>
          <p:spPr>
            <a:xfrm>
              <a:off x="8870495"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8" name="Oval 97">
              <a:extLst>
                <a:ext uri="{FF2B5EF4-FFF2-40B4-BE49-F238E27FC236}">
                  <a16:creationId xmlns:a16="http://schemas.microsoft.com/office/drawing/2014/main" id="{40226D59-C619-4DBE-AED9-F404FBABE39F}"/>
                </a:ext>
              </a:extLst>
            </p:cNvPr>
            <p:cNvSpPr/>
            <p:nvPr/>
          </p:nvSpPr>
          <p:spPr>
            <a:xfrm>
              <a:off x="8075846" y="22217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9" name="Oval 98">
              <a:extLst>
                <a:ext uri="{FF2B5EF4-FFF2-40B4-BE49-F238E27FC236}">
                  <a16:creationId xmlns:a16="http://schemas.microsoft.com/office/drawing/2014/main" id="{00AC0966-9386-44C5-AADB-4FD509E36185}"/>
                </a:ext>
              </a:extLst>
            </p:cNvPr>
            <p:cNvSpPr/>
            <p:nvPr/>
          </p:nvSpPr>
          <p:spPr>
            <a:xfrm>
              <a:off x="9497905" y="315484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0" name="Oval 99">
              <a:extLst>
                <a:ext uri="{FF2B5EF4-FFF2-40B4-BE49-F238E27FC236}">
                  <a16:creationId xmlns:a16="http://schemas.microsoft.com/office/drawing/2014/main" id="{CEABED2D-2200-467A-BE68-A0B9765257DA}"/>
                </a:ext>
              </a:extLst>
            </p:cNvPr>
            <p:cNvSpPr/>
            <p:nvPr/>
          </p:nvSpPr>
          <p:spPr>
            <a:xfrm>
              <a:off x="8982371" y="157197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1" name="Oval 100">
              <a:extLst>
                <a:ext uri="{FF2B5EF4-FFF2-40B4-BE49-F238E27FC236}">
                  <a16:creationId xmlns:a16="http://schemas.microsoft.com/office/drawing/2014/main" id="{84B69E4B-301E-469C-B614-96E5902DD479}"/>
                </a:ext>
              </a:extLst>
            </p:cNvPr>
            <p:cNvSpPr/>
            <p:nvPr/>
          </p:nvSpPr>
          <p:spPr>
            <a:xfrm>
              <a:off x="10032155" y="18015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2" name="Oval 101">
              <a:extLst>
                <a:ext uri="{FF2B5EF4-FFF2-40B4-BE49-F238E27FC236}">
                  <a16:creationId xmlns:a16="http://schemas.microsoft.com/office/drawing/2014/main" id="{D81DEF8B-1400-4EF8-BDFA-7A98770C3185}"/>
                </a:ext>
              </a:extLst>
            </p:cNvPr>
            <p:cNvSpPr/>
            <p:nvPr/>
          </p:nvSpPr>
          <p:spPr>
            <a:xfrm>
              <a:off x="9942264" y="284376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a:extLst>
                <a:ext uri="{FF2B5EF4-FFF2-40B4-BE49-F238E27FC236}">
                  <a16:creationId xmlns:a16="http://schemas.microsoft.com/office/drawing/2014/main" id="{656DF009-C2B9-4DBA-BC66-CEAB3AC04489}"/>
                </a:ext>
              </a:extLst>
            </p:cNvPr>
            <p:cNvSpPr/>
            <p:nvPr/>
          </p:nvSpPr>
          <p:spPr>
            <a:xfrm>
              <a:off x="9472779" y="140636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4" name="Oval 103">
              <a:extLst>
                <a:ext uri="{FF2B5EF4-FFF2-40B4-BE49-F238E27FC236}">
                  <a16:creationId xmlns:a16="http://schemas.microsoft.com/office/drawing/2014/main" id="{4F563129-5F17-4022-85AC-07B80F9978E8}"/>
                </a:ext>
              </a:extLst>
            </p:cNvPr>
            <p:cNvSpPr/>
            <p:nvPr/>
          </p:nvSpPr>
          <p:spPr>
            <a:xfrm>
              <a:off x="8230262" y="170089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5" name="Oval 104">
              <a:extLst>
                <a:ext uri="{FF2B5EF4-FFF2-40B4-BE49-F238E27FC236}">
                  <a16:creationId xmlns:a16="http://schemas.microsoft.com/office/drawing/2014/main" id="{0D1D101D-9194-4A35-BF35-868CF9B03D8A}"/>
                </a:ext>
              </a:extLst>
            </p:cNvPr>
            <p:cNvSpPr/>
            <p:nvPr/>
          </p:nvSpPr>
          <p:spPr>
            <a:xfrm>
              <a:off x="9890719" y="134670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6" name="Oval 105">
              <a:extLst>
                <a:ext uri="{FF2B5EF4-FFF2-40B4-BE49-F238E27FC236}">
                  <a16:creationId xmlns:a16="http://schemas.microsoft.com/office/drawing/2014/main" id="{3FABF76E-30B0-44F9-9210-3D3609C7B579}"/>
                </a:ext>
              </a:extLst>
            </p:cNvPr>
            <p:cNvSpPr/>
            <p:nvPr/>
          </p:nvSpPr>
          <p:spPr>
            <a:xfrm>
              <a:off x="8839863" y="30948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7" name="Oval 106">
              <a:extLst>
                <a:ext uri="{FF2B5EF4-FFF2-40B4-BE49-F238E27FC236}">
                  <a16:creationId xmlns:a16="http://schemas.microsoft.com/office/drawing/2014/main" id="{1B07C575-6884-4CF6-AF99-0172897D0DD0}"/>
                </a:ext>
              </a:extLst>
            </p:cNvPr>
            <p:cNvSpPr/>
            <p:nvPr/>
          </p:nvSpPr>
          <p:spPr>
            <a:xfrm>
              <a:off x="9208233" y="335281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8" name="Oval 107">
              <a:extLst>
                <a:ext uri="{FF2B5EF4-FFF2-40B4-BE49-F238E27FC236}">
                  <a16:creationId xmlns:a16="http://schemas.microsoft.com/office/drawing/2014/main" id="{E84E6A59-2DA2-4BDD-B1B9-41D051584893}"/>
                </a:ext>
              </a:extLst>
            </p:cNvPr>
            <p:cNvSpPr/>
            <p:nvPr/>
          </p:nvSpPr>
          <p:spPr>
            <a:xfrm>
              <a:off x="9490062" y="287697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9" name="Oval 108">
              <a:extLst>
                <a:ext uri="{FF2B5EF4-FFF2-40B4-BE49-F238E27FC236}">
                  <a16:creationId xmlns:a16="http://schemas.microsoft.com/office/drawing/2014/main" id="{32BBBBFF-87D7-480D-8C5F-A83986117AC6}"/>
                </a:ext>
              </a:extLst>
            </p:cNvPr>
            <p:cNvSpPr/>
            <p:nvPr/>
          </p:nvSpPr>
          <p:spPr>
            <a:xfrm>
              <a:off x="10403497" y="23122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a:extLst>
                <a:ext uri="{FF2B5EF4-FFF2-40B4-BE49-F238E27FC236}">
                  <a16:creationId xmlns:a16="http://schemas.microsoft.com/office/drawing/2014/main" id="{BB49F324-6743-4823-9CB9-725183AD3F4E}"/>
                </a:ext>
              </a:extLst>
            </p:cNvPr>
            <p:cNvSpPr/>
            <p:nvPr/>
          </p:nvSpPr>
          <p:spPr>
            <a:xfrm>
              <a:off x="10276470" y="254033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a:extLst>
                <a:ext uri="{FF2B5EF4-FFF2-40B4-BE49-F238E27FC236}">
                  <a16:creationId xmlns:a16="http://schemas.microsoft.com/office/drawing/2014/main" id="{8E1F2A32-DEC3-4E56-A0D1-4913AB6BC98E}"/>
                </a:ext>
              </a:extLst>
            </p:cNvPr>
            <p:cNvSpPr/>
            <p:nvPr/>
          </p:nvSpPr>
          <p:spPr>
            <a:xfrm>
              <a:off x="10543170" y="26006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a:extLst>
                <a:ext uri="{FF2B5EF4-FFF2-40B4-BE49-F238E27FC236}">
                  <a16:creationId xmlns:a16="http://schemas.microsoft.com/office/drawing/2014/main" id="{0E566F1B-A6DC-4908-A582-43915283791D}"/>
                </a:ext>
              </a:extLst>
            </p:cNvPr>
            <p:cNvSpPr/>
            <p:nvPr/>
          </p:nvSpPr>
          <p:spPr>
            <a:xfrm>
              <a:off x="9343642" y="17253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a:extLst>
                <a:ext uri="{FF2B5EF4-FFF2-40B4-BE49-F238E27FC236}">
                  <a16:creationId xmlns:a16="http://schemas.microsoft.com/office/drawing/2014/main" id="{C475B8F8-361D-43F4-838F-754FDE42BC3B}"/>
                </a:ext>
              </a:extLst>
            </p:cNvPr>
            <p:cNvSpPr/>
            <p:nvPr/>
          </p:nvSpPr>
          <p:spPr>
            <a:xfrm>
              <a:off x="4007358" y="30635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a:extLst>
                <a:ext uri="{FF2B5EF4-FFF2-40B4-BE49-F238E27FC236}">
                  <a16:creationId xmlns:a16="http://schemas.microsoft.com/office/drawing/2014/main" id="{D95B33FB-D0C5-4820-9671-22D13958E5A7}"/>
                </a:ext>
              </a:extLst>
            </p:cNvPr>
            <p:cNvSpPr/>
            <p:nvPr/>
          </p:nvSpPr>
          <p:spPr>
            <a:xfrm>
              <a:off x="5299033" y="36934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a:extLst>
                <a:ext uri="{FF2B5EF4-FFF2-40B4-BE49-F238E27FC236}">
                  <a16:creationId xmlns:a16="http://schemas.microsoft.com/office/drawing/2014/main" id="{D7FE3B28-7BA8-41A4-A2F0-24818B5F4A5E}"/>
                </a:ext>
              </a:extLst>
            </p:cNvPr>
            <p:cNvSpPr/>
            <p:nvPr/>
          </p:nvSpPr>
          <p:spPr>
            <a:xfrm>
              <a:off x="4918033" y="2504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6" name="Oval 115">
              <a:extLst>
                <a:ext uri="{FF2B5EF4-FFF2-40B4-BE49-F238E27FC236}">
                  <a16:creationId xmlns:a16="http://schemas.microsoft.com/office/drawing/2014/main" id="{EE901A93-0EC7-4880-8792-4A5A525944F3}"/>
                </a:ext>
              </a:extLst>
            </p:cNvPr>
            <p:cNvSpPr/>
            <p:nvPr/>
          </p:nvSpPr>
          <p:spPr>
            <a:xfrm>
              <a:off x="6017964" y="2885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7" name="Oval 116">
              <a:extLst>
                <a:ext uri="{FF2B5EF4-FFF2-40B4-BE49-F238E27FC236}">
                  <a16:creationId xmlns:a16="http://schemas.microsoft.com/office/drawing/2014/main" id="{D92A051D-111B-480E-B699-3C1297D069C2}"/>
                </a:ext>
              </a:extLst>
            </p:cNvPr>
            <p:cNvSpPr/>
            <p:nvPr/>
          </p:nvSpPr>
          <p:spPr>
            <a:xfrm>
              <a:off x="5290757" y="223544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8" name="Oval 117">
              <a:extLst>
                <a:ext uri="{FF2B5EF4-FFF2-40B4-BE49-F238E27FC236}">
                  <a16:creationId xmlns:a16="http://schemas.microsoft.com/office/drawing/2014/main" id="{15EB8A71-ADD9-443A-A018-85F4A4D4FE3A}"/>
                </a:ext>
              </a:extLst>
            </p:cNvPr>
            <p:cNvSpPr/>
            <p:nvPr/>
          </p:nvSpPr>
          <p:spPr>
            <a:xfrm>
              <a:off x="4429683" y="225416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9" name="Oval 118">
              <a:extLst>
                <a:ext uri="{FF2B5EF4-FFF2-40B4-BE49-F238E27FC236}">
                  <a16:creationId xmlns:a16="http://schemas.microsoft.com/office/drawing/2014/main" id="{BF13F328-F023-484F-BBD2-5BFDA25116AC}"/>
                </a:ext>
              </a:extLst>
            </p:cNvPr>
            <p:cNvSpPr/>
            <p:nvPr/>
          </p:nvSpPr>
          <p:spPr>
            <a:xfrm>
              <a:off x="5630474" y="277098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0" name="Oval 119">
              <a:extLst>
                <a:ext uri="{FF2B5EF4-FFF2-40B4-BE49-F238E27FC236}">
                  <a16:creationId xmlns:a16="http://schemas.microsoft.com/office/drawing/2014/main" id="{5F0A484B-F49B-4A50-AE3B-D5DC8D40E478}"/>
                </a:ext>
              </a:extLst>
            </p:cNvPr>
            <p:cNvSpPr/>
            <p:nvPr/>
          </p:nvSpPr>
          <p:spPr>
            <a:xfrm>
              <a:off x="4523370" y="33429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1" name="Oval 120">
              <a:extLst>
                <a:ext uri="{FF2B5EF4-FFF2-40B4-BE49-F238E27FC236}">
                  <a16:creationId xmlns:a16="http://schemas.microsoft.com/office/drawing/2014/main" id="{C37961B0-EFF7-40ED-8713-92BF7D7E1653}"/>
                </a:ext>
              </a:extLst>
            </p:cNvPr>
            <p:cNvSpPr/>
            <p:nvPr/>
          </p:nvSpPr>
          <p:spPr>
            <a:xfrm>
              <a:off x="4560451" y="385976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2" name="Oval 121">
              <a:extLst>
                <a:ext uri="{FF2B5EF4-FFF2-40B4-BE49-F238E27FC236}">
                  <a16:creationId xmlns:a16="http://schemas.microsoft.com/office/drawing/2014/main" id="{9ED5D830-A8ED-4528-8101-5B2EA1377255}"/>
                </a:ext>
              </a:extLst>
            </p:cNvPr>
            <p:cNvSpPr/>
            <p:nvPr/>
          </p:nvSpPr>
          <p:spPr>
            <a:xfrm>
              <a:off x="5010799" y="39330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3" name="Oval 122">
              <a:extLst>
                <a:ext uri="{FF2B5EF4-FFF2-40B4-BE49-F238E27FC236}">
                  <a16:creationId xmlns:a16="http://schemas.microsoft.com/office/drawing/2014/main" id="{0BDBBC79-9811-4595-A8B9-E2AED31B87F1}"/>
                </a:ext>
              </a:extLst>
            </p:cNvPr>
            <p:cNvSpPr/>
            <p:nvPr/>
          </p:nvSpPr>
          <p:spPr>
            <a:xfrm>
              <a:off x="5163199" y="40854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4" name="Oval 123">
              <a:extLst>
                <a:ext uri="{FF2B5EF4-FFF2-40B4-BE49-F238E27FC236}">
                  <a16:creationId xmlns:a16="http://schemas.microsoft.com/office/drawing/2014/main" id="{DD20915C-6988-4913-862D-04A85337C7A6}"/>
                </a:ext>
              </a:extLst>
            </p:cNvPr>
            <p:cNvSpPr/>
            <p:nvPr/>
          </p:nvSpPr>
          <p:spPr>
            <a:xfrm>
              <a:off x="6394972" y="270179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5" name="Oval 124">
              <a:extLst>
                <a:ext uri="{FF2B5EF4-FFF2-40B4-BE49-F238E27FC236}">
                  <a16:creationId xmlns:a16="http://schemas.microsoft.com/office/drawing/2014/main" id="{FB9E73AB-CB23-4C29-90E6-44977EAFE117}"/>
                </a:ext>
              </a:extLst>
            </p:cNvPr>
            <p:cNvSpPr/>
            <p:nvPr/>
          </p:nvSpPr>
          <p:spPr>
            <a:xfrm>
              <a:off x="4912256" y="35009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6" name="Oval 125">
              <a:extLst>
                <a:ext uri="{FF2B5EF4-FFF2-40B4-BE49-F238E27FC236}">
                  <a16:creationId xmlns:a16="http://schemas.microsoft.com/office/drawing/2014/main" id="{AD176491-397F-44AA-A4B1-0FEFBC3EC916}"/>
                </a:ext>
              </a:extLst>
            </p:cNvPr>
            <p:cNvSpPr/>
            <p:nvPr/>
          </p:nvSpPr>
          <p:spPr>
            <a:xfrm>
              <a:off x="5996516" y="23567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7" name="Oval 126">
              <a:extLst>
                <a:ext uri="{FF2B5EF4-FFF2-40B4-BE49-F238E27FC236}">
                  <a16:creationId xmlns:a16="http://schemas.microsoft.com/office/drawing/2014/main" id="{EF5E7252-64F9-4D4C-AFED-D86F9F913E6E}"/>
                </a:ext>
              </a:extLst>
            </p:cNvPr>
            <p:cNvSpPr/>
            <p:nvPr/>
          </p:nvSpPr>
          <p:spPr>
            <a:xfrm>
              <a:off x="4904371" y="318178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8" name="Oval 127">
              <a:extLst>
                <a:ext uri="{FF2B5EF4-FFF2-40B4-BE49-F238E27FC236}">
                  <a16:creationId xmlns:a16="http://schemas.microsoft.com/office/drawing/2014/main" id="{BD842D0E-1730-465B-955B-2A075217A2DD}"/>
                </a:ext>
              </a:extLst>
            </p:cNvPr>
            <p:cNvSpPr/>
            <p:nvPr/>
          </p:nvSpPr>
          <p:spPr>
            <a:xfrm>
              <a:off x="4416748" y="29873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9" name="Oval 128">
              <a:extLst>
                <a:ext uri="{FF2B5EF4-FFF2-40B4-BE49-F238E27FC236}">
                  <a16:creationId xmlns:a16="http://schemas.microsoft.com/office/drawing/2014/main" id="{2EEA82B9-5CFC-4C6A-ACD7-7F1D1AE33961}"/>
                </a:ext>
              </a:extLst>
            </p:cNvPr>
            <p:cNvSpPr/>
            <p:nvPr/>
          </p:nvSpPr>
          <p:spPr>
            <a:xfrm>
              <a:off x="5184306" y="188845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0" name="Oval 129">
              <a:extLst>
                <a:ext uri="{FF2B5EF4-FFF2-40B4-BE49-F238E27FC236}">
                  <a16:creationId xmlns:a16="http://schemas.microsoft.com/office/drawing/2014/main" id="{9C4F1D3A-4F71-4481-AC67-E25C2A5C43E3}"/>
                </a:ext>
              </a:extLst>
            </p:cNvPr>
            <p:cNvSpPr/>
            <p:nvPr/>
          </p:nvSpPr>
          <p:spPr>
            <a:xfrm>
              <a:off x="5756233" y="41506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1" name="Oval 130">
              <a:extLst>
                <a:ext uri="{FF2B5EF4-FFF2-40B4-BE49-F238E27FC236}">
                  <a16:creationId xmlns:a16="http://schemas.microsoft.com/office/drawing/2014/main" id="{4C170B5C-A7DD-41EC-8B20-AB471045F85E}"/>
                </a:ext>
              </a:extLst>
            </p:cNvPr>
            <p:cNvSpPr/>
            <p:nvPr/>
          </p:nvSpPr>
          <p:spPr>
            <a:xfrm>
              <a:off x="5619464" y="23503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2" name="Oval 131">
              <a:extLst>
                <a:ext uri="{FF2B5EF4-FFF2-40B4-BE49-F238E27FC236}">
                  <a16:creationId xmlns:a16="http://schemas.microsoft.com/office/drawing/2014/main" id="{83436CCF-91A1-4AFE-9092-60A233001918}"/>
                </a:ext>
              </a:extLst>
            </p:cNvPr>
            <p:cNvSpPr/>
            <p:nvPr/>
          </p:nvSpPr>
          <p:spPr>
            <a:xfrm>
              <a:off x="4836056" y="22229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3" name="Oval 132">
              <a:extLst>
                <a:ext uri="{FF2B5EF4-FFF2-40B4-BE49-F238E27FC236}">
                  <a16:creationId xmlns:a16="http://schemas.microsoft.com/office/drawing/2014/main" id="{1F0753C3-1539-4A3C-8456-928C8B253A39}"/>
                </a:ext>
              </a:extLst>
            </p:cNvPr>
            <p:cNvSpPr/>
            <p:nvPr/>
          </p:nvSpPr>
          <p:spPr>
            <a:xfrm>
              <a:off x="5832433" y="196141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4" name="Oval 133">
              <a:extLst>
                <a:ext uri="{FF2B5EF4-FFF2-40B4-BE49-F238E27FC236}">
                  <a16:creationId xmlns:a16="http://schemas.microsoft.com/office/drawing/2014/main" id="{3C8AD539-07FB-4907-AD64-1FBA98F52AD5}"/>
                </a:ext>
              </a:extLst>
            </p:cNvPr>
            <p:cNvSpPr/>
            <p:nvPr/>
          </p:nvSpPr>
          <p:spPr>
            <a:xfrm>
              <a:off x="8363367" y="201465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5" name="Oval 134">
              <a:extLst>
                <a:ext uri="{FF2B5EF4-FFF2-40B4-BE49-F238E27FC236}">
                  <a16:creationId xmlns:a16="http://schemas.microsoft.com/office/drawing/2014/main" id="{CB91D9BD-A397-4B6A-AB64-6DA87CEE1BD7}"/>
                </a:ext>
              </a:extLst>
            </p:cNvPr>
            <p:cNvSpPr/>
            <p:nvPr/>
          </p:nvSpPr>
          <p:spPr>
            <a:xfrm>
              <a:off x="8633419" y="20672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6" name="Oval 135">
              <a:extLst>
                <a:ext uri="{FF2B5EF4-FFF2-40B4-BE49-F238E27FC236}">
                  <a16:creationId xmlns:a16="http://schemas.microsoft.com/office/drawing/2014/main" id="{9DC72668-B16A-4AF4-B909-7AACD2CCD9A1}"/>
                </a:ext>
              </a:extLst>
            </p:cNvPr>
            <p:cNvSpPr/>
            <p:nvPr/>
          </p:nvSpPr>
          <p:spPr>
            <a:xfrm>
              <a:off x="4321365" y="349672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7" name="Oval 136">
              <a:extLst>
                <a:ext uri="{FF2B5EF4-FFF2-40B4-BE49-F238E27FC236}">
                  <a16:creationId xmlns:a16="http://schemas.microsoft.com/office/drawing/2014/main" id="{0461133E-0D8F-494B-8E6B-58AFDB999EF2}"/>
                </a:ext>
              </a:extLst>
            </p:cNvPr>
            <p:cNvSpPr/>
            <p:nvPr/>
          </p:nvSpPr>
          <p:spPr>
            <a:xfrm>
              <a:off x="8624465" y="151352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8" name="Oval 137">
              <a:extLst>
                <a:ext uri="{FF2B5EF4-FFF2-40B4-BE49-F238E27FC236}">
                  <a16:creationId xmlns:a16="http://schemas.microsoft.com/office/drawing/2014/main" id="{757C5A98-BDB8-465C-AD8C-717A32D23E91}"/>
                </a:ext>
              </a:extLst>
            </p:cNvPr>
            <p:cNvSpPr/>
            <p:nvPr/>
          </p:nvSpPr>
          <p:spPr>
            <a:xfrm>
              <a:off x="9753013" y="33048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9" name="Oval 138">
              <a:extLst>
                <a:ext uri="{FF2B5EF4-FFF2-40B4-BE49-F238E27FC236}">
                  <a16:creationId xmlns:a16="http://schemas.microsoft.com/office/drawing/2014/main" id="{25917C4E-5D98-4F0D-BFB2-132E3E68175E}"/>
                </a:ext>
              </a:extLst>
            </p:cNvPr>
            <p:cNvSpPr/>
            <p:nvPr/>
          </p:nvSpPr>
          <p:spPr>
            <a:xfrm>
              <a:off x="10001430" y="2267485"/>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0" name="Oval 139">
              <a:extLst>
                <a:ext uri="{FF2B5EF4-FFF2-40B4-BE49-F238E27FC236}">
                  <a16:creationId xmlns:a16="http://schemas.microsoft.com/office/drawing/2014/main" id="{A32E1000-FA10-4917-BF09-0ABB23B12F7D}"/>
                </a:ext>
              </a:extLst>
            </p:cNvPr>
            <p:cNvSpPr/>
            <p:nvPr/>
          </p:nvSpPr>
          <p:spPr>
            <a:xfrm>
              <a:off x="10300232" y="29260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1" name="Oval 140">
              <a:extLst>
                <a:ext uri="{FF2B5EF4-FFF2-40B4-BE49-F238E27FC236}">
                  <a16:creationId xmlns:a16="http://schemas.microsoft.com/office/drawing/2014/main" id="{7A02F15A-1BB9-488E-A1AD-1D75BD0EB933}"/>
                </a:ext>
              </a:extLst>
            </p:cNvPr>
            <p:cNvSpPr/>
            <p:nvPr/>
          </p:nvSpPr>
          <p:spPr>
            <a:xfrm>
              <a:off x="9814519" y="160530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2" name="Oval 141">
              <a:extLst>
                <a:ext uri="{FF2B5EF4-FFF2-40B4-BE49-F238E27FC236}">
                  <a16:creationId xmlns:a16="http://schemas.microsoft.com/office/drawing/2014/main" id="{C00632AB-CFA3-4FC1-BE07-915CE24A41A5}"/>
                </a:ext>
              </a:extLst>
            </p:cNvPr>
            <p:cNvSpPr/>
            <p:nvPr/>
          </p:nvSpPr>
          <p:spPr>
            <a:xfrm>
              <a:off x="8909839" y="337241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3" name="Oval 142">
              <a:extLst>
                <a:ext uri="{FF2B5EF4-FFF2-40B4-BE49-F238E27FC236}">
                  <a16:creationId xmlns:a16="http://schemas.microsoft.com/office/drawing/2014/main" id="{F849AE1B-8EF0-4847-AB3C-B12A4F303A33}"/>
                </a:ext>
              </a:extLst>
            </p:cNvPr>
            <p:cNvSpPr/>
            <p:nvPr/>
          </p:nvSpPr>
          <p:spPr>
            <a:xfrm>
              <a:off x="9443239" y="347534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Tree>
    <p:extLst>
      <p:ext uri="{BB962C8B-B14F-4D97-AF65-F5344CB8AC3E}">
        <p14:creationId xmlns:p14="http://schemas.microsoft.com/office/powerpoint/2010/main" val="1026930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NCBI Virus – </a:t>
            </a:r>
            <a:r>
              <a:rPr lang="en-US" b="1" u="sng" cap="small" dirty="0" err="1">
                <a:solidFill>
                  <a:sysClr val="windowText" lastClr="000000"/>
                </a:solidFill>
                <a:latin typeface="+mn-lt"/>
              </a:rPr>
              <a:t>RefSeq</a:t>
            </a:r>
            <a:r>
              <a:rPr lang="en-US" b="1" u="sng" cap="small" dirty="0">
                <a:solidFill>
                  <a:sysClr val="windowText" lastClr="000000"/>
                </a:solidFill>
                <a:latin typeface="+mn-lt"/>
              </a:rPr>
              <a:t> and Genomes</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4430485" y="5663738"/>
            <a:ext cx="3581400"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*Values were calculated on December 31 of each year. </a:t>
            </a:r>
            <a:endParaRPr lang="en-US" sz="1200" i="1" dirty="0">
              <a:solidFill>
                <a:srgbClr val="000000"/>
              </a:solidFill>
              <a:latin typeface="Arial" panose="020B0604020202020204" pitchFamily="34" charset="0"/>
              <a:ea typeface="Arial" panose="020B0604020202020204" pitchFamily="34" charset="0"/>
            </a:endParaRPr>
          </a:p>
        </p:txBody>
      </p:sp>
      <p:graphicFrame>
        <p:nvGraphicFramePr>
          <p:cNvPr id="16" name="Chart 15">
            <a:extLst>
              <a:ext uri="{FF2B5EF4-FFF2-40B4-BE49-F238E27FC236}">
                <a16:creationId xmlns:a16="http://schemas.microsoft.com/office/drawing/2014/main" id="{00B4D9EB-DB24-48F7-9B3A-ED0809A1C3D9}"/>
              </a:ext>
            </a:extLst>
          </p:cNvPr>
          <p:cNvGraphicFramePr/>
          <p:nvPr>
            <p:extLst>
              <p:ext uri="{D42A27DB-BD31-4B8C-83A1-F6EECF244321}">
                <p14:modId xmlns:p14="http://schemas.microsoft.com/office/powerpoint/2010/main" val="556961579"/>
              </p:ext>
            </p:extLst>
          </p:nvPr>
        </p:nvGraphicFramePr>
        <p:xfrm>
          <a:off x="2898951" y="1647828"/>
          <a:ext cx="6400800" cy="37077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B1605F9C-0D48-4AD1-92FA-034875DA800B}"/>
              </a:ext>
            </a:extLst>
          </p:cNvPr>
          <p:cNvGraphicFramePr/>
          <p:nvPr>
            <p:extLst>
              <p:ext uri="{D42A27DB-BD31-4B8C-83A1-F6EECF244321}">
                <p14:modId xmlns:p14="http://schemas.microsoft.com/office/powerpoint/2010/main" val="2470845724"/>
              </p:ext>
            </p:extLst>
          </p:nvPr>
        </p:nvGraphicFramePr>
        <p:xfrm>
          <a:off x="4157636" y="2993914"/>
          <a:ext cx="2514600" cy="1574109"/>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9CBA9DE4-04BA-400C-B73A-1D8E2F347627}"/>
              </a:ext>
            </a:extLst>
          </p:cNvPr>
          <p:cNvSpPr/>
          <p:nvPr/>
        </p:nvSpPr>
        <p:spPr>
          <a:xfrm>
            <a:off x="6770915" y="2319782"/>
            <a:ext cx="2133600"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GenBank sequences</a:t>
            </a:r>
          </a:p>
        </p:txBody>
      </p:sp>
      <p:sp>
        <p:nvSpPr>
          <p:cNvPr id="19" name="Rectangle 18">
            <a:extLst>
              <a:ext uri="{FF2B5EF4-FFF2-40B4-BE49-F238E27FC236}">
                <a16:creationId xmlns:a16="http://schemas.microsoft.com/office/drawing/2014/main" id="{95B153A8-EF50-4BFF-8598-0D28F2302CD3}"/>
              </a:ext>
            </a:extLst>
          </p:cNvPr>
          <p:cNvSpPr/>
          <p:nvPr/>
        </p:nvSpPr>
        <p:spPr>
          <a:xfrm>
            <a:off x="7004636" y="3934937"/>
            <a:ext cx="1899879" cy="369332"/>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prstClr val="black"/>
                </a:solidFill>
                <a:effectLst/>
                <a:uLnTx/>
                <a:uFillTx/>
              </a:rPr>
              <a:t>RefSeq</a:t>
            </a:r>
            <a:r>
              <a:rPr kumimoji="0" lang="en-US" sz="1800" b="1" i="0" u="none" strike="noStrike" kern="0" cap="none" spc="0" normalizeH="0" baseline="0" noProof="0" dirty="0">
                <a:ln>
                  <a:noFill/>
                </a:ln>
                <a:solidFill>
                  <a:prstClr val="black"/>
                </a:solidFill>
                <a:effectLst/>
                <a:uLnTx/>
                <a:uFillTx/>
              </a:rPr>
              <a:t> sequences</a:t>
            </a:r>
          </a:p>
        </p:txBody>
      </p:sp>
      <p:sp>
        <p:nvSpPr>
          <p:cNvPr id="20" name="Rectangle 19">
            <a:extLst>
              <a:ext uri="{FF2B5EF4-FFF2-40B4-BE49-F238E27FC236}">
                <a16:creationId xmlns:a16="http://schemas.microsoft.com/office/drawing/2014/main" id="{BBAAA847-B28B-44BF-B0C7-C2F70947BD95}"/>
              </a:ext>
            </a:extLst>
          </p:cNvPr>
          <p:cNvSpPr/>
          <p:nvPr/>
        </p:nvSpPr>
        <p:spPr>
          <a:xfrm>
            <a:off x="6770661" y="3081782"/>
            <a:ext cx="213385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Validated sequences</a:t>
            </a:r>
          </a:p>
        </p:txBody>
      </p:sp>
    </p:spTree>
    <p:extLst>
      <p:ext uri="{BB962C8B-B14F-4D97-AF65-F5344CB8AC3E}">
        <p14:creationId xmlns:p14="http://schemas.microsoft.com/office/powerpoint/2010/main" val="425608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Viral Taxonomy – Some in House Experiments</a:t>
            </a:r>
            <a:endParaRPr lang="en-US" dirty="0">
              <a:latin typeface="+mn-lt"/>
            </a:endParaRPr>
          </a:p>
        </p:txBody>
      </p:sp>
    </p:spTree>
    <p:extLst>
      <p:ext uri="{BB962C8B-B14F-4D97-AF65-F5344CB8AC3E}">
        <p14:creationId xmlns:p14="http://schemas.microsoft.com/office/powerpoint/2010/main" val="404190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Average Nucleotide Identity</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5613678" y="5650157"/>
            <a:ext cx="964641"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Igor Tolstoy</a:t>
            </a:r>
            <a:endParaRPr lang="en-US" sz="1200" i="1" dirty="0">
              <a:solidFill>
                <a:srgbClr val="000000"/>
              </a:solidFill>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A8777E02-1B26-495C-9072-2A2A74944498}"/>
              </a:ext>
            </a:extLst>
          </p:cNvPr>
          <p:cNvPicPr>
            <a:picLocks noChangeAspect="1"/>
          </p:cNvPicPr>
          <p:nvPr/>
        </p:nvPicPr>
        <p:blipFill>
          <a:blip r:embed="rId2"/>
          <a:stretch>
            <a:fillRect/>
          </a:stretch>
        </p:blipFill>
        <p:spPr>
          <a:xfrm>
            <a:off x="1240534" y="1119067"/>
            <a:ext cx="9710928" cy="4485132"/>
          </a:xfrm>
          <a:prstGeom prst="rect">
            <a:avLst/>
          </a:prstGeom>
          <a:ln w="38100">
            <a:solidFill>
              <a:srgbClr val="007D9C"/>
            </a:solidFill>
          </a:ln>
          <a:effectLst>
            <a:outerShdw blurRad="127000" dist="127000" dir="2700000" algn="tl" rotWithShape="0">
              <a:prstClr val="black">
                <a:alpha val="40000"/>
              </a:prstClr>
            </a:outerShdw>
          </a:effectLst>
        </p:spPr>
      </p:pic>
      <p:sp>
        <p:nvSpPr>
          <p:cNvPr id="16" name="Rectangle 15">
            <a:extLst>
              <a:ext uri="{FF2B5EF4-FFF2-40B4-BE49-F238E27FC236}">
                <a16:creationId xmlns:a16="http://schemas.microsoft.com/office/drawing/2014/main" id="{7ED607FA-A934-4C61-AFFC-9CE85416DE14}"/>
              </a:ext>
            </a:extLst>
          </p:cNvPr>
          <p:cNvSpPr/>
          <p:nvPr/>
        </p:nvSpPr>
        <p:spPr>
          <a:xfrm>
            <a:off x="8697606" y="1128781"/>
            <a:ext cx="2253856" cy="369332"/>
          </a:xfrm>
          <a:prstGeom prst="rect">
            <a:avLst/>
          </a:prstGeom>
        </p:spPr>
        <p:txBody>
          <a:bodyPr wrap="square">
            <a:spAutoFit/>
          </a:bodyPr>
          <a:lstStyle/>
          <a:p>
            <a:r>
              <a:rPr lang="en-US" b="1" dirty="0">
                <a:solidFill>
                  <a:srgbClr val="007D9C"/>
                </a:solidFill>
              </a:rPr>
              <a:t>Family Adenoviridae</a:t>
            </a:r>
          </a:p>
        </p:txBody>
      </p:sp>
    </p:spTree>
    <p:extLst>
      <p:ext uri="{BB962C8B-B14F-4D97-AF65-F5344CB8AC3E}">
        <p14:creationId xmlns:p14="http://schemas.microsoft.com/office/powerpoint/2010/main" val="3001843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52C18-A9DD-4B15-B1D8-3067A862EAD0}"/>
              </a:ext>
            </a:extLst>
          </p:cNvPr>
          <p:cNvPicPr>
            <a:picLocks noChangeAspect="1"/>
          </p:cNvPicPr>
          <p:nvPr/>
        </p:nvPicPr>
        <p:blipFill>
          <a:blip r:embed="rId2"/>
          <a:stretch>
            <a:fillRect/>
          </a:stretch>
        </p:blipFill>
        <p:spPr>
          <a:xfrm>
            <a:off x="1243105" y="1097683"/>
            <a:ext cx="9705785" cy="4469702"/>
          </a:xfrm>
          <a:prstGeom prst="rect">
            <a:avLst/>
          </a:prstGeom>
          <a:ln w="38100">
            <a:solidFill>
              <a:srgbClr val="007D9C"/>
            </a:solidFill>
          </a:ln>
          <a:effectLst>
            <a:outerShdw blurRad="127000" dist="127000" dir="2700000" algn="tl" rotWithShape="0">
              <a:prstClr val="black">
                <a:alpha val="40000"/>
              </a:prstClr>
            </a:outerShdw>
          </a:effectLst>
        </p:spPr>
      </p:pic>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Average Nucleotide Identity</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5613678" y="5650157"/>
            <a:ext cx="964641"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Igor Tolstoy</a:t>
            </a:r>
            <a:endParaRPr lang="en-US" sz="1200" i="1" dirty="0">
              <a:solidFill>
                <a:srgbClr val="000000"/>
              </a:solidFill>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DA622212-B8AF-4EFB-B616-C28B43D4FD69}"/>
              </a:ext>
            </a:extLst>
          </p:cNvPr>
          <p:cNvSpPr/>
          <p:nvPr/>
        </p:nvSpPr>
        <p:spPr>
          <a:xfrm>
            <a:off x="8697606" y="1128781"/>
            <a:ext cx="2253856" cy="369332"/>
          </a:xfrm>
          <a:prstGeom prst="rect">
            <a:avLst/>
          </a:prstGeom>
        </p:spPr>
        <p:txBody>
          <a:bodyPr wrap="square">
            <a:spAutoFit/>
          </a:bodyPr>
          <a:lstStyle/>
          <a:p>
            <a:r>
              <a:rPr lang="en-US" b="1" dirty="0">
                <a:solidFill>
                  <a:srgbClr val="007D9C"/>
                </a:solidFill>
              </a:rPr>
              <a:t>Family </a:t>
            </a:r>
            <a:r>
              <a:rPr lang="en-US" b="1" dirty="0" err="1">
                <a:solidFill>
                  <a:srgbClr val="007D9C"/>
                </a:solidFill>
              </a:rPr>
              <a:t>Geminiviridae</a:t>
            </a:r>
            <a:endParaRPr lang="en-US" b="1" dirty="0">
              <a:solidFill>
                <a:srgbClr val="007D9C"/>
              </a:solidFill>
            </a:endParaRPr>
          </a:p>
        </p:txBody>
      </p:sp>
      <p:pic>
        <p:nvPicPr>
          <p:cNvPr id="6" name="Picture 5">
            <a:extLst>
              <a:ext uri="{FF2B5EF4-FFF2-40B4-BE49-F238E27FC236}">
                <a16:creationId xmlns:a16="http://schemas.microsoft.com/office/drawing/2014/main" id="{B66AEC70-177F-466B-BD16-18B36CE85F1B}"/>
              </a:ext>
            </a:extLst>
          </p:cNvPr>
          <p:cNvPicPr>
            <a:picLocks noChangeAspect="1"/>
          </p:cNvPicPr>
          <p:nvPr/>
        </p:nvPicPr>
        <p:blipFill>
          <a:blip r:embed="rId3"/>
          <a:stretch>
            <a:fillRect/>
          </a:stretch>
        </p:blipFill>
        <p:spPr>
          <a:xfrm>
            <a:off x="6869857" y="3429013"/>
            <a:ext cx="4281488" cy="1800225"/>
          </a:xfrm>
          <a:prstGeom prst="rect">
            <a:avLst/>
          </a:prstGeom>
          <a:ln w="38100">
            <a:solidFill>
              <a:srgbClr val="007D9C"/>
            </a:solidFill>
          </a:ln>
          <a:effectLst>
            <a:outerShdw blurRad="127000" dist="127000" dir="2700000" algn="tl" rotWithShape="0">
              <a:prstClr val="black">
                <a:alpha val="40000"/>
              </a:prstClr>
            </a:outerShdw>
          </a:effectLst>
        </p:spPr>
      </p:pic>
    </p:spTree>
    <p:extLst>
      <p:ext uri="{BB962C8B-B14F-4D97-AF65-F5344CB8AC3E}">
        <p14:creationId xmlns:p14="http://schemas.microsoft.com/office/powerpoint/2010/main" val="314362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CE21C-E004-4693-B130-4A430340CE93}"/>
              </a:ext>
            </a:extLst>
          </p:cNvPr>
          <p:cNvPicPr>
            <a:picLocks noChangeAspect="1"/>
          </p:cNvPicPr>
          <p:nvPr/>
        </p:nvPicPr>
        <p:blipFill>
          <a:blip r:embed="rId2"/>
          <a:stretch>
            <a:fillRect/>
          </a:stretch>
        </p:blipFill>
        <p:spPr>
          <a:xfrm>
            <a:off x="1230247" y="1128781"/>
            <a:ext cx="9731502" cy="4459415"/>
          </a:xfrm>
          <a:prstGeom prst="rect">
            <a:avLst/>
          </a:prstGeom>
          <a:ln w="38100">
            <a:solidFill>
              <a:srgbClr val="007D9C"/>
            </a:solidFill>
          </a:ln>
          <a:effectLst>
            <a:outerShdw blurRad="127000" dist="127000" dir="2700000" algn="tl" rotWithShape="0">
              <a:prstClr val="black">
                <a:alpha val="40000"/>
              </a:prstClr>
            </a:outerShdw>
          </a:effectLst>
        </p:spPr>
      </p:pic>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Average Nucleotide Identity</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5613678" y="5650157"/>
            <a:ext cx="964641"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Igor Tolstoy</a:t>
            </a:r>
            <a:endParaRPr lang="en-US" sz="1200" i="1" dirty="0">
              <a:solidFill>
                <a:srgbClr val="000000"/>
              </a:solidFill>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DA622212-B8AF-4EFB-B616-C28B43D4FD69}"/>
              </a:ext>
            </a:extLst>
          </p:cNvPr>
          <p:cNvSpPr/>
          <p:nvPr/>
        </p:nvSpPr>
        <p:spPr>
          <a:xfrm>
            <a:off x="8697606" y="1128781"/>
            <a:ext cx="2253856" cy="369332"/>
          </a:xfrm>
          <a:prstGeom prst="rect">
            <a:avLst/>
          </a:prstGeom>
        </p:spPr>
        <p:txBody>
          <a:bodyPr wrap="square">
            <a:spAutoFit/>
          </a:bodyPr>
          <a:lstStyle/>
          <a:p>
            <a:r>
              <a:rPr lang="en-US" b="1" dirty="0">
                <a:solidFill>
                  <a:srgbClr val="007D9C"/>
                </a:solidFill>
              </a:rPr>
              <a:t>Family </a:t>
            </a:r>
            <a:r>
              <a:rPr lang="en-US" b="1" dirty="0" err="1">
                <a:solidFill>
                  <a:srgbClr val="007D9C"/>
                </a:solidFill>
              </a:rPr>
              <a:t>Picornaviridae</a:t>
            </a:r>
            <a:endParaRPr lang="en-US" b="1" dirty="0">
              <a:solidFill>
                <a:srgbClr val="007D9C"/>
              </a:solidFill>
            </a:endParaRPr>
          </a:p>
        </p:txBody>
      </p:sp>
      <p:pic>
        <p:nvPicPr>
          <p:cNvPr id="4" name="Picture 3">
            <a:extLst>
              <a:ext uri="{FF2B5EF4-FFF2-40B4-BE49-F238E27FC236}">
                <a16:creationId xmlns:a16="http://schemas.microsoft.com/office/drawing/2014/main" id="{84BD2D34-F6DB-4627-8E8C-42037F300DE3}"/>
              </a:ext>
            </a:extLst>
          </p:cNvPr>
          <p:cNvPicPr>
            <a:picLocks noChangeAspect="1"/>
          </p:cNvPicPr>
          <p:nvPr/>
        </p:nvPicPr>
        <p:blipFill>
          <a:blip r:embed="rId3"/>
          <a:stretch>
            <a:fillRect/>
          </a:stretch>
        </p:blipFill>
        <p:spPr>
          <a:xfrm>
            <a:off x="6869857" y="3414725"/>
            <a:ext cx="4281488" cy="1814513"/>
          </a:xfrm>
          <a:prstGeom prst="rect">
            <a:avLst/>
          </a:prstGeom>
          <a:ln w="38100">
            <a:solidFill>
              <a:srgbClr val="007D9C"/>
            </a:solidFill>
          </a:ln>
          <a:effectLst>
            <a:outerShdw blurRad="127000" dist="127000" dir="2700000" algn="tl" rotWithShape="0">
              <a:prstClr val="black">
                <a:alpha val="40000"/>
              </a:prstClr>
            </a:outerShdw>
          </a:effectLst>
        </p:spPr>
      </p:pic>
    </p:spTree>
    <p:extLst>
      <p:ext uri="{BB962C8B-B14F-4D97-AF65-F5344CB8AC3E}">
        <p14:creationId xmlns:p14="http://schemas.microsoft.com/office/powerpoint/2010/main" val="54360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Viral Taxonomy – Some in House Experiments</a:t>
            </a:r>
            <a:endParaRPr lang="en-US" dirty="0">
              <a:latin typeface="+mn-lt"/>
            </a:endParaRPr>
          </a:p>
        </p:txBody>
      </p:sp>
      <p:sp>
        <p:nvSpPr>
          <p:cNvPr id="3" name="Rectangle 2">
            <a:extLst>
              <a:ext uri="{FF2B5EF4-FFF2-40B4-BE49-F238E27FC236}">
                <a16:creationId xmlns:a16="http://schemas.microsoft.com/office/drawing/2014/main" id="{C2BAED92-98E4-4CF5-8C1A-5461A4A1AE81}"/>
              </a:ext>
            </a:extLst>
          </p:cNvPr>
          <p:cNvSpPr/>
          <p:nvPr/>
        </p:nvSpPr>
        <p:spPr>
          <a:xfrm>
            <a:off x="838200" y="2032637"/>
            <a:ext cx="5631426" cy="2585323"/>
          </a:xfrm>
          <a:prstGeom prst="rect">
            <a:avLst/>
          </a:prstGeom>
        </p:spPr>
        <p:txBody>
          <a:bodyPr wrap="square">
            <a:spAutoFit/>
          </a:bodyPr>
          <a:lstStyle/>
          <a:p>
            <a:r>
              <a:rPr lang="en-US" dirty="0"/>
              <a:t>Nucleotide based approaches have limitations.</a:t>
            </a:r>
          </a:p>
          <a:p>
            <a:endParaRPr lang="en-US" dirty="0"/>
          </a:p>
          <a:p>
            <a:r>
              <a:rPr lang="en-US" dirty="0"/>
              <a:t>Not a guarantee of consistent metrics.</a:t>
            </a:r>
          </a:p>
          <a:p>
            <a:endParaRPr lang="en-US" dirty="0"/>
          </a:p>
          <a:p>
            <a:r>
              <a:rPr lang="en-US" dirty="0"/>
              <a:t>Need significant identity/coverage.</a:t>
            </a:r>
          </a:p>
          <a:p>
            <a:endParaRPr lang="en-US" dirty="0"/>
          </a:p>
          <a:p>
            <a:r>
              <a:rPr lang="en-US" dirty="0"/>
              <a:t>Better suited for species level grouping.</a:t>
            </a:r>
          </a:p>
          <a:p>
            <a:endParaRPr lang="en-US" dirty="0"/>
          </a:p>
          <a:p>
            <a:r>
              <a:rPr lang="en-US" dirty="0"/>
              <a:t>Need additional approaches for higher level taxa grouping.</a:t>
            </a:r>
          </a:p>
        </p:txBody>
      </p:sp>
    </p:spTree>
    <p:extLst>
      <p:ext uri="{BB962C8B-B14F-4D97-AF65-F5344CB8AC3E}">
        <p14:creationId xmlns:p14="http://schemas.microsoft.com/office/powerpoint/2010/main" val="1589938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Major Capsid Protein Taxonomic Distribution </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7958972" y="5680302"/>
            <a:ext cx="964641"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Igor Tolstoy</a:t>
            </a:r>
            <a:endParaRPr lang="en-US" sz="1200" i="1" dirty="0">
              <a:solidFill>
                <a:srgbClr val="000000"/>
              </a:solidFill>
              <a:latin typeface="Arial" panose="020B0604020202020204" pitchFamily="34" charset="0"/>
              <a:ea typeface="Arial" panose="020B0604020202020204" pitchFamily="34" charset="0"/>
            </a:endParaRPr>
          </a:p>
        </p:txBody>
      </p:sp>
      <p:pic>
        <p:nvPicPr>
          <p:cNvPr id="1026" name="Picture 2" descr="https://lh3.googleusercontent.com/uEu4yFL5YsrexXoh11YBornnbe95FrA0GtyQkLeJtQT1Jo4YytG2vkyw5UjRSZwndiTKO_UbkNql0R3o2bqjzcXCTCubW8GSb6OR0mBUmBRpDypXA_X7vb86OHzyrzf0oQ0JFOmdsamOAanY20xI1L6gasuISFEpgQEtIuhjJ9EOErUou2l-weo4K93zSZIajv52LOFFJqAX_7MZ4h7WMlJ1MnQW_0c4RSRw9htraVeRmsK66852H4xQ2rHElGZskqWbwCNTHKwCrS9jIQdUqqXsnDk3tDmnBTJ8umlUWRL3qJykVoUSfccQtOvntWoZcbq7C1peDhkhrp7-4FcJMckJdgA7eABCMHb1--v4kAiAjoddgP9nGBBFfyMbs5IPankzgm2BuRKBN4Yvp1dAafV2UR6x5m2Nj4TVi3v4a4nzvJgcH7QatjXlhI9pZpRMMrICGcFNpfLu6WeOSjodGYve8J2Ve8xTDnUgkAWmXRZ0K2Ycxg_rPyLYwDveEMyKFyEViVAWdwOUs_dK1hsIGItxdY17jSI2FRIgmyg7b9-FHNV1Nsmo55k_B50E0Oib0GpjEdonFAEXvAZa15NH-EOnPJzjS-_rsAly5Cw=w1360-h1088-no">
            <a:extLst>
              <a:ext uri="{FF2B5EF4-FFF2-40B4-BE49-F238E27FC236}">
                <a16:creationId xmlns:a16="http://schemas.microsoft.com/office/drawing/2014/main" id="{9A63F7E5-82B6-498F-B002-58145AC24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786" y="1085713"/>
            <a:ext cx="5825014" cy="46591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FA52D71-33F9-48BD-AAEB-BBE32AFEED1B}"/>
              </a:ext>
            </a:extLst>
          </p:cNvPr>
          <p:cNvSpPr/>
          <p:nvPr/>
        </p:nvSpPr>
        <p:spPr>
          <a:xfrm>
            <a:off x="838200" y="2032637"/>
            <a:ext cx="4690586" cy="2308324"/>
          </a:xfrm>
          <a:prstGeom prst="rect">
            <a:avLst/>
          </a:prstGeom>
        </p:spPr>
        <p:txBody>
          <a:bodyPr wrap="square">
            <a:spAutoFit/>
          </a:bodyPr>
          <a:lstStyle/>
          <a:p>
            <a:r>
              <a:rPr lang="en-US" dirty="0"/>
              <a:t>Similarity matrix of bacteriophage major capsid protein models from Protein Data Bank.</a:t>
            </a:r>
          </a:p>
          <a:p>
            <a:endParaRPr lang="en-US" dirty="0"/>
          </a:p>
          <a:p>
            <a:r>
              <a:rPr lang="en-US" dirty="0"/>
              <a:t>Models mapped to bacteriophage groups.</a:t>
            </a:r>
          </a:p>
          <a:p>
            <a:endParaRPr lang="en-US" dirty="0"/>
          </a:p>
          <a:p>
            <a:r>
              <a:rPr lang="en-US" dirty="0"/>
              <a:t>Model grouping roughly equivalent to genera.</a:t>
            </a:r>
          </a:p>
          <a:p>
            <a:endParaRPr lang="en-US" dirty="0"/>
          </a:p>
          <a:p>
            <a:r>
              <a:rPr lang="en-US" dirty="0"/>
              <a:t>Multiple clusters of dsDNA MCPs. </a:t>
            </a:r>
          </a:p>
        </p:txBody>
      </p:sp>
    </p:spTree>
    <p:extLst>
      <p:ext uri="{BB962C8B-B14F-4D97-AF65-F5344CB8AC3E}">
        <p14:creationId xmlns:p14="http://schemas.microsoft.com/office/powerpoint/2010/main" val="401440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Genome Clusters Revealed by PSSMs</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5613678" y="5650157"/>
            <a:ext cx="964641"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Igor Tolstoy</a:t>
            </a:r>
            <a:endParaRPr lang="en-US" sz="1200" i="1" dirty="0">
              <a:solidFill>
                <a:srgbClr val="000000"/>
              </a:solidFill>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24B17F83-E986-4D9C-8AB8-26E9E1F01923}"/>
              </a:ext>
            </a:extLst>
          </p:cNvPr>
          <p:cNvPicPr>
            <a:picLocks noChangeAspect="1"/>
          </p:cNvPicPr>
          <p:nvPr/>
        </p:nvPicPr>
        <p:blipFill>
          <a:blip r:embed="rId2"/>
          <a:stretch>
            <a:fillRect/>
          </a:stretch>
        </p:blipFill>
        <p:spPr>
          <a:xfrm>
            <a:off x="1776412" y="1920533"/>
            <a:ext cx="8639175" cy="3162300"/>
          </a:xfrm>
          <a:prstGeom prst="rect">
            <a:avLst/>
          </a:prstGeom>
          <a:ln w="12700">
            <a:noFill/>
          </a:ln>
          <a:effectLst>
            <a:outerShdw blurRad="127000" dist="127000" dir="2700000" algn="tl" rotWithShape="0">
              <a:prstClr val="black">
                <a:alpha val="40000"/>
              </a:prstClr>
            </a:outerShdw>
          </a:effectLst>
        </p:spPr>
      </p:pic>
      <p:sp>
        <p:nvSpPr>
          <p:cNvPr id="13" name="Rectangle 12">
            <a:extLst>
              <a:ext uri="{FF2B5EF4-FFF2-40B4-BE49-F238E27FC236}">
                <a16:creationId xmlns:a16="http://schemas.microsoft.com/office/drawing/2014/main" id="{A69993ED-23BA-4C84-9013-0DD55197C713}"/>
              </a:ext>
            </a:extLst>
          </p:cNvPr>
          <p:cNvSpPr/>
          <p:nvPr/>
        </p:nvSpPr>
        <p:spPr>
          <a:xfrm>
            <a:off x="1907040" y="1453526"/>
            <a:ext cx="2805636" cy="369332"/>
          </a:xfrm>
          <a:prstGeom prst="rect">
            <a:avLst/>
          </a:prstGeom>
        </p:spPr>
        <p:txBody>
          <a:bodyPr wrap="square">
            <a:spAutoFit/>
          </a:bodyPr>
          <a:lstStyle/>
          <a:p>
            <a:r>
              <a:rPr lang="en-US" dirty="0">
                <a:solidFill>
                  <a:srgbClr val="007D9C"/>
                </a:solidFill>
              </a:rPr>
              <a:t>X-axis is PSSM gene models</a:t>
            </a:r>
          </a:p>
        </p:txBody>
      </p:sp>
      <p:sp>
        <p:nvSpPr>
          <p:cNvPr id="14" name="Rectangle 13">
            <a:extLst>
              <a:ext uri="{FF2B5EF4-FFF2-40B4-BE49-F238E27FC236}">
                <a16:creationId xmlns:a16="http://schemas.microsoft.com/office/drawing/2014/main" id="{77E5D657-80E4-4095-AA70-F738E5484813}"/>
              </a:ext>
            </a:extLst>
          </p:cNvPr>
          <p:cNvSpPr/>
          <p:nvPr/>
        </p:nvSpPr>
        <p:spPr>
          <a:xfrm rot="16200000">
            <a:off x="-251681" y="3317017"/>
            <a:ext cx="3266186" cy="369332"/>
          </a:xfrm>
          <a:prstGeom prst="rect">
            <a:avLst/>
          </a:prstGeom>
        </p:spPr>
        <p:txBody>
          <a:bodyPr wrap="square">
            <a:spAutoFit/>
          </a:bodyPr>
          <a:lstStyle/>
          <a:p>
            <a:r>
              <a:rPr lang="en-US" dirty="0">
                <a:solidFill>
                  <a:srgbClr val="007D9C"/>
                </a:solidFill>
              </a:rPr>
              <a:t>Y-axis is bacteriophage genomes</a:t>
            </a:r>
          </a:p>
        </p:txBody>
      </p:sp>
      <p:pic>
        <p:nvPicPr>
          <p:cNvPr id="15" name="Picture 2" descr="https://articulate-heroes.s3.amazonaws.com/uploads/attachment/attachment_url/6949/1-without-opcity.png?dl=true">
            <a:extLst>
              <a:ext uri="{FF2B5EF4-FFF2-40B4-BE49-F238E27FC236}">
                <a16:creationId xmlns:a16="http://schemas.microsoft.com/office/drawing/2014/main" id="{B526D892-59EF-4CAC-9608-69A6AF902F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89442">
            <a:off x="4025709" y="3630356"/>
            <a:ext cx="2195513" cy="216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53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Binary Approaches to Taxonomy</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cxnSp>
        <p:nvCxnSpPr>
          <p:cNvPr id="40" name="Straight Connector 39">
            <a:extLst>
              <a:ext uri="{FF2B5EF4-FFF2-40B4-BE49-F238E27FC236}">
                <a16:creationId xmlns:a16="http://schemas.microsoft.com/office/drawing/2014/main" id="{BFF7B83A-37C1-486D-998A-0AC3285AC5A1}"/>
              </a:ext>
            </a:extLst>
          </p:cNvPr>
          <p:cNvCxnSpPr/>
          <p:nvPr/>
        </p:nvCxnSpPr>
        <p:spPr>
          <a:xfrm flipV="1">
            <a:off x="7391399" y="2497153"/>
            <a:ext cx="1757598" cy="1295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FC7E24-34D6-4E74-BC0C-C99A91EDA23E}"/>
              </a:ext>
            </a:extLst>
          </p:cNvPr>
          <p:cNvCxnSpPr/>
          <p:nvPr/>
        </p:nvCxnSpPr>
        <p:spPr>
          <a:xfrm>
            <a:off x="7391399" y="3792553"/>
            <a:ext cx="190501" cy="15240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5433-078F-42BC-A32C-37A7C281A8E5}"/>
              </a:ext>
            </a:extLst>
          </p:cNvPr>
          <p:cNvCxnSpPr/>
          <p:nvPr/>
        </p:nvCxnSpPr>
        <p:spPr>
          <a:xfrm flipH="1" flipV="1">
            <a:off x="5486400" y="3144853"/>
            <a:ext cx="1904999"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C7CDE9-8E07-4ED2-A0BC-18720B33B65C}"/>
              </a:ext>
            </a:extLst>
          </p:cNvPr>
          <p:cNvCxnSpPr/>
          <p:nvPr/>
        </p:nvCxnSpPr>
        <p:spPr>
          <a:xfrm flipH="1" flipV="1">
            <a:off x="8763000" y="1887553"/>
            <a:ext cx="385997" cy="609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85DA06-38EA-415D-9B7F-0A8D9A7C5D82}"/>
              </a:ext>
            </a:extLst>
          </p:cNvPr>
          <p:cNvCxnSpPr/>
          <p:nvPr/>
        </p:nvCxnSpPr>
        <p:spPr>
          <a:xfrm flipV="1">
            <a:off x="9148997" y="2344753"/>
            <a:ext cx="378501" cy="152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3BD261-5A48-45F4-BE57-9CB3310437FA}"/>
              </a:ext>
            </a:extLst>
          </p:cNvPr>
          <p:cNvCxnSpPr/>
          <p:nvPr/>
        </p:nvCxnSpPr>
        <p:spPr>
          <a:xfrm>
            <a:off x="9148997" y="2497153"/>
            <a:ext cx="147403"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E83565-22B2-48FE-A6BE-E70FE42C1D44}"/>
              </a:ext>
            </a:extLst>
          </p:cNvPr>
          <p:cNvCxnSpPr/>
          <p:nvPr/>
        </p:nvCxnSpPr>
        <p:spPr>
          <a:xfrm flipH="1" flipV="1">
            <a:off x="5257800" y="2649553"/>
            <a:ext cx="228600" cy="4953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6C7C95-F37A-497D-8A87-6FB2731EF7FC}"/>
              </a:ext>
            </a:extLst>
          </p:cNvPr>
          <p:cNvCxnSpPr/>
          <p:nvPr/>
        </p:nvCxnSpPr>
        <p:spPr>
          <a:xfrm flipH="1">
            <a:off x="5181600" y="3144853"/>
            <a:ext cx="304800" cy="4191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B4273D3-D54B-4E5A-8EAF-010C6855C97F}"/>
              </a:ext>
            </a:extLst>
          </p:cNvPr>
          <p:cNvCxnSpPr/>
          <p:nvPr/>
        </p:nvCxnSpPr>
        <p:spPr>
          <a:xfrm flipV="1">
            <a:off x="9527498" y="1887553"/>
            <a:ext cx="149902" cy="4572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8769B1-5AEB-4EAB-898D-0DC97B6D4A17}"/>
              </a:ext>
            </a:extLst>
          </p:cNvPr>
          <p:cNvCxnSpPr/>
          <p:nvPr/>
        </p:nvCxnSpPr>
        <p:spPr>
          <a:xfrm>
            <a:off x="9527498" y="2344753"/>
            <a:ext cx="454702" cy="228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099F5D5-E4B5-400F-A970-64605A89D5C7}"/>
              </a:ext>
            </a:extLst>
          </p:cNvPr>
          <p:cNvSpPr/>
          <p:nvPr/>
        </p:nvSpPr>
        <p:spPr>
          <a:xfrm>
            <a:off x="838200" y="4600777"/>
            <a:ext cx="5257800" cy="1200329"/>
          </a:xfrm>
          <a:prstGeom prst="rect">
            <a:avLst/>
          </a:prstGeom>
        </p:spPr>
        <p:txBody>
          <a:bodyPr wrap="square">
            <a:spAutoFit/>
          </a:bodyPr>
          <a:lstStyle/>
          <a:p>
            <a:r>
              <a:rPr lang="en-US" dirty="0"/>
              <a:t>Align genomes within group and calculate conserved domains (CDs), HMMs, PSSMs, etc.</a:t>
            </a:r>
          </a:p>
          <a:p>
            <a:endParaRPr lang="en-US" dirty="0"/>
          </a:p>
          <a:p>
            <a:r>
              <a:rPr lang="en-US" dirty="0"/>
              <a:t>Repeat process for all groups</a:t>
            </a:r>
          </a:p>
        </p:txBody>
      </p:sp>
      <p:cxnSp>
        <p:nvCxnSpPr>
          <p:cNvPr id="25" name="Straight Connector 24">
            <a:extLst>
              <a:ext uri="{FF2B5EF4-FFF2-40B4-BE49-F238E27FC236}">
                <a16:creationId xmlns:a16="http://schemas.microsoft.com/office/drawing/2014/main" id="{ADEF6BFC-5BC3-4896-AE91-C0BBD9A2DD82}"/>
              </a:ext>
            </a:extLst>
          </p:cNvPr>
          <p:cNvCxnSpPr/>
          <p:nvPr/>
        </p:nvCxnSpPr>
        <p:spPr>
          <a:xfrm flipH="1" flipV="1">
            <a:off x="5486400" y="3144853"/>
            <a:ext cx="1904999" cy="647700"/>
          </a:xfrm>
          <a:prstGeom prst="line">
            <a:avLst/>
          </a:prstGeom>
          <a:ln w="317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59091A-EDA9-4FA8-8721-F407A7E095F9}"/>
              </a:ext>
            </a:extLst>
          </p:cNvPr>
          <p:cNvCxnSpPr/>
          <p:nvPr/>
        </p:nvCxnSpPr>
        <p:spPr>
          <a:xfrm flipH="1" flipV="1">
            <a:off x="5257800" y="2649553"/>
            <a:ext cx="228600" cy="495300"/>
          </a:xfrm>
          <a:prstGeom prst="line">
            <a:avLst/>
          </a:prstGeom>
          <a:ln w="317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C2856D-1E9F-482F-BA07-6EDE592B5C4D}"/>
              </a:ext>
            </a:extLst>
          </p:cNvPr>
          <p:cNvCxnSpPr/>
          <p:nvPr/>
        </p:nvCxnSpPr>
        <p:spPr>
          <a:xfrm flipH="1">
            <a:off x="5181600" y="3144853"/>
            <a:ext cx="304800" cy="419100"/>
          </a:xfrm>
          <a:prstGeom prst="line">
            <a:avLst/>
          </a:prstGeom>
          <a:ln w="317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F6FF416-EAB9-4B4B-ABEE-FBE6956AB0B0}"/>
              </a:ext>
            </a:extLst>
          </p:cNvPr>
          <p:cNvCxnSpPr>
            <a:cxnSpLocks/>
            <a:stCxn id="82" idx="3"/>
          </p:cNvCxnSpPr>
          <p:nvPr/>
        </p:nvCxnSpPr>
        <p:spPr>
          <a:xfrm flipV="1">
            <a:off x="3668777" y="3557864"/>
            <a:ext cx="3341621" cy="1433"/>
          </a:xfrm>
          <a:prstGeom prst="line">
            <a:avLst/>
          </a:prstGeom>
          <a:ln w="114300">
            <a:solidFill>
              <a:srgbClr val="FF66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16869F-CF9B-4785-A070-E4A96BFBB48E}"/>
              </a:ext>
            </a:extLst>
          </p:cNvPr>
          <p:cNvCxnSpPr>
            <a:cxnSpLocks/>
          </p:cNvCxnSpPr>
          <p:nvPr/>
        </p:nvCxnSpPr>
        <p:spPr>
          <a:xfrm flipV="1">
            <a:off x="3670188" y="3783926"/>
            <a:ext cx="3340212" cy="8627"/>
          </a:xfrm>
          <a:prstGeom prst="line">
            <a:avLst/>
          </a:prstGeom>
          <a:ln w="114300">
            <a:solidFill>
              <a:srgbClr val="FF66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A616A21-46F3-4B88-B9CE-1A9D0AAE190B}"/>
              </a:ext>
            </a:extLst>
          </p:cNvPr>
          <p:cNvCxnSpPr>
            <a:cxnSpLocks/>
          </p:cNvCxnSpPr>
          <p:nvPr/>
        </p:nvCxnSpPr>
        <p:spPr>
          <a:xfrm>
            <a:off x="3670188" y="2869526"/>
            <a:ext cx="3340212" cy="0"/>
          </a:xfrm>
          <a:prstGeom prst="line">
            <a:avLst/>
          </a:prstGeom>
          <a:ln w="114300">
            <a:solidFill>
              <a:srgbClr val="FF66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ACF4F8-E5DF-4234-A94D-F49DEB55F0D8}"/>
              </a:ext>
            </a:extLst>
          </p:cNvPr>
          <p:cNvCxnSpPr>
            <a:cxnSpLocks/>
          </p:cNvCxnSpPr>
          <p:nvPr/>
        </p:nvCxnSpPr>
        <p:spPr>
          <a:xfrm>
            <a:off x="3670188" y="3095588"/>
            <a:ext cx="3340212" cy="0"/>
          </a:xfrm>
          <a:prstGeom prst="line">
            <a:avLst/>
          </a:prstGeom>
          <a:ln w="114300">
            <a:solidFill>
              <a:srgbClr val="FF66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0055000-7214-43D3-8C90-D50C3F014374}"/>
              </a:ext>
            </a:extLst>
          </p:cNvPr>
          <p:cNvCxnSpPr>
            <a:cxnSpLocks/>
          </p:cNvCxnSpPr>
          <p:nvPr/>
        </p:nvCxnSpPr>
        <p:spPr>
          <a:xfrm>
            <a:off x="3670188" y="3321650"/>
            <a:ext cx="3340212" cy="0"/>
          </a:xfrm>
          <a:prstGeom prst="line">
            <a:avLst/>
          </a:prstGeom>
          <a:ln w="114300">
            <a:solidFill>
              <a:srgbClr val="FF66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89A85275-D58B-4840-BA95-76C0298DD47C}"/>
              </a:ext>
            </a:extLst>
          </p:cNvPr>
          <p:cNvGrpSpPr/>
          <p:nvPr/>
        </p:nvGrpSpPr>
        <p:grpSpPr>
          <a:xfrm>
            <a:off x="2432541" y="2687529"/>
            <a:ext cx="1236236" cy="1285468"/>
            <a:chOff x="-38530" y="2857376"/>
            <a:chExt cx="1236236" cy="1285468"/>
          </a:xfrm>
        </p:grpSpPr>
        <p:sp>
          <p:nvSpPr>
            <p:cNvPr id="76" name="Rectangle 75">
              <a:extLst>
                <a:ext uri="{FF2B5EF4-FFF2-40B4-BE49-F238E27FC236}">
                  <a16:creationId xmlns:a16="http://schemas.microsoft.com/office/drawing/2014/main" id="{23B291E2-75E3-4385-BB72-CBE956F9480E}"/>
                </a:ext>
              </a:extLst>
            </p:cNvPr>
            <p:cNvSpPr/>
            <p:nvPr/>
          </p:nvSpPr>
          <p:spPr>
            <a:xfrm>
              <a:off x="-38530" y="2857376"/>
              <a:ext cx="1236236" cy="369332"/>
            </a:xfrm>
            <a:prstGeom prst="rect">
              <a:avLst/>
            </a:prstGeom>
          </p:spPr>
          <p:txBody>
            <a:bodyPr wrap="none">
              <a:spAutoFit/>
            </a:bodyPr>
            <a:lstStyle/>
            <a:p>
              <a:r>
                <a:rPr lang="en-US" b="1" dirty="0"/>
                <a:t>GENOME 1</a:t>
              </a:r>
              <a:endParaRPr lang="en-US" dirty="0"/>
            </a:p>
          </p:txBody>
        </p:sp>
        <p:sp>
          <p:nvSpPr>
            <p:cNvPr id="78" name="Rectangle 77">
              <a:extLst>
                <a:ext uri="{FF2B5EF4-FFF2-40B4-BE49-F238E27FC236}">
                  <a16:creationId xmlns:a16="http://schemas.microsoft.com/office/drawing/2014/main" id="{40DBF195-0C6B-4547-87C8-5F90092C0295}"/>
                </a:ext>
              </a:extLst>
            </p:cNvPr>
            <p:cNvSpPr/>
            <p:nvPr/>
          </p:nvSpPr>
          <p:spPr>
            <a:xfrm>
              <a:off x="-38530" y="3086410"/>
              <a:ext cx="1236236" cy="369332"/>
            </a:xfrm>
            <a:prstGeom prst="rect">
              <a:avLst/>
            </a:prstGeom>
          </p:spPr>
          <p:txBody>
            <a:bodyPr wrap="none">
              <a:spAutoFit/>
            </a:bodyPr>
            <a:lstStyle/>
            <a:p>
              <a:r>
                <a:rPr lang="en-US" b="1" dirty="0"/>
                <a:t>GENOME 2</a:t>
              </a:r>
              <a:endParaRPr lang="en-US" dirty="0"/>
            </a:p>
          </p:txBody>
        </p:sp>
        <p:sp>
          <p:nvSpPr>
            <p:cNvPr id="80" name="Rectangle 79">
              <a:extLst>
                <a:ext uri="{FF2B5EF4-FFF2-40B4-BE49-F238E27FC236}">
                  <a16:creationId xmlns:a16="http://schemas.microsoft.com/office/drawing/2014/main" id="{86780262-4C06-4359-BD7A-A2BEAF2D1E65}"/>
                </a:ext>
              </a:extLst>
            </p:cNvPr>
            <p:cNvSpPr/>
            <p:nvPr/>
          </p:nvSpPr>
          <p:spPr>
            <a:xfrm>
              <a:off x="-38530" y="3315444"/>
              <a:ext cx="1236236" cy="369332"/>
            </a:xfrm>
            <a:prstGeom prst="rect">
              <a:avLst/>
            </a:prstGeom>
          </p:spPr>
          <p:txBody>
            <a:bodyPr wrap="none">
              <a:spAutoFit/>
            </a:bodyPr>
            <a:lstStyle/>
            <a:p>
              <a:r>
                <a:rPr lang="en-US" b="1" dirty="0"/>
                <a:t>GENOME 3</a:t>
              </a:r>
              <a:endParaRPr lang="en-US" dirty="0"/>
            </a:p>
          </p:txBody>
        </p:sp>
        <p:sp>
          <p:nvSpPr>
            <p:cNvPr id="81" name="Rectangle 80">
              <a:extLst>
                <a:ext uri="{FF2B5EF4-FFF2-40B4-BE49-F238E27FC236}">
                  <a16:creationId xmlns:a16="http://schemas.microsoft.com/office/drawing/2014/main" id="{2FE74659-E3C8-4C81-AEBA-26BB4ECB57B0}"/>
                </a:ext>
              </a:extLst>
            </p:cNvPr>
            <p:cNvSpPr/>
            <p:nvPr/>
          </p:nvSpPr>
          <p:spPr>
            <a:xfrm>
              <a:off x="-38530" y="3773512"/>
              <a:ext cx="1236236" cy="369332"/>
            </a:xfrm>
            <a:prstGeom prst="rect">
              <a:avLst/>
            </a:prstGeom>
          </p:spPr>
          <p:txBody>
            <a:bodyPr wrap="none">
              <a:spAutoFit/>
            </a:bodyPr>
            <a:lstStyle/>
            <a:p>
              <a:r>
                <a:rPr lang="en-US" b="1" dirty="0"/>
                <a:t>GENOME 5</a:t>
              </a:r>
              <a:endParaRPr lang="en-US" dirty="0"/>
            </a:p>
          </p:txBody>
        </p:sp>
        <p:sp>
          <p:nvSpPr>
            <p:cNvPr id="82" name="Rectangle 81">
              <a:extLst>
                <a:ext uri="{FF2B5EF4-FFF2-40B4-BE49-F238E27FC236}">
                  <a16:creationId xmlns:a16="http://schemas.microsoft.com/office/drawing/2014/main" id="{9D4E490A-646C-4A09-8032-F7D1CE84DD87}"/>
                </a:ext>
              </a:extLst>
            </p:cNvPr>
            <p:cNvSpPr/>
            <p:nvPr/>
          </p:nvSpPr>
          <p:spPr>
            <a:xfrm>
              <a:off x="-38530" y="3544478"/>
              <a:ext cx="1236236" cy="369332"/>
            </a:xfrm>
            <a:prstGeom prst="rect">
              <a:avLst/>
            </a:prstGeom>
          </p:spPr>
          <p:txBody>
            <a:bodyPr wrap="none">
              <a:spAutoFit/>
            </a:bodyPr>
            <a:lstStyle/>
            <a:p>
              <a:r>
                <a:rPr lang="en-US" b="1" dirty="0"/>
                <a:t>GENOME 4</a:t>
              </a:r>
              <a:endParaRPr lang="en-US" dirty="0"/>
            </a:p>
          </p:txBody>
        </p:sp>
      </p:grpSp>
      <p:cxnSp>
        <p:nvCxnSpPr>
          <p:cNvPr id="83" name="Straight Connector 82">
            <a:extLst>
              <a:ext uri="{FF2B5EF4-FFF2-40B4-BE49-F238E27FC236}">
                <a16:creationId xmlns:a16="http://schemas.microsoft.com/office/drawing/2014/main" id="{2AD55A52-E75E-4786-9B8B-00F0BD72355E}"/>
              </a:ext>
            </a:extLst>
          </p:cNvPr>
          <p:cNvCxnSpPr/>
          <p:nvPr/>
        </p:nvCxnSpPr>
        <p:spPr>
          <a:xfrm>
            <a:off x="4289692" y="2175217"/>
            <a:ext cx="0" cy="1783080"/>
          </a:xfrm>
          <a:prstGeom prst="line">
            <a:avLst/>
          </a:prstGeom>
          <a:ln w="635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228185F-925D-4C30-9B69-D953B9CF181A}"/>
              </a:ext>
            </a:extLst>
          </p:cNvPr>
          <p:cNvCxnSpPr/>
          <p:nvPr/>
        </p:nvCxnSpPr>
        <p:spPr>
          <a:xfrm>
            <a:off x="5328553" y="2176070"/>
            <a:ext cx="0" cy="1750814"/>
          </a:xfrm>
          <a:prstGeom prst="line">
            <a:avLst/>
          </a:prstGeom>
          <a:ln w="635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662DFEF-106C-42BF-8707-129233C58EBA}"/>
              </a:ext>
            </a:extLst>
          </p:cNvPr>
          <p:cNvCxnSpPr/>
          <p:nvPr/>
        </p:nvCxnSpPr>
        <p:spPr>
          <a:xfrm>
            <a:off x="6367414" y="2208336"/>
            <a:ext cx="4499" cy="1718548"/>
          </a:xfrm>
          <a:prstGeom prst="line">
            <a:avLst/>
          </a:prstGeom>
          <a:ln w="63500">
            <a:solidFill>
              <a:schemeClr val="accent4"/>
            </a:solidFill>
            <a:prstDash val="soli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8A77818E-6F40-4406-9130-8D40FF82A9EF}"/>
              </a:ext>
            </a:extLst>
          </p:cNvPr>
          <p:cNvSpPr/>
          <p:nvPr/>
        </p:nvSpPr>
        <p:spPr>
          <a:xfrm>
            <a:off x="3851740" y="3986986"/>
            <a:ext cx="878767" cy="369332"/>
          </a:xfrm>
          <a:prstGeom prst="rect">
            <a:avLst/>
          </a:prstGeom>
        </p:spPr>
        <p:txBody>
          <a:bodyPr wrap="none">
            <a:spAutoFit/>
          </a:bodyPr>
          <a:lstStyle/>
          <a:p>
            <a:r>
              <a:rPr lang="en-US" b="1" dirty="0"/>
              <a:t>GENE 1</a:t>
            </a:r>
            <a:endParaRPr lang="en-US" dirty="0"/>
          </a:p>
        </p:txBody>
      </p:sp>
      <p:sp>
        <p:nvSpPr>
          <p:cNvPr id="92" name="Rectangle 91">
            <a:extLst>
              <a:ext uri="{FF2B5EF4-FFF2-40B4-BE49-F238E27FC236}">
                <a16:creationId xmlns:a16="http://schemas.microsoft.com/office/drawing/2014/main" id="{C6C13488-72B0-430E-87A5-781A2AB34E0E}"/>
              </a:ext>
            </a:extLst>
          </p:cNvPr>
          <p:cNvSpPr/>
          <p:nvPr/>
        </p:nvSpPr>
        <p:spPr>
          <a:xfrm>
            <a:off x="4896796" y="3986986"/>
            <a:ext cx="878767" cy="369332"/>
          </a:xfrm>
          <a:prstGeom prst="rect">
            <a:avLst/>
          </a:prstGeom>
        </p:spPr>
        <p:txBody>
          <a:bodyPr wrap="none">
            <a:spAutoFit/>
          </a:bodyPr>
          <a:lstStyle/>
          <a:p>
            <a:r>
              <a:rPr lang="en-US" b="1" dirty="0"/>
              <a:t>GENE 2</a:t>
            </a:r>
            <a:endParaRPr lang="en-US" dirty="0"/>
          </a:p>
        </p:txBody>
      </p:sp>
      <p:sp>
        <p:nvSpPr>
          <p:cNvPr id="95" name="Rectangle 94">
            <a:extLst>
              <a:ext uri="{FF2B5EF4-FFF2-40B4-BE49-F238E27FC236}">
                <a16:creationId xmlns:a16="http://schemas.microsoft.com/office/drawing/2014/main" id="{B31A5678-892B-4DDD-8D47-4470FE7F0DB3}"/>
              </a:ext>
            </a:extLst>
          </p:cNvPr>
          <p:cNvSpPr/>
          <p:nvPr/>
        </p:nvSpPr>
        <p:spPr>
          <a:xfrm>
            <a:off x="5935232" y="3986986"/>
            <a:ext cx="878767" cy="369332"/>
          </a:xfrm>
          <a:prstGeom prst="rect">
            <a:avLst/>
          </a:prstGeom>
        </p:spPr>
        <p:txBody>
          <a:bodyPr wrap="none">
            <a:spAutoFit/>
          </a:bodyPr>
          <a:lstStyle/>
          <a:p>
            <a:r>
              <a:rPr lang="en-US" b="1" dirty="0"/>
              <a:t>GENE 2</a:t>
            </a:r>
            <a:endParaRPr lang="en-US" dirty="0"/>
          </a:p>
        </p:txBody>
      </p:sp>
      <p:grpSp>
        <p:nvGrpSpPr>
          <p:cNvPr id="10" name="Group 9">
            <a:extLst>
              <a:ext uri="{FF2B5EF4-FFF2-40B4-BE49-F238E27FC236}">
                <a16:creationId xmlns:a16="http://schemas.microsoft.com/office/drawing/2014/main" id="{8C9E3EAD-A009-4645-B33C-E4020B335690}"/>
              </a:ext>
            </a:extLst>
          </p:cNvPr>
          <p:cNvGrpSpPr/>
          <p:nvPr/>
        </p:nvGrpSpPr>
        <p:grpSpPr>
          <a:xfrm>
            <a:off x="4009912" y="2096375"/>
            <a:ext cx="548640" cy="548640"/>
            <a:chOff x="1898619" y="1723094"/>
            <a:chExt cx="548640" cy="548640"/>
          </a:xfrm>
        </p:grpSpPr>
        <p:sp>
          <p:nvSpPr>
            <p:cNvPr id="6" name="Oval 5">
              <a:extLst>
                <a:ext uri="{FF2B5EF4-FFF2-40B4-BE49-F238E27FC236}">
                  <a16:creationId xmlns:a16="http://schemas.microsoft.com/office/drawing/2014/main" id="{BC7EF395-8630-435B-8813-A8C063A1DAAD}"/>
                </a:ext>
              </a:extLst>
            </p:cNvPr>
            <p:cNvSpPr/>
            <p:nvPr/>
          </p:nvSpPr>
          <p:spPr>
            <a:xfrm>
              <a:off x="1898619" y="17230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4C3CEE-0BED-4CE0-AACE-DF8FC884D0AD}"/>
                </a:ext>
              </a:extLst>
            </p:cNvPr>
            <p:cNvSpPr txBox="1"/>
            <p:nvPr/>
          </p:nvSpPr>
          <p:spPr>
            <a:xfrm>
              <a:off x="1907482" y="18127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1</a:t>
              </a:r>
              <a:endParaRPr lang="en-US" dirty="0"/>
            </a:p>
          </p:txBody>
        </p:sp>
      </p:grpSp>
      <p:grpSp>
        <p:nvGrpSpPr>
          <p:cNvPr id="9" name="Group 8">
            <a:extLst>
              <a:ext uri="{FF2B5EF4-FFF2-40B4-BE49-F238E27FC236}">
                <a16:creationId xmlns:a16="http://schemas.microsoft.com/office/drawing/2014/main" id="{345D10C5-C2A3-4C2E-85C1-B65BF692A76B}"/>
              </a:ext>
            </a:extLst>
          </p:cNvPr>
          <p:cNvGrpSpPr/>
          <p:nvPr/>
        </p:nvGrpSpPr>
        <p:grpSpPr>
          <a:xfrm>
            <a:off x="5039909" y="2096375"/>
            <a:ext cx="548640" cy="548640"/>
            <a:chOff x="2051019" y="1875494"/>
            <a:chExt cx="548640" cy="548640"/>
          </a:xfrm>
        </p:grpSpPr>
        <p:sp>
          <p:nvSpPr>
            <p:cNvPr id="96" name="Oval 95">
              <a:extLst>
                <a:ext uri="{FF2B5EF4-FFF2-40B4-BE49-F238E27FC236}">
                  <a16:creationId xmlns:a16="http://schemas.microsoft.com/office/drawing/2014/main" id="{A996CDC8-864B-4A63-AE6C-3676764A63CD}"/>
                </a:ext>
              </a:extLst>
            </p:cNvPr>
            <p:cNvSpPr/>
            <p:nvPr/>
          </p:nvSpPr>
          <p:spPr>
            <a:xfrm>
              <a:off x="2051019" y="18754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D5C1BD3D-7CC3-4D9D-BC1C-01E3D01BB371}"/>
                </a:ext>
              </a:extLst>
            </p:cNvPr>
            <p:cNvSpPr txBox="1"/>
            <p:nvPr/>
          </p:nvSpPr>
          <p:spPr>
            <a:xfrm>
              <a:off x="2059882" y="19651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2</a:t>
              </a:r>
              <a:endParaRPr lang="en-US" dirty="0"/>
            </a:p>
          </p:txBody>
        </p:sp>
      </p:grpSp>
      <p:grpSp>
        <p:nvGrpSpPr>
          <p:cNvPr id="8" name="Group 7">
            <a:extLst>
              <a:ext uri="{FF2B5EF4-FFF2-40B4-BE49-F238E27FC236}">
                <a16:creationId xmlns:a16="http://schemas.microsoft.com/office/drawing/2014/main" id="{4B889693-1D09-4E6F-8741-9ABDF5F0A3A3}"/>
              </a:ext>
            </a:extLst>
          </p:cNvPr>
          <p:cNvGrpSpPr/>
          <p:nvPr/>
        </p:nvGrpSpPr>
        <p:grpSpPr>
          <a:xfrm>
            <a:off x="6069906" y="2096375"/>
            <a:ext cx="548640" cy="548640"/>
            <a:chOff x="2203419" y="2027894"/>
            <a:chExt cx="548640" cy="548640"/>
          </a:xfrm>
        </p:grpSpPr>
        <p:sp>
          <p:nvSpPr>
            <p:cNvPr id="98" name="Oval 97">
              <a:extLst>
                <a:ext uri="{FF2B5EF4-FFF2-40B4-BE49-F238E27FC236}">
                  <a16:creationId xmlns:a16="http://schemas.microsoft.com/office/drawing/2014/main" id="{FF16F0D0-CE40-47C2-993E-59113CB7F955}"/>
                </a:ext>
              </a:extLst>
            </p:cNvPr>
            <p:cNvSpPr/>
            <p:nvPr/>
          </p:nvSpPr>
          <p:spPr>
            <a:xfrm>
              <a:off x="2203419" y="20278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9C5C786C-D360-4CCC-A9D2-29147E5CED1F}"/>
                </a:ext>
              </a:extLst>
            </p:cNvPr>
            <p:cNvSpPr txBox="1"/>
            <p:nvPr/>
          </p:nvSpPr>
          <p:spPr>
            <a:xfrm>
              <a:off x="2212282" y="21175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3</a:t>
              </a:r>
              <a:endParaRPr lang="en-US" dirty="0"/>
            </a:p>
          </p:txBody>
        </p:sp>
      </p:grpSp>
    </p:spTree>
    <p:extLst>
      <p:ext uri="{BB962C8B-B14F-4D97-AF65-F5344CB8AC3E}">
        <p14:creationId xmlns:p14="http://schemas.microsoft.com/office/powerpoint/2010/main" val="28962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Binary Approaches to Taxonomy</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cxnSp>
        <p:nvCxnSpPr>
          <p:cNvPr id="40" name="Straight Connector 39">
            <a:extLst>
              <a:ext uri="{FF2B5EF4-FFF2-40B4-BE49-F238E27FC236}">
                <a16:creationId xmlns:a16="http://schemas.microsoft.com/office/drawing/2014/main" id="{BFF7B83A-37C1-486D-998A-0AC3285AC5A1}"/>
              </a:ext>
            </a:extLst>
          </p:cNvPr>
          <p:cNvCxnSpPr/>
          <p:nvPr/>
        </p:nvCxnSpPr>
        <p:spPr>
          <a:xfrm flipV="1">
            <a:off x="7391399" y="2497153"/>
            <a:ext cx="1757598" cy="1295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FC7E24-34D6-4E74-BC0C-C99A91EDA23E}"/>
              </a:ext>
            </a:extLst>
          </p:cNvPr>
          <p:cNvCxnSpPr/>
          <p:nvPr/>
        </p:nvCxnSpPr>
        <p:spPr>
          <a:xfrm>
            <a:off x="7391399" y="3792553"/>
            <a:ext cx="190501" cy="15240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5433-078F-42BC-A32C-37A7C281A8E5}"/>
              </a:ext>
            </a:extLst>
          </p:cNvPr>
          <p:cNvCxnSpPr/>
          <p:nvPr/>
        </p:nvCxnSpPr>
        <p:spPr>
          <a:xfrm flipH="1" flipV="1">
            <a:off x="5486400" y="3144853"/>
            <a:ext cx="1904999"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C7CDE9-8E07-4ED2-A0BC-18720B33B65C}"/>
              </a:ext>
            </a:extLst>
          </p:cNvPr>
          <p:cNvCxnSpPr/>
          <p:nvPr/>
        </p:nvCxnSpPr>
        <p:spPr>
          <a:xfrm flipH="1" flipV="1">
            <a:off x="8763000" y="1887553"/>
            <a:ext cx="385997" cy="609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85DA06-38EA-415D-9B7F-0A8D9A7C5D82}"/>
              </a:ext>
            </a:extLst>
          </p:cNvPr>
          <p:cNvCxnSpPr/>
          <p:nvPr/>
        </p:nvCxnSpPr>
        <p:spPr>
          <a:xfrm flipV="1">
            <a:off x="9148997" y="2344753"/>
            <a:ext cx="378501" cy="152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3BD261-5A48-45F4-BE57-9CB3310437FA}"/>
              </a:ext>
            </a:extLst>
          </p:cNvPr>
          <p:cNvCxnSpPr/>
          <p:nvPr/>
        </p:nvCxnSpPr>
        <p:spPr>
          <a:xfrm>
            <a:off x="9148997" y="2497153"/>
            <a:ext cx="147403"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6C7C95-F37A-497D-8A87-6FB2731EF7FC}"/>
              </a:ext>
            </a:extLst>
          </p:cNvPr>
          <p:cNvCxnSpPr/>
          <p:nvPr/>
        </p:nvCxnSpPr>
        <p:spPr>
          <a:xfrm flipH="1">
            <a:off x="5181600" y="3144853"/>
            <a:ext cx="304800" cy="4191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B4273D3-D54B-4E5A-8EAF-010C6855C97F}"/>
              </a:ext>
            </a:extLst>
          </p:cNvPr>
          <p:cNvCxnSpPr/>
          <p:nvPr/>
        </p:nvCxnSpPr>
        <p:spPr>
          <a:xfrm flipV="1">
            <a:off x="9527498" y="1887553"/>
            <a:ext cx="149902" cy="4572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8769B1-5AEB-4EAB-898D-0DC97B6D4A17}"/>
              </a:ext>
            </a:extLst>
          </p:cNvPr>
          <p:cNvCxnSpPr/>
          <p:nvPr/>
        </p:nvCxnSpPr>
        <p:spPr>
          <a:xfrm>
            <a:off x="9527498" y="2344753"/>
            <a:ext cx="454702" cy="228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099F5D5-E4B5-400F-A970-64605A89D5C7}"/>
              </a:ext>
            </a:extLst>
          </p:cNvPr>
          <p:cNvSpPr/>
          <p:nvPr/>
        </p:nvSpPr>
        <p:spPr>
          <a:xfrm>
            <a:off x="838200" y="4589036"/>
            <a:ext cx="5073987" cy="1200329"/>
          </a:xfrm>
          <a:prstGeom prst="rect">
            <a:avLst/>
          </a:prstGeom>
        </p:spPr>
        <p:txBody>
          <a:bodyPr wrap="square">
            <a:spAutoFit/>
          </a:bodyPr>
          <a:lstStyle/>
          <a:p>
            <a:r>
              <a:rPr lang="en-US" dirty="0"/>
              <a:t>Define each group by conserved domains (CDs)</a:t>
            </a:r>
          </a:p>
          <a:p>
            <a:endParaRPr lang="en-US" dirty="0"/>
          </a:p>
          <a:p>
            <a:r>
              <a:rPr lang="en-US" dirty="0"/>
              <a:t>Construct binary tree based on presence or absence of conserved domains (CDs)</a:t>
            </a:r>
          </a:p>
        </p:txBody>
      </p:sp>
      <p:cxnSp>
        <p:nvCxnSpPr>
          <p:cNvPr id="46" name="Straight Connector 45">
            <a:extLst>
              <a:ext uri="{FF2B5EF4-FFF2-40B4-BE49-F238E27FC236}">
                <a16:creationId xmlns:a16="http://schemas.microsoft.com/office/drawing/2014/main" id="{2AE83565-22B2-48FE-A6BE-E70FE42C1D44}"/>
              </a:ext>
            </a:extLst>
          </p:cNvPr>
          <p:cNvCxnSpPr/>
          <p:nvPr/>
        </p:nvCxnSpPr>
        <p:spPr>
          <a:xfrm flipH="1" flipV="1">
            <a:off x="5257800" y="2649553"/>
            <a:ext cx="228600" cy="4953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B59BDBF-FEEE-4DA1-8375-A28FE9E26B85}"/>
              </a:ext>
            </a:extLst>
          </p:cNvPr>
          <p:cNvGrpSpPr/>
          <p:nvPr/>
        </p:nvGrpSpPr>
        <p:grpSpPr>
          <a:xfrm>
            <a:off x="3670188" y="2377735"/>
            <a:ext cx="3340212" cy="948269"/>
            <a:chOff x="3670188" y="2377735"/>
            <a:chExt cx="3340212" cy="948269"/>
          </a:xfrm>
        </p:grpSpPr>
        <p:cxnSp>
          <p:nvCxnSpPr>
            <p:cNvPr id="62" name="Straight Connector 61">
              <a:extLst>
                <a:ext uri="{FF2B5EF4-FFF2-40B4-BE49-F238E27FC236}">
                  <a16:creationId xmlns:a16="http://schemas.microsoft.com/office/drawing/2014/main" id="{BAC70ED0-ED52-4458-9A1C-047CDCA49A67}"/>
                </a:ext>
              </a:extLst>
            </p:cNvPr>
            <p:cNvCxnSpPr>
              <a:cxnSpLocks/>
            </p:cNvCxnSpPr>
            <p:nvPr/>
          </p:nvCxnSpPr>
          <p:spPr>
            <a:xfrm>
              <a:off x="3670188" y="3135780"/>
              <a:ext cx="3340212" cy="0"/>
            </a:xfrm>
            <a:prstGeom prst="line">
              <a:avLst/>
            </a:prstGeom>
            <a:ln w="1143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274DE19-BC00-4C9A-972A-30731AE9B49B}"/>
                </a:ext>
              </a:extLst>
            </p:cNvPr>
            <p:cNvCxnSpPr>
              <a:cxnSpLocks/>
            </p:cNvCxnSpPr>
            <p:nvPr/>
          </p:nvCxnSpPr>
          <p:spPr>
            <a:xfrm>
              <a:off x="4289692"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EEFE9A-6623-4077-914A-9724D99E83D9}"/>
                </a:ext>
              </a:extLst>
            </p:cNvPr>
            <p:cNvCxnSpPr>
              <a:cxnSpLocks/>
            </p:cNvCxnSpPr>
            <p:nvPr/>
          </p:nvCxnSpPr>
          <p:spPr>
            <a:xfrm>
              <a:off x="5303738"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869BAC-5E00-411E-BA55-C81C52D3527E}"/>
                </a:ext>
              </a:extLst>
            </p:cNvPr>
            <p:cNvCxnSpPr>
              <a:cxnSpLocks/>
            </p:cNvCxnSpPr>
            <p:nvPr/>
          </p:nvCxnSpPr>
          <p:spPr>
            <a:xfrm>
              <a:off x="6371913"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05A0E9AD-44C1-42DE-BC97-51817BBF121C}"/>
                </a:ext>
              </a:extLst>
            </p:cNvPr>
            <p:cNvGrpSpPr/>
            <p:nvPr/>
          </p:nvGrpSpPr>
          <p:grpSpPr>
            <a:xfrm>
              <a:off x="4009912" y="2377735"/>
              <a:ext cx="548640" cy="548640"/>
              <a:chOff x="1898619" y="1723094"/>
              <a:chExt cx="548640" cy="548640"/>
            </a:xfrm>
          </p:grpSpPr>
          <p:sp>
            <p:nvSpPr>
              <p:cNvPr id="51" name="Oval 50">
                <a:extLst>
                  <a:ext uri="{FF2B5EF4-FFF2-40B4-BE49-F238E27FC236}">
                    <a16:creationId xmlns:a16="http://schemas.microsoft.com/office/drawing/2014/main" id="{4985C398-6025-4DEC-93B4-4757630AD87C}"/>
                  </a:ext>
                </a:extLst>
              </p:cNvPr>
              <p:cNvSpPr/>
              <p:nvPr/>
            </p:nvSpPr>
            <p:spPr>
              <a:xfrm>
                <a:off x="1898619" y="17230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85EE5D1-7D41-44DA-A2D8-90E0420348AA}"/>
                  </a:ext>
                </a:extLst>
              </p:cNvPr>
              <p:cNvSpPr txBox="1"/>
              <p:nvPr/>
            </p:nvSpPr>
            <p:spPr>
              <a:xfrm>
                <a:off x="1907482" y="18127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1</a:t>
                </a:r>
                <a:endParaRPr lang="en-US" dirty="0"/>
              </a:p>
            </p:txBody>
          </p:sp>
        </p:grpSp>
        <p:grpSp>
          <p:nvGrpSpPr>
            <p:cNvPr id="57" name="Group 56">
              <a:extLst>
                <a:ext uri="{FF2B5EF4-FFF2-40B4-BE49-F238E27FC236}">
                  <a16:creationId xmlns:a16="http://schemas.microsoft.com/office/drawing/2014/main" id="{071E5F25-C13A-44DB-948F-AFA1EAEAF140}"/>
                </a:ext>
              </a:extLst>
            </p:cNvPr>
            <p:cNvGrpSpPr/>
            <p:nvPr/>
          </p:nvGrpSpPr>
          <p:grpSpPr>
            <a:xfrm>
              <a:off x="5039909" y="2377735"/>
              <a:ext cx="548640" cy="548640"/>
              <a:chOff x="2051019" y="1875494"/>
              <a:chExt cx="548640" cy="548640"/>
            </a:xfrm>
          </p:grpSpPr>
          <p:sp>
            <p:nvSpPr>
              <p:cNvPr id="58" name="Oval 57">
                <a:extLst>
                  <a:ext uri="{FF2B5EF4-FFF2-40B4-BE49-F238E27FC236}">
                    <a16:creationId xmlns:a16="http://schemas.microsoft.com/office/drawing/2014/main" id="{7FFEFFC5-E4E1-40AF-A578-F482098C4069}"/>
                  </a:ext>
                </a:extLst>
              </p:cNvPr>
              <p:cNvSpPr/>
              <p:nvPr/>
            </p:nvSpPr>
            <p:spPr>
              <a:xfrm>
                <a:off x="2051019" y="18754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69CBA5D3-44C1-4571-942D-007CA90E2E26}"/>
                  </a:ext>
                </a:extLst>
              </p:cNvPr>
              <p:cNvSpPr txBox="1"/>
              <p:nvPr/>
            </p:nvSpPr>
            <p:spPr>
              <a:xfrm>
                <a:off x="2059882" y="19651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2</a:t>
                </a:r>
                <a:endParaRPr lang="en-US" dirty="0"/>
              </a:p>
            </p:txBody>
          </p:sp>
        </p:grpSp>
        <p:grpSp>
          <p:nvGrpSpPr>
            <p:cNvPr id="60" name="Group 59">
              <a:extLst>
                <a:ext uri="{FF2B5EF4-FFF2-40B4-BE49-F238E27FC236}">
                  <a16:creationId xmlns:a16="http://schemas.microsoft.com/office/drawing/2014/main" id="{D472C95A-91C2-4DF9-B653-10C37FAA1D4D}"/>
                </a:ext>
              </a:extLst>
            </p:cNvPr>
            <p:cNvGrpSpPr/>
            <p:nvPr/>
          </p:nvGrpSpPr>
          <p:grpSpPr>
            <a:xfrm>
              <a:off x="6069906" y="2377735"/>
              <a:ext cx="548640" cy="548640"/>
              <a:chOff x="2203419" y="2027894"/>
              <a:chExt cx="548640" cy="548640"/>
            </a:xfrm>
          </p:grpSpPr>
          <p:sp>
            <p:nvSpPr>
              <p:cNvPr id="61" name="Oval 60">
                <a:extLst>
                  <a:ext uri="{FF2B5EF4-FFF2-40B4-BE49-F238E27FC236}">
                    <a16:creationId xmlns:a16="http://schemas.microsoft.com/office/drawing/2014/main" id="{7009C1B1-13A6-4B5B-B260-5D2D1C58E8A0}"/>
                  </a:ext>
                </a:extLst>
              </p:cNvPr>
              <p:cNvSpPr/>
              <p:nvPr/>
            </p:nvSpPr>
            <p:spPr>
              <a:xfrm>
                <a:off x="2203419" y="20278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A6F038D2-034E-46B3-B75C-CA6F1F82E8C9}"/>
                  </a:ext>
                </a:extLst>
              </p:cNvPr>
              <p:cNvSpPr txBox="1"/>
              <p:nvPr/>
            </p:nvSpPr>
            <p:spPr>
              <a:xfrm>
                <a:off x="2212282" y="21175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3</a:t>
                </a:r>
                <a:endParaRPr lang="en-US" dirty="0"/>
              </a:p>
            </p:txBody>
          </p:sp>
        </p:grpSp>
      </p:grpSp>
      <p:grpSp>
        <p:nvGrpSpPr>
          <p:cNvPr id="88" name="Group 87">
            <a:extLst>
              <a:ext uri="{FF2B5EF4-FFF2-40B4-BE49-F238E27FC236}">
                <a16:creationId xmlns:a16="http://schemas.microsoft.com/office/drawing/2014/main" id="{5BCF187D-09BA-4213-9B37-933354EEBE61}"/>
              </a:ext>
            </a:extLst>
          </p:cNvPr>
          <p:cNvGrpSpPr/>
          <p:nvPr/>
        </p:nvGrpSpPr>
        <p:grpSpPr>
          <a:xfrm>
            <a:off x="5998035" y="4537988"/>
            <a:ext cx="3340212" cy="948269"/>
            <a:chOff x="3670188" y="2377735"/>
            <a:chExt cx="3340212" cy="948269"/>
          </a:xfrm>
        </p:grpSpPr>
        <p:cxnSp>
          <p:nvCxnSpPr>
            <p:cNvPr id="89" name="Straight Connector 88">
              <a:extLst>
                <a:ext uri="{FF2B5EF4-FFF2-40B4-BE49-F238E27FC236}">
                  <a16:creationId xmlns:a16="http://schemas.microsoft.com/office/drawing/2014/main" id="{BC76BA29-2719-42CC-B87B-63FCF76FF5A8}"/>
                </a:ext>
              </a:extLst>
            </p:cNvPr>
            <p:cNvCxnSpPr>
              <a:cxnSpLocks/>
            </p:cNvCxnSpPr>
            <p:nvPr/>
          </p:nvCxnSpPr>
          <p:spPr>
            <a:xfrm>
              <a:off x="3670188" y="3135780"/>
              <a:ext cx="3340212" cy="0"/>
            </a:xfrm>
            <a:prstGeom prst="line">
              <a:avLst/>
            </a:prstGeom>
            <a:ln w="1143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4885CD6-746A-4EB9-9DD4-D28075D6A2FB}"/>
                </a:ext>
              </a:extLst>
            </p:cNvPr>
            <p:cNvCxnSpPr>
              <a:cxnSpLocks/>
            </p:cNvCxnSpPr>
            <p:nvPr/>
          </p:nvCxnSpPr>
          <p:spPr>
            <a:xfrm>
              <a:off x="4289692"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6583437-903C-473E-884F-F981498F8186}"/>
                </a:ext>
              </a:extLst>
            </p:cNvPr>
            <p:cNvCxnSpPr>
              <a:cxnSpLocks/>
            </p:cNvCxnSpPr>
            <p:nvPr/>
          </p:nvCxnSpPr>
          <p:spPr>
            <a:xfrm>
              <a:off x="5303738"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0222E18-5F71-4177-A509-B2E7F5403F2E}"/>
                </a:ext>
              </a:extLst>
            </p:cNvPr>
            <p:cNvCxnSpPr>
              <a:cxnSpLocks/>
            </p:cNvCxnSpPr>
            <p:nvPr/>
          </p:nvCxnSpPr>
          <p:spPr>
            <a:xfrm>
              <a:off x="6371913"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1621511D-E985-4649-8A1F-F047AEDF993C}"/>
                </a:ext>
              </a:extLst>
            </p:cNvPr>
            <p:cNvGrpSpPr/>
            <p:nvPr/>
          </p:nvGrpSpPr>
          <p:grpSpPr>
            <a:xfrm>
              <a:off x="4009912" y="2377735"/>
              <a:ext cx="548640" cy="548640"/>
              <a:chOff x="1898619" y="1723094"/>
              <a:chExt cx="548640" cy="548640"/>
            </a:xfrm>
          </p:grpSpPr>
          <p:sp>
            <p:nvSpPr>
              <p:cNvPr id="100" name="Oval 99">
                <a:extLst>
                  <a:ext uri="{FF2B5EF4-FFF2-40B4-BE49-F238E27FC236}">
                    <a16:creationId xmlns:a16="http://schemas.microsoft.com/office/drawing/2014/main" id="{E7D95578-9C22-4DC7-A0DB-05DDD2726F2D}"/>
                  </a:ext>
                </a:extLst>
              </p:cNvPr>
              <p:cNvSpPr/>
              <p:nvPr/>
            </p:nvSpPr>
            <p:spPr>
              <a:xfrm>
                <a:off x="1898619" y="17230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90D716EB-0569-499B-9FBD-A5549C7FDE85}"/>
                  </a:ext>
                </a:extLst>
              </p:cNvPr>
              <p:cNvSpPr txBox="1"/>
              <p:nvPr/>
            </p:nvSpPr>
            <p:spPr>
              <a:xfrm>
                <a:off x="1907482" y="18127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1</a:t>
                </a:r>
                <a:endParaRPr lang="en-US" dirty="0"/>
              </a:p>
            </p:txBody>
          </p:sp>
        </p:grpSp>
        <p:grpSp>
          <p:nvGrpSpPr>
            <p:cNvPr id="94" name="Group 93">
              <a:extLst>
                <a:ext uri="{FF2B5EF4-FFF2-40B4-BE49-F238E27FC236}">
                  <a16:creationId xmlns:a16="http://schemas.microsoft.com/office/drawing/2014/main" id="{0C089AFE-5DDA-4245-ADBE-91ECDF5C496E}"/>
                </a:ext>
              </a:extLst>
            </p:cNvPr>
            <p:cNvGrpSpPr/>
            <p:nvPr/>
          </p:nvGrpSpPr>
          <p:grpSpPr>
            <a:xfrm>
              <a:off x="5039909" y="2377735"/>
              <a:ext cx="548640" cy="548640"/>
              <a:chOff x="2051019" y="1875494"/>
              <a:chExt cx="548640" cy="548640"/>
            </a:xfrm>
          </p:grpSpPr>
          <p:sp>
            <p:nvSpPr>
              <p:cNvPr id="98" name="Oval 97">
                <a:extLst>
                  <a:ext uri="{FF2B5EF4-FFF2-40B4-BE49-F238E27FC236}">
                    <a16:creationId xmlns:a16="http://schemas.microsoft.com/office/drawing/2014/main" id="{4027D1E9-C2E4-4EF5-8BD0-73DD8A9FFE30}"/>
                  </a:ext>
                </a:extLst>
              </p:cNvPr>
              <p:cNvSpPr/>
              <p:nvPr/>
            </p:nvSpPr>
            <p:spPr>
              <a:xfrm>
                <a:off x="2051019" y="18754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BD56F1B-F592-4CD0-92A4-26BA9F454182}"/>
                  </a:ext>
                </a:extLst>
              </p:cNvPr>
              <p:cNvSpPr txBox="1"/>
              <p:nvPr/>
            </p:nvSpPr>
            <p:spPr>
              <a:xfrm>
                <a:off x="2059882" y="19651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2</a:t>
                </a:r>
                <a:endParaRPr lang="en-US" dirty="0"/>
              </a:p>
            </p:txBody>
          </p:sp>
        </p:grpSp>
        <p:grpSp>
          <p:nvGrpSpPr>
            <p:cNvPr id="95" name="Group 94">
              <a:extLst>
                <a:ext uri="{FF2B5EF4-FFF2-40B4-BE49-F238E27FC236}">
                  <a16:creationId xmlns:a16="http://schemas.microsoft.com/office/drawing/2014/main" id="{ADDC75E1-902B-4405-AFC9-DDD35CD0A387}"/>
                </a:ext>
              </a:extLst>
            </p:cNvPr>
            <p:cNvGrpSpPr/>
            <p:nvPr/>
          </p:nvGrpSpPr>
          <p:grpSpPr>
            <a:xfrm>
              <a:off x="6069906" y="2377735"/>
              <a:ext cx="548640" cy="548640"/>
              <a:chOff x="2203419" y="2027894"/>
              <a:chExt cx="548640" cy="548640"/>
            </a:xfrm>
          </p:grpSpPr>
          <p:sp>
            <p:nvSpPr>
              <p:cNvPr id="96" name="Oval 95">
                <a:extLst>
                  <a:ext uri="{FF2B5EF4-FFF2-40B4-BE49-F238E27FC236}">
                    <a16:creationId xmlns:a16="http://schemas.microsoft.com/office/drawing/2014/main" id="{822FF45E-9C6F-4755-920F-2C2603691ACE}"/>
                  </a:ext>
                </a:extLst>
              </p:cNvPr>
              <p:cNvSpPr/>
              <p:nvPr/>
            </p:nvSpPr>
            <p:spPr>
              <a:xfrm>
                <a:off x="2203419" y="20278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87B733E-AEB3-4E4C-BB0B-BBCB4E3ED859}"/>
                  </a:ext>
                </a:extLst>
              </p:cNvPr>
              <p:cNvSpPr txBox="1"/>
              <p:nvPr/>
            </p:nvSpPr>
            <p:spPr>
              <a:xfrm>
                <a:off x="2212282" y="21175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5</a:t>
                </a:r>
                <a:endParaRPr lang="en-US" dirty="0"/>
              </a:p>
            </p:txBody>
          </p:sp>
        </p:grpSp>
      </p:grpSp>
      <p:grpSp>
        <p:nvGrpSpPr>
          <p:cNvPr id="102" name="Group 101">
            <a:extLst>
              <a:ext uri="{FF2B5EF4-FFF2-40B4-BE49-F238E27FC236}">
                <a16:creationId xmlns:a16="http://schemas.microsoft.com/office/drawing/2014/main" id="{AE091ED0-8B71-4BEA-8806-337E371326B8}"/>
              </a:ext>
            </a:extLst>
          </p:cNvPr>
          <p:cNvGrpSpPr/>
          <p:nvPr/>
        </p:nvGrpSpPr>
        <p:grpSpPr>
          <a:xfrm>
            <a:off x="7668141" y="1697793"/>
            <a:ext cx="3340212" cy="948269"/>
            <a:chOff x="3670188" y="2377735"/>
            <a:chExt cx="3340212" cy="948269"/>
          </a:xfrm>
        </p:grpSpPr>
        <p:cxnSp>
          <p:nvCxnSpPr>
            <p:cNvPr id="103" name="Straight Connector 102">
              <a:extLst>
                <a:ext uri="{FF2B5EF4-FFF2-40B4-BE49-F238E27FC236}">
                  <a16:creationId xmlns:a16="http://schemas.microsoft.com/office/drawing/2014/main" id="{220FD07C-B67A-4707-B1A2-0B2C12A51128}"/>
                </a:ext>
              </a:extLst>
            </p:cNvPr>
            <p:cNvCxnSpPr>
              <a:cxnSpLocks/>
            </p:cNvCxnSpPr>
            <p:nvPr/>
          </p:nvCxnSpPr>
          <p:spPr>
            <a:xfrm>
              <a:off x="3670188" y="3135780"/>
              <a:ext cx="3340212" cy="0"/>
            </a:xfrm>
            <a:prstGeom prst="line">
              <a:avLst/>
            </a:prstGeom>
            <a:ln w="1143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838CE19-CC3D-40D8-9C9C-4043ED4CCF4D}"/>
                </a:ext>
              </a:extLst>
            </p:cNvPr>
            <p:cNvCxnSpPr>
              <a:cxnSpLocks/>
            </p:cNvCxnSpPr>
            <p:nvPr/>
          </p:nvCxnSpPr>
          <p:spPr>
            <a:xfrm>
              <a:off x="4289692"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820FBBA-D625-44BF-BFFA-ED80D1B61450}"/>
                </a:ext>
              </a:extLst>
            </p:cNvPr>
            <p:cNvCxnSpPr>
              <a:cxnSpLocks/>
            </p:cNvCxnSpPr>
            <p:nvPr/>
          </p:nvCxnSpPr>
          <p:spPr>
            <a:xfrm>
              <a:off x="5303738"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B006717-4B56-409C-9EFE-700AEA0929CA}"/>
                </a:ext>
              </a:extLst>
            </p:cNvPr>
            <p:cNvCxnSpPr>
              <a:cxnSpLocks/>
            </p:cNvCxnSpPr>
            <p:nvPr/>
          </p:nvCxnSpPr>
          <p:spPr>
            <a:xfrm>
              <a:off x="6371913" y="2924070"/>
              <a:ext cx="0" cy="401934"/>
            </a:xfrm>
            <a:prstGeom prst="line">
              <a:avLst/>
            </a:prstGeom>
            <a:ln w="76200">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13685C85-905F-4DE6-8381-E9CDCDD588F1}"/>
                </a:ext>
              </a:extLst>
            </p:cNvPr>
            <p:cNvGrpSpPr/>
            <p:nvPr/>
          </p:nvGrpSpPr>
          <p:grpSpPr>
            <a:xfrm>
              <a:off x="4009912" y="2377735"/>
              <a:ext cx="548640" cy="548640"/>
              <a:chOff x="1898619" y="1723094"/>
              <a:chExt cx="548640" cy="548640"/>
            </a:xfrm>
          </p:grpSpPr>
          <p:sp>
            <p:nvSpPr>
              <p:cNvPr id="114" name="Oval 113">
                <a:extLst>
                  <a:ext uri="{FF2B5EF4-FFF2-40B4-BE49-F238E27FC236}">
                    <a16:creationId xmlns:a16="http://schemas.microsoft.com/office/drawing/2014/main" id="{BBCDACB7-A182-493E-AC05-1CA10EA13172}"/>
                  </a:ext>
                </a:extLst>
              </p:cNvPr>
              <p:cNvSpPr/>
              <p:nvPr/>
            </p:nvSpPr>
            <p:spPr>
              <a:xfrm>
                <a:off x="1898619" y="17230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372C47C-1676-437D-A7E6-EBB2EE781343}"/>
                  </a:ext>
                </a:extLst>
              </p:cNvPr>
              <p:cNvSpPr txBox="1"/>
              <p:nvPr/>
            </p:nvSpPr>
            <p:spPr>
              <a:xfrm>
                <a:off x="1907482" y="18127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1</a:t>
                </a:r>
                <a:endParaRPr lang="en-US" dirty="0"/>
              </a:p>
            </p:txBody>
          </p:sp>
        </p:grpSp>
        <p:grpSp>
          <p:nvGrpSpPr>
            <p:cNvPr id="108" name="Group 107">
              <a:extLst>
                <a:ext uri="{FF2B5EF4-FFF2-40B4-BE49-F238E27FC236}">
                  <a16:creationId xmlns:a16="http://schemas.microsoft.com/office/drawing/2014/main" id="{ADE21D08-B294-4393-91CB-4D3BF66C7A48}"/>
                </a:ext>
              </a:extLst>
            </p:cNvPr>
            <p:cNvGrpSpPr/>
            <p:nvPr/>
          </p:nvGrpSpPr>
          <p:grpSpPr>
            <a:xfrm>
              <a:off x="5039909" y="2377735"/>
              <a:ext cx="548640" cy="548640"/>
              <a:chOff x="2051019" y="1875494"/>
              <a:chExt cx="548640" cy="548640"/>
            </a:xfrm>
          </p:grpSpPr>
          <p:sp>
            <p:nvSpPr>
              <p:cNvPr id="112" name="Oval 111">
                <a:extLst>
                  <a:ext uri="{FF2B5EF4-FFF2-40B4-BE49-F238E27FC236}">
                    <a16:creationId xmlns:a16="http://schemas.microsoft.com/office/drawing/2014/main" id="{3665CCE3-DF2C-4D05-BE63-696347277342}"/>
                  </a:ext>
                </a:extLst>
              </p:cNvPr>
              <p:cNvSpPr/>
              <p:nvPr/>
            </p:nvSpPr>
            <p:spPr>
              <a:xfrm>
                <a:off x="2051019" y="18754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74AB338F-F332-4593-8FC2-6336D2F73D17}"/>
                  </a:ext>
                </a:extLst>
              </p:cNvPr>
              <p:cNvSpPr txBox="1"/>
              <p:nvPr/>
            </p:nvSpPr>
            <p:spPr>
              <a:xfrm>
                <a:off x="2059882" y="19651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2</a:t>
                </a:r>
                <a:endParaRPr lang="en-US" dirty="0"/>
              </a:p>
            </p:txBody>
          </p:sp>
        </p:grpSp>
        <p:grpSp>
          <p:nvGrpSpPr>
            <p:cNvPr id="109" name="Group 108">
              <a:extLst>
                <a:ext uri="{FF2B5EF4-FFF2-40B4-BE49-F238E27FC236}">
                  <a16:creationId xmlns:a16="http://schemas.microsoft.com/office/drawing/2014/main" id="{D4B930B3-63A5-4E8B-88CB-007E860E6645}"/>
                </a:ext>
              </a:extLst>
            </p:cNvPr>
            <p:cNvGrpSpPr/>
            <p:nvPr/>
          </p:nvGrpSpPr>
          <p:grpSpPr>
            <a:xfrm>
              <a:off x="6069906" y="2377735"/>
              <a:ext cx="548640" cy="548640"/>
              <a:chOff x="2203419" y="2027894"/>
              <a:chExt cx="548640" cy="548640"/>
            </a:xfrm>
          </p:grpSpPr>
          <p:sp>
            <p:nvSpPr>
              <p:cNvPr id="110" name="Oval 109">
                <a:extLst>
                  <a:ext uri="{FF2B5EF4-FFF2-40B4-BE49-F238E27FC236}">
                    <a16:creationId xmlns:a16="http://schemas.microsoft.com/office/drawing/2014/main" id="{21C90F38-0281-48B5-A363-DD44F73CDD10}"/>
                  </a:ext>
                </a:extLst>
              </p:cNvPr>
              <p:cNvSpPr/>
              <p:nvPr/>
            </p:nvSpPr>
            <p:spPr>
              <a:xfrm>
                <a:off x="2203419" y="2027894"/>
                <a:ext cx="548640" cy="548640"/>
              </a:xfrm>
              <a:prstGeom prst="ellipse">
                <a:avLst/>
              </a:prstGeom>
              <a:solidFill>
                <a:schemeClr val="bg1">
                  <a:lumMod val="75000"/>
                </a:schemeClr>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1C22ACE9-9E67-44B2-B692-6C007D3CD181}"/>
                  </a:ext>
                </a:extLst>
              </p:cNvPr>
              <p:cNvSpPr txBox="1"/>
              <p:nvPr/>
            </p:nvSpPr>
            <p:spPr>
              <a:xfrm>
                <a:off x="2212282" y="2117548"/>
                <a:ext cx="530915" cy="369332"/>
              </a:xfrm>
              <a:prstGeom prst="rect">
                <a:avLst/>
              </a:prstGeom>
              <a:noFill/>
            </p:spPr>
            <p:txBody>
              <a:bodyPr wrap="none" rtlCol="0">
                <a:spAutoFit/>
              </a:bodyPr>
              <a:lstStyle/>
              <a:p>
                <a:r>
                  <a:rPr lang="en-US" b="1" dirty="0">
                    <a:solidFill>
                      <a:schemeClr val="accent4"/>
                    </a:solidFill>
                  </a:rPr>
                  <a:t>CD</a:t>
                </a:r>
                <a:r>
                  <a:rPr lang="en-US" b="1" baseline="-25000" dirty="0">
                    <a:solidFill>
                      <a:schemeClr val="accent4"/>
                    </a:solidFill>
                  </a:rPr>
                  <a:t>4</a:t>
                </a:r>
                <a:endParaRPr lang="en-US" dirty="0"/>
              </a:p>
            </p:txBody>
          </p:sp>
        </p:grpSp>
      </p:grpSp>
    </p:spTree>
    <p:extLst>
      <p:ext uri="{BB962C8B-B14F-4D97-AF65-F5344CB8AC3E}">
        <p14:creationId xmlns:p14="http://schemas.microsoft.com/office/powerpoint/2010/main" val="305569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190369D5-F433-4390-B9ED-523F4D680504}"/>
              </a:ext>
            </a:extLst>
          </p:cNvPr>
          <p:cNvSpPr/>
          <p:nvPr/>
        </p:nvSpPr>
        <p:spPr>
          <a:xfrm>
            <a:off x="3810000" y="491319"/>
            <a:ext cx="7543800" cy="5909481"/>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What’s in My Tube?</a:t>
            </a:r>
            <a:endParaRPr lang="en-US" dirty="0">
              <a:latin typeface="+mn-lt"/>
            </a:endParaRPr>
          </a:p>
        </p:txBody>
      </p:sp>
      <p:sp>
        <p:nvSpPr>
          <p:cNvPr id="3" name="Rectangle 2">
            <a:extLst>
              <a:ext uri="{FF2B5EF4-FFF2-40B4-BE49-F238E27FC236}">
                <a16:creationId xmlns:a16="http://schemas.microsoft.com/office/drawing/2014/main" id="{A099F5D5-E4B5-400F-A970-64605A89D5C7}"/>
              </a:ext>
            </a:extLst>
          </p:cNvPr>
          <p:cNvSpPr/>
          <p:nvPr/>
        </p:nvSpPr>
        <p:spPr>
          <a:xfrm>
            <a:off x="838200" y="4532847"/>
            <a:ext cx="5257800" cy="923330"/>
          </a:xfrm>
          <a:prstGeom prst="rect">
            <a:avLst/>
          </a:prstGeom>
        </p:spPr>
        <p:txBody>
          <a:bodyPr wrap="square">
            <a:spAutoFit/>
          </a:bodyPr>
          <a:lstStyle/>
          <a:p>
            <a:r>
              <a:rPr lang="en-US" dirty="0"/>
              <a:t>Have a sequence and want to know what it is.</a:t>
            </a:r>
          </a:p>
          <a:p>
            <a:endParaRPr lang="en-US" dirty="0"/>
          </a:p>
          <a:p>
            <a:r>
              <a:rPr lang="en-US" dirty="0"/>
              <a:t>Compare to extant sequence space.</a:t>
            </a: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22" name="Group 21">
            <a:extLst>
              <a:ext uri="{FF2B5EF4-FFF2-40B4-BE49-F238E27FC236}">
                <a16:creationId xmlns:a16="http://schemas.microsoft.com/office/drawing/2014/main" id="{D1D67451-73C6-448C-8360-2AD34DC3D62F}"/>
              </a:ext>
            </a:extLst>
          </p:cNvPr>
          <p:cNvGrpSpPr/>
          <p:nvPr/>
        </p:nvGrpSpPr>
        <p:grpSpPr>
          <a:xfrm>
            <a:off x="4007358" y="1346701"/>
            <a:ext cx="6612012" cy="4928997"/>
            <a:chOff x="4007358" y="1346701"/>
            <a:chExt cx="6612012" cy="4928997"/>
          </a:xfrm>
        </p:grpSpPr>
        <p:sp>
          <p:nvSpPr>
            <p:cNvPr id="82" name="Oval 81">
              <a:extLst>
                <a:ext uri="{FF2B5EF4-FFF2-40B4-BE49-F238E27FC236}">
                  <a16:creationId xmlns:a16="http://schemas.microsoft.com/office/drawing/2014/main" id="{4DA4F1C0-8831-4CB2-886B-E10848EF02EC}"/>
                </a:ext>
              </a:extLst>
            </p:cNvPr>
            <p:cNvSpPr/>
            <p:nvPr/>
          </p:nvSpPr>
          <p:spPr>
            <a:xfrm>
              <a:off x="6402689" y="51776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3" name="Oval 82">
              <a:extLst>
                <a:ext uri="{FF2B5EF4-FFF2-40B4-BE49-F238E27FC236}">
                  <a16:creationId xmlns:a16="http://schemas.microsoft.com/office/drawing/2014/main" id="{5F38064C-6A86-46F1-8A98-2F988B5A114F}"/>
                </a:ext>
              </a:extLst>
            </p:cNvPr>
            <p:cNvSpPr/>
            <p:nvPr/>
          </p:nvSpPr>
          <p:spPr>
            <a:xfrm>
              <a:off x="7694364" y="580755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4" name="Oval 83">
              <a:extLst>
                <a:ext uri="{FF2B5EF4-FFF2-40B4-BE49-F238E27FC236}">
                  <a16:creationId xmlns:a16="http://schemas.microsoft.com/office/drawing/2014/main" id="{3190E80D-B157-4CCE-A34A-78DFCD11EA70}"/>
                </a:ext>
              </a:extLst>
            </p:cNvPr>
            <p:cNvSpPr/>
            <p:nvPr/>
          </p:nvSpPr>
          <p:spPr>
            <a:xfrm>
              <a:off x="731336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5" name="Oval 84">
              <a:extLst>
                <a:ext uri="{FF2B5EF4-FFF2-40B4-BE49-F238E27FC236}">
                  <a16:creationId xmlns:a16="http://schemas.microsoft.com/office/drawing/2014/main" id="{B2D33669-2195-43FD-AAD8-039A16EFEA3E}"/>
                </a:ext>
              </a:extLst>
            </p:cNvPr>
            <p:cNvSpPr/>
            <p:nvPr/>
          </p:nvSpPr>
          <p:spPr>
            <a:xfrm>
              <a:off x="8413295" y="4999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6" name="Oval 85">
              <a:extLst>
                <a:ext uri="{FF2B5EF4-FFF2-40B4-BE49-F238E27FC236}">
                  <a16:creationId xmlns:a16="http://schemas.microsoft.com/office/drawing/2014/main" id="{633EA260-F8BF-4BE3-BD78-CA30FCFBCD09}"/>
                </a:ext>
              </a:extLst>
            </p:cNvPr>
            <p:cNvSpPr/>
            <p:nvPr/>
          </p:nvSpPr>
          <p:spPr>
            <a:xfrm>
              <a:off x="8337095" y="60285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7" name="Oval 86">
              <a:extLst>
                <a:ext uri="{FF2B5EF4-FFF2-40B4-BE49-F238E27FC236}">
                  <a16:creationId xmlns:a16="http://schemas.microsoft.com/office/drawing/2014/main" id="{CD6630F1-1CA2-4126-BF30-C1A93B184A2F}"/>
                </a:ext>
              </a:extLst>
            </p:cNvPr>
            <p:cNvSpPr/>
            <p:nvPr/>
          </p:nvSpPr>
          <p:spPr>
            <a:xfrm>
              <a:off x="7747167" y="419863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8" name="Oval 87">
              <a:extLst>
                <a:ext uri="{FF2B5EF4-FFF2-40B4-BE49-F238E27FC236}">
                  <a16:creationId xmlns:a16="http://schemas.microsoft.com/office/drawing/2014/main" id="{CB0D7AD9-E971-4869-BDBD-755E276596C7}"/>
                </a:ext>
              </a:extLst>
            </p:cNvPr>
            <p:cNvSpPr/>
            <p:nvPr/>
          </p:nvSpPr>
          <p:spPr>
            <a:xfrm>
              <a:off x="7666132" y="48920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9" name="Oval 88">
              <a:extLst>
                <a:ext uri="{FF2B5EF4-FFF2-40B4-BE49-F238E27FC236}">
                  <a16:creationId xmlns:a16="http://schemas.microsoft.com/office/drawing/2014/main" id="{BBB33894-B878-48EA-BC2C-D284D61B12C5}"/>
                </a:ext>
              </a:extLst>
            </p:cNvPr>
            <p:cNvSpPr/>
            <p:nvPr/>
          </p:nvSpPr>
          <p:spPr>
            <a:xfrm>
              <a:off x="665594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0" name="Oval 89">
              <a:extLst>
                <a:ext uri="{FF2B5EF4-FFF2-40B4-BE49-F238E27FC236}">
                  <a16:creationId xmlns:a16="http://schemas.microsoft.com/office/drawing/2014/main" id="{5DF919BA-A004-402D-A77F-1311351B2D6F}"/>
                </a:ext>
              </a:extLst>
            </p:cNvPr>
            <p:cNvSpPr/>
            <p:nvPr/>
          </p:nvSpPr>
          <p:spPr>
            <a:xfrm>
              <a:off x="7922964" y="52284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1" name="Oval 90">
              <a:extLst>
                <a:ext uri="{FF2B5EF4-FFF2-40B4-BE49-F238E27FC236}">
                  <a16:creationId xmlns:a16="http://schemas.microsoft.com/office/drawing/2014/main" id="{010278A8-2AB7-450E-B3BA-E8808A0124F7}"/>
                </a:ext>
              </a:extLst>
            </p:cNvPr>
            <p:cNvSpPr/>
            <p:nvPr/>
          </p:nvSpPr>
          <p:spPr>
            <a:xfrm>
              <a:off x="6918701"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2" name="Oval 91">
              <a:extLst>
                <a:ext uri="{FF2B5EF4-FFF2-40B4-BE49-F238E27FC236}">
                  <a16:creationId xmlns:a16="http://schemas.microsoft.com/office/drawing/2014/main" id="{628471F5-ADD8-45AE-B251-9DD5D8174F28}"/>
                </a:ext>
              </a:extLst>
            </p:cNvPr>
            <p:cNvSpPr/>
            <p:nvPr/>
          </p:nvSpPr>
          <p:spPr>
            <a:xfrm>
              <a:off x="6955782" y="5973829"/>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3" name="Oval 92">
              <a:extLst>
                <a:ext uri="{FF2B5EF4-FFF2-40B4-BE49-F238E27FC236}">
                  <a16:creationId xmlns:a16="http://schemas.microsoft.com/office/drawing/2014/main" id="{85F9ED8D-1019-47B5-8540-E23154C43BB2}"/>
                </a:ext>
              </a:extLst>
            </p:cNvPr>
            <p:cNvSpPr/>
            <p:nvPr/>
          </p:nvSpPr>
          <p:spPr>
            <a:xfrm>
              <a:off x="7406130" y="60470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4" name="Oval 93">
              <a:extLst>
                <a:ext uri="{FF2B5EF4-FFF2-40B4-BE49-F238E27FC236}">
                  <a16:creationId xmlns:a16="http://schemas.microsoft.com/office/drawing/2014/main" id="{B1EC68F8-6C89-4F14-981C-63A65DE4782C}"/>
                </a:ext>
              </a:extLst>
            </p:cNvPr>
            <p:cNvSpPr/>
            <p:nvPr/>
          </p:nvSpPr>
          <p:spPr>
            <a:xfrm>
              <a:off x="7558530" y="61994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5" name="Oval 94">
              <a:extLst>
                <a:ext uri="{FF2B5EF4-FFF2-40B4-BE49-F238E27FC236}">
                  <a16:creationId xmlns:a16="http://schemas.microsoft.com/office/drawing/2014/main" id="{8C2A1D38-EA68-405C-8C56-00034010FF44}"/>
                </a:ext>
              </a:extLst>
            </p:cNvPr>
            <p:cNvSpPr/>
            <p:nvPr/>
          </p:nvSpPr>
          <p:spPr>
            <a:xfrm>
              <a:off x="8790303" y="48158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6" name="Oval 95">
              <a:extLst>
                <a:ext uri="{FF2B5EF4-FFF2-40B4-BE49-F238E27FC236}">
                  <a16:creationId xmlns:a16="http://schemas.microsoft.com/office/drawing/2014/main" id="{0D487DC2-F69F-48C2-8959-44825BC7CF65}"/>
                </a:ext>
              </a:extLst>
            </p:cNvPr>
            <p:cNvSpPr/>
            <p:nvPr/>
          </p:nvSpPr>
          <p:spPr>
            <a:xfrm>
              <a:off x="8445449"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7" name="Oval 96">
              <a:extLst>
                <a:ext uri="{FF2B5EF4-FFF2-40B4-BE49-F238E27FC236}">
                  <a16:creationId xmlns:a16="http://schemas.microsoft.com/office/drawing/2014/main" id="{F9C31108-AA15-4148-B9F1-965870B09FC8}"/>
                </a:ext>
              </a:extLst>
            </p:cNvPr>
            <p:cNvSpPr/>
            <p:nvPr/>
          </p:nvSpPr>
          <p:spPr>
            <a:xfrm>
              <a:off x="8870495"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8" name="Oval 97">
              <a:extLst>
                <a:ext uri="{FF2B5EF4-FFF2-40B4-BE49-F238E27FC236}">
                  <a16:creationId xmlns:a16="http://schemas.microsoft.com/office/drawing/2014/main" id="{40226D59-C619-4DBE-AED9-F404FBABE39F}"/>
                </a:ext>
              </a:extLst>
            </p:cNvPr>
            <p:cNvSpPr/>
            <p:nvPr/>
          </p:nvSpPr>
          <p:spPr>
            <a:xfrm>
              <a:off x="8075846" y="22217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9" name="Oval 98">
              <a:extLst>
                <a:ext uri="{FF2B5EF4-FFF2-40B4-BE49-F238E27FC236}">
                  <a16:creationId xmlns:a16="http://schemas.microsoft.com/office/drawing/2014/main" id="{00AC0966-9386-44C5-AADB-4FD509E36185}"/>
                </a:ext>
              </a:extLst>
            </p:cNvPr>
            <p:cNvSpPr/>
            <p:nvPr/>
          </p:nvSpPr>
          <p:spPr>
            <a:xfrm>
              <a:off x="9497905" y="315484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0" name="Oval 99">
              <a:extLst>
                <a:ext uri="{FF2B5EF4-FFF2-40B4-BE49-F238E27FC236}">
                  <a16:creationId xmlns:a16="http://schemas.microsoft.com/office/drawing/2014/main" id="{CEABED2D-2200-467A-BE68-A0B9765257DA}"/>
                </a:ext>
              </a:extLst>
            </p:cNvPr>
            <p:cNvSpPr/>
            <p:nvPr/>
          </p:nvSpPr>
          <p:spPr>
            <a:xfrm>
              <a:off x="8982371" y="157197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1" name="Oval 100">
              <a:extLst>
                <a:ext uri="{FF2B5EF4-FFF2-40B4-BE49-F238E27FC236}">
                  <a16:creationId xmlns:a16="http://schemas.microsoft.com/office/drawing/2014/main" id="{84B69E4B-301E-469C-B614-96E5902DD479}"/>
                </a:ext>
              </a:extLst>
            </p:cNvPr>
            <p:cNvSpPr/>
            <p:nvPr/>
          </p:nvSpPr>
          <p:spPr>
            <a:xfrm>
              <a:off x="10032155" y="18015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2" name="Oval 101">
              <a:extLst>
                <a:ext uri="{FF2B5EF4-FFF2-40B4-BE49-F238E27FC236}">
                  <a16:creationId xmlns:a16="http://schemas.microsoft.com/office/drawing/2014/main" id="{D81DEF8B-1400-4EF8-BDFA-7A98770C3185}"/>
                </a:ext>
              </a:extLst>
            </p:cNvPr>
            <p:cNvSpPr/>
            <p:nvPr/>
          </p:nvSpPr>
          <p:spPr>
            <a:xfrm>
              <a:off x="9942264" y="284376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a:extLst>
                <a:ext uri="{FF2B5EF4-FFF2-40B4-BE49-F238E27FC236}">
                  <a16:creationId xmlns:a16="http://schemas.microsoft.com/office/drawing/2014/main" id="{656DF009-C2B9-4DBA-BC66-CEAB3AC04489}"/>
                </a:ext>
              </a:extLst>
            </p:cNvPr>
            <p:cNvSpPr/>
            <p:nvPr/>
          </p:nvSpPr>
          <p:spPr>
            <a:xfrm>
              <a:off x="9472779" y="140636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4" name="Oval 103">
              <a:extLst>
                <a:ext uri="{FF2B5EF4-FFF2-40B4-BE49-F238E27FC236}">
                  <a16:creationId xmlns:a16="http://schemas.microsoft.com/office/drawing/2014/main" id="{4F563129-5F17-4022-85AC-07B80F9978E8}"/>
                </a:ext>
              </a:extLst>
            </p:cNvPr>
            <p:cNvSpPr/>
            <p:nvPr/>
          </p:nvSpPr>
          <p:spPr>
            <a:xfrm>
              <a:off x="8230262" y="170089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5" name="Oval 104">
              <a:extLst>
                <a:ext uri="{FF2B5EF4-FFF2-40B4-BE49-F238E27FC236}">
                  <a16:creationId xmlns:a16="http://schemas.microsoft.com/office/drawing/2014/main" id="{0D1D101D-9194-4A35-BF35-868CF9B03D8A}"/>
                </a:ext>
              </a:extLst>
            </p:cNvPr>
            <p:cNvSpPr/>
            <p:nvPr/>
          </p:nvSpPr>
          <p:spPr>
            <a:xfrm>
              <a:off x="9890719" y="134670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6" name="Oval 105">
              <a:extLst>
                <a:ext uri="{FF2B5EF4-FFF2-40B4-BE49-F238E27FC236}">
                  <a16:creationId xmlns:a16="http://schemas.microsoft.com/office/drawing/2014/main" id="{3FABF76E-30B0-44F9-9210-3D3609C7B579}"/>
                </a:ext>
              </a:extLst>
            </p:cNvPr>
            <p:cNvSpPr/>
            <p:nvPr/>
          </p:nvSpPr>
          <p:spPr>
            <a:xfrm>
              <a:off x="8839863" y="30948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7" name="Oval 106">
              <a:extLst>
                <a:ext uri="{FF2B5EF4-FFF2-40B4-BE49-F238E27FC236}">
                  <a16:creationId xmlns:a16="http://schemas.microsoft.com/office/drawing/2014/main" id="{1B07C575-6884-4CF6-AF99-0172897D0DD0}"/>
                </a:ext>
              </a:extLst>
            </p:cNvPr>
            <p:cNvSpPr/>
            <p:nvPr/>
          </p:nvSpPr>
          <p:spPr>
            <a:xfrm>
              <a:off x="9208233" y="335281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8" name="Oval 107">
              <a:extLst>
                <a:ext uri="{FF2B5EF4-FFF2-40B4-BE49-F238E27FC236}">
                  <a16:creationId xmlns:a16="http://schemas.microsoft.com/office/drawing/2014/main" id="{E84E6A59-2DA2-4BDD-B1B9-41D051584893}"/>
                </a:ext>
              </a:extLst>
            </p:cNvPr>
            <p:cNvSpPr/>
            <p:nvPr/>
          </p:nvSpPr>
          <p:spPr>
            <a:xfrm>
              <a:off x="9490062" y="287697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9" name="Oval 108">
              <a:extLst>
                <a:ext uri="{FF2B5EF4-FFF2-40B4-BE49-F238E27FC236}">
                  <a16:creationId xmlns:a16="http://schemas.microsoft.com/office/drawing/2014/main" id="{32BBBBFF-87D7-480D-8C5F-A83986117AC6}"/>
                </a:ext>
              </a:extLst>
            </p:cNvPr>
            <p:cNvSpPr/>
            <p:nvPr/>
          </p:nvSpPr>
          <p:spPr>
            <a:xfrm>
              <a:off x="10403497" y="23122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a:extLst>
                <a:ext uri="{FF2B5EF4-FFF2-40B4-BE49-F238E27FC236}">
                  <a16:creationId xmlns:a16="http://schemas.microsoft.com/office/drawing/2014/main" id="{BB49F324-6743-4823-9CB9-725183AD3F4E}"/>
                </a:ext>
              </a:extLst>
            </p:cNvPr>
            <p:cNvSpPr/>
            <p:nvPr/>
          </p:nvSpPr>
          <p:spPr>
            <a:xfrm>
              <a:off x="10276470" y="254033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a:extLst>
                <a:ext uri="{FF2B5EF4-FFF2-40B4-BE49-F238E27FC236}">
                  <a16:creationId xmlns:a16="http://schemas.microsoft.com/office/drawing/2014/main" id="{8E1F2A32-DEC3-4E56-A0D1-4913AB6BC98E}"/>
                </a:ext>
              </a:extLst>
            </p:cNvPr>
            <p:cNvSpPr/>
            <p:nvPr/>
          </p:nvSpPr>
          <p:spPr>
            <a:xfrm>
              <a:off x="10543170" y="26006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a:extLst>
                <a:ext uri="{FF2B5EF4-FFF2-40B4-BE49-F238E27FC236}">
                  <a16:creationId xmlns:a16="http://schemas.microsoft.com/office/drawing/2014/main" id="{0E566F1B-A6DC-4908-A582-43915283791D}"/>
                </a:ext>
              </a:extLst>
            </p:cNvPr>
            <p:cNvSpPr/>
            <p:nvPr/>
          </p:nvSpPr>
          <p:spPr>
            <a:xfrm>
              <a:off x="9343642" y="17253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a:extLst>
                <a:ext uri="{FF2B5EF4-FFF2-40B4-BE49-F238E27FC236}">
                  <a16:creationId xmlns:a16="http://schemas.microsoft.com/office/drawing/2014/main" id="{C475B8F8-361D-43F4-838F-754FDE42BC3B}"/>
                </a:ext>
              </a:extLst>
            </p:cNvPr>
            <p:cNvSpPr/>
            <p:nvPr/>
          </p:nvSpPr>
          <p:spPr>
            <a:xfrm>
              <a:off x="4007358" y="30635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a:extLst>
                <a:ext uri="{FF2B5EF4-FFF2-40B4-BE49-F238E27FC236}">
                  <a16:creationId xmlns:a16="http://schemas.microsoft.com/office/drawing/2014/main" id="{D95B33FB-D0C5-4820-9671-22D13958E5A7}"/>
                </a:ext>
              </a:extLst>
            </p:cNvPr>
            <p:cNvSpPr/>
            <p:nvPr/>
          </p:nvSpPr>
          <p:spPr>
            <a:xfrm>
              <a:off x="5299033" y="36934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a:extLst>
                <a:ext uri="{FF2B5EF4-FFF2-40B4-BE49-F238E27FC236}">
                  <a16:creationId xmlns:a16="http://schemas.microsoft.com/office/drawing/2014/main" id="{D7FE3B28-7BA8-41A4-A2F0-24818B5F4A5E}"/>
                </a:ext>
              </a:extLst>
            </p:cNvPr>
            <p:cNvSpPr/>
            <p:nvPr/>
          </p:nvSpPr>
          <p:spPr>
            <a:xfrm>
              <a:off x="4918033" y="2504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6" name="Oval 115">
              <a:extLst>
                <a:ext uri="{FF2B5EF4-FFF2-40B4-BE49-F238E27FC236}">
                  <a16:creationId xmlns:a16="http://schemas.microsoft.com/office/drawing/2014/main" id="{EE901A93-0EC7-4880-8792-4A5A525944F3}"/>
                </a:ext>
              </a:extLst>
            </p:cNvPr>
            <p:cNvSpPr/>
            <p:nvPr/>
          </p:nvSpPr>
          <p:spPr>
            <a:xfrm>
              <a:off x="6017964" y="2885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7" name="Oval 116">
              <a:extLst>
                <a:ext uri="{FF2B5EF4-FFF2-40B4-BE49-F238E27FC236}">
                  <a16:creationId xmlns:a16="http://schemas.microsoft.com/office/drawing/2014/main" id="{D92A051D-111B-480E-B699-3C1297D069C2}"/>
                </a:ext>
              </a:extLst>
            </p:cNvPr>
            <p:cNvSpPr/>
            <p:nvPr/>
          </p:nvSpPr>
          <p:spPr>
            <a:xfrm>
              <a:off x="5290757" y="223544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8" name="Oval 117">
              <a:extLst>
                <a:ext uri="{FF2B5EF4-FFF2-40B4-BE49-F238E27FC236}">
                  <a16:creationId xmlns:a16="http://schemas.microsoft.com/office/drawing/2014/main" id="{15EB8A71-ADD9-443A-A018-85F4A4D4FE3A}"/>
                </a:ext>
              </a:extLst>
            </p:cNvPr>
            <p:cNvSpPr/>
            <p:nvPr/>
          </p:nvSpPr>
          <p:spPr>
            <a:xfrm>
              <a:off x="4429683" y="225416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9" name="Oval 118">
              <a:extLst>
                <a:ext uri="{FF2B5EF4-FFF2-40B4-BE49-F238E27FC236}">
                  <a16:creationId xmlns:a16="http://schemas.microsoft.com/office/drawing/2014/main" id="{BF13F328-F023-484F-BBD2-5BFDA25116AC}"/>
                </a:ext>
              </a:extLst>
            </p:cNvPr>
            <p:cNvSpPr/>
            <p:nvPr/>
          </p:nvSpPr>
          <p:spPr>
            <a:xfrm>
              <a:off x="5630474" y="277098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0" name="Oval 119">
              <a:extLst>
                <a:ext uri="{FF2B5EF4-FFF2-40B4-BE49-F238E27FC236}">
                  <a16:creationId xmlns:a16="http://schemas.microsoft.com/office/drawing/2014/main" id="{5F0A484B-F49B-4A50-AE3B-D5DC8D40E478}"/>
                </a:ext>
              </a:extLst>
            </p:cNvPr>
            <p:cNvSpPr/>
            <p:nvPr/>
          </p:nvSpPr>
          <p:spPr>
            <a:xfrm>
              <a:off x="4523370" y="33429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1" name="Oval 120">
              <a:extLst>
                <a:ext uri="{FF2B5EF4-FFF2-40B4-BE49-F238E27FC236}">
                  <a16:creationId xmlns:a16="http://schemas.microsoft.com/office/drawing/2014/main" id="{C37961B0-EFF7-40ED-8713-92BF7D7E1653}"/>
                </a:ext>
              </a:extLst>
            </p:cNvPr>
            <p:cNvSpPr/>
            <p:nvPr/>
          </p:nvSpPr>
          <p:spPr>
            <a:xfrm>
              <a:off x="4560451" y="385976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2" name="Oval 121">
              <a:extLst>
                <a:ext uri="{FF2B5EF4-FFF2-40B4-BE49-F238E27FC236}">
                  <a16:creationId xmlns:a16="http://schemas.microsoft.com/office/drawing/2014/main" id="{9ED5D830-A8ED-4528-8101-5B2EA1377255}"/>
                </a:ext>
              </a:extLst>
            </p:cNvPr>
            <p:cNvSpPr/>
            <p:nvPr/>
          </p:nvSpPr>
          <p:spPr>
            <a:xfrm>
              <a:off x="5010799" y="39330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3" name="Oval 122">
              <a:extLst>
                <a:ext uri="{FF2B5EF4-FFF2-40B4-BE49-F238E27FC236}">
                  <a16:creationId xmlns:a16="http://schemas.microsoft.com/office/drawing/2014/main" id="{0BDBBC79-9811-4595-A8B9-E2AED31B87F1}"/>
                </a:ext>
              </a:extLst>
            </p:cNvPr>
            <p:cNvSpPr/>
            <p:nvPr/>
          </p:nvSpPr>
          <p:spPr>
            <a:xfrm>
              <a:off x="5163199" y="40854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4" name="Oval 123">
              <a:extLst>
                <a:ext uri="{FF2B5EF4-FFF2-40B4-BE49-F238E27FC236}">
                  <a16:creationId xmlns:a16="http://schemas.microsoft.com/office/drawing/2014/main" id="{DD20915C-6988-4913-862D-04A85337C7A6}"/>
                </a:ext>
              </a:extLst>
            </p:cNvPr>
            <p:cNvSpPr/>
            <p:nvPr/>
          </p:nvSpPr>
          <p:spPr>
            <a:xfrm>
              <a:off x="6394972" y="270179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5" name="Oval 124">
              <a:extLst>
                <a:ext uri="{FF2B5EF4-FFF2-40B4-BE49-F238E27FC236}">
                  <a16:creationId xmlns:a16="http://schemas.microsoft.com/office/drawing/2014/main" id="{FB9E73AB-CB23-4C29-90E6-44977EAFE117}"/>
                </a:ext>
              </a:extLst>
            </p:cNvPr>
            <p:cNvSpPr/>
            <p:nvPr/>
          </p:nvSpPr>
          <p:spPr>
            <a:xfrm>
              <a:off x="4912256" y="35009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6" name="Oval 125">
              <a:extLst>
                <a:ext uri="{FF2B5EF4-FFF2-40B4-BE49-F238E27FC236}">
                  <a16:creationId xmlns:a16="http://schemas.microsoft.com/office/drawing/2014/main" id="{AD176491-397F-44AA-A4B1-0FEFBC3EC916}"/>
                </a:ext>
              </a:extLst>
            </p:cNvPr>
            <p:cNvSpPr/>
            <p:nvPr/>
          </p:nvSpPr>
          <p:spPr>
            <a:xfrm>
              <a:off x="5996516" y="23567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7" name="Oval 126">
              <a:extLst>
                <a:ext uri="{FF2B5EF4-FFF2-40B4-BE49-F238E27FC236}">
                  <a16:creationId xmlns:a16="http://schemas.microsoft.com/office/drawing/2014/main" id="{EF5E7252-64F9-4D4C-AFED-D86F9F913E6E}"/>
                </a:ext>
              </a:extLst>
            </p:cNvPr>
            <p:cNvSpPr/>
            <p:nvPr/>
          </p:nvSpPr>
          <p:spPr>
            <a:xfrm>
              <a:off x="4904371" y="318178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8" name="Oval 127">
              <a:extLst>
                <a:ext uri="{FF2B5EF4-FFF2-40B4-BE49-F238E27FC236}">
                  <a16:creationId xmlns:a16="http://schemas.microsoft.com/office/drawing/2014/main" id="{BD842D0E-1730-465B-955B-2A075217A2DD}"/>
                </a:ext>
              </a:extLst>
            </p:cNvPr>
            <p:cNvSpPr/>
            <p:nvPr/>
          </p:nvSpPr>
          <p:spPr>
            <a:xfrm>
              <a:off x="4416748" y="29873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9" name="Oval 128">
              <a:extLst>
                <a:ext uri="{FF2B5EF4-FFF2-40B4-BE49-F238E27FC236}">
                  <a16:creationId xmlns:a16="http://schemas.microsoft.com/office/drawing/2014/main" id="{2EEA82B9-5CFC-4C6A-ACD7-7F1D1AE33961}"/>
                </a:ext>
              </a:extLst>
            </p:cNvPr>
            <p:cNvSpPr/>
            <p:nvPr/>
          </p:nvSpPr>
          <p:spPr>
            <a:xfrm>
              <a:off x="5184306" y="188845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0" name="Oval 129">
              <a:extLst>
                <a:ext uri="{FF2B5EF4-FFF2-40B4-BE49-F238E27FC236}">
                  <a16:creationId xmlns:a16="http://schemas.microsoft.com/office/drawing/2014/main" id="{9C4F1D3A-4F71-4481-AC67-E25C2A5C43E3}"/>
                </a:ext>
              </a:extLst>
            </p:cNvPr>
            <p:cNvSpPr/>
            <p:nvPr/>
          </p:nvSpPr>
          <p:spPr>
            <a:xfrm>
              <a:off x="5756233" y="41506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1" name="Oval 130">
              <a:extLst>
                <a:ext uri="{FF2B5EF4-FFF2-40B4-BE49-F238E27FC236}">
                  <a16:creationId xmlns:a16="http://schemas.microsoft.com/office/drawing/2014/main" id="{4C170B5C-A7DD-41EC-8B20-AB471045F85E}"/>
                </a:ext>
              </a:extLst>
            </p:cNvPr>
            <p:cNvSpPr/>
            <p:nvPr/>
          </p:nvSpPr>
          <p:spPr>
            <a:xfrm>
              <a:off x="5619464" y="23503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2" name="Oval 131">
              <a:extLst>
                <a:ext uri="{FF2B5EF4-FFF2-40B4-BE49-F238E27FC236}">
                  <a16:creationId xmlns:a16="http://schemas.microsoft.com/office/drawing/2014/main" id="{83436CCF-91A1-4AFE-9092-60A233001918}"/>
                </a:ext>
              </a:extLst>
            </p:cNvPr>
            <p:cNvSpPr/>
            <p:nvPr/>
          </p:nvSpPr>
          <p:spPr>
            <a:xfrm>
              <a:off x="4836056" y="22229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3" name="Oval 132">
              <a:extLst>
                <a:ext uri="{FF2B5EF4-FFF2-40B4-BE49-F238E27FC236}">
                  <a16:creationId xmlns:a16="http://schemas.microsoft.com/office/drawing/2014/main" id="{1F0753C3-1539-4A3C-8456-928C8B253A39}"/>
                </a:ext>
              </a:extLst>
            </p:cNvPr>
            <p:cNvSpPr/>
            <p:nvPr/>
          </p:nvSpPr>
          <p:spPr>
            <a:xfrm>
              <a:off x="5832433" y="196141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4" name="Oval 133">
              <a:extLst>
                <a:ext uri="{FF2B5EF4-FFF2-40B4-BE49-F238E27FC236}">
                  <a16:creationId xmlns:a16="http://schemas.microsoft.com/office/drawing/2014/main" id="{3C8AD539-07FB-4907-AD64-1FBA98F52AD5}"/>
                </a:ext>
              </a:extLst>
            </p:cNvPr>
            <p:cNvSpPr/>
            <p:nvPr/>
          </p:nvSpPr>
          <p:spPr>
            <a:xfrm>
              <a:off x="8363367" y="201465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5" name="Oval 134">
              <a:extLst>
                <a:ext uri="{FF2B5EF4-FFF2-40B4-BE49-F238E27FC236}">
                  <a16:creationId xmlns:a16="http://schemas.microsoft.com/office/drawing/2014/main" id="{CB91D9BD-A397-4B6A-AB64-6DA87CEE1BD7}"/>
                </a:ext>
              </a:extLst>
            </p:cNvPr>
            <p:cNvSpPr/>
            <p:nvPr/>
          </p:nvSpPr>
          <p:spPr>
            <a:xfrm>
              <a:off x="8633419" y="20672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6" name="Oval 135">
              <a:extLst>
                <a:ext uri="{FF2B5EF4-FFF2-40B4-BE49-F238E27FC236}">
                  <a16:creationId xmlns:a16="http://schemas.microsoft.com/office/drawing/2014/main" id="{9DC72668-B16A-4AF4-B909-7AACD2CCD9A1}"/>
                </a:ext>
              </a:extLst>
            </p:cNvPr>
            <p:cNvSpPr/>
            <p:nvPr/>
          </p:nvSpPr>
          <p:spPr>
            <a:xfrm>
              <a:off x="4321365" y="349672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7" name="Oval 136">
              <a:extLst>
                <a:ext uri="{FF2B5EF4-FFF2-40B4-BE49-F238E27FC236}">
                  <a16:creationId xmlns:a16="http://schemas.microsoft.com/office/drawing/2014/main" id="{0461133E-0D8F-494B-8E6B-58AFDB999EF2}"/>
                </a:ext>
              </a:extLst>
            </p:cNvPr>
            <p:cNvSpPr/>
            <p:nvPr/>
          </p:nvSpPr>
          <p:spPr>
            <a:xfrm>
              <a:off x="8624465" y="151352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8" name="Oval 137">
              <a:extLst>
                <a:ext uri="{FF2B5EF4-FFF2-40B4-BE49-F238E27FC236}">
                  <a16:creationId xmlns:a16="http://schemas.microsoft.com/office/drawing/2014/main" id="{757C5A98-BDB8-465C-AD8C-717A32D23E91}"/>
                </a:ext>
              </a:extLst>
            </p:cNvPr>
            <p:cNvSpPr/>
            <p:nvPr/>
          </p:nvSpPr>
          <p:spPr>
            <a:xfrm>
              <a:off x="9753013" y="33048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9" name="Oval 138">
              <a:extLst>
                <a:ext uri="{FF2B5EF4-FFF2-40B4-BE49-F238E27FC236}">
                  <a16:creationId xmlns:a16="http://schemas.microsoft.com/office/drawing/2014/main" id="{25917C4E-5D98-4F0D-BFB2-132E3E68175E}"/>
                </a:ext>
              </a:extLst>
            </p:cNvPr>
            <p:cNvSpPr/>
            <p:nvPr/>
          </p:nvSpPr>
          <p:spPr>
            <a:xfrm>
              <a:off x="10001430" y="2267485"/>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0" name="Oval 139">
              <a:extLst>
                <a:ext uri="{FF2B5EF4-FFF2-40B4-BE49-F238E27FC236}">
                  <a16:creationId xmlns:a16="http://schemas.microsoft.com/office/drawing/2014/main" id="{A32E1000-FA10-4917-BF09-0ABB23B12F7D}"/>
                </a:ext>
              </a:extLst>
            </p:cNvPr>
            <p:cNvSpPr/>
            <p:nvPr/>
          </p:nvSpPr>
          <p:spPr>
            <a:xfrm>
              <a:off x="10300232" y="29260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1" name="Oval 140">
              <a:extLst>
                <a:ext uri="{FF2B5EF4-FFF2-40B4-BE49-F238E27FC236}">
                  <a16:creationId xmlns:a16="http://schemas.microsoft.com/office/drawing/2014/main" id="{7A02F15A-1BB9-488E-A1AD-1D75BD0EB933}"/>
                </a:ext>
              </a:extLst>
            </p:cNvPr>
            <p:cNvSpPr/>
            <p:nvPr/>
          </p:nvSpPr>
          <p:spPr>
            <a:xfrm>
              <a:off x="9814519" y="160530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2" name="Oval 141">
              <a:extLst>
                <a:ext uri="{FF2B5EF4-FFF2-40B4-BE49-F238E27FC236}">
                  <a16:creationId xmlns:a16="http://schemas.microsoft.com/office/drawing/2014/main" id="{C00632AB-CFA3-4FC1-BE07-915CE24A41A5}"/>
                </a:ext>
              </a:extLst>
            </p:cNvPr>
            <p:cNvSpPr/>
            <p:nvPr/>
          </p:nvSpPr>
          <p:spPr>
            <a:xfrm>
              <a:off x="8909839" y="337241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3" name="Oval 142">
              <a:extLst>
                <a:ext uri="{FF2B5EF4-FFF2-40B4-BE49-F238E27FC236}">
                  <a16:creationId xmlns:a16="http://schemas.microsoft.com/office/drawing/2014/main" id="{F849AE1B-8EF0-4847-AB3C-B12A4F303A33}"/>
                </a:ext>
              </a:extLst>
            </p:cNvPr>
            <p:cNvSpPr/>
            <p:nvPr/>
          </p:nvSpPr>
          <p:spPr>
            <a:xfrm>
              <a:off x="9443239" y="347534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grpSp>
        <p:nvGrpSpPr>
          <p:cNvPr id="80" name="Group 79">
            <a:extLst>
              <a:ext uri="{FF2B5EF4-FFF2-40B4-BE49-F238E27FC236}">
                <a16:creationId xmlns:a16="http://schemas.microsoft.com/office/drawing/2014/main" id="{B46C09C3-A80D-452A-ABD5-E28B9DDDF41F}"/>
              </a:ext>
            </a:extLst>
          </p:cNvPr>
          <p:cNvGrpSpPr/>
          <p:nvPr/>
        </p:nvGrpSpPr>
        <p:grpSpPr>
          <a:xfrm>
            <a:off x="872788" y="1762568"/>
            <a:ext cx="1791849" cy="2586866"/>
            <a:chOff x="5153028" y="3219158"/>
            <a:chExt cx="1791849" cy="2586866"/>
          </a:xfrm>
        </p:grpSpPr>
        <p:sp>
          <p:nvSpPr>
            <p:cNvPr id="81" name="Teardrop 80">
              <a:extLst>
                <a:ext uri="{FF2B5EF4-FFF2-40B4-BE49-F238E27FC236}">
                  <a16:creationId xmlns:a16="http://schemas.microsoft.com/office/drawing/2014/main" id="{D2B97AC8-73D8-4367-96AE-F5D6F7B3FC17}"/>
                </a:ext>
              </a:extLst>
            </p:cNvPr>
            <p:cNvSpPr/>
            <p:nvPr/>
          </p:nvSpPr>
          <p:spPr>
            <a:xfrm rot="18884220">
              <a:off x="5166747" y="4027895"/>
              <a:ext cx="1782305" cy="1773954"/>
            </a:xfrm>
            <a:prstGeom prst="teardrop">
              <a:avLst>
                <a:gd name="adj" fmla="val 143233"/>
              </a:avLst>
            </a:prstGeom>
            <a:solidFill>
              <a:srgbClr val="5AA2AE"/>
            </a:solidFill>
            <a:ln>
              <a:solidFill>
                <a:srgbClr val="9D90A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4" name="Rectangle 143">
              <a:extLst>
                <a:ext uri="{FF2B5EF4-FFF2-40B4-BE49-F238E27FC236}">
                  <a16:creationId xmlns:a16="http://schemas.microsoft.com/office/drawing/2014/main" id="{7B8D8CC4-07B7-4B00-9F4B-C95091B50F40}"/>
                </a:ext>
              </a:extLst>
            </p:cNvPr>
            <p:cNvSpPr/>
            <p:nvPr/>
          </p:nvSpPr>
          <p:spPr>
            <a:xfrm>
              <a:off x="5153028" y="3219158"/>
              <a:ext cx="1773114" cy="1323439"/>
            </a:xfrm>
            <a:prstGeom prst="rect">
              <a:avLst/>
            </a:prstGeom>
          </p:spPr>
          <p:txBody>
            <a:bodyPr wrap="none">
              <a:prstTxWarp prst="textArchDown">
                <a:avLst/>
              </a:prstTxWarp>
              <a:spAutoFit/>
            </a:bodyPr>
            <a:lstStyle/>
            <a:p>
              <a:pPr lvl="0" algn="ctr"/>
              <a:r>
                <a:rPr lang="en-US" sz="3200" b="1" dirty="0"/>
                <a:t>BAG</a:t>
              </a:r>
            </a:p>
            <a:p>
              <a:pPr lvl="0" algn="ctr"/>
              <a:r>
                <a:rPr lang="en-US" sz="3200" b="1" dirty="0"/>
                <a:t>OF SEQ</a:t>
              </a:r>
            </a:p>
            <a:p>
              <a:pPr lvl="0" algn="ctr"/>
              <a:r>
                <a:rPr lang="en-US" sz="3200" b="1" dirty="0"/>
                <a:t>DATA</a:t>
              </a:r>
              <a:endParaRPr lang="en-US" sz="3200" dirty="0"/>
            </a:p>
          </p:txBody>
        </p:sp>
      </p:grpSp>
    </p:spTree>
    <p:extLst>
      <p:ext uri="{BB962C8B-B14F-4D97-AF65-F5344CB8AC3E}">
        <p14:creationId xmlns:p14="http://schemas.microsoft.com/office/powerpoint/2010/main" val="1415173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Network Analysis of Genomes</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916491" y="5663738"/>
            <a:ext cx="10359013"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Bolduc, B, et al. </a:t>
            </a:r>
            <a:r>
              <a:rPr lang="en-US" sz="1200" i="1" dirty="0" err="1">
                <a:solidFill>
                  <a:srgbClr val="000000"/>
                </a:solidFill>
                <a:ea typeface="Arial" panose="020B0604020202020204" pitchFamily="34" charset="0"/>
              </a:rPr>
              <a:t>vConTACT</a:t>
            </a:r>
            <a:r>
              <a:rPr lang="en-US" sz="1200" i="1" dirty="0">
                <a:solidFill>
                  <a:srgbClr val="000000"/>
                </a:solidFill>
                <a:ea typeface="Arial" panose="020B0604020202020204" pitchFamily="34" charset="0"/>
              </a:rPr>
              <a:t>: an </a:t>
            </a:r>
            <a:r>
              <a:rPr lang="en-US" sz="1200" i="1" dirty="0" err="1">
                <a:solidFill>
                  <a:srgbClr val="000000"/>
                </a:solidFill>
                <a:ea typeface="Arial" panose="020B0604020202020204" pitchFamily="34" charset="0"/>
              </a:rPr>
              <a:t>iVirus</a:t>
            </a:r>
            <a:r>
              <a:rPr lang="en-US" sz="1200" i="1" dirty="0">
                <a:solidFill>
                  <a:srgbClr val="000000"/>
                </a:solidFill>
                <a:ea typeface="Arial" panose="020B0604020202020204" pitchFamily="34" charset="0"/>
              </a:rPr>
              <a:t> tool to classify double-stranded DNA viruses that infect Archaea and Bacteria. Nature Reviews Microbiology. 2017 </a:t>
            </a:r>
            <a:r>
              <a:rPr lang="en-US" sz="1200" i="1" dirty="0" err="1">
                <a:solidFill>
                  <a:srgbClr val="000000"/>
                </a:solidFill>
                <a:ea typeface="Arial" panose="020B0604020202020204" pitchFamily="34" charset="0"/>
              </a:rPr>
              <a:t>PeerJ</a:t>
            </a:r>
            <a:r>
              <a:rPr lang="en-US" sz="1200" i="1" dirty="0">
                <a:solidFill>
                  <a:srgbClr val="000000"/>
                </a:solidFill>
                <a:ea typeface="Arial" panose="020B0604020202020204" pitchFamily="34" charset="0"/>
              </a:rPr>
              <a:t> 5:e3243. </a:t>
            </a:r>
            <a:endParaRPr lang="en-US" sz="1200" i="1" dirty="0">
              <a:solidFill>
                <a:srgbClr val="000000"/>
              </a:solidFill>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27F69B17-6554-437E-8C3C-C0D4BED1D36E}"/>
              </a:ext>
            </a:extLst>
          </p:cNvPr>
          <p:cNvSpPr/>
          <p:nvPr/>
        </p:nvSpPr>
        <p:spPr>
          <a:xfrm>
            <a:off x="838200" y="1835997"/>
            <a:ext cx="6398342" cy="2862322"/>
          </a:xfrm>
          <a:prstGeom prst="rect">
            <a:avLst/>
          </a:prstGeom>
        </p:spPr>
        <p:txBody>
          <a:bodyPr wrap="square">
            <a:spAutoFit/>
          </a:bodyPr>
          <a:lstStyle/>
          <a:p>
            <a:r>
              <a:rPr lang="en-US" b="1" dirty="0" err="1"/>
              <a:t>vConTACT</a:t>
            </a:r>
            <a:r>
              <a:rPr lang="en-US" dirty="0"/>
              <a:t> analyses are based on previously established gene sharing network methods (Lima-Mendez et al., 2008). Briefly, protein clusters (PCs) are established across all genomes in the dataset; with </a:t>
            </a:r>
            <a:r>
              <a:rPr lang="en-US" dirty="0" err="1"/>
              <a:t>vConTACT</a:t>
            </a:r>
            <a:r>
              <a:rPr lang="en-US" dirty="0"/>
              <a:t> doing this by default using Markov clustering from all-versus-all BLASTP comparisons (though user-specified clusters can also be used). PC profiles of genomes or genome fragments (herein ‘genome’) are then calculated, where the presence and absence of PCs (from the entire PC dataset) along a genome are established and then compared pairwise between genomes.</a:t>
            </a:r>
          </a:p>
        </p:txBody>
      </p:sp>
      <p:pic>
        <p:nvPicPr>
          <p:cNvPr id="2052" name="Picture 4" descr="https://dfzljdn9uc3pi.cloudfront.net/2017/3243/1/fig-1-2x.jpg">
            <a:extLst>
              <a:ext uri="{FF2B5EF4-FFF2-40B4-BE49-F238E27FC236}">
                <a16:creationId xmlns:a16="http://schemas.microsoft.com/office/drawing/2014/main" id="{D12BAEFD-BA96-4449-9761-2A0ABF587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4062" y="1073696"/>
            <a:ext cx="3607628" cy="4576270"/>
          </a:xfrm>
          <a:prstGeom prst="rect">
            <a:avLst/>
          </a:prstGeom>
          <a:noFill/>
          <a:effectLst>
            <a:outerShdw blurRad="127000" dist="127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20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Network Analysis of Genomes</a:t>
            </a:r>
            <a:endParaRPr lang="en-US" dirty="0">
              <a:latin typeface="+mn-lt"/>
            </a:endParaRPr>
          </a:p>
        </p:txBody>
      </p:sp>
      <p:sp>
        <p:nvSpPr>
          <p:cNvPr id="7" name="Rectangle 6">
            <a:extLst>
              <a:ext uri="{FF2B5EF4-FFF2-40B4-BE49-F238E27FC236}">
                <a16:creationId xmlns:a16="http://schemas.microsoft.com/office/drawing/2014/main" id="{CE756D62-72DC-4EA6-A83B-DD2A8C81A895}"/>
              </a:ext>
            </a:extLst>
          </p:cNvPr>
          <p:cNvSpPr/>
          <p:nvPr/>
        </p:nvSpPr>
        <p:spPr>
          <a:xfrm>
            <a:off x="916491" y="5663738"/>
            <a:ext cx="10359013"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Bolduc, B, et al. </a:t>
            </a:r>
            <a:r>
              <a:rPr lang="en-US" sz="1200" i="1" dirty="0" err="1">
                <a:solidFill>
                  <a:srgbClr val="000000"/>
                </a:solidFill>
                <a:ea typeface="Arial" panose="020B0604020202020204" pitchFamily="34" charset="0"/>
              </a:rPr>
              <a:t>vConTACT</a:t>
            </a:r>
            <a:r>
              <a:rPr lang="en-US" sz="1200" i="1" dirty="0">
                <a:solidFill>
                  <a:srgbClr val="000000"/>
                </a:solidFill>
                <a:ea typeface="Arial" panose="020B0604020202020204" pitchFamily="34" charset="0"/>
              </a:rPr>
              <a:t>: an </a:t>
            </a:r>
            <a:r>
              <a:rPr lang="en-US" sz="1200" i="1" dirty="0" err="1">
                <a:solidFill>
                  <a:srgbClr val="000000"/>
                </a:solidFill>
                <a:ea typeface="Arial" panose="020B0604020202020204" pitchFamily="34" charset="0"/>
              </a:rPr>
              <a:t>iVirus</a:t>
            </a:r>
            <a:r>
              <a:rPr lang="en-US" sz="1200" i="1" dirty="0">
                <a:solidFill>
                  <a:srgbClr val="000000"/>
                </a:solidFill>
                <a:ea typeface="Arial" panose="020B0604020202020204" pitchFamily="34" charset="0"/>
              </a:rPr>
              <a:t> tool to classify double-stranded DNA viruses that infect Archaea and Bacteria. Nature Reviews Microbiology. 2017 </a:t>
            </a:r>
            <a:r>
              <a:rPr lang="en-US" sz="1200" i="1" dirty="0" err="1">
                <a:solidFill>
                  <a:srgbClr val="000000"/>
                </a:solidFill>
                <a:ea typeface="Arial" panose="020B0604020202020204" pitchFamily="34" charset="0"/>
              </a:rPr>
              <a:t>PeerJ</a:t>
            </a:r>
            <a:r>
              <a:rPr lang="en-US" sz="1200" i="1" dirty="0">
                <a:solidFill>
                  <a:srgbClr val="000000"/>
                </a:solidFill>
                <a:ea typeface="Arial" panose="020B0604020202020204" pitchFamily="34" charset="0"/>
              </a:rPr>
              <a:t> 5:e3243. </a:t>
            </a:r>
            <a:endParaRPr lang="en-US" sz="1200" i="1" dirty="0">
              <a:solidFill>
                <a:srgbClr val="000000"/>
              </a:solidFill>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27F69B17-6554-437E-8C3C-C0D4BED1D36E}"/>
              </a:ext>
            </a:extLst>
          </p:cNvPr>
          <p:cNvSpPr/>
          <p:nvPr/>
        </p:nvSpPr>
        <p:spPr>
          <a:xfrm>
            <a:off x="838199" y="1835997"/>
            <a:ext cx="4844845" cy="2585323"/>
          </a:xfrm>
          <a:prstGeom prst="rect">
            <a:avLst/>
          </a:prstGeom>
        </p:spPr>
        <p:txBody>
          <a:bodyPr wrap="square">
            <a:spAutoFit/>
          </a:bodyPr>
          <a:lstStyle/>
          <a:p>
            <a:r>
              <a:rPr lang="en-US" b="1" dirty="0" err="1"/>
              <a:t>vConTACT</a:t>
            </a:r>
            <a:r>
              <a:rPr lang="en-US" b="1" dirty="0"/>
              <a:t> viral clusters (VCs)</a:t>
            </a:r>
          </a:p>
          <a:p>
            <a:endParaRPr lang="en-US" dirty="0"/>
          </a:p>
          <a:p>
            <a:r>
              <a:rPr lang="en-US" dirty="0"/>
              <a:t>Analyses underscore two issues:</a:t>
            </a:r>
          </a:p>
          <a:p>
            <a:endParaRPr lang="en-US" dirty="0"/>
          </a:p>
          <a:p>
            <a:r>
              <a:rPr lang="en-US" dirty="0"/>
              <a:t>(1) Current ICTV bacteriophage taxonomy needs to be better sorted to support bench marching.</a:t>
            </a:r>
          </a:p>
          <a:p>
            <a:endParaRPr lang="en-US" dirty="0"/>
          </a:p>
          <a:p>
            <a:r>
              <a:rPr lang="en-US" dirty="0"/>
              <a:t>(2) Need publicly available, community accepted protein cluster, HMM, and/or PSSM resources. </a:t>
            </a:r>
          </a:p>
        </p:txBody>
      </p:sp>
      <p:pic>
        <p:nvPicPr>
          <p:cNvPr id="3" name="Picture 2">
            <a:extLst>
              <a:ext uri="{FF2B5EF4-FFF2-40B4-BE49-F238E27FC236}">
                <a16:creationId xmlns:a16="http://schemas.microsoft.com/office/drawing/2014/main" id="{B72C1670-A9FD-4EF0-A590-7E2A9C099C64}"/>
              </a:ext>
            </a:extLst>
          </p:cNvPr>
          <p:cNvPicPr>
            <a:picLocks noChangeAspect="1"/>
          </p:cNvPicPr>
          <p:nvPr/>
        </p:nvPicPr>
        <p:blipFill>
          <a:blip r:embed="rId2"/>
          <a:stretch>
            <a:fillRect/>
          </a:stretch>
        </p:blipFill>
        <p:spPr>
          <a:xfrm>
            <a:off x="6387626" y="1140549"/>
            <a:ext cx="4800600" cy="4508564"/>
          </a:xfrm>
          <a:prstGeom prst="rect">
            <a:avLst/>
          </a:prstGeom>
          <a:effectLst>
            <a:outerShdw blurRad="127000" dist="127000" dir="2700000" algn="tl" rotWithShape="0">
              <a:prstClr val="black">
                <a:alpha val="40000"/>
              </a:prstClr>
            </a:outerShdw>
          </a:effectLst>
        </p:spPr>
      </p:pic>
    </p:spTree>
    <p:extLst>
      <p:ext uri="{BB962C8B-B14F-4D97-AF65-F5344CB8AC3E}">
        <p14:creationId xmlns:p14="http://schemas.microsoft.com/office/powerpoint/2010/main" val="2416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Viral Taxonomy – Not Only About Assemblies</a:t>
            </a:r>
            <a:endParaRPr lang="en-US" dirty="0">
              <a:latin typeface="+mn-lt"/>
            </a:endParaRPr>
          </a:p>
        </p:txBody>
      </p:sp>
    </p:spTree>
    <p:extLst>
      <p:ext uri="{BB962C8B-B14F-4D97-AF65-F5344CB8AC3E}">
        <p14:creationId xmlns:p14="http://schemas.microsoft.com/office/powerpoint/2010/main" val="134433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329F0182-559A-4331-A6C0-2DB3C75A1097}"/>
              </a:ext>
            </a:extLst>
          </p:cNvPr>
          <p:cNvSpPr txBox="1">
            <a:spLocks/>
          </p:cNvSpPr>
          <p:nvPr/>
        </p:nvSpPr>
        <p:spPr>
          <a:xfrm>
            <a:off x="1981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u="sng" cap="small" dirty="0">
                <a:solidFill>
                  <a:sysClr val="windowText" lastClr="000000"/>
                </a:solidFill>
                <a:latin typeface="Calibri"/>
              </a:rPr>
              <a:t>SRA Taxonomy Analysis Tool</a:t>
            </a:r>
            <a:endParaRPr lang="en-US" dirty="0">
              <a:solidFill>
                <a:sysClr val="windowText" lastClr="000000"/>
              </a:solidFill>
              <a:latin typeface="Calibri"/>
            </a:endParaRPr>
          </a:p>
        </p:txBody>
      </p:sp>
      <p:pic>
        <p:nvPicPr>
          <p:cNvPr id="6" name="Picture 5">
            <a:extLst>
              <a:ext uri="{FF2B5EF4-FFF2-40B4-BE49-F238E27FC236}">
                <a16:creationId xmlns:a16="http://schemas.microsoft.com/office/drawing/2014/main" id="{88993F22-128E-4058-A1FC-5AA87B674703}"/>
              </a:ext>
            </a:extLst>
          </p:cNvPr>
          <p:cNvPicPr>
            <a:picLocks noChangeAspect="1"/>
          </p:cNvPicPr>
          <p:nvPr/>
        </p:nvPicPr>
        <p:blipFill>
          <a:blip r:embed="rId2"/>
          <a:stretch>
            <a:fillRect/>
          </a:stretch>
        </p:blipFill>
        <p:spPr>
          <a:xfrm>
            <a:off x="4960374" y="1143000"/>
            <a:ext cx="6400800" cy="4831155"/>
          </a:xfrm>
          <a:prstGeom prst="rect">
            <a:avLst/>
          </a:prstGeom>
          <a:ln w="38100">
            <a:solidFill>
              <a:srgbClr val="007D9C"/>
            </a:solidFill>
          </a:ln>
          <a:effectLst>
            <a:outerShdw blurRad="127000" dist="127000" dir="2700000" algn="tl" rotWithShape="0">
              <a:prstClr val="black">
                <a:alpha val="40000"/>
              </a:prstClr>
            </a:outerShdw>
          </a:effectLst>
        </p:spPr>
      </p:pic>
      <p:sp>
        <p:nvSpPr>
          <p:cNvPr id="4" name="Rectangle 3">
            <a:extLst>
              <a:ext uri="{FF2B5EF4-FFF2-40B4-BE49-F238E27FC236}">
                <a16:creationId xmlns:a16="http://schemas.microsoft.com/office/drawing/2014/main" id="{78A320F3-A657-45DA-BB53-4A8161FAB2B7}"/>
              </a:ext>
            </a:extLst>
          </p:cNvPr>
          <p:cNvSpPr/>
          <p:nvPr/>
        </p:nvSpPr>
        <p:spPr>
          <a:xfrm>
            <a:off x="838199" y="1835997"/>
            <a:ext cx="4038601" cy="2308324"/>
          </a:xfrm>
          <a:prstGeom prst="rect">
            <a:avLst/>
          </a:prstGeom>
        </p:spPr>
        <p:txBody>
          <a:bodyPr wrap="square">
            <a:spAutoFit/>
          </a:bodyPr>
          <a:lstStyle/>
          <a:p>
            <a:r>
              <a:rPr lang="en-US" b="1" dirty="0"/>
              <a:t>SRA Taxonomy Analysis Toll (STAT)</a:t>
            </a:r>
          </a:p>
          <a:p>
            <a:endParaRPr lang="en-US" dirty="0"/>
          </a:p>
          <a:p>
            <a:r>
              <a:rPr lang="en-US" dirty="0"/>
              <a:t>K-</a:t>
            </a:r>
            <a:r>
              <a:rPr lang="en-US" dirty="0" err="1"/>
              <a:t>mer</a:t>
            </a:r>
            <a:r>
              <a:rPr lang="en-US" dirty="0"/>
              <a:t> index from reference genomes</a:t>
            </a:r>
          </a:p>
          <a:p>
            <a:endParaRPr lang="en-US" dirty="0"/>
          </a:p>
          <a:p>
            <a:r>
              <a:rPr lang="en-US" dirty="0"/>
              <a:t>Non-informative k-</a:t>
            </a:r>
            <a:r>
              <a:rPr lang="en-US" dirty="0" err="1"/>
              <a:t>mers</a:t>
            </a:r>
            <a:r>
              <a:rPr lang="en-US" dirty="0"/>
              <a:t> removed</a:t>
            </a:r>
          </a:p>
          <a:p>
            <a:endParaRPr lang="en-US" dirty="0"/>
          </a:p>
          <a:p>
            <a:r>
              <a:rPr lang="en-US" dirty="0"/>
              <a:t>Shared k-</a:t>
            </a:r>
            <a:r>
              <a:rPr lang="en-US" dirty="0" err="1"/>
              <a:t>mers</a:t>
            </a:r>
            <a:r>
              <a:rPr lang="en-US" dirty="0"/>
              <a:t> mapper to taxonomy hierarchy</a:t>
            </a:r>
          </a:p>
        </p:txBody>
      </p:sp>
    </p:spTree>
    <p:extLst>
      <p:ext uri="{BB962C8B-B14F-4D97-AF65-F5344CB8AC3E}">
        <p14:creationId xmlns:p14="http://schemas.microsoft.com/office/powerpoint/2010/main" val="681350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329F0182-559A-4331-A6C0-2DB3C75A1097}"/>
              </a:ext>
            </a:extLst>
          </p:cNvPr>
          <p:cNvSpPr txBox="1">
            <a:spLocks/>
          </p:cNvSpPr>
          <p:nvPr/>
        </p:nvSpPr>
        <p:spPr>
          <a:xfrm>
            <a:off x="1981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u="sng" cap="small" dirty="0">
                <a:solidFill>
                  <a:sysClr val="windowText" lastClr="000000"/>
                </a:solidFill>
                <a:latin typeface="Calibri"/>
              </a:rPr>
              <a:t>SRA Taxonomy Analysis Tool</a:t>
            </a:r>
            <a:endParaRPr lang="en-US" dirty="0">
              <a:solidFill>
                <a:sysClr val="windowText" lastClr="000000"/>
              </a:solidFill>
              <a:latin typeface="Calibri"/>
            </a:endParaRPr>
          </a:p>
        </p:txBody>
      </p:sp>
      <p:pic>
        <p:nvPicPr>
          <p:cNvPr id="3" name="Picture 2">
            <a:extLst>
              <a:ext uri="{FF2B5EF4-FFF2-40B4-BE49-F238E27FC236}">
                <a16:creationId xmlns:a16="http://schemas.microsoft.com/office/drawing/2014/main" id="{8F9190B6-BD72-46DC-A5E9-9D3DCC7232B5}"/>
              </a:ext>
            </a:extLst>
          </p:cNvPr>
          <p:cNvPicPr>
            <a:picLocks noChangeAspect="1"/>
          </p:cNvPicPr>
          <p:nvPr/>
        </p:nvPicPr>
        <p:blipFill>
          <a:blip r:embed="rId2"/>
          <a:stretch>
            <a:fillRect/>
          </a:stretch>
        </p:blipFill>
        <p:spPr>
          <a:xfrm>
            <a:off x="4940709" y="1307691"/>
            <a:ext cx="6400800" cy="4620930"/>
          </a:xfrm>
          <a:prstGeom prst="rect">
            <a:avLst/>
          </a:prstGeom>
          <a:ln w="38100">
            <a:solidFill>
              <a:srgbClr val="007D9C"/>
            </a:solidFill>
          </a:ln>
          <a:effectLst>
            <a:outerShdw blurRad="127000" dist="127000" dir="2700000" algn="tl" rotWithShape="0">
              <a:prstClr val="black">
                <a:alpha val="40000"/>
              </a:prstClr>
            </a:outerShdw>
          </a:effectLst>
        </p:spPr>
      </p:pic>
      <p:sp>
        <p:nvSpPr>
          <p:cNvPr id="8" name="Rectangle 7">
            <a:extLst>
              <a:ext uri="{FF2B5EF4-FFF2-40B4-BE49-F238E27FC236}">
                <a16:creationId xmlns:a16="http://schemas.microsoft.com/office/drawing/2014/main" id="{BD0E06A4-2108-4704-A6F3-90C50526CB9B}"/>
              </a:ext>
            </a:extLst>
          </p:cNvPr>
          <p:cNvSpPr/>
          <p:nvPr/>
        </p:nvSpPr>
        <p:spPr>
          <a:xfrm>
            <a:off x="838199" y="1835997"/>
            <a:ext cx="4038601" cy="923330"/>
          </a:xfrm>
          <a:prstGeom prst="rect">
            <a:avLst/>
          </a:prstGeom>
        </p:spPr>
        <p:txBody>
          <a:bodyPr wrap="square">
            <a:spAutoFit/>
          </a:bodyPr>
          <a:lstStyle/>
          <a:p>
            <a:r>
              <a:rPr lang="en-US" dirty="0"/>
              <a:t>STAT currently used to support SRA experiment search based on taxonomy assignment of reads.</a:t>
            </a:r>
          </a:p>
        </p:txBody>
      </p:sp>
    </p:spTree>
    <p:extLst>
      <p:ext uri="{BB962C8B-B14F-4D97-AF65-F5344CB8AC3E}">
        <p14:creationId xmlns:p14="http://schemas.microsoft.com/office/powerpoint/2010/main" val="4187224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F7852-E10D-4718-A2F9-F0EBF1852C1C}"/>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E553BB68-A2A0-4E5A-BF95-2B1C8E372DE5}"/>
              </a:ext>
            </a:extLst>
          </p:cNvPr>
          <p:cNvSpPr>
            <a:spLocks noGrp="1"/>
          </p:cNvSpPr>
          <p:nvPr>
            <p:ph type="body" sz="quarter" idx="11"/>
          </p:nvPr>
        </p:nvSpPr>
        <p:spPr/>
        <p:txBody>
          <a:bodyPr/>
          <a:lstStyle/>
          <a:p>
            <a:r>
              <a:rPr lang="en-US" dirty="0">
                <a:latin typeface="+mn-lt"/>
              </a:rPr>
              <a:t>Olga Blinkova</a:t>
            </a:r>
          </a:p>
          <a:p>
            <a:r>
              <a:rPr lang="en-US" dirty="0">
                <a:latin typeface="+mn-lt"/>
              </a:rPr>
              <a:t>Ryan Connor</a:t>
            </a:r>
          </a:p>
          <a:p>
            <a:r>
              <a:rPr lang="en-US" dirty="0">
                <a:latin typeface="+mn-lt"/>
              </a:rPr>
              <a:t>Eneida Hatcher</a:t>
            </a:r>
          </a:p>
          <a:p>
            <a:r>
              <a:rPr lang="en-US" dirty="0">
                <a:latin typeface="+mn-lt"/>
              </a:rPr>
              <a:t>Igor Tolstoy </a:t>
            </a:r>
          </a:p>
          <a:p>
            <a:endParaRPr lang="en-US" dirty="0">
              <a:latin typeface="+mn-lt"/>
            </a:endParaRPr>
          </a:p>
          <a:p>
            <a:endParaRPr lang="en-US" dirty="0">
              <a:latin typeface="+mn-lt"/>
            </a:endParaRPr>
          </a:p>
          <a:p>
            <a:r>
              <a:rPr lang="en-US" dirty="0">
                <a:latin typeface="+mn-lt"/>
              </a:rPr>
              <a:t>Oleg Shutov</a:t>
            </a:r>
          </a:p>
          <a:p>
            <a:r>
              <a:rPr lang="en-US" dirty="0">
                <a:latin typeface="+mn-lt"/>
              </a:rPr>
              <a:t>Chris O’Sullivan</a:t>
            </a:r>
          </a:p>
          <a:p>
            <a:endParaRPr lang="en-US" dirty="0"/>
          </a:p>
        </p:txBody>
      </p:sp>
      <p:sp>
        <p:nvSpPr>
          <p:cNvPr id="6" name="Text Placeholder 5">
            <a:extLst>
              <a:ext uri="{FF2B5EF4-FFF2-40B4-BE49-F238E27FC236}">
                <a16:creationId xmlns:a16="http://schemas.microsoft.com/office/drawing/2014/main" id="{5EC22A0E-7799-4499-BB16-21E02C35BA7A}"/>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40301DB4-4448-4C1C-9D6C-CE9EE8AF37A0}"/>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7A9A4270-A29A-4604-AE90-0BA9AA4F93F4}"/>
              </a:ext>
            </a:extLst>
          </p:cNvPr>
          <p:cNvSpPr>
            <a:spLocks noGrp="1"/>
          </p:cNvSpPr>
          <p:nvPr>
            <p:ph type="body" sz="quarter" idx="15"/>
          </p:nvPr>
        </p:nvSpPr>
        <p:spPr/>
        <p:txBody>
          <a:bodyPr/>
          <a:lstStyle/>
          <a:p>
            <a:r>
              <a:rPr lang="en-US" dirty="0">
                <a:latin typeface="+mn-lt"/>
              </a:rPr>
              <a:t>Ilene Mizrachi</a:t>
            </a:r>
          </a:p>
          <a:p>
            <a:r>
              <a:rPr lang="en-US" dirty="0">
                <a:latin typeface="+mn-lt"/>
              </a:rPr>
              <a:t>Valerie Schneider</a:t>
            </a:r>
          </a:p>
          <a:p>
            <a:r>
              <a:rPr lang="en-US" dirty="0">
                <a:latin typeface="+mn-lt"/>
              </a:rPr>
              <a:t>Steve Sherry</a:t>
            </a:r>
          </a:p>
          <a:p>
            <a:r>
              <a:rPr lang="en-US" dirty="0">
                <a:latin typeface="+mn-lt"/>
              </a:rPr>
              <a:t>Kim Pruitt</a:t>
            </a:r>
          </a:p>
          <a:p>
            <a:r>
              <a:rPr lang="en-US" dirty="0">
                <a:latin typeface="+mn-lt"/>
              </a:rPr>
              <a:t>Jim Ostell</a:t>
            </a:r>
          </a:p>
          <a:p>
            <a:endParaRPr lang="en-US" dirty="0"/>
          </a:p>
        </p:txBody>
      </p:sp>
      <p:sp>
        <p:nvSpPr>
          <p:cNvPr id="9" name="Text Placeholder 8">
            <a:extLst>
              <a:ext uri="{FF2B5EF4-FFF2-40B4-BE49-F238E27FC236}">
                <a16:creationId xmlns:a16="http://schemas.microsoft.com/office/drawing/2014/main" id="{EAFD68CD-72C0-4A2D-9469-19F25D8F1448}"/>
              </a:ext>
            </a:extLst>
          </p:cNvPr>
          <p:cNvSpPr>
            <a:spLocks noGrp="1"/>
          </p:cNvSpPr>
          <p:nvPr>
            <p:ph type="body" sz="quarter" idx="16"/>
          </p:nvPr>
        </p:nvSpPr>
        <p:spPr>
          <a:xfrm>
            <a:off x="5692877" y="365125"/>
            <a:ext cx="5660923" cy="1217613"/>
          </a:xfrm>
        </p:spPr>
        <p:txBody>
          <a:bodyPr/>
          <a:lstStyle/>
          <a:p>
            <a:r>
              <a:rPr lang="en-US" dirty="0">
                <a:latin typeface="+mn-lt"/>
              </a:rPr>
              <a:t>This research was supported by the Intramural Research Program of the National Institutes of Health, National Library of Medicine.</a:t>
            </a:r>
          </a:p>
        </p:txBody>
      </p:sp>
    </p:spTree>
    <p:extLst>
      <p:ext uri="{BB962C8B-B14F-4D97-AF65-F5344CB8AC3E}">
        <p14:creationId xmlns:p14="http://schemas.microsoft.com/office/powerpoint/2010/main" val="303018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a:extLst>
              <a:ext uri="{FF2B5EF4-FFF2-40B4-BE49-F238E27FC236}">
                <a16:creationId xmlns:a16="http://schemas.microsoft.com/office/drawing/2014/main" id="{C593C4D0-86FA-4664-B852-26C36098B08A}"/>
              </a:ext>
            </a:extLst>
          </p:cNvPr>
          <p:cNvSpPr/>
          <p:nvPr/>
        </p:nvSpPr>
        <p:spPr>
          <a:xfrm>
            <a:off x="3810000" y="491319"/>
            <a:ext cx="7543800" cy="5909481"/>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What’s in My Tube?</a:t>
            </a:r>
            <a:endParaRPr lang="en-US" dirty="0">
              <a:latin typeface="+mn-lt"/>
            </a:endParaRP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22" name="Group 21">
            <a:extLst>
              <a:ext uri="{FF2B5EF4-FFF2-40B4-BE49-F238E27FC236}">
                <a16:creationId xmlns:a16="http://schemas.microsoft.com/office/drawing/2014/main" id="{D1D67451-73C6-448C-8360-2AD34DC3D62F}"/>
              </a:ext>
            </a:extLst>
          </p:cNvPr>
          <p:cNvGrpSpPr/>
          <p:nvPr/>
        </p:nvGrpSpPr>
        <p:grpSpPr>
          <a:xfrm>
            <a:off x="4007358" y="1346701"/>
            <a:ext cx="6612012" cy="4928997"/>
            <a:chOff x="4007358" y="1346701"/>
            <a:chExt cx="6612012" cy="4928997"/>
          </a:xfrm>
        </p:grpSpPr>
        <p:sp>
          <p:nvSpPr>
            <p:cNvPr id="82" name="Oval 81">
              <a:extLst>
                <a:ext uri="{FF2B5EF4-FFF2-40B4-BE49-F238E27FC236}">
                  <a16:creationId xmlns:a16="http://schemas.microsoft.com/office/drawing/2014/main" id="{4DA4F1C0-8831-4CB2-886B-E10848EF02EC}"/>
                </a:ext>
              </a:extLst>
            </p:cNvPr>
            <p:cNvSpPr/>
            <p:nvPr/>
          </p:nvSpPr>
          <p:spPr>
            <a:xfrm>
              <a:off x="6402689" y="51776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3" name="Oval 82">
              <a:extLst>
                <a:ext uri="{FF2B5EF4-FFF2-40B4-BE49-F238E27FC236}">
                  <a16:creationId xmlns:a16="http://schemas.microsoft.com/office/drawing/2014/main" id="{5F38064C-6A86-46F1-8A98-2F988B5A114F}"/>
                </a:ext>
              </a:extLst>
            </p:cNvPr>
            <p:cNvSpPr/>
            <p:nvPr/>
          </p:nvSpPr>
          <p:spPr>
            <a:xfrm>
              <a:off x="7694364" y="580755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4" name="Oval 83">
              <a:extLst>
                <a:ext uri="{FF2B5EF4-FFF2-40B4-BE49-F238E27FC236}">
                  <a16:creationId xmlns:a16="http://schemas.microsoft.com/office/drawing/2014/main" id="{3190E80D-B157-4CCE-A34A-78DFCD11EA70}"/>
                </a:ext>
              </a:extLst>
            </p:cNvPr>
            <p:cNvSpPr/>
            <p:nvPr/>
          </p:nvSpPr>
          <p:spPr>
            <a:xfrm>
              <a:off x="731336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5" name="Oval 84">
              <a:extLst>
                <a:ext uri="{FF2B5EF4-FFF2-40B4-BE49-F238E27FC236}">
                  <a16:creationId xmlns:a16="http://schemas.microsoft.com/office/drawing/2014/main" id="{B2D33669-2195-43FD-AAD8-039A16EFEA3E}"/>
                </a:ext>
              </a:extLst>
            </p:cNvPr>
            <p:cNvSpPr/>
            <p:nvPr/>
          </p:nvSpPr>
          <p:spPr>
            <a:xfrm>
              <a:off x="8413295" y="4999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6" name="Oval 85">
              <a:extLst>
                <a:ext uri="{FF2B5EF4-FFF2-40B4-BE49-F238E27FC236}">
                  <a16:creationId xmlns:a16="http://schemas.microsoft.com/office/drawing/2014/main" id="{633EA260-F8BF-4BE3-BD78-CA30FCFBCD09}"/>
                </a:ext>
              </a:extLst>
            </p:cNvPr>
            <p:cNvSpPr/>
            <p:nvPr/>
          </p:nvSpPr>
          <p:spPr>
            <a:xfrm>
              <a:off x="8337095" y="60285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7" name="Oval 86">
              <a:extLst>
                <a:ext uri="{FF2B5EF4-FFF2-40B4-BE49-F238E27FC236}">
                  <a16:creationId xmlns:a16="http://schemas.microsoft.com/office/drawing/2014/main" id="{CD6630F1-1CA2-4126-BF30-C1A93B184A2F}"/>
                </a:ext>
              </a:extLst>
            </p:cNvPr>
            <p:cNvSpPr/>
            <p:nvPr/>
          </p:nvSpPr>
          <p:spPr>
            <a:xfrm>
              <a:off x="7747167" y="419863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8" name="Oval 87">
              <a:extLst>
                <a:ext uri="{FF2B5EF4-FFF2-40B4-BE49-F238E27FC236}">
                  <a16:creationId xmlns:a16="http://schemas.microsoft.com/office/drawing/2014/main" id="{CB0D7AD9-E971-4869-BDBD-755E276596C7}"/>
                </a:ext>
              </a:extLst>
            </p:cNvPr>
            <p:cNvSpPr/>
            <p:nvPr/>
          </p:nvSpPr>
          <p:spPr>
            <a:xfrm>
              <a:off x="7666132" y="48920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9" name="Oval 88">
              <a:extLst>
                <a:ext uri="{FF2B5EF4-FFF2-40B4-BE49-F238E27FC236}">
                  <a16:creationId xmlns:a16="http://schemas.microsoft.com/office/drawing/2014/main" id="{BBB33894-B878-48EA-BC2C-D284D61B12C5}"/>
                </a:ext>
              </a:extLst>
            </p:cNvPr>
            <p:cNvSpPr/>
            <p:nvPr/>
          </p:nvSpPr>
          <p:spPr>
            <a:xfrm>
              <a:off x="665594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0" name="Oval 89">
              <a:extLst>
                <a:ext uri="{FF2B5EF4-FFF2-40B4-BE49-F238E27FC236}">
                  <a16:creationId xmlns:a16="http://schemas.microsoft.com/office/drawing/2014/main" id="{5DF919BA-A004-402D-A77F-1311351B2D6F}"/>
                </a:ext>
              </a:extLst>
            </p:cNvPr>
            <p:cNvSpPr/>
            <p:nvPr/>
          </p:nvSpPr>
          <p:spPr>
            <a:xfrm>
              <a:off x="7922964" y="52284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1" name="Oval 90">
              <a:extLst>
                <a:ext uri="{FF2B5EF4-FFF2-40B4-BE49-F238E27FC236}">
                  <a16:creationId xmlns:a16="http://schemas.microsoft.com/office/drawing/2014/main" id="{010278A8-2AB7-450E-B3BA-E8808A0124F7}"/>
                </a:ext>
              </a:extLst>
            </p:cNvPr>
            <p:cNvSpPr/>
            <p:nvPr/>
          </p:nvSpPr>
          <p:spPr>
            <a:xfrm>
              <a:off x="6918701"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2" name="Oval 91">
              <a:extLst>
                <a:ext uri="{FF2B5EF4-FFF2-40B4-BE49-F238E27FC236}">
                  <a16:creationId xmlns:a16="http://schemas.microsoft.com/office/drawing/2014/main" id="{628471F5-ADD8-45AE-B251-9DD5D8174F28}"/>
                </a:ext>
              </a:extLst>
            </p:cNvPr>
            <p:cNvSpPr/>
            <p:nvPr/>
          </p:nvSpPr>
          <p:spPr>
            <a:xfrm>
              <a:off x="6955782" y="5973829"/>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3" name="Oval 92">
              <a:extLst>
                <a:ext uri="{FF2B5EF4-FFF2-40B4-BE49-F238E27FC236}">
                  <a16:creationId xmlns:a16="http://schemas.microsoft.com/office/drawing/2014/main" id="{85F9ED8D-1019-47B5-8540-E23154C43BB2}"/>
                </a:ext>
              </a:extLst>
            </p:cNvPr>
            <p:cNvSpPr/>
            <p:nvPr/>
          </p:nvSpPr>
          <p:spPr>
            <a:xfrm>
              <a:off x="7406130" y="60470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4" name="Oval 93">
              <a:extLst>
                <a:ext uri="{FF2B5EF4-FFF2-40B4-BE49-F238E27FC236}">
                  <a16:creationId xmlns:a16="http://schemas.microsoft.com/office/drawing/2014/main" id="{B1EC68F8-6C89-4F14-981C-63A65DE4782C}"/>
                </a:ext>
              </a:extLst>
            </p:cNvPr>
            <p:cNvSpPr/>
            <p:nvPr/>
          </p:nvSpPr>
          <p:spPr>
            <a:xfrm>
              <a:off x="7558530" y="61994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5" name="Oval 94">
              <a:extLst>
                <a:ext uri="{FF2B5EF4-FFF2-40B4-BE49-F238E27FC236}">
                  <a16:creationId xmlns:a16="http://schemas.microsoft.com/office/drawing/2014/main" id="{8C2A1D38-EA68-405C-8C56-00034010FF44}"/>
                </a:ext>
              </a:extLst>
            </p:cNvPr>
            <p:cNvSpPr/>
            <p:nvPr/>
          </p:nvSpPr>
          <p:spPr>
            <a:xfrm>
              <a:off x="8790303" y="48158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6" name="Oval 95">
              <a:extLst>
                <a:ext uri="{FF2B5EF4-FFF2-40B4-BE49-F238E27FC236}">
                  <a16:creationId xmlns:a16="http://schemas.microsoft.com/office/drawing/2014/main" id="{0D487DC2-F69F-48C2-8959-44825BC7CF65}"/>
                </a:ext>
              </a:extLst>
            </p:cNvPr>
            <p:cNvSpPr/>
            <p:nvPr/>
          </p:nvSpPr>
          <p:spPr>
            <a:xfrm>
              <a:off x="8445449"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7" name="Oval 96">
              <a:extLst>
                <a:ext uri="{FF2B5EF4-FFF2-40B4-BE49-F238E27FC236}">
                  <a16:creationId xmlns:a16="http://schemas.microsoft.com/office/drawing/2014/main" id="{F9C31108-AA15-4148-B9F1-965870B09FC8}"/>
                </a:ext>
              </a:extLst>
            </p:cNvPr>
            <p:cNvSpPr/>
            <p:nvPr/>
          </p:nvSpPr>
          <p:spPr>
            <a:xfrm>
              <a:off x="8870495"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8" name="Oval 97">
              <a:extLst>
                <a:ext uri="{FF2B5EF4-FFF2-40B4-BE49-F238E27FC236}">
                  <a16:creationId xmlns:a16="http://schemas.microsoft.com/office/drawing/2014/main" id="{40226D59-C619-4DBE-AED9-F404FBABE39F}"/>
                </a:ext>
              </a:extLst>
            </p:cNvPr>
            <p:cNvSpPr/>
            <p:nvPr/>
          </p:nvSpPr>
          <p:spPr>
            <a:xfrm>
              <a:off x="8075846" y="22217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9" name="Oval 98">
              <a:extLst>
                <a:ext uri="{FF2B5EF4-FFF2-40B4-BE49-F238E27FC236}">
                  <a16:creationId xmlns:a16="http://schemas.microsoft.com/office/drawing/2014/main" id="{00AC0966-9386-44C5-AADB-4FD509E36185}"/>
                </a:ext>
              </a:extLst>
            </p:cNvPr>
            <p:cNvSpPr/>
            <p:nvPr/>
          </p:nvSpPr>
          <p:spPr>
            <a:xfrm>
              <a:off x="9497905" y="315484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0" name="Oval 99">
              <a:extLst>
                <a:ext uri="{FF2B5EF4-FFF2-40B4-BE49-F238E27FC236}">
                  <a16:creationId xmlns:a16="http://schemas.microsoft.com/office/drawing/2014/main" id="{CEABED2D-2200-467A-BE68-A0B9765257DA}"/>
                </a:ext>
              </a:extLst>
            </p:cNvPr>
            <p:cNvSpPr/>
            <p:nvPr/>
          </p:nvSpPr>
          <p:spPr>
            <a:xfrm>
              <a:off x="8982371" y="157197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1" name="Oval 100">
              <a:extLst>
                <a:ext uri="{FF2B5EF4-FFF2-40B4-BE49-F238E27FC236}">
                  <a16:creationId xmlns:a16="http://schemas.microsoft.com/office/drawing/2014/main" id="{84B69E4B-301E-469C-B614-96E5902DD479}"/>
                </a:ext>
              </a:extLst>
            </p:cNvPr>
            <p:cNvSpPr/>
            <p:nvPr/>
          </p:nvSpPr>
          <p:spPr>
            <a:xfrm>
              <a:off x="10032155" y="18015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2" name="Oval 101">
              <a:extLst>
                <a:ext uri="{FF2B5EF4-FFF2-40B4-BE49-F238E27FC236}">
                  <a16:creationId xmlns:a16="http://schemas.microsoft.com/office/drawing/2014/main" id="{D81DEF8B-1400-4EF8-BDFA-7A98770C3185}"/>
                </a:ext>
              </a:extLst>
            </p:cNvPr>
            <p:cNvSpPr/>
            <p:nvPr/>
          </p:nvSpPr>
          <p:spPr>
            <a:xfrm>
              <a:off x="9942264" y="284376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a:extLst>
                <a:ext uri="{FF2B5EF4-FFF2-40B4-BE49-F238E27FC236}">
                  <a16:creationId xmlns:a16="http://schemas.microsoft.com/office/drawing/2014/main" id="{656DF009-C2B9-4DBA-BC66-CEAB3AC04489}"/>
                </a:ext>
              </a:extLst>
            </p:cNvPr>
            <p:cNvSpPr/>
            <p:nvPr/>
          </p:nvSpPr>
          <p:spPr>
            <a:xfrm>
              <a:off x="9472779" y="140636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4" name="Oval 103">
              <a:extLst>
                <a:ext uri="{FF2B5EF4-FFF2-40B4-BE49-F238E27FC236}">
                  <a16:creationId xmlns:a16="http://schemas.microsoft.com/office/drawing/2014/main" id="{4F563129-5F17-4022-85AC-07B80F9978E8}"/>
                </a:ext>
              </a:extLst>
            </p:cNvPr>
            <p:cNvSpPr/>
            <p:nvPr/>
          </p:nvSpPr>
          <p:spPr>
            <a:xfrm>
              <a:off x="8230262" y="170089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5" name="Oval 104">
              <a:extLst>
                <a:ext uri="{FF2B5EF4-FFF2-40B4-BE49-F238E27FC236}">
                  <a16:creationId xmlns:a16="http://schemas.microsoft.com/office/drawing/2014/main" id="{0D1D101D-9194-4A35-BF35-868CF9B03D8A}"/>
                </a:ext>
              </a:extLst>
            </p:cNvPr>
            <p:cNvSpPr/>
            <p:nvPr/>
          </p:nvSpPr>
          <p:spPr>
            <a:xfrm>
              <a:off x="9890719" y="134670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6" name="Oval 105">
              <a:extLst>
                <a:ext uri="{FF2B5EF4-FFF2-40B4-BE49-F238E27FC236}">
                  <a16:creationId xmlns:a16="http://schemas.microsoft.com/office/drawing/2014/main" id="{3FABF76E-30B0-44F9-9210-3D3609C7B579}"/>
                </a:ext>
              </a:extLst>
            </p:cNvPr>
            <p:cNvSpPr/>
            <p:nvPr/>
          </p:nvSpPr>
          <p:spPr>
            <a:xfrm>
              <a:off x="8839863" y="30948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7" name="Oval 106">
              <a:extLst>
                <a:ext uri="{FF2B5EF4-FFF2-40B4-BE49-F238E27FC236}">
                  <a16:creationId xmlns:a16="http://schemas.microsoft.com/office/drawing/2014/main" id="{1B07C575-6884-4CF6-AF99-0172897D0DD0}"/>
                </a:ext>
              </a:extLst>
            </p:cNvPr>
            <p:cNvSpPr/>
            <p:nvPr/>
          </p:nvSpPr>
          <p:spPr>
            <a:xfrm>
              <a:off x="9208233" y="335281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8" name="Oval 107">
              <a:extLst>
                <a:ext uri="{FF2B5EF4-FFF2-40B4-BE49-F238E27FC236}">
                  <a16:creationId xmlns:a16="http://schemas.microsoft.com/office/drawing/2014/main" id="{E84E6A59-2DA2-4BDD-B1B9-41D051584893}"/>
                </a:ext>
              </a:extLst>
            </p:cNvPr>
            <p:cNvSpPr/>
            <p:nvPr/>
          </p:nvSpPr>
          <p:spPr>
            <a:xfrm>
              <a:off x="9490062" y="287697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9" name="Oval 108">
              <a:extLst>
                <a:ext uri="{FF2B5EF4-FFF2-40B4-BE49-F238E27FC236}">
                  <a16:creationId xmlns:a16="http://schemas.microsoft.com/office/drawing/2014/main" id="{32BBBBFF-87D7-480D-8C5F-A83986117AC6}"/>
                </a:ext>
              </a:extLst>
            </p:cNvPr>
            <p:cNvSpPr/>
            <p:nvPr/>
          </p:nvSpPr>
          <p:spPr>
            <a:xfrm>
              <a:off x="10403497" y="23122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a:extLst>
                <a:ext uri="{FF2B5EF4-FFF2-40B4-BE49-F238E27FC236}">
                  <a16:creationId xmlns:a16="http://schemas.microsoft.com/office/drawing/2014/main" id="{BB49F324-6743-4823-9CB9-725183AD3F4E}"/>
                </a:ext>
              </a:extLst>
            </p:cNvPr>
            <p:cNvSpPr/>
            <p:nvPr/>
          </p:nvSpPr>
          <p:spPr>
            <a:xfrm>
              <a:off x="10276470" y="254033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a:extLst>
                <a:ext uri="{FF2B5EF4-FFF2-40B4-BE49-F238E27FC236}">
                  <a16:creationId xmlns:a16="http://schemas.microsoft.com/office/drawing/2014/main" id="{8E1F2A32-DEC3-4E56-A0D1-4913AB6BC98E}"/>
                </a:ext>
              </a:extLst>
            </p:cNvPr>
            <p:cNvSpPr/>
            <p:nvPr/>
          </p:nvSpPr>
          <p:spPr>
            <a:xfrm>
              <a:off x="10543170" y="26006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a:extLst>
                <a:ext uri="{FF2B5EF4-FFF2-40B4-BE49-F238E27FC236}">
                  <a16:creationId xmlns:a16="http://schemas.microsoft.com/office/drawing/2014/main" id="{0E566F1B-A6DC-4908-A582-43915283791D}"/>
                </a:ext>
              </a:extLst>
            </p:cNvPr>
            <p:cNvSpPr/>
            <p:nvPr/>
          </p:nvSpPr>
          <p:spPr>
            <a:xfrm>
              <a:off x="9343642" y="17253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a:extLst>
                <a:ext uri="{FF2B5EF4-FFF2-40B4-BE49-F238E27FC236}">
                  <a16:creationId xmlns:a16="http://schemas.microsoft.com/office/drawing/2014/main" id="{C475B8F8-361D-43F4-838F-754FDE42BC3B}"/>
                </a:ext>
              </a:extLst>
            </p:cNvPr>
            <p:cNvSpPr/>
            <p:nvPr/>
          </p:nvSpPr>
          <p:spPr>
            <a:xfrm>
              <a:off x="4007358" y="30635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a:extLst>
                <a:ext uri="{FF2B5EF4-FFF2-40B4-BE49-F238E27FC236}">
                  <a16:creationId xmlns:a16="http://schemas.microsoft.com/office/drawing/2014/main" id="{D95B33FB-D0C5-4820-9671-22D13958E5A7}"/>
                </a:ext>
              </a:extLst>
            </p:cNvPr>
            <p:cNvSpPr/>
            <p:nvPr/>
          </p:nvSpPr>
          <p:spPr>
            <a:xfrm>
              <a:off x="5299033" y="36934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a:extLst>
                <a:ext uri="{FF2B5EF4-FFF2-40B4-BE49-F238E27FC236}">
                  <a16:creationId xmlns:a16="http://schemas.microsoft.com/office/drawing/2014/main" id="{D7FE3B28-7BA8-41A4-A2F0-24818B5F4A5E}"/>
                </a:ext>
              </a:extLst>
            </p:cNvPr>
            <p:cNvSpPr/>
            <p:nvPr/>
          </p:nvSpPr>
          <p:spPr>
            <a:xfrm>
              <a:off x="4918033" y="2504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6" name="Oval 115">
              <a:extLst>
                <a:ext uri="{FF2B5EF4-FFF2-40B4-BE49-F238E27FC236}">
                  <a16:creationId xmlns:a16="http://schemas.microsoft.com/office/drawing/2014/main" id="{EE901A93-0EC7-4880-8792-4A5A525944F3}"/>
                </a:ext>
              </a:extLst>
            </p:cNvPr>
            <p:cNvSpPr/>
            <p:nvPr/>
          </p:nvSpPr>
          <p:spPr>
            <a:xfrm>
              <a:off x="6017964" y="2885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7" name="Oval 116">
              <a:extLst>
                <a:ext uri="{FF2B5EF4-FFF2-40B4-BE49-F238E27FC236}">
                  <a16:creationId xmlns:a16="http://schemas.microsoft.com/office/drawing/2014/main" id="{D92A051D-111B-480E-B699-3C1297D069C2}"/>
                </a:ext>
              </a:extLst>
            </p:cNvPr>
            <p:cNvSpPr/>
            <p:nvPr/>
          </p:nvSpPr>
          <p:spPr>
            <a:xfrm>
              <a:off x="5290757" y="223544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8" name="Oval 117">
              <a:extLst>
                <a:ext uri="{FF2B5EF4-FFF2-40B4-BE49-F238E27FC236}">
                  <a16:creationId xmlns:a16="http://schemas.microsoft.com/office/drawing/2014/main" id="{15EB8A71-ADD9-443A-A018-85F4A4D4FE3A}"/>
                </a:ext>
              </a:extLst>
            </p:cNvPr>
            <p:cNvSpPr/>
            <p:nvPr/>
          </p:nvSpPr>
          <p:spPr>
            <a:xfrm>
              <a:off x="4429683" y="225416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9" name="Oval 118">
              <a:extLst>
                <a:ext uri="{FF2B5EF4-FFF2-40B4-BE49-F238E27FC236}">
                  <a16:creationId xmlns:a16="http://schemas.microsoft.com/office/drawing/2014/main" id="{BF13F328-F023-484F-BBD2-5BFDA25116AC}"/>
                </a:ext>
              </a:extLst>
            </p:cNvPr>
            <p:cNvSpPr/>
            <p:nvPr/>
          </p:nvSpPr>
          <p:spPr>
            <a:xfrm>
              <a:off x="5630474" y="277098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0" name="Oval 119">
              <a:extLst>
                <a:ext uri="{FF2B5EF4-FFF2-40B4-BE49-F238E27FC236}">
                  <a16:creationId xmlns:a16="http://schemas.microsoft.com/office/drawing/2014/main" id="{5F0A484B-F49B-4A50-AE3B-D5DC8D40E478}"/>
                </a:ext>
              </a:extLst>
            </p:cNvPr>
            <p:cNvSpPr/>
            <p:nvPr/>
          </p:nvSpPr>
          <p:spPr>
            <a:xfrm>
              <a:off x="4523370" y="33429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1" name="Oval 120">
              <a:extLst>
                <a:ext uri="{FF2B5EF4-FFF2-40B4-BE49-F238E27FC236}">
                  <a16:creationId xmlns:a16="http://schemas.microsoft.com/office/drawing/2014/main" id="{C37961B0-EFF7-40ED-8713-92BF7D7E1653}"/>
                </a:ext>
              </a:extLst>
            </p:cNvPr>
            <p:cNvSpPr/>
            <p:nvPr/>
          </p:nvSpPr>
          <p:spPr>
            <a:xfrm>
              <a:off x="4560451" y="385976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2" name="Oval 121">
              <a:extLst>
                <a:ext uri="{FF2B5EF4-FFF2-40B4-BE49-F238E27FC236}">
                  <a16:creationId xmlns:a16="http://schemas.microsoft.com/office/drawing/2014/main" id="{9ED5D830-A8ED-4528-8101-5B2EA1377255}"/>
                </a:ext>
              </a:extLst>
            </p:cNvPr>
            <p:cNvSpPr/>
            <p:nvPr/>
          </p:nvSpPr>
          <p:spPr>
            <a:xfrm>
              <a:off x="5010799" y="39330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3" name="Oval 122">
              <a:extLst>
                <a:ext uri="{FF2B5EF4-FFF2-40B4-BE49-F238E27FC236}">
                  <a16:creationId xmlns:a16="http://schemas.microsoft.com/office/drawing/2014/main" id="{0BDBBC79-9811-4595-A8B9-E2AED31B87F1}"/>
                </a:ext>
              </a:extLst>
            </p:cNvPr>
            <p:cNvSpPr/>
            <p:nvPr/>
          </p:nvSpPr>
          <p:spPr>
            <a:xfrm>
              <a:off x="5163199" y="40854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4" name="Oval 123">
              <a:extLst>
                <a:ext uri="{FF2B5EF4-FFF2-40B4-BE49-F238E27FC236}">
                  <a16:creationId xmlns:a16="http://schemas.microsoft.com/office/drawing/2014/main" id="{DD20915C-6988-4913-862D-04A85337C7A6}"/>
                </a:ext>
              </a:extLst>
            </p:cNvPr>
            <p:cNvSpPr/>
            <p:nvPr/>
          </p:nvSpPr>
          <p:spPr>
            <a:xfrm>
              <a:off x="6394972" y="270179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5" name="Oval 124">
              <a:extLst>
                <a:ext uri="{FF2B5EF4-FFF2-40B4-BE49-F238E27FC236}">
                  <a16:creationId xmlns:a16="http://schemas.microsoft.com/office/drawing/2014/main" id="{FB9E73AB-CB23-4C29-90E6-44977EAFE117}"/>
                </a:ext>
              </a:extLst>
            </p:cNvPr>
            <p:cNvSpPr/>
            <p:nvPr/>
          </p:nvSpPr>
          <p:spPr>
            <a:xfrm>
              <a:off x="4912256" y="35009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6" name="Oval 125">
              <a:extLst>
                <a:ext uri="{FF2B5EF4-FFF2-40B4-BE49-F238E27FC236}">
                  <a16:creationId xmlns:a16="http://schemas.microsoft.com/office/drawing/2014/main" id="{AD176491-397F-44AA-A4B1-0FEFBC3EC916}"/>
                </a:ext>
              </a:extLst>
            </p:cNvPr>
            <p:cNvSpPr/>
            <p:nvPr/>
          </p:nvSpPr>
          <p:spPr>
            <a:xfrm>
              <a:off x="5996516" y="23567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7" name="Oval 126">
              <a:extLst>
                <a:ext uri="{FF2B5EF4-FFF2-40B4-BE49-F238E27FC236}">
                  <a16:creationId xmlns:a16="http://schemas.microsoft.com/office/drawing/2014/main" id="{EF5E7252-64F9-4D4C-AFED-D86F9F913E6E}"/>
                </a:ext>
              </a:extLst>
            </p:cNvPr>
            <p:cNvSpPr/>
            <p:nvPr/>
          </p:nvSpPr>
          <p:spPr>
            <a:xfrm>
              <a:off x="4904371" y="318178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8" name="Oval 127">
              <a:extLst>
                <a:ext uri="{FF2B5EF4-FFF2-40B4-BE49-F238E27FC236}">
                  <a16:creationId xmlns:a16="http://schemas.microsoft.com/office/drawing/2014/main" id="{BD842D0E-1730-465B-955B-2A075217A2DD}"/>
                </a:ext>
              </a:extLst>
            </p:cNvPr>
            <p:cNvSpPr/>
            <p:nvPr/>
          </p:nvSpPr>
          <p:spPr>
            <a:xfrm>
              <a:off x="4416748" y="29873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9" name="Oval 128">
              <a:extLst>
                <a:ext uri="{FF2B5EF4-FFF2-40B4-BE49-F238E27FC236}">
                  <a16:creationId xmlns:a16="http://schemas.microsoft.com/office/drawing/2014/main" id="{2EEA82B9-5CFC-4C6A-ACD7-7F1D1AE33961}"/>
                </a:ext>
              </a:extLst>
            </p:cNvPr>
            <p:cNvSpPr/>
            <p:nvPr/>
          </p:nvSpPr>
          <p:spPr>
            <a:xfrm>
              <a:off x="5184306" y="188845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0" name="Oval 129">
              <a:extLst>
                <a:ext uri="{FF2B5EF4-FFF2-40B4-BE49-F238E27FC236}">
                  <a16:creationId xmlns:a16="http://schemas.microsoft.com/office/drawing/2014/main" id="{9C4F1D3A-4F71-4481-AC67-E25C2A5C43E3}"/>
                </a:ext>
              </a:extLst>
            </p:cNvPr>
            <p:cNvSpPr/>
            <p:nvPr/>
          </p:nvSpPr>
          <p:spPr>
            <a:xfrm>
              <a:off x="5756233" y="41506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1" name="Oval 130">
              <a:extLst>
                <a:ext uri="{FF2B5EF4-FFF2-40B4-BE49-F238E27FC236}">
                  <a16:creationId xmlns:a16="http://schemas.microsoft.com/office/drawing/2014/main" id="{4C170B5C-A7DD-41EC-8B20-AB471045F85E}"/>
                </a:ext>
              </a:extLst>
            </p:cNvPr>
            <p:cNvSpPr/>
            <p:nvPr/>
          </p:nvSpPr>
          <p:spPr>
            <a:xfrm>
              <a:off x="5619464" y="23503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2" name="Oval 131">
              <a:extLst>
                <a:ext uri="{FF2B5EF4-FFF2-40B4-BE49-F238E27FC236}">
                  <a16:creationId xmlns:a16="http://schemas.microsoft.com/office/drawing/2014/main" id="{83436CCF-91A1-4AFE-9092-60A233001918}"/>
                </a:ext>
              </a:extLst>
            </p:cNvPr>
            <p:cNvSpPr/>
            <p:nvPr/>
          </p:nvSpPr>
          <p:spPr>
            <a:xfrm>
              <a:off x="4836056" y="22229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3" name="Oval 132">
              <a:extLst>
                <a:ext uri="{FF2B5EF4-FFF2-40B4-BE49-F238E27FC236}">
                  <a16:creationId xmlns:a16="http://schemas.microsoft.com/office/drawing/2014/main" id="{1F0753C3-1539-4A3C-8456-928C8B253A39}"/>
                </a:ext>
              </a:extLst>
            </p:cNvPr>
            <p:cNvSpPr/>
            <p:nvPr/>
          </p:nvSpPr>
          <p:spPr>
            <a:xfrm>
              <a:off x="5832433" y="196141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4" name="Oval 133">
              <a:extLst>
                <a:ext uri="{FF2B5EF4-FFF2-40B4-BE49-F238E27FC236}">
                  <a16:creationId xmlns:a16="http://schemas.microsoft.com/office/drawing/2014/main" id="{3C8AD539-07FB-4907-AD64-1FBA98F52AD5}"/>
                </a:ext>
              </a:extLst>
            </p:cNvPr>
            <p:cNvSpPr/>
            <p:nvPr/>
          </p:nvSpPr>
          <p:spPr>
            <a:xfrm>
              <a:off x="8363367" y="201465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5" name="Oval 134">
              <a:extLst>
                <a:ext uri="{FF2B5EF4-FFF2-40B4-BE49-F238E27FC236}">
                  <a16:creationId xmlns:a16="http://schemas.microsoft.com/office/drawing/2014/main" id="{CB91D9BD-A397-4B6A-AB64-6DA87CEE1BD7}"/>
                </a:ext>
              </a:extLst>
            </p:cNvPr>
            <p:cNvSpPr/>
            <p:nvPr/>
          </p:nvSpPr>
          <p:spPr>
            <a:xfrm>
              <a:off x="8633419" y="20672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6" name="Oval 135">
              <a:extLst>
                <a:ext uri="{FF2B5EF4-FFF2-40B4-BE49-F238E27FC236}">
                  <a16:creationId xmlns:a16="http://schemas.microsoft.com/office/drawing/2014/main" id="{9DC72668-B16A-4AF4-B909-7AACD2CCD9A1}"/>
                </a:ext>
              </a:extLst>
            </p:cNvPr>
            <p:cNvSpPr/>
            <p:nvPr/>
          </p:nvSpPr>
          <p:spPr>
            <a:xfrm>
              <a:off x="4321365" y="349672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7" name="Oval 136">
              <a:extLst>
                <a:ext uri="{FF2B5EF4-FFF2-40B4-BE49-F238E27FC236}">
                  <a16:creationId xmlns:a16="http://schemas.microsoft.com/office/drawing/2014/main" id="{0461133E-0D8F-494B-8E6B-58AFDB999EF2}"/>
                </a:ext>
              </a:extLst>
            </p:cNvPr>
            <p:cNvSpPr/>
            <p:nvPr/>
          </p:nvSpPr>
          <p:spPr>
            <a:xfrm>
              <a:off x="8624465" y="151352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8" name="Oval 137">
              <a:extLst>
                <a:ext uri="{FF2B5EF4-FFF2-40B4-BE49-F238E27FC236}">
                  <a16:creationId xmlns:a16="http://schemas.microsoft.com/office/drawing/2014/main" id="{757C5A98-BDB8-465C-AD8C-717A32D23E91}"/>
                </a:ext>
              </a:extLst>
            </p:cNvPr>
            <p:cNvSpPr/>
            <p:nvPr/>
          </p:nvSpPr>
          <p:spPr>
            <a:xfrm>
              <a:off x="9753013" y="33048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9" name="Oval 138">
              <a:extLst>
                <a:ext uri="{FF2B5EF4-FFF2-40B4-BE49-F238E27FC236}">
                  <a16:creationId xmlns:a16="http://schemas.microsoft.com/office/drawing/2014/main" id="{25917C4E-5D98-4F0D-BFB2-132E3E68175E}"/>
                </a:ext>
              </a:extLst>
            </p:cNvPr>
            <p:cNvSpPr/>
            <p:nvPr/>
          </p:nvSpPr>
          <p:spPr>
            <a:xfrm>
              <a:off x="10001430" y="2267485"/>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0" name="Oval 139">
              <a:extLst>
                <a:ext uri="{FF2B5EF4-FFF2-40B4-BE49-F238E27FC236}">
                  <a16:creationId xmlns:a16="http://schemas.microsoft.com/office/drawing/2014/main" id="{A32E1000-FA10-4917-BF09-0ABB23B12F7D}"/>
                </a:ext>
              </a:extLst>
            </p:cNvPr>
            <p:cNvSpPr/>
            <p:nvPr/>
          </p:nvSpPr>
          <p:spPr>
            <a:xfrm>
              <a:off x="10300232" y="29260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1" name="Oval 140">
              <a:extLst>
                <a:ext uri="{FF2B5EF4-FFF2-40B4-BE49-F238E27FC236}">
                  <a16:creationId xmlns:a16="http://schemas.microsoft.com/office/drawing/2014/main" id="{7A02F15A-1BB9-488E-A1AD-1D75BD0EB933}"/>
                </a:ext>
              </a:extLst>
            </p:cNvPr>
            <p:cNvSpPr/>
            <p:nvPr/>
          </p:nvSpPr>
          <p:spPr>
            <a:xfrm>
              <a:off x="9814519" y="160530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2" name="Oval 141">
              <a:extLst>
                <a:ext uri="{FF2B5EF4-FFF2-40B4-BE49-F238E27FC236}">
                  <a16:creationId xmlns:a16="http://schemas.microsoft.com/office/drawing/2014/main" id="{C00632AB-CFA3-4FC1-BE07-915CE24A41A5}"/>
                </a:ext>
              </a:extLst>
            </p:cNvPr>
            <p:cNvSpPr/>
            <p:nvPr/>
          </p:nvSpPr>
          <p:spPr>
            <a:xfrm>
              <a:off x="8909839" y="337241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3" name="Oval 142">
              <a:extLst>
                <a:ext uri="{FF2B5EF4-FFF2-40B4-BE49-F238E27FC236}">
                  <a16:creationId xmlns:a16="http://schemas.microsoft.com/office/drawing/2014/main" id="{F849AE1B-8EF0-4847-AB3C-B12A4F303A33}"/>
                </a:ext>
              </a:extLst>
            </p:cNvPr>
            <p:cNvSpPr/>
            <p:nvPr/>
          </p:nvSpPr>
          <p:spPr>
            <a:xfrm>
              <a:off x="9443239" y="347534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78" name="Explosion 1 4">
            <a:extLst>
              <a:ext uri="{FF2B5EF4-FFF2-40B4-BE49-F238E27FC236}">
                <a16:creationId xmlns:a16="http://schemas.microsoft.com/office/drawing/2014/main" id="{6385B2D5-790C-493F-A83D-04128562B37F}"/>
              </a:ext>
            </a:extLst>
          </p:cNvPr>
          <p:cNvSpPr/>
          <p:nvPr/>
        </p:nvSpPr>
        <p:spPr>
          <a:xfrm>
            <a:off x="4839955" y="3210435"/>
            <a:ext cx="685800" cy="685800"/>
          </a:xfrm>
          <a:prstGeom prst="irregularSeal1">
            <a:avLst/>
          </a:prstGeom>
          <a:solidFill>
            <a:srgbClr val="FF990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 name="Arrow: Pentagon 10">
            <a:extLst>
              <a:ext uri="{FF2B5EF4-FFF2-40B4-BE49-F238E27FC236}">
                <a16:creationId xmlns:a16="http://schemas.microsoft.com/office/drawing/2014/main" id="{6AF48D23-37C8-4A20-9E0A-00A4232029B3}"/>
              </a:ext>
            </a:extLst>
          </p:cNvPr>
          <p:cNvSpPr/>
          <p:nvPr/>
        </p:nvSpPr>
        <p:spPr>
          <a:xfrm>
            <a:off x="2234576" y="3267921"/>
            <a:ext cx="2813053" cy="505016"/>
          </a:xfrm>
          <a:prstGeom prst="homePlate">
            <a:avLst/>
          </a:prstGeom>
          <a:solidFill>
            <a:srgbClr val="9D90A0"/>
          </a:solidFill>
          <a:ln>
            <a:solidFill>
              <a:schemeClr val="tx1"/>
            </a:solidFill>
          </a:ln>
          <a:effectLst>
            <a:outerShdw blurRad="127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097AA61-85C9-43B8-8E02-0C9B647FB447}"/>
              </a:ext>
            </a:extLst>
          </p:cNvPr>
          <p:cNvGrpSpPr/>
          <p:nvPr/>
        </p:nvGrpSpPr>
        <p:grpSpPr>
          <a:xfrm>
            <a:off x="872788" y="1762568"/>
            <a:ext cx="1791849" cy="2586866"/>
            <a:chOff x="5153028" y="3219158"/>
            <a:chExt cx="1791849" cy="2586866"/>
          </a:xfrm>
        </p:grpSpPr>
        <p:sp>
          <p:nvSpPr>
            <p:cNvPr id="81" name="Teardrop 80">
              <a:extLst>
                <a:ext uri="{FF2B5EF4-FFF2-40B4-BE49-F238E27FC236}">
                  <a16:creationId xmlns:a16="http://schemas.microsoft.com/office/drawing/2014/main" id="{882BC582-FD63-4245-9A29-B6335ED59E32}"/>
                </a:ext>
              </a:extLst>
            </p:cNvPr>
            <p:cNvSpPr/>
            <p:nvPr/>
          </p:nvSpPr>
          <p:spPr>
            <a:xfrm rot="18884220">
              <a:off x="5166747" y="4027895"/>
              <a:ext cx="1782305" cy="1773954"/>
            </a:xfrm>
            <a:prstGeom prst="teardrop">
              <a:avLst>
                <a:gd name="adj" fmla="val 143233"/>
              </a:avLst>
            </a:prstGeom>
            <a:solidFill>
              <a:srgbClr val="5AA2AE"/>
            </a:solidFill>
            <a:ln>
              <a:solidFill>
                <a:srgbClr val="9D90A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4" name="Rectangle 143">
              <a:extLst>
                <a:ext uri="{FF2B5EF4-FFF2-40B4-BE49-F238E27FC236}">
                  <a16:creationId xmlns:a16="http://schemas.microsoft.com/office/drawing/2014/main" id="{3A1F1C42-0E1B-4D2F-9054-11848B9AEFA2}"/>
                </a:ext>
              </a:extLst>
            </p:cNvPr>
            <p:cNvSpPr/>
            <p:nvPr/>
          </p:nvSpPr>
          <p:spPr>
            <a:xfrm>
              <a:off x="5153028" y="3219158"/>
              <a:ext cx="1773114" cy="1323439"/>
            </a:xfrm>
            <a:prstGeom prst="rect">
              <a:avLst/>
            </a:prstGeom>
          </p:spPr>
          <p:txBody>
            <a:bodyPr wrap="none">
              <a:prstTxWarp prst="textArchDown">
                <a:avLst/>
              </a:prstTxWarp>
              <a:spAutoFit/>
            </a:bodyPr>
            <a:lstStyle/>
            <a:p>
              <a:pPr lvl="0" algn="ctr"/>
              <a:r>
                <a:rPr lang="en-US" sz="3200" b="1" dirty="0"/>
                <a:t>BAG</a:t>
              </a:r>
            </a:p>
            <a:p>
              <a:pPr lvl="0" algn="ctr"/>
              <a:r>
                <a:rPr lang="en-US" sz="3200" b="1" dirty="0"/>
                <a:t>OF SEQ</a:t>
              </a:r>
            </a:p>
            <a:p>
              <a:pPr lvl="0" algn="ctr"/>
              <a:r>
                <a:rPr lang="en-US" sz="3200" b="1" dirty="0"/>
                <a:t>DATA</a:t>
              </a:r>
              <a:endParaRPr lang="en-US" sz="3200" dirty="0"/>
            </a:p>
          </p:txBody>
        </p:sp>
      </p:gr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3" name="Rectangle 2">
            <a:extLst>
              <a:ext uri="{FF2B5EF4-FFF2-40B4-BE49-F238E27FC236}">
                <a16:creationId xmlns:a16="http://schemas.microsoft.com/office/drawing/2014/main" id="{A099F5D5-E4B5-400F-A970-64605A89D5C7}"/>
              </a:ext>
            </a:extLst>
          </p:cNvPr>
          <p:cNvSpPr/>
          <p:nvPr/>
        </p:nvSpPr>
        <p:spPr>
          <a:xfrm>
            <a:off x="838200" y="4532847"/>
            <a:ext cx="6318442" cy="923330"/>
          </a:xfrm>
          <a:prstGeom prst="rect">
            <a:avLst/>
          </a:prstGeom>
        </p:spPr>
        <p:txBody>
          <a:bodyPr wrap="square">
            <a:spAutoFit/>
          </a:bodyPr>
          <a:lstStyle/>
          <a:p>
            <a:r>
              <a:rPr lang="en-US" dirty="0"/>
              <a:t>If sequence matches known virus, then attributes can be inferred.</a:t>
            </a:r>
          </a:p>
          <a:p>
            <a:endParaRPr lang="en-US" dirty="0"/>
          </a:p>
          <a:p>
            <a:r>
              <a:rPr lang="en-US" dirty="0"/>
              <a:t>If sequence does not match known, then what?</a:t>
            </a:r>
          </a:p>
        </p:txBody>
      </p:sp>
    </p:spTree>
    <p:extLst>
      <p:ext uri="{BB962C8B-B14F-4D97-AF65-F5344CB8AC3E}">
        <p14:creationId xmlns:p14="http://schemas.microsoft.com/office/powerpoint/2010/main" val="365586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What’s in My Tube?</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5AA2AE"/>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22" name="Group 21">
            <a:extLst>
              <a:ext uri="{FF2B5EF4-FFF2-40B4-BE49-F238E27FC236}">
                <a16:creationId xmlns:a16="http://schemas.microsoft.com/office/drawing/2014/main" id="{D1D67451-73C6-448C-8360-2AD34DC3D62F}"/>
              </a:ext>
            </a:extLst>
          </p:cNvPr>
          <p:cNvGrpSpPr/>
          <p:nvPr/>
        </p:nvGrpSpPr>
        <p:grpSpPr>
          <a:xfrm>
            <a:off x="4007358" y="1346701"/>
            <a:ext cx="6612012" cy="4928997"/>
            <a:chOff x="4007358" y="1346701"/>
            <a:chExt cx="6612012" cy="4928997"/>
          </a:xfrm>
        </p:grpSpPr>
        <p:sp>
          <p:nvSpPr>
            <p:cNvPr id="82" name="Oval 81">
              <a:extLst>
                <a:ext uri="{FF2B5EF4-FFF2-40B4-BE49-F238E27FC236}">
                  <a16:creationId xmlns:a16="http://schemas.microsoft.com/office/drawing/2014/main" id="{4DA4F1C0-8831-4CB2-886B-E10848EF02EC}"/>
                </a:ext>
              </a:extLst>
            </p:cNvPr>
            <p:cNvSpPr/>
            <p:nvPr/>
          </p:nvSpPr>
          <p:spPr>
            <a:xfrm>
              <a:off x="6402689" y="51776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3" name="Oval 82">
              <a:extLst>
                <a:ext uri="{FF2B5EF4-FFF2-40B4-BE49-F238E27FC236}">
                  <a16:creationId xmlns:a16="http://schemas.microsoft.com/office/drawing/2014/main" id="{5F38064C-6A86-46F1-8A98-2F988B5A114F}"/>
                </a:ext>
              </a:extLst>
            </p:cNvPr>
            <p:cNvSpPr/>
            <p:nvPr/>
          </p:nvSpPr>
          <p:spPr>
            <a:xfrm>
              <a:off x="7694364" y="580755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4" name="Oval 83">
              <a:extLst>
                <a:ext uri="{FF2B5EF4-FFF2-40B4-BE49-F238E27FC236}">
                  <a16:creationId xmlns:a16="http://schemas.microsoft.com/office/drawing/2014/main" id="{3190E80D-B157-4CCE-A34A-78DFCD11EA70}"/>
                </a:ext>
              </a:extLst>
            </p:cNvPr>
            <p:cNvSpPr/>
            <p:nvPr/>
          </p:nvSpPr>
          <p:spPr>
            <a:xfrm>
              <a:off x="731336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5" name="Oval 84">
              <a:extLst>
                <a:ext uri="{FF2B5EF4-FFF2-40B4-BE49-F238E27FC236}">
                  <a16:creationId xmlns:a16="http://schemas.microsoft.com/office/drawing/2014/main" id="{B2D33669-2195-43FD-AAD8-039A16EFEA3E}"/>
                </a:ext>
              </a:extLst>
            </p:cNvPr>
            <p:cNvSpPr/>
            <p:nvPr/>
          </p:nvSpPr>
          <p:spPr>
            <a:xfrm>
              <a:off x="8413295" y="4999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6" name="Oval 85">
              <a:extLst>
                <a:ext uri="{FF2B5EF4-FFF2-40B4-BE49-F238E27FC236}">
                  <a16:creationId xmlns:a16="http://schemas.microsoft.com/office/drawing/2014/main" id="{633EA260-F8BF-4BE3-BD78-CA30FCFBCD09}"/>
                </a:ext>
              </a:extLst>
            </p:cNvPr>
            <p:cNvSpPr/>
            <p:nvPr/>
          </p:nvSpPr>
          <p:spPr>
            <a:xfrm>
              <a:off x="8337095" y="60285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7" name="Oval 86">
              <a:extLst>
                <a:ext uri="{FF2B5EF4-FFF2-40B4-BE49-F238E27FC236}">
                  <a16:creationId xmlns:a16="http://schemas.microsoft.com/office/drawing/2014/main" id="{CD6630F1-1CA2-4126-BF30-C1A93B184A2F}"/>
                </a:ext>
              </a:extLst>
            </p:cNvPr>
            <p:cNvSpPr/>
            <p:nvPr/>
          </p:nvSpPr>
          <p:spPr>
            <a:xfrm>
              <a:off x="7747167" y="419863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8" name="Oval 87">
              <a:extLst>
                <a:ext uri="{FF2B5EF4-FFF2-40B4-BE49-F238E27FC236}">
                  <a16:creationId xmlns:a16="http://schemas.microsoft.com/office/drawing/2014/main" id="{CB0D7AD9-E971-4869-BDBD-755E276596C7}"/>
                </a:ext>
              </a:extLst>
            </p:cNvPr>
            <p:cNvSpPr/>
            <p:nvPr/>
          </p:nvSpPr>
          <p:spPr>
            <a:xfrm>
              <a:off x="7666132" y="48920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9" name="Oval 88">
              <a:extLst>
                <a:ext uri="{FF2B5EF4-FFF2-40B4-BE49-F238E27FC236}">
                  <a16:creationId xmlns:a16="http://schemas.microsoft.com/office/drawing/2014/main" id="{BBB33894-B878-48EA-BC2C-D284D61B12C5}"/>
                </a:ext>
              </a:extLst>
            </p:cNvPr>
            <p:cNvSpPr/>
            <p:nvPr/>
          </p:nvSpPr>
          <p:spPr>
            <a:xfrm>
              <a:off x="665594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0" name="Oval 89">
              <a:extLst>
                <a:ext uri="{FF2B5EF4-FFF2-40B4-BE49-F238E27FC236}">
                  <a16:creationId xmlns:a16="http://schemas.microsoft.com/office/drawing/2014/main" id="{5DF919BA-A004-402D-A77F-1311351B2D6F}"/>
                </a:ext>
              </a:extLst>
            </p:cNvPr>
            <p:cNvSpPr/>
            <p:nvPr/>
          </p:nvSpPr>
          <p:spPr>
            <a:xfrm>
              <a:off x="7922964" y="52284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1" name="Oval 90">
              <a:extLst>
                <a:ext uri="{FF2B5EF4-FFF2-40B4-BE49-F238E27FC236}">
                  <a16:creationId xmlns:a16="http://schemas.microsoft.com/office/drawing/2014/main" id="{010278A8-2AB7-450E-B3BA-E8808A0124F7}"/>
                </a:ext>
              </a:extLst>
            </p:cNvPr>
            <p:cNvSpPr/>
            <p:nvPr/>
          </p:nvSpPr>
          <p:spPr>
            <a:xfrm>
              <a:off x="6918701"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2" name="Oval 91">
              <a:extLst>
                <a:ext uri="{FF2B5EF4-FFF2-40B4-BE49-F238E27FC236}">
                  <a16:creationId xmlns:a16="http://schemas.microsoft.com/office/drawing/2014/main" id="{628471F5-ADD8-45AE-B251-9DD5D8174F28}"/>
                </a:ext>
              </a:extLst>
            </p:cNvPr>
            <p:cNvSpPr/>
            <p:nvPr/>
          </p:nvSpPr>
          <p:spPr>
            <a:xfrm>
              <a:off x="6955782" y="5973829"/>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3" name="Oval 92">
              <a:extLst>
                <a:ext uri="{FF2B5EF4-FFF2-40B4-BE49-F238E27FC236}">
                  <a16:creationId xmlns:a16="http://schemas.microsoft.com/office/drawing/2014/main" id="{85F9ED8D-1019-47B5-8540-E23154C43BB2}"/>
                </a:ext>
              </a:extLst>
            </p:cNvPr>
            <p:cNvSpPr/>
            <p:nvPr/>
          </p:nvSpPr>
          <p:spPr>
            <a:xfrm>
              <a:off x="7406130" y="60470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4" name="Oval 93">
              <a:extLst>
                <a:ext uri="{FF2B5EF4-FFF2-40B4-BE49-F238E27FC236}">
                  <a16:creationId xmlns:a16="http://schemas.microsoft.com/office/drawing/2014/main" id="{B1EC68F8-6C89-4F14-981C-63A65DE4782C}"/>
                </a:ext>
              </a:extLst>
            </p:cNvPr>
            <p:cNvSpPr/>
            <p:nvPr/>
          </p:nvSpPr>
          <p:spPr>
            <a:xfrm>
              <a:off x="7558530" y="61994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5" name="Oval 94">
              <a:extLst>
                <a:ext uri="{FF2B5EF4-FFF2-40B4-BE49-F238E27FC236}">
                  <a16:creationId xmlns:a16="http://schemas.microsoft.com/office/drawing/2014/main" id="{8C2A1D38-EA68-405C-8C56-00034010FF44}"/>
                </a:ext>
              </a:extLst>
            </p:cNvPr>
            <p:cNvSpPr/>
            <p:nvPr/>
          </p:nvSpPr>
          <p:spPr>
            <a:xfrm>
              <a:off x="8790303" y="48158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6" name="Oval 95">
              <a:extLst>
                <a:ext uri="{FF2B5EF4-FFF2-40B4-BE49-F238E27FC236}">
                  <a16:creationId xmlns:a16="http://schemas.microsoft.com/office/drawing/2014/main" id="{0D487DC2-F69F-48C2-8959-44825BC7CF65}"/>
                </a:ext>
              </a:extLst>
            </p:cNvPr>
            <p:cNvSpPr/>
            <p:nvPr/>
          </p:nvSpPr>
          <p:spPr>
            <a:xfrm>
              <a:off x="8445449"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7" name="Oval 96">
              <a:extLst>
                <a:ext uri="{FF2B5EF4-FFF2-40B4-BE49-F238E27FC236}">
                  <a16:creationId xmlns:a16="http://schemas.microsoft.com/office/drawing/2014/main" id="{F9C31108-AA15-4148-B9F1-965870B09FC8}"/>
                </a:ext>
              </a:extLst>
            </p:cNvPr>
            <p:cNvSpPr/>
            <p:nvPr/>
          </p:nvSpPr>
          <p:spPr>
            <a:xfrm>
              <a:off x="8870495"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8" name="Oval 97">
              <a:extLst>
                <a:ext uri="{FF2B5EF4-FFF2-40B4-BE49-F238E27FC236}">
                  <a16:creationId xmlns:a16="http://schemas.microsoft.com/office/drawing/2014/main" id="{40226D59-C619-4DBE-AED9-F404FBABE39F}"/>
                </a:ext>
              </a:extLst>
            </p:cNvPr>
            <p:cNvSpPr/>
            <p:nvPr/>
          </p:nvSpPr>
          <p:spPr>
            <a:xfrm>
              <a:off x="8075846" y="22217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9" name="Oval 98">
              <a:extLst>
                <a:ext uri="{FF2B5EF4-FFF2-40B4-BE49-F238E27FC236}">
                  <a16:creationId xmlns:a16="http://schemas.microsoft.com/office/drawing/2014/main" id="{00AC0966-9386-44C5-AADB-4FD509E36185}"/>
                </a:ext>
              </a:extLst>
            </p:cNvPr>
            <p:cNvSpPr/>
            <p:nvPr/>
          </p:nvSpPr>
          <p:spPr>
            <a:xfrm>
              <a:off x="9497905" y="315484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0" name="Oval 99">
              <a:extLst>
                <a:ext uri="{FF2B5EF4-FFF2-40B4-BE49-F238E27FC236}">
                  <a16:creationId xmlns:a16="http://schemas.microsoft.com/office/drawing/2014/main" id="{CEABED2D-2200-467A-BE68-A0B9765257DA}"/>
                </a:ext>
              </a:extLst>
            </p:cNvPr>
            <p:cNvSpPr/>
            <p:nvPr/>
          </p:nvSpPr>
          <p:spPr>
            <a:xfrm>
              <a:off x="8982371" y="157197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1" name="Oval 100">
              <a:extLst>
                <a:ext uri="{FF2B5EF4-FFF2-40B4-BE49-F238E27FC236}">
                  <a16:creationId xmlns:a16="http://schemas.microsoft.com/office/drawing/2014/main" id="{84B69E4B-301E-469C-B614-96E5902DD479}"/>
                </a:ext>
              </a:extLst>
            </p:cNvPr>
            <p:cNvSpPr/>
            <p:nvPr/>
          </p:nvSpPr>
          <p:spPr>
            <a:xfrm>
              <a:off x="10032155" y="18015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2" name="Oval 101">
              <a:extLst>
                <a:ext uri="{FF2B5EF4-FFF2-40B4-BE49-F238E27FC236}">
                  <a16:creationId xmlns:a16="http://schemas.microsoft.com/office/drawing/2014/main" id="{D81DEF8B-1400-4EF8-BDFA-7A98770C3185}"/>
                </a:ext>
              </a:extLst>
            </p:cNvPr>
            <p:cNvSpPr/>
            <p:nvPr/>
          </p:nvSpPr>
          <p:spPr>
            <a:xfrm>
              <a:off x="9942264" y="284376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a:extLst>
                <a:ext uri="{FF2B5EF4-FFF2-40B4-BE49-F238E27FC236}">
                  <a16:creationId xmlns:a16="http://schemas.microsoft.com/office/drawing/2014/main" id="{656DF009-C2B9-4DBA-BC66-CEAB3AC04489}"/>
                </a:ext>
              </a:extLst>
            </p:cNvPr>
            <p:cNvSpPr/>
            <p:nvPr/>
          </p:nvSpPr>
          <p:spPr>
            <a:xfrm>
              <a:off x="9472779" y="140636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4" name="Oval 103">
              <a:extLst>
                <a:ext uri="{FF2B5EF4-FFF2-40B4-BE49-F238E27FC236}">
                  <a16:creationId xmlns:a16="http://schemas.microsoft.com/office/drawing/2014/main" id="{4F563129-5F17-4022-85AC-07B80F9978E8}"/>
                </a:ext>
              </a:extLst>
            </p:cNvPr>
            <p:cNvSpPr/>
            <p:nvPr/>
          </p:nvSpPr>
          <p:spPr>
            <a:xfrm>
              <a:off x="8230262" y="170089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5" name="Oval 104">
              <a:extLst>
                <a:ext uri="{FF2B5EF4-FFF2-40B4-BE49-F238E27FC236}">
                  <a16:creationId xmlns:a16="http://schemas.microsoft.com/office/drawing/2014/main" id="{0D1D101D-9194-4A35-BF35-868CF9B03D8A}"/>
                </a:ext>
              </a:extLst>
            </p:cNvPr>
            <p:cNvSpPr/>
            <p:nvPr/>
          </p:nvSpPr>
          <p:spPr>
            <a:xfrm>
              <a:off x="9890719" y="134670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6" name="Oval 105">
              <a:extLst>
                <a:ext uri="{FF2B5EF4-FFF2-40B4-BE49-F238E27FC236}">
                  <a16:creationId xmlns:a16="http://schemas.microsoft.com/office/drawing/2014/main" id="{3FABF76E-30B0-44F9-9210-3D3609C7B579}"/>
                </a:ext>
              </a:extLst>
            </p:cNvPr>
            <p:cNvSpPr/>
            <p:nvPr/>
          </p:nvSpPr>
          <p:spPr>
            <a:xfrm>
              <a:off x="8839863" y="30948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7" name="Oval 106">
              <a:extLst>
                <a:ext uri="{FF2B5EF4-FFF2-40B4-BE49-F238E27FC236}">
                  <a16:creationId xmlns:a16="http://schemas.microsoft.com/office/drawing/2014/main" id="{1B07C575-6884-4CF6-AF99-0172897D0DD0}"/>
                </a:ext>
              </a:extLst>
            </p:cNvPr>
            <p:cNvSpPr/>
            <p:nvPr/>
          </p:nvSpPr>
          <p:spPr>
            <a:xfrm>
              <a:off x="9208233" y="335281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8" name="Oval 107">
              <a:extLst>
                <a:ext uri="{FF2B5EF4-FFF2-40B4-BE49-F238E27FC236}">
                  <a16:creationId xmlns:a16="http://schemas.microsoft.com/office/drawing/2014/main" id="{E84E6A59-2DA2-4BDD-B1B9-41D051584893}"/>
                </a:ext>
              </a:extLst>
            </p:cNvPr>
            <p:cNvSpPr/>
            <p:nvPr/>
          </p:nvSpPr>
          <p:spPr>
            <a:xfrm>
              <a:off x="9490062" y="287697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9" name="Oval 108">
              <a:extLst>
                <a:ext uri="{FF2B5EF4-FFF2-40B4-BE49-F238E27FC236}">
                  <a16:creationId xmlns:a16="http://schemas.microsoft.com/office/drawing/2014/main" id="{32BBBBFF-87D7-480D-8C5F-A83986117AC6}"/>
                </a:ext>
              </a:extLst>
            </p:cNvPr>
            <p:cNvSpPr/>
            <p:nvPr/>
          </p:nvSpPr>
          <p:spPr>
            <a:xfrm>
              <a:off x="10403497" y="23122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a:extLst>
                <a:ext uri="{FF2B5EF4-FFF2-40B4-BE49-F238E27FC236}">
                  <a16:creationId xmlns:a16="http://schemas.microsoft.com/office/drawing/2014/main" id="{BB49F324-6743-4823-9CB9-725183AD3F4E}"/>
                </a:ext>
              </a:extLst>
            </p:cNvPr>
            <p:cNvSpPr/>
            <p:nvPr/>
          </p:nvSpPr>
          <p:spPr>
            <a:xfrm>
              <a:off x="10276470" y="254033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a:extLst>
                <a:ext uri="{FF2B5EF4-FFF2-40B4-BE49-F238E27FC236}">
                  <a16:creationId xmlns:a16="http://schemas.microsoft.com/office/drawing/2014/main" id="{8E1F2A32-DEC3-4E56-A0D1-4913AB6BC98E}"/>
                </a:ext>
              </a:extLst>
            </p:cNvPr>
            <p:cNvSpPr/>
            <p:nvPr/>
          </p:nvSpPr>
          <p:spPr>
            <a:xfrm>
              <a:off x="10543170" y="26006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a:extLst>
                <a:ext uri="{FF2B5EF4-FFF2-40B4-BE49-F238E27FC236}">
                  <a16:creationId xmlns:a16="http://schemas.microsoft.com/office/drawing/2014/main" id="{0E566F1B-A6DC-4908-A582-43915283791D}"/>
                </a:ext>
              </a:extLst>
            </p:cNvPr>
            <p:cNvSpPr/>
            <p:nvPr/>
          </p:nvSpPr>
          <p:spPr>
            <a:xfrm>
              <a:off x="9343642" y="17253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a:extLst>
                <a:ext uri="{FF2B5EF4-FFF2-40B4-BE49-F238E27FC236}">
                  <a16:creationId xmlns:a16="http://schemas.microsoft.com/office/drawing/2014/main" id="{C475B8F8-361D-43F4-838F-754FDE42BC3B}"/>
                </a:ext>
              </a:extLst>
            </p:cNvPr>
            <p:cNvSpPr/>
            <p:nvPr/>
          </p:nvSpPr>
          <p:spPr>
            <a:xfrm>
              <a:off x="4007358" y="30635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a:extLst>
                <a:ext uri="{FF2B5EF4-FFF2-40B4-BE49-F238E27FC236}">
                  <a16:creationId xmlns:a16="http://schemas.microsoft.com/office/drawing/2014/main" id="{D95B33FB-D0C5-4820-9671-22D13958E5A7}"/>
                </a:ext>
              </a:extLst>
            </p:cNvPr>
            <p:cNvSpPr/>
            <p:nvPr/>
          </p:nvSpPr>
          <p:spPr>
            <a:xfrm>
              <a:off x="5299033" y="36934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a:extLst>
                <a:ext uri="{FF2B5EF4-FFF2-40B4-BE49-F238E27FC236}">
                  <a16:creationId xmlns:a16="http://schemas.microsoft.com/office/drawing/2014/main" id="{D7FE3B28-7BA8-41A4-A2F0-24818B5F4A5E}"/>
                </a:ext>
              </a:extLst>
            </p:cNvPr>
            <p:cNvSpPr/>
            <p:nvPr/>
          </p:nvSpPr>
          <p:spPr>
            <a:xfrm>
              <a:off x="4918033" y="2504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6" name="Oval 115">
              <a:extLst>
                <a:ext uri="{FF2B5EF4-FFF2-40B4-BE49-F238E27FC236}">
                  <a16:creationId xmlns:a16="http://schemas.microsoft.com/office/drawing/2014/main" id="{EE901A93-0EC7-4880-8792-4A5A525944F3}"/>
                </a:ext>
              </a:extLst>
            </p:cNvPr>
            <p:cNvSpPr/>
            <p:nvPr/>
          </p:nvSpPr>
          <p:spPr>
            <a:xfrm>
              <a:off x="6017964" y="2885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7" name="Oval 116">
              <a:extLst>
                <a:ext uri="{FF2B5EF4-FFF2-40B4-BE49-F238E27FC236}">
                  <a16:creationId xmlns:a16="http://schemas.microsoft.com/office/drawing/2014/main" id="{D92A051D-111B-480E-B699-3C1297D069C2}"/>
                </a:ext>
              </a:extLst>
            </p:cNvPr>
            <p:cNvSpPr/>
            <p:nvPr/>
          </p:nvSpPr>
          <p:spPr>
            <a:xfrm>
              <a:off x="5290757" y="223544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8" name="Oval 117">
              <a:extLst>
                <a:ext uri="{FF2B5EF4-FFF2-40B4-BE49-F238E27FC236}">
                  <a16:creationId xmlns:a16="http://schemas.microsoft.com/office/drawing/2014/main" id="{15EB8A71-ADD9-443A-A018-85F4A4D4FE3A}"/>
                </a:ext>
              </a:extLst>
            </p:cNvPr>
            <p:cNvSpPr/>
            <p:nvPr/>
          </p:nvSpPr>
          <p:spPr>
            <a:xfrm>
              <a:off x="4429683" y="225416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9" name="Oval 118">
              <a:extLst>
                <a:ext uri="{FF2B5EF4-FFF2-40B4-BE49-F238E27FC236}">
                  <a16:creationId xmlns:a16="http://schemas.microsoft.com/office/drawing/2014/main" id="{BF13F328-F023-484F-BBD2-5BFDA25116AC}"/>
                </a:ext>
              </a:extLst>
            </p:cNvPr>
            <p:cNvSpPr/>
            <p:nvPr/>
          </p:nvSpPr>
          <p:spPr>
            <a:xfrm>
              <a:off x="5630474" y="277098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0" name="Oval 119">
              <a:extLst>
                <a:ext uri="{FF2B5EF4-FFF2-40B4-BE49-F238E27FC236}">
                  <a16:creationId xmlns:a16="http://schemas.microsoft.com/office/drawing/2014/main" id="{5F0A484B-F49B-4A50-AE3B-D5DC8D40E478}"/>
                </a:ext>
              </a:extLst>
            </p:cNvPr>
            <p:cNvSpPr/>
            <p:nvPr/>
          </p:nvSpPr>
          <p:spPr>
            <a:xfrm>
              <a:off x="4523370" y="33429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1" name="Oval 120">
              <a:extLst>
                <a:ext uri="{FF2B5EF4-FFF2-40B4-BE49-F238E27FC236}">
                  <a16:creationId xmlns:a16="http://schemas.microsoft.com/office/drawing/2014/main" id="{C37961B0-EFF7-40ED-8713-92BF7D7E1653}"/>
                </a:ext>
              </a:extLst>
            </p:cNvPr>
            <p:cNvSpPr/>
            <p:nvPr/>
          </p:nvSpPr>
          <p:spPr>
            <a:xfrm>
              <a:off x="4560451" y="385976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2" name="Oval 121">
              <a:extLst>
                <a:ext uri="{FF2B5EF4-FFF2-40B4-BE49-F238E27FC236}">
                  <a16:creationId xmlns:a16="http://schemas.microsoft.com/office/drawing/2014/main" id="{9ED5D830-A8ED-4528-8101-5B2EA1377255}"/>
                </a:ext>
              </a:extLst>
            </p:cNvPr>
            <p:cNvSpPr/>
            <p:nvPr/>
          </p:nvSpPr>
          <p:spPr>
            <a:xfrm>
              <a:off x="5010799" y="39330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3" name="Oval 122">
              <a:extLst>
                <a:ext uri="{FF2B5EF4-FFF2-40B4-BE49-F238E27FC236}">
                  <a16:creationId xmlns:a16="http://schemas.microsoft.com/office/drawing/2014/main" id="{0BDBBC79-9811-4595-A8B9-E2AED31B87F1}"/>
                </a:ext>
              </a:extLst>
            </p:cNvPr>
            <p:cNvSpPr/>
            <p:nvPr/>
          </p:nvSpPr>
          <p:spPr>
            <a:xfrm>
              <a:off x="5163199" y="40854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4" name="Oval 123">
              <a:extLst>
                <a:ext uri="{FF2B5EF4-FFF2-40B4-BE49-F238E27FC236}">
                  <a16:creationId xmlns:a16="http://schemas.microsoft.com/office/drawing/2014/main" id="{DD20915C-6988-4913-862D-04A85337C7A6}"/>
                </a:ext>
              </a:extLst>
            </p:cNvPr>
            <p:cNvSpPr/>
            <p:nvPr/>
          </p:nvSpPr>
          <p:spPr>
            <a:xfrm>
              <a:off x="6394972" y="270179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5" name="Oval 124">
              <a:extLst>
                <a:ext uri="{FF2B5EF4-FFF2-40B4-BE49-F238E27FC236}">
                  <a16:creationId xmlns:a16="http://schemas.microsoft.com/office/drawing/2014/main" id="{FB9E73AB-CB23-4C29-90E6-44977EAFE117}"/>
                </a:ext>
              </a:extLst>
            </p:cNvPr>
            <p:cNvSpPr/>
            <p:nvPr/>
          </p:nvSpPr>
          <p:spPr>
            <a:xfrm>
              <a:off x="4912256" y="35009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6" name="Oval 125">
              <a:extLst>
                <a:ext uri="{FF2B5EF4-FFF2-40B4-BE49-F238E27FC236}">
                  <a16:creationId xmlns:a16="http://schemas.microsoft.com/office/drawing/2014/main" id="{AD176491-397F-44AA-A4B1-0FEFBC3EC916}"/>
                </a:ext>
              </a:extLst>
            </p:cNvPr>
            <p:cNvSpPr/>
            <p:nvPr/>
          </p:nvSpPr>
          <p:spPr>
            <a:xfrm>
              <a:off x="5996516" y="23567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7" name="Oval 126">
              <a:extLst>
                <a:ext uri="{FF2B5EF4-FFF2-40B4-BE49-F238E27FC236}">
                  <a16:creationId xmlns:a16="http://schemas.microsoft.com/office/drawing/2014/main" id="{EF5E7252-64F9-4D4C-AFED-D86F9F913E6E}"/>
                </a:ext>
              </a:extLst>
            </p:cNvPr>
            <p:cNvSpPr/>
            <p:nvPr/>
          </p:nvSpPr>
          <p:spPr>
            <a:xfrm>
              <a:off x="4904371" y="318178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8" name="Oval 127">
              <a:extLst>
                <a:ext uri="{FF2B5EF4-FFF2-40B4-BE49-F238E27FC236}">
                  <a16:creationId xmlns:a16="http://schemas.microsoft.com/office/drawing/2014/main" id="{BD842D0E-1730-465B-955B-2A075217A2DD}"/>
                </a:ext>
              </a:extLst>
            </p:cNvPr>
            <p:cNvSpPr/>
            <p:nvPr/>
          </p:nvSpPr>
          <p:spPr>
            <a:xfrm>
              <a:off x="4416748" y="29873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9" name="Oval 128">
              <a:extLst>
                <a:ext uri="{FF2B5EF4-FFF2-40B4-BE49-F238E27FC236}">
                  <a16:creationId xmlns:a16="http://schemas.microsoft.com/office/drawing/2014/main" id="{2EEA82B9-5CFC-4C6A-ACD7-7F1D1AE33961}"/>
                </a:ext>
              </a:extLst>
            </p:cNvPr>
            <p:cNvSpPr/>
            <p:nvPr/>
          </p:nvSpPr>
          <p:spPr>
            <a:xfrm>
              <a:off x="5184306" y="188845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0" name="Oval 129">
              <a:extLst>
                <a:ext uri="{FF2B5EF4-FFF2-40B4-BE49-F238E27FC236}">
                  <a16:creationId xmlns:a16="http://schemas.microsoft.com/office/drawing/2014/main" id="{9C4F1D3A-4F71-4481-AC67-E25C2A5C43E3}"/>
                </a:ext>
              </a:extLst>
            </p:cNvPr>
            <p:cNvSpPr/>
            <p:nvPr/>
          </p:nvSpPr>
          <p:spPr>
            <a:xfrm>
              <a:off x="5756233" y="41506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1" name="Oval 130">
              <a:extLst>
                <a:ext uri="{FF2B5EF4-FFF2-40B4-BE49-F238E27FC236}">
                  <a16:creationId xmlns:a16="http://schemas.microsoft.com/office/drawing/2014/main" id="{4C170B5C-A7DD-41EC-8B20-AB471045F85E}"/>
                </a:ext>
              </a:extLst>
            </p:cNvPr>
            <p:cNvSpPr/>
            <p:nvPr/>
          </p:nvSpPr>
          <p:spPr>
            <a:xfrm>
              <a:off x="5619464" y="23503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2" name="Oval 131">
              <a:extLst>
                <a:ext uri="{FF2B5EF4-FFF2-40B4-BE49-F238E27FC236}">
                  <a16:creationId xmlns:a16="http://schemas.microsoft.com/office/drawing/2014/main" id="{83436CCF-91A1-4AFE-9092-60A233001918}"/>
                </a:ext>
              </a:extLst>
            </p:cNvPr>
            <p:cNvSpPr/>
            <p:nvPr/>
          </p:nvSpPr>
          <p:spPr>
            <a:xfrm>
              <a:off x="4836056" y="22229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3" name="Oval 132">
              <a:extLst>
                <a:ext uri="{FF2B5EF4-FFF2-40B4-BE49-F238E27FC236}">
                  <a16:creationId xmlns:a16="http://schemas.microsoft.com/office/drawing/2014/main" id="{1F0753C3-1539-4A3C-8456-928C8B253A39}"/>
                </a:ext>
              </a:extLst>
            </p:cNvPr>
            <p:cNvSpPr/>
            <p:nvPr/>
          </p:nvSpPr>
          <p:spPr>
            <a:xfrm>
              <a:off x="5832433" y="196141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4" name="Oval 133">
              <a:extLst>
                <a:ext uri="{FF2B5EF4-FFF2-40B4-BE49-F238E27FC236}">
                  <a16:creationId xmlns:a16="http://schemas.microsoft.com/office/drawing/2014/main" id="{3C8AD539-07FB-4907-AD64-1FBA98F52AD5}"/>
                </a:ext>
              </a:extLst>
            </p:cNvPr>
            <p:cNvSpPr/>
            <p:nvPr/>
          </p:nvSpPr>
          <p:spPr>
            <a:xfrm>
              <a:off x="8363367" y="201465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5" name="Oval 134">
              <a:extLst>
                <a:ext uri="{FF2B5EF4-FFF2-40B4-BE49-F238E27FC236}">
                  <a16:creationId xmlns:a16="http://schemas.microsoft.com/office/drawing/2014/main" id="{CB91D9BD-A397-4B6A-AB64-6DA87CEE1BD7}"/>
                </a:ext>
              </a:extLst>
            </p:cNvPr>
            <p:cNvSpPr/>
            <p:nvPr/>
          </p:nvSpPr>
          <p:spPr>
            <a:xfrm>
              <a:off x="8633419" y="20672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6" name="Oval 135">
              <a:extLst>
                <a:ext uri="{FF2B5EF4-FFF2-40B4-BE49-F238E27FC236}">
                  <a16:creationId xmlns:a16="http://schemas.microsoft.com/office/drawing/2014/main" id="{9DC72668-B16A-4AF4-B909-7AACD2CCD9A1}"/>
                </a:ext>
              </a:extLst>
            </p:cNvPr>
            <p:cNvSpPr/>
            <p:nvPr/>
          </p:nvSpPr>
          <p:spPr>
            <a:xfrm>
              <a:off x="4321365" y="349672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7" name="Oval 136">
              <a:extLst>
                <a:ext uri="{FF2B5EF4-FFF2-40B4-BE49-F238E27FC236}">
                  <a16:creationId xmlns:a16="http://schemas.microsoft.com/office/drawing/2014/main" id="{0461133E-0D8F-494B-8E6B-58AFDB999EF2}"/>
                </a:ext>
              </a:extLst>
            </p:cNvPr>
            <p:cNvSpPr/>
            <p:nvPr/>
          </p:nvSpPr>
          <p:spPr>
            <a:xfrm>
              <a:off x="8624465" y="151352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8" name="Oval 137">
              <a:extLst>
                <a:ext uri="{FF2B5EF4-FFF2-40B4-BE49-F238E27FC236}">
                  <a16:creationId xmlns:a16="http://schemas.microsoft.com/office/drawing/2014/main" id="{757C5A98-BDB8-465C-AD8C-717A32D23E91}"/>
                </a:ext>
              </a:extLst>
            </p:cNvPr>
            <p:cNvSpPr/>
            <p:nvPr/>
          </p:nvSpPr>
          <p:spPr>
            <a:xfrm>
              <a:off x="9753013" y="33048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9" name="Oval 138">
              <a:extLst>
                <a:ext uri="{FF2B5EF4-FFF2-40B4-BE49-F238E27FC236}">
                  <a16:creationId xmlns:a16="http://schemas.microsoft.com/office/drawing/2014/main" id="{25917C4E-5D98-4F0D-BFB2-132E3E68175E}"/>
                </a:ext>
              </a:extLst>
            </p:cNvPr>
            <p:cNvSpPr/>
            <p:nvPr/>
          </p:nvSpPr>
          <p:spPr>
            <a:xfrm>
              <a:off x="10001430" y="2267485"/>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0" name="Oval 139">
              <a:extLst>
                <a:ext uri="{FF2B5EF4-FFF2-40B4-BE49-F238E27FC236}">
                  <a16:creationId xmlns:a16="http://schemas.microsoft.com/office/drawing/2014/main" id="{A32E1000-FA10-4917-BF09-0ABB23B12F7D}"/>
                </a:ext>
              </a:extLst>
            </p:cNvPr>
            <p:cNvSpPr/>
            <p:nvPr/>
          </p:nvSpPr>
          <p:spPr>
            <a:xfrm>
              <a:off x="10300232" y="29260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1" name="Oval 140">
              <a:extLst>
                <a:ext uri="{FF2B5EF4-FFF2-40B4-BE49-F238E27FC236}">
                  <a16:creationId xmlns:a16="http://schemas.microsoft.com/office/drawing/2014/main" id="{7A02F15A-1BB9-488E-A1AD-1D75BD0EB933}"/>
                </a:ext>
              </a:extLst>
            </p:cNvPr>
            <p:cNvSpPr/>
            <p:nvPr/>
          </p:nvSpPr>
          <p:spPr>
            <a:xfrm>
              <a:off x="9814519" y="160530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2" name="Oval 141">
              <a:extLst>
                <a:ext uri="{FF2B5EF4-FFF2-40B4-BE49-F238E27FC236}">
                  <a16:creationId xmlns:a16="http://schemas.microsoft.com/office/drawing/2014/main" id="{C00632AB-CFA3-4FC1-BE07-915CE24A41A5}"/>
                </a:ext>
              </a:extLst>
            </p:cNvPr>
            <p:cNvSpPr/>
            <p:nvPr/>
          </p:nvSpPr>
          <p:spPr>
            <a:xfrm>
              <a:off x="8909839" y="337241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3" name="Oval 142">
              <a:extLst>
                <a:ext uri="{FF2B5EF4-FFF2-40B4-BE49-F238E27FC236}">
                  <a16:creationId xmlns:a16="http://schemas.microsoft.com/office/drawing/2014/main" id="{F849AE1B-8EF0-4847-AB3C-B12A4F303A33}"/>
                </a:ext>
              </a:extLst>
            </p:cNvPr>
            <p:cNvSpPr/>
            <p:nvPr/>
          </p:nvSpPr>
          <p:spPr>
            <a:xfrm>
              <a:off x="9443239" y="347534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 name="Rectangle 2">
            <a:extLst>
              <a:ext uri="{FF2B5EF4-FFF2-40B4-BE49-F238E27FC236}">
                <a16:creationId xmlns:a16="http://schemas.microsoft.com/office/drawing/2014/main" id="{A099F5D5-E4B5-400F-A970-64605A89D5C7}"/>
              </a:ext>
            </a:extLst>
          </p:cNvPr>
          <p:cNvSpPr/>
          <p:nvPr/>
        </p:nvSpPr>
        <p:spPr>
          <a:xfrm>
            <a:off x="838199" y="4532847"/>
            <a:ext cx="6706263" cy="923330"/>
          </a:xfrm>
          <a:prstGeom prst="rect">
            <a:avLst/>
          </a:prstGeom>
        </p:spPr>
        <p:txBody>
          <a:bodyPr wrap="square">
            <a:spAutoFit/>
          </a:bodyPr>
          <a:lstStyle/>
          <a:p>
            <a:r>
              <a:rPr lang="en-US" dirty="0"/>
              <a:t>How to organize sequence space into groups with shared attributes?</a:t>
            </a:r>
          </a:p>
          <a:p>
            <a:endParaRPr lang="en-US" dirty="0"/>
          </a:p>
          <a:p>
            <a:r>
              <a:rPr lang="en-US" dirty="0"/>
              <a:t>How to support inference of attributes.</a:t>
            </a:r>
          </a:p>
        </p:txBody>
      </p:sp>
    </p:spTree>
    <p:extLst>
      <p:ext uri="{BB962C8B-B14F-4D97-AF65-F5344CB8AC3E}">
        <p14:creationId xmlns:p14="http://schemas.microsoft.com/office/powerpoint/2010/main" val="260288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 is Taxonomy?</a:t>
            </a:r>
            <a:endParaRPr lang="en-US" dirty="0">
              <a:latin typeface="+mn-lt"/>
            </a:endParaRPr>
          </a:p>
        </p:txBody>
      </p:sp>
      <p:sp>
        <p:nvSpPr>
          <p:cNvPr id="11" name="Rectangle 10">
            <a:extLst>
              <a:ext uri="{FF2B5EF4-FFF2-40B4-BE49-F238E27FC236}">
                <a16:creationId xmlns:a16="http://schemas.microsoft.com/office/drawing/2014/main" id="{06F819CA-400E-4F58-8836-673EFE1AB873}"/>
              </a:ext>
            </a:extLst>
          </p:cNvPr>
          <p:cNvSpPr/>
          <p:nvPr/>
        </p:nvSpPr>
        <p:spPr>
          <a:xfrm>
            <a:off x="1775209" y="2549659"/>
            <a:ext cx="8641582" cy="1754326"/>
          </a:xfrm>
          <a:prstGeom prst="rect">
            <a:avLst/>
          </a:prstGeom>
        </p:spPr>
        <p:txBody>
          <a:bodyPr wrap="square">
            <a:spAutoFit/>
          </a:bodyPr>
          <a:lstStyle/>
          <a:p>
            <a:r>
              <a:rPr lang="en-US" dirty="0"/>
              <a:t>Taxonomy is the science of defining and naming groups of biological organisms on the basis of </a:t>
            </a:r>
            <a:r>
              <a:rPr lang="en-US" b="1" dirty="0"/>
              <a:t>shared characteristics</a:t>
            </a:r>
            <a:r>
              <a:rPr lang="en-US" dirty="0"/>
              <a:t>. </a:t>
            </a:r>
          </a:p>
          <a:p>
            <a:endParaRPr lang="en-US" dirty="0"/>
          </a:p>
          <a:p>
            <a:r>
              <a:rPr lang="en-US" dirty="0"/>
              <a:t>Organisms are grouped together into taxa and these groups are given a taxonomic rank; groups of a given rank can be aggregated to form a super-group of higher rank, thus creating a taxonomic </a:t>
            </a:r>
            <a:r>
              <a:rPr lang="en-US" b="1" dirty="0"/>
              <a:t>hierarchy</a:t>
            </a:r>
            <a:r>
              <a:rPr lang="en-US" dirty="0"/>
              <a:t>. </a:t>
            </a:r>
          </a:p>
        </p:txBody>
      </p:sp>
      <p:sp>
        <p:nvSpPr>
          <p:cNvPr id="12" name="Rectangle 11">
            <a:extLst>
              <a:ext uri="{FF2B5EF4-FFF2-40B4-BE49-F238E27FC236}">
                <a16:creationId xmlns:a16="http://schemas.microsoft.com/office/drawing/2014/main" id="{0728567B-C866-4EA1-9F4D-CA5BEE9C9506}"/>
              </a:ext>
            </a:extLst>
          </p:cNvPr>
          <p:cNvSpPr/>
          <p:nvPr/>
        </p:nvSpPr>
        <p:spPr>
          <a:xfrm>
            <a:off x="1353178" y="5663738"/>
            <a:ext cx="9485644" cy="369332"/>
          </a:xfrm>
          <a:prstGeom prst="rect">
            <a:avLst/>
          </a:prstGeom>
        </p:spPr>
        <p:txBody>
          <a:bodyPr wrap="square">
            <a:spAutoFit/>
          </a:bodyPr>
          <a:lstStyle/>
          <a:p>
            <a:pPr>
              <a:lnSpc>
                <a:spcPct val="150000"/>
              </a:lnSpc>
            </a:pPr>
            <a:r>
              <a:rPr lang="en-US" sz="1200" i="1" dirty="0">
                <a:solidFill>
                  <a:srgbClr val="000000"/>
                </a:solidFill>
                <a:ea typeface="Arial" panose="020B0604020202020204" pitchFamily="34" charset="0"/>
              </a:rPr>
              <a:t>*Wikipedia contributors. "Taxonomy (biology)." Wikipedia, The Free Encyclopedia. Wikipedia, The Free Encyclopedia, 26 Apr. 2018. Web. 26 Apr. 2018.. </a:t>
            </a:r>
            <a:endParaRPr lang="en-US" sz="1200" i="1"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9682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 is Taxonomy?</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5AA2AE"/>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63500">
            <a:solidFill>
              <a:srgbClr val="007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22" name="Group 21">
            <a:extLst>
              <a:ext uri="{FF2B5EF4-FFF2-40B4-BE49-F238E27FC236}">
                <a16:creationId xmlns:a16="http://schemas.microsoft.com/office/drawing/2014/main" id="{D1D67451-73C6-448C-8360-2AD34DC3D62F}"/>
              </a:ext>
            </a:extLst>
          </p:cNvPr>
          <p:cNvGrpSpPr/>
          <p:nvPr/>
        </p:nvGrpSpPr>
        <p:grpSpPr>
          <a:xfrm>
            <a:off x="4007358" y="1346701"/>
            <a:ext cx="6612012" cy="4928997"/>
            <a:chOff x="4007358" y="1346701"/>
            <a:chExt cx="6612012" cy="4928997"/>
          </a:xfrm>
        </p:grpSpPr>
        <p:sp>
          <p:nvSpPr>
            <p:cNvPr id="82" name="Oval 81">
              <a:extLst>
                <a:ext uri="{FF2B5EF4-FFF2-40B4-BE49-F238E27FC236}">
                  <a16:creationId xmlns:a16="http://schemas.microsoft.com/office/drawing/2014/main" id="{4DA4F1C0-8831-4CB2-886B-E10848EF02EC}"/>
                </a:ext>
              </a:extLst>
            </p:cNvPr>
            <p:cNvSpPr/>
            <p:nvPr/>
          </p:nvSpPr>
          <p:spPr>
            <a:xfrm>
              <a:off x="6402689" y="51776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3" name="Oval 82">
              <a:extLst>
                <a:ext uri="{FF2B5EF4-FFF2-40B4-BE49-F238E27FC236}">
                  <a16:creationId xmlns:a16="http://schemas.microsoft.com/office/drawing/2014/main" id="{5F38064C-6A86-46F1-8A98-2F988B5A114F}"/>
                </a:ext>
              </a:extLst>
            </p:cNvPr>
            <p:cNvSpPr/>
            <p:nvPr/>
          </p:nvSpPr>
          <p:spPr>
            <a:xfrm>
              <a:off x="7694364" y="580755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4" name="Oval 83">
              <a:extLst>
                <a:ext uri="{FF2B5EF4-FFF2-40B4-BE49-F238E27FC236}">
                  <a16:creationId xmlns:a16="http://schemas.microsoft.com/office/drawing/2014/main" id="{3190E80D-B157-4CCE-A34A-78DFCD11EA70}"/>
                </a:ext>
              </a:extLst>
            </p:cNvPr>
            <p:cNvSpPr/>
            <p:nvPr/>
          </p:nvSpPr>
          <p:spPr>
            <a:xfrm>
              <a:off x="731336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5" name="Oval 84">
              <a:extLst>
                <a:ext uri="{FF2B5EF4-FFF2-40B4-BE49-F238E27FC236}">
                  <a16:creationId xmlns:a16="http://schemas.microsoft.com/office/drawing/2014/main" id="{B2D33669-2195-43FD-AAD8-039A16EFEA3E}"/>
                </a:ext>
              </a:extLst>
            </p:cNvPr>
            <p:cNvSpPr/>
            <p:nvPr/>
          </p:nvSpPr>
          <p:spPr>
            <a:xfrm>
              <a:off x="8413295" y="4999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6" name="Oval 85">
              <a:extLst>
                <a:ext uri="{FF2B5EF4-FFF2-40B4-BE49-F238E27FC236}">
                  <a16:creationId xmlns:a16="http://schemas.microsoft.com/office/drawing/2014/main" id="{633EA260-F8BF-4BE3-BD78-CA30FCFBCD09}"/>
                </a:ext>
              </a:extLst>
            </p:cNvPr>
            <p:cNvSpPr/>
            <p:nvPr/>
          </p:nvSpPr>
          <p:spPr>
            <a:xfrm>
              <a:off x="8337095" y="60285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7" name="Oval 86">
              <a:extLst>
                <a:ext uri="{FF2B5EF4-FFF2-40B4-BE49-F238E27FC236}">
                  <a16:creationId xmlns:a16="http://schemas.microsoft.com/office/drawing/2014/main" id="{CD6630F1-1CA2-4126-BF30-C1A93B184A2F}"/>
                </a:ext>
              </a:extLst>
            </p:cNvPr>
            <p:cNvSpPr/>
            <p:nvPr/>
          </p:nvSpPr>
          <p:spPr>
            <a:xfrm>
              <a:off x="7747167" y="419863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8" name="Oval 87">
              <a:extLst>
                <a:ext uri="{FF2B5EF4-FFF2-40B4-BE49-F238E27FC236}">
                  <a16:creationId xmlns:a16="http://schemas.microsoft.com/office/drawing/2014/main" id="{CB0D7AD9-E971-4869-BDBD-755E276596C7}"/>
                </a:ext>
              </a:extLst>
            </p:cNvPr>
            <p:cNvSpPr/>
            <p:nvPr/>
          </p:nvSpPr>
          <p:spPr>
            <a:xfrm>
              <a:off x="7666132" y="48920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89" name="Oval 88">
              <a:extLst>
                <a:ext uri="{FF2B5EF4-FFF2-40B4-BE49-F238E27FC236}">
                  <a16:creationId xmlns:a16="http://schemas.microsoft.com/office/drawing/2014/main" id="{BBB33894-B878-48EA-BC2C-D284D61B12C5}"/>
                </a:ext>
              </a:extLst>
            </p:cNvPr>
            <p:cNvSpPr/>
            <p:nvPr/>
          </p:nvSpPr>
          <p:spPr>
            <a:xfrm>
              <a:off x="6655944" y="46188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0" name="Oval 89">
              <a:extLst>
                <a:ext uri="{FF2B5EF4-FFF2-40B4-BE49-F238E27FC236}">
                  <a16:creationId xmlns:a16="http://schemas.microsoft.com/office/drawing/2014/main" id="{5DF919BA-A004-402D-A77F-1311351B2D6F}"/>
                </a:ext>
              </a:extLst>
            </p:cNvPr>
            <p:cNvSpPr/>
            <p:nvPr/>
          </p:nvSpPr>
          <p:spPr>
            <a:xfrm>
              <a:off x="7922964" y="52284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1" name="Oval 90">
              <a:extLst>
                <a:ext uri="{FF2B5EF4-FFF2-40B4-BE49-F238E27FC236}">
                  <a16:creationId xmlns:a16="http://schemas.microsoft.com/office/drawing/2014/main" id="{010278A8-2AB7-450E-B3BA-E8808A0124F7}"/>
                </a:ext>
              </a:extLst>
            </p:cNvPr>
            <p:cNvSpPr/>
            <p:nvPr/>
          </p:nvSpPr>
          <p:spPr>
            <a:xfrm>
              <a:off x="6918701"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2" name="Oval 91">
              <a:extLst>
                <a:ext uri="{FF2B5EF4-FFF2-40B4-BE49-F238E27FC236}">
                  <a16:creationId xmlns:a16="http://schemas.microsoft.com/office/drawing/2014/main" id="{628471F5-ADD8-45AE-B251-9DD5D8174F28}"/>
                </a:ext>
              </a:extLst>
            </p:cNvPr>
            <p:cNvSpPr/>
            <p:nvPr/>
          </p:nvSpPr>
          <p:spPr>
            <a:xfrm>
              <a:off x="6955782" y="5973829"/>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3" name="Oval 92">
              <a:extLst>
                <a:ext uri="{FF2B5EF4-FFF2-40B4-BE49-F238E27FC236}">
                  <a16:creationId xmlns:a16="http://schemas.microsoft.com/office/drawing/2014/main" id="{85F9ED8D-1019-47B5-8540-E23154C43BB2}"/>
                </a:ext>
              </a:extLst>
            </p:cNvPr>
            <p:cNvSpPr/>
            <p:nvPr/>
          </p:nvSpPr>
          <p:spPr>
            <a:xfrm>
              <a:off x="7406130" y="60470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4" name="Oval 93">
              <a:extLst>
                <a:ext uri="{FF2B5EF4-FFF2-40B4-BE49-F238E27FC236}">
                  <a16:creationId xmlns:a16="http://schemas.microsoft.com/office/drawing/2014/main" id="{B1EC68F8-6C89-4F14-981C-63A65DE4782C}"/>
                </a:ext>
              </a:extLst>
            </p:cNvPr>
            <p:cNvSpPr/>
            <p:nvPr/>
          </p:nvSpPr>
          <p:spPr>
            <a:xfrm>
              <a:off x="7558530" y="6199498"/>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5" name="Oval 94">
              <a:extLst>
                <a:ext uri="{FF2B5EF4-FFF2-40B4-BE49-F238E27FC236}">
                  <a16:creationId xmlns:a16="http://schemas.microsoft.com/office/drawing/2014/main" id="{8C2A1D38-EA68-405C-8C56-00034010FF44}"/>
                </a:ext>
              </a:extLst>
            </p:cNvPr>
            <p:cNvSpPr/>
            <p:nvPr/>
          </p:nvSpPr>
          <p:spPr>
            <a:xfrm>
              <a:off x="8790303" y="4815853"/>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6" name="Oval 95">
              <a:extLst>
                <a:ext uri="{FF2B5EF4-FFF2-40B4-BE49-F238E27FC236}">
                  <a16:creationId xmlns:a16="http://schemas.microsoft.com/office/drawing/2014/main" id="{0D487DC2-F69F-48C2-8959-44825BC7CF65}"/>
                </a:ext>
              </a:extLst>
            </p:cNvPr>
            <p:cNvSpPr/>
            <p:nvPr/>
          </p:nvSpPr>
          <p:spPr>
            <a:xfrm>
              <a:off x="8445449"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7" name="Oval 96">
              <a:extLst>
                <a:ext uri="{FF2B5EF4-FFF2-40B4-BE49-F238E27FC236}">
                  <a16:creationId xmlns:a16="http://schemas.microsoft.com/office/drawing/2014/main" id="{F9C31108-AA15-4148-B9F1-965870B09FC8}"/>
                </a:ext>
              </a:extLst>
            </p:cNvPr>
            <p:cNvSpPr/>
            <p:nvPr/>
          </p:nvSpPr>
          <p:spPr>
            <a:xfrm>
              <a:off x="8870495" y="5457036"/>
              <a:ext cx="76200" cy="76200"/>
            </a:xfrm>
            <a:prstGeom prst="ellipse">
              <a:avLst/>
            </a:prstGeom>
            <a:solidFill>
              <a:schemeClr val="accent6">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8" name="Oval 97">
              <a:extLst>
                <a:ext uri="{FF2B5EF4-FFF2-40B4-BE49-F238E27FC236}">
                  <a16:creationId xmlns:a16="http://schemas.microsoft.com/office/drawing/2014/main" id="{40226D59-C619-4DBE-AED9-F404FBABE39F}"/>
                </a:ext>
              </a:extLst>
            </p:cNvPr>
            <p:cNvSpPr/>
            <p:nvPr/>
          </p:nvSpPr>
          <p:spPr>
            <a:xfrm>
              <a:off x="8075846" y="22217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9" name="Oval 98">
              <a:extLst>
                <a:ext uri="{FF2B5EF4-FFF2-40B4-BE49-F238E27FC236}">
                  <a16:creationId xmlns:a16="http://schemas.microsoft.com/office/drawing/2014/main" id="{00AC0966-9386-44C5-AADB-4FD509E36185}"/>
                </a:ext>
              </a:extLst>
            </p:cNvPr>
            <p:cNvSpPr/>
            <p:nvPr/>
          </p:nvSpPr>
          <p:spPr>
            <a:xfrm>
              <a:off x="9497905" y="315484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0" name="Oval 99">
              <a:extLst>
                <a:ext uri="{FF2B5EF4-FFF2-40B4-BE49-F238E27FC236}">
                  <a16:creationId xmlns:a16="http://schemas.microsoft.com/office/drawing/2014/main" id="{CEABED2D-2200-467A-BE68-A0B9765257DA}"/>
                </a:ext>
              </a:extLst>
            </p:cNvPr>
            <p:cNvSpPr/>
            <p:nvPr/>
          </p:nvSpPr>
          <p:spPr>
            <a:xfrm>
              <a:off x="8982371" y="157197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1" name="Oval 100">
              <a:extLst>
                <a:ext uri="{FF2B5EF4-FFF2-40B4-BE49-F238E27FC236}">
                  <a16:creationId xmlns:a16="http://schemas.microsoft.com/office/drawing/2014/main" id="{84B69E4B-301E-469C-B614-96E5902DD479}"/>
                </a:ext>
              </a:extLst>
            </p:cNvPr>
            <p:cNvSpPr/>
            <p:nvPr/>
          </p:nvSpPr>
          <p:spPr>
            <a:xfrm>
              <a:off x="10032155" y="18015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2" name="Oval 101">
              <a:extLst>
                <a:ext uri="{FF2B5EF4-FFF2-40B4-BE49-F238E27FC236}">
                  <a16:creationId xmlns:a16="http://schemas.microsoft.com/office/drawing/2014/main" id="{D81DEF8B-1400-4EF8-BDFA-7A98770C3185}"/>
                </a:ext>
              </a:extLst>
            </p:cNvPr>
            <p:cNvSpPr/>
            <p:nvPr/>
          </p:nvSpPr>
          <p:spPr>
            <a:xfrm>
              <a:off x="9942264" y="284376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a:extLst>
                <a:ext uri="{FF2B5EF4-FFF2-40B4-BE49-F238E27FC236}">
                  <a16:creationId xmlns:a16="http://schemas.microsoft.com/office/drawing/2014/main" id="{656DF009-C2B9-4DBA-BC66-CEAB3AC04489}"/>
                </a:ext>
              </a:extLst>
            </p:cNvPr>
            <p:cNvSpPr/>
            <p:nvPr/>
          </p:nvSpPr>
          <p:spPr>
            <a:xfrm>
              <a:off x="9472779" y="140636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4" name="Oval 103">
              <a:extLst>
                <a:ext uri="{FF2B5EF4-FFF2-40B4-BE49-F238E27FC236}">
                  <a16:creationId xmlns:a16="http://schemas.microsoft.com/office/drawing/2014/main" id="{4F563129-5F17-4022-85AC-07B80F9978E8}"/>
                </a:ext>
              </a:extLst>
            </p:cNvPr>
            <p:cNvSpPr/>
            <p:nvPr/>
          </p:nvSpPr>
          <p:spPr>
            <a:xfrm>
              <a:off x="8230262" y="170089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5" name="Oval 104">
              <a:extLst>
                <a:ext uri="{FF2B5EF4-FFF2-40B4-BE49-F238E27FC236}">
                  <a16:creationId xmlns:a16="http://schemas.microsoft.com/office/drawing/2014/main" id="{0D1D101D-9194-4A35-BF35-868CF9B03D8A}"/>
                </a:ext>
              </a:extLst>
            </p:cNvPr>
            <p:cNvSpPr/>
            <p:nvPr/>
          </p:nvSpPr>
          <p:spPr>
            <a:xfrm>
              <a:off x="9890719" y="134670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6" name="Oval 105">
              <a:extLst>
                <a:ext uri="{FF2B5EF4-FFF2-40B4-BE49-F238E27FC236}">
                  <a16:creationId xmlns:a16="http://schemas.microsoft.com/office/drawing/2014/main" id="{3FABF76E-30B0-44F9-9210-3D3609C7B579}"/>
                </a:ext>
              </a:extLst>
            </p:cNvPr>
            <p:cNvSpPr/>
            <p:nvPr/>
          </p:nvSpPr>
          <p:spPr>
            <a:xfrm>
              <a:off x="8839863" y="30948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7" name="Oval 106">
              <a:extLst>
                <a:ext uri="{FF2B5EF4-FFF2-40B4-BE49-F238E27FC236}">
                  <a16:creationId xmlns:a16="http://schemas.microsoft.com/office/drawing/2014/main" id="{1B07C575-6884-4CF6-AF99-0172897D0DD0}"/>
                </a:ext>
              </a:extLst>
            </p:cNvPr>
            <p:cNvSpPr/>
            <p:nvPr/>
          </p:nvSpPr>
          <p:spPr>
            <a:xfrm>
              <a:off x="9208233" y="335281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8" name="Oval 107">
              <a:extLst>
                <a:ext uri="{FF2B5EF4-FFF2-40B4-BE49-F238E27FC236}">
                  <a16:creationId xmlns:a16="http://schemas.microsoft.com/office/drawing/2014/main" id="{E84E6A59-2DA2-4BDD-B1B9-41D051584893}"/>
                </a:ext>
              </a:extLst>
            </p:cNvPr>
            <p:cNvSpPr/>
            <p:nvPr/>
          </p:nvSpPr>
          <p:spPr>
            <a:xfrm>
              <a:off x="9490062" y="287697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9" name="Oval 108">
              <a:extLst>
                <a:ext uri="{FF2B5EF4-FFF2-40B4-BE49-F238E27FC236}">
                  <a16:creationId xmlns:a16="http://schemas.microsoft.com/office/drawing/2014/main" id="{32BBBBFF-87D7-480D-8C5F-A83986117AC6}"/>
                </a:ext>
              </a:extLst>
            </p:cNvPr>
            <p:cNvSpPr/>
            <p:nvPr/>
          </p:nvSpPr>
          <p:spPr>
            <a:xfrm>
              <a:off x="10403497" y="23122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a:extLst>
                <a:ext uri="{FF2B5EF4-FFF2-40B4-BE49-F238E27FC236}">
                  <a16:creationId xmlns:a16="http://schemas.microsoft.com/office/drawing/2014/main" id="{BB49F324-6743-4823-9CB9-725183AD3F4E}"/>
                </a:ext>
              </a:extLst>
            </p:cNvPr>
            <p:cNvSpPr/>
            <p:nvPr/>
          </p:nvSpPr>
          <p:spPr>
            <a:xfrm>
              <a:off x="10276470" y="254033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a:extLst>
                <a:ext uri="{FF2B5EF4-FFF2-40B4-BE49-F238E27FC236}">
                  <a16:creationId xmlns:a16="http://schemas.microsoft.com/office/drawing/2014/main" id="{8E1F2A32-DEC3-4E56-A0D1-4913AB6BC98E}"/>
                </a:ext>
              </a:extLst>
            </p:cNvPr>
            <p:cNvSpPr/>
            <p:nvPr/>
          </p:nvSpPr>
          <p:spPr>
            <a:xfrm>
              <a:off x="10543170" y="26006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a:extLst>
                <a:ext uri="{FF2B5EF4-FFF2-40B4-BE49-F238E27FC236}">
                  <a16:creationId xmlns:a16="http://schemas.microsoft.com/office/drawing/2014/main" id="{0E566F1B-A6DC-4908-A582-43915283791D}"/>
                </a:ext>
              </a:extLst>
            </p:cNvPr>
            <p:cNvSpPr/>
            <p:nvPr/>
          </p:nvSpPr>
          <p:spPr>
            <a:xfrm>
              <a:off x="9343642" y="17253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a:extLst>
                <a:ext uri="{FF2B5EF4-FFF2-40B4-BE49-F238E27FC236}">
                  <a16:creationId xmlns:a16="http://schemas.microsoft.com/office/drawing/2014/main" id="{C475B8F8-361D-43F4-838F-754FDE42BC3B}"/>
                </a:ext>
              </a:extLst>
            </p:cNvPr>
            <p:cNvSpPr/>
            <p:nvPr/>
          </p:nvSpPr>
          <p:spPr>
            <a:xfrm>
              <a:off x="4007358" y="30635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a:extLst>
                <a:ext uri="{FF2B5EF4-FFF2-40B4-BE49-F238E27FC236}">
                  <a16:creationId xmlns:a16="http://schemas.microsoft.com/office/drawing/2014/main" id="{D95B33FB-D0C5-4820-9671-22D13958E5A7}"/>
                </a:ext>
              </a:extLst>
            </p:cNvPr>
            <p:cNvSpPr/>
            <p:nvPr/>
          </p:nvSpPr>
          <p:spPr>
            <a:xfrm>
              <a:off x="5299033" y="36934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a:extLst>
                <a:ext uri="{FF2B5EF4-FFF2-40B4-BE49-F238E27FC236}">
                  <a16:creationId xmlns:a16="http://schemas.microsoft.com/office/drawing/2014/main" id="{D7FE3B28-7BA8-41A4-A2F0-24818B5F4A5E}"/>
                </a:ext>
              </a:extLst>
            </p:cNvPr>
            <p:cNvSpPr/>
            <p:nvPr/>
          </p:nvSpPr>
          <p:spPr>
            <a:xfrm>
              <a:off x="4918033" y="2504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6" name="Oval 115">
              <a:extLst>
                <a:ext uri="{FF2B5EF4-FFF2-40B4-BE49-F238E27FC236}">
                  <a16:creationId xmlns:a16="http://schemas.microsoft.com/office/drawing/2014/main" id="{EE901A93-0EC7-4880-8792-4A5A525944F3}"/>
                </a:ext>
              </a:extLst>
            </p:cNvPr>
            <p:cNvSpPr/>
            <p:nvPr/>
          </p:nvSpPr>
          <p:spPr>
            <a:xfrm>
              <a:off x="6017964" y="28857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7" name="Oval 116">
              <a:extLst>
                <a:ext uri="{FF2B5EF4-FFF2-40B4-BE49-F238E27FC236}">
                  <a16:creationId xmlns:a16="http://schemas.microsoft.com/office/drawing/2014/main" id="{D92A051D-111B-480E-B699-3C1297D069C2}"/>
                </a:ext>
              </a:extLst>
            </p:cNvPr>
            <p:cNvSpPr/>
            <p:nvPr/>
          </p:nvSpPr>
          <p:spPr>
            <a:xfrm>
              <a:off x="5290757" y="223544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8" name="Oval 117">
              <a:extLst>
                <a:ext uri="{FF2B5EF4-FFF2-40B4-BE49-F238E27FC236}">
                  <a16:creationId xmlns:a16="http://schemas.microsoft.com/office/drawing/2014/main" id="{15EB8A71-ADD9-443A-A018-85F4A4D4FE3A}"/>
                </a:ext>
              </a:extLst>
            </p:cNvPr>
            <p:cNvSpPr/>
            <p:nvPr/>
          </p:nvSpPr>
          <p:spPr>
            <a:xfrm>
              <a:off x="4429683" y="225416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9" name="Oval 118">
              <a:extLst>
                <a:ext uri="{FF2B5EF4-FFF2-40B4-BE49-F238E27FC236}">
                  <a16:creationId xmlns:a16="http://schemas.microsoft.com/office/drawing/2014/main" id="{BF13F328-F023-484F-BBD2-5BFDA25116AC}"/>
                </a:ext>
              </a:extLst>
            </p:cNvPr>
            <p:cNvSpPr/>
            <p:nvPr/>
          </p:nvSpPr>
          <p:spPr>
            <a:xfrm>
              <a:off x="5630474" y="277098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0" name="Oval 119">
              <a:extLst>
                <a:ext uri="{FF2B5EF4-FFF2-40B4-BE49-F238E27FC236}">
                  <a16:creationId xmlns:a16="http://schemas.microsoft.com/office/drawing/2014/main" id="{5F0A484B-F49B-4A50-AE3B-D5DC8D40E478}"/>
                </a:ext>
              </a:extLst>
            </p:cNvPr>
            <p:cNvSpPr/>
            <p:nvPr/>
          </p:nvSpPr>
          <p:spPr>
            <a:xfrm>
              <a:off x="4523370" y="33429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1" name="Oval 120">
              <a:extLst>
                <a:ext uri="{FF2B5EF4-FFF2-40B4-BE49-F238E27FC236}">
                  <a16:creationId xmlns:a16="http://schemas.microsoft.com/office/drawing/2014/main" id="{C37961B0-EFF7-40ED-8713-92BF7D7E1653}"/>
                </a:ext>
              </a:extLst>
            </p:cNvPr>
            <p:cNvSpPr/>
            <p:nvPr/>
          </p:nvSpPr>
          <p:spPr>
            <a:xfrm>
              <a:off x="4560451" y="385976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2" name="Oval 121">
              <a:extLst>
                <a:ext uri="{FF2B5EF4-FFF2-40B4-BE49-F238E27FC236}">
                  <a16:creationId xmlns:a16="http://schemas.microsoft.com/office/drawing/2014/main" id="{9ED5D830-A8ED-4528-8101-5B2EA1377255}"/>
                </a:ext>
              </a:extLst>
            </p:cNvPr>
            <p:cNvSpPr/>
            <p:nvPr/>
          </p:nvSpPr>
          <p:spPr>
            <a:xfrm>
              <a:off x="5010799" y="39330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3" name="Oval 122">
              <a:extLst>
                <a:ext uri="{FF2B5EF4-FFF2-40B4-BE49-F238E27FC236}">
                  <a16:creationId xmlns:a16="http://schemas.microsoft.com/office/drawing/2014/main" id="{0BDBBC79-9811-4595-A8B9-E2AED31B87F1}"/>
                </a:ext>
              </a:extLst>
            </p:cNvPr>
            <p:cNvSpPr/>
            <p:nvPr/>
          </p:nvSpPr>
          <p:spPr>
            <a:xfrm>
              <a:off x="5163199" y="408543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4" name="Oval 123">
              <a:extLst>
                <a:ext uri="{FF2B5EF4-FFF2-40B4-BE49-F238E27FC236}">
                  <a16:creationId xmlns:a16="http://schemas.microsoft.com/office/drawing/2014/main" id="{DD20915C-6988-4913-862D-04A85337C7A6}"/>
                </a:ext>
              </a:extLst>
            </p:cNvPr>
            <p:cNvSpPr/>
            <p:nvPr/>
          </p:nvSpPr>
          <p:spPr>
            <a:xfrm>
              <a:off x="6394972" y="2701791"/>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5" name="Oval 124">
              <a:extLst>
                <a:ext uri="{FF2B5EF4-FFF2-40B4-BE49-F238E27FC236}">
                  <a16:creationId xmlns:a16="http://schemas.microsoft.com/office/drawing/2014/main" id="{FB9E73AB-CB23-4C29-90E6-44977EAFE117}"/>
                </a:ext>
              </a:extLst>
            </p:cNvPr>
            <p:cNvSpPr/>
            <p:nvPr/>
          </p:nvSpPr>
          <p:spPr>
            <a:xfrm>
              <a:off x="4912256" y="350092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6" name="Oval 125">
              <a:extLst>
                <a:ext uri="{FF2B5EF4-FFF2-40B4-BE49-F238E27FC236}">
                  <a16:creationId xmlns:a16="http://schemas.microsoft.com/office/drawing/2014/main" id="{AD176491-397F-44AA-A4B1-0FEFBC3EC916}"/>
                </a:ext>
              </a:extLst>
            </p:cNvPr>
            <p:cNvSpPr/>
            <p:nvPr/>
          </p:nvSpPr>
          <p:spPr>
            <a:xfrm>
              <a:off x="5996516" y="23567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7" name="Oval 126">
              <a:extLst>
                <a:ext uri="{FF2B5EF4-FFF2-40B4-BE49-F238E27FC236}">
                  <a16:creationId xmlns:a16="http://schemas.microsoft.com/office/drawing/2014/main" id="{EF5E7252-64F9-4D4C-AFED-D86F9F913E6E}"/>
                </a:ext>
              </a:extLst>
            </p:cNvPr>
            <p:cNvSpPr/>
            <p:nvPr/>
          </p:nvSpPr>
          <p:spPr>
            <a:xfrm>
              <a:off x="4904371" y="318178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8" name="Oval 127">
              <a:extLst>
                <a:ext uri="{FF2B5EF4-FFF2-40B4-BE49-F238E27FC236}">
                  <a16:creationId xmlns:a16="http://schemas.microsoft.com/office/drawing/2014/main" id="{BD842D0E-1730-465B-955B-2A075217A2DD}"/>
                </a:ext>
              </a:extLst>
            </p:cNvPr>
            <p:cNvSpPr/>
            <p:nvPr/>
          </p:nvSpPr>
          <p:spPr>
            <a:xfrm>
              <a:off x="4416748" y="29873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29" name="Oval 128">
              <a:extLst>
                <a:ext uri="{FF2B5EF4-FFF2-40B4-BE49-F238E27FC236}">
                  <a16:creationId xmlns:a16="http://schemas.microsoft.com/office/drawing/2014/main" id="{2EEA82B9-5CFC-4C6A-ACD7-7F1D1AE33961}"/>
                </a:ext>
              </a:extLst>
            </p:cNvPr>
            <p:cNvSpPr/>
            <p:nvPr/>
          </p:nvSpPr>
          <p:spPr>
            <a:xfrm>
              <a:off x="5184306" y="188845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0" name="Oval 129">
              <a:extLst>
                <a:ext uri="{FF2B5EF4-FFF2-40B4-BE49-F238E27FC236}">
                  <a16:creationId xmlns:a16="http://schemas.microsoft.com/office/drawing/2014/main" id="{9C4F1D3A-4F71-4481-AC67-E25C2A5C43E3}"/>
                </a:ext>
              </a:extLst>
            </p:cNvPr>
            <p:cNvSpPr/>
            <p:nvPr/>
          </p:nvSpPr>
          <p:spPr>
            <a:xfrm>
              <a:off x="5756233" y="415069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1" name="Oval 130">
              <a:extLst>
                <a:ext uri="{FF2B5EF4-FFF2-40B4-BE49-F238E27FC236}">
                  <a16:creationId xmlns:a16="http://schemas.microsoft.com/office/drawing/2014/main" id="{4C170B5C-A7DD-41EC-8B20-AB471045F85E}"/>
                </a:ext>
              </a:extLst>
            </p:cNvPr>
            <p:cNvSpPr/>
            <p:nvPr/>
          </p:nvSpPr>
          <p:spPr>
            <a:xfrm>
              <a:off x="5619464" y="235033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2" name="Oval 131">
              <a:extLst>
                <a:ext uri="{FF2B5EF4-FFF2-40B4-BE49-F238E27FC236}">
                  <a16:creationId xmlns:a16="http://schemas.microsoft.com/office/drawing/2014/main" id="{83436CCF-91A1-4AFE-9092-60A233001918}"/>
                </a:ext>
              </a:extLst>
            </p:cNvPr>
            <p:cNvSpPr/>
            <p:nvPr/>
          </p:nvSpPr>
          <p:spPr>
            <a:xfrm>
              <a:off x="4836056" y="222294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3" name="Oval 132">
              <a:extLst>
                <a:ext uri="{FF2B5EF4-FFF2-40B4-BE49-F238E27FC236}">
                  <a16:creationId xmlns:a16="http://schemas.microsoft.com/office/drawing/2014/main" id="{1F0753C3-1539-4A3C-8456-928C8B253A39}"/>
                </a:ext>
              </a:extLst>
            </p:cNvPr>
            <p:cNvSpPr/>
            <p:nvPr/>
          </p:nvSpPr>
          <p:spPr>
            <a:xfrm>
              <a:off x="5832433" y="196141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4" name="Oval 133">
              <a:extLst>
                <a:ext uri="{FF2B5EF4-FFF2-40B4-BE49-F238E27FC236}">
                  <a16:creationId xmlns:a16="http://schemas.microsoft.com/office/drawing/2014/main" id="{3C8AD539-07FB-4907-AD64-1FBA98F52AD5}"/>
                </a:ext>
              </a:extLst>
            </p:cNvPr>
            <p:cNvSpPr/>
            <p:nvPr/>
          </p:nvSpPr>
          <p:spPr>
            <a:xfrm>
              <a:off x="8363367" y="2014652"/>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5" name="Oval 134">
              <a:extLst>
                <a:ext uri="{FF2B5EF4-FFF2-40B4-BE49-F238E27FC236}">
                  <a16:creationId xmlns:a16="http://schemas.microsoft.com/office/drawing/2014/main" id="{CB91D9BD-A397-4B6A-AB64-6DA87CEE1BD7}"/>
                </a:ext>
              </a:extLst>
            </p:cNvPr>
            <p:cNvSpPr/>
            <p:nvPr/>
          </p:nvSpPr>
          <p:spPr>
            <a:xfrm>
              <a:off x="8633419" y="2067239"/>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6" name="Oval 135">
              <a:extLst>
                <a:ext uri="{FF2B5EF4-FFF2-40B4-BE49-F238E27FC236}">
                  <a16:creationId xmlns:a16="http://schemas.microsoft.com/office/drawing/2014/main" id="{9DC72668-B16A-4AF4-B909-7AACD2CCD9A1}"/>
                </a:ext>
              </a:extLst>
            </p:cNvPr>
            <p:cNvSpPr/>
            <p:nvPr/>
          </p:nvSpPr>
          <p:spPr>
            <a:xfrm>
              <a:off x="4321365" y="3496727"/>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7" name="Oval 136">
              <a:extLst>
                <a:ext uri="{FF2B5EF4-FFF2-40B4-BE49-F238E27FC236}">
                  <a16:creationId xmlns:a16="http://schemas.microsoft.com/office/drawing/2014/main" id="{0461133E-0D8F-494B-8E6B-58AFDB999EF2}"/>
                </a:ext>
              </a:extLst>
            </p:cNvPr>
            <p:cNvSpPr/>
            <p:nvPr/>
          </p:nvSpPr>
          <p:spPr>
            <a:xfrm>
              <a:off x="8624465" y="151352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8" name="Oval 137">
              <a:extLst>
                <a:ext uri="{FF2B5EF4-FFF2-40B4-BE49-F238E27FC236}">
                  <a16:creationId xmlns:a16="http://schemas.microsoft.com/office/drawing/2014/main" id="{757C5A98-BDB8-465C-AD8C-717A32D23E91}"/>
                </a:ext>
              </a:extLst>
            </p:cNvPr>
            <p:cNvSpPr/>
            <p:nvPr/>
          </p:nvSpPr>
          <p:spPr>
            <a:xfrm>
              <a:off x="9753013" y="330487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9" name="Oval 138">
              <a:extLst>
                <a:ext uri="{FF2B5EF4-FFF2-40B4-BE49-F238E27FC236}">
                  <a16:creationId xmlns:a16="http://schemas.microsoft.com/office/drawing/2014/main" id="{25917C4E-5D98-4F0D-BFB2-132E3E68175E}"/>
                </a:ext>
              </a:extLst>
            </p:cNvPr>
            <p:cNvSpPr/>
            <p:nvPr/>
          </p:nvSpPr>
          <p:spPr>
            <a:xfrm>
              <a:off x="10001430" y="2267485"/>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0" name="Oval 139">
              <a:extLst>
                <a:ext uri="{FF2B5EF4-FFF2-40B4-BE49-F238E27FC236}">
                  <a16:creationId xmlns:a16="http://schemas.microsoft.com/office/drawing/2014/main" id="{A32E1000-FA10-4917-BF09-0ABB23B12F7D}"/>
                </a:ext>
              </a:extLst>
            </p:cNvPr>
            <p:cNvSpPr/>
            <p:nvPr/>
          </p:nvSpPr>
          <p:spPr>
            <a:xfrm>
              <a:off x="10300232" y="2926080"/>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1" name="Oval 140">
              <a:extLst>
                <a:ext uri="{FF2B5EF4-FFF2-40B4-BE49-F238E27FC236}">
                  <a16:creationId xmlns:a16="http://schemas.microsoft.com/office/drawing/2014/main" id="{7A02F15A-1BB9-488E-A1AD-1D75BD0EB933}"/>
                </a:ext>
              </a:extLst>
            </p:cNvPr>
            <p:cNvSpPr/>
            <p:nvPr/>
          </p:nvSpPr>
          <p:spPr>
            <a:xfrm>
              <a:off x="9814519" y="1605306"/>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2" name="Oval 141">
              <a:extLst>
                <a:ext uri="{FF2B5EF4-FFF2-40B4-BE49-F238E27FC236}">
                  <a16:creationId xmlns:a16="http://schemas.microsoft.com/office/drawing/2014/main" id="{C00632AB-CFA3-4FC1-BE07-915CE24A41A5}"/>
                </a:ext>
              </a:extLst>
            </p:cNvPr>
            <p:cNvSpPr/>
            <p:nvPr/>
          </p:nvSpPr>
          <p:spPr>
            <a:xfrm>
              <a:off x="8909839" y="3372414"/>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3" name="Oval 142">
              <a:extLst>
                <a:ext uri="{FF2B5EF4-FFF2-40B4-BE49-F238E27FC236}">
                  <a16:creationId xmlns:a16="http://schemas.microsoft.com/office/drawing/2014/main" id="{F849AE1B-8EF0-4847-AB3C-B12A4F303A33}"/>
                </a:ext>
              </a:extLst>
            </p:cNvPr>
            <p:cNvSpPr/>
            <p:nvPr/>
          </p:nvSpPr>
          <p:spPr>
            <a:xfrm>
              <a:off x="9443239" y="3475348"/>
              <a:ext cx="76200" cy="76200"/>
            </a:xfrm>
            <a:prstGeom prst="ellipse">
              <a:avLst/>
            </a:prstGeom>
            <a:solidFill>
              <a:schemeClr val="accent3">
                <a:lumMod val="75000"/>
              </a:schemeClr>
            </a:solidFill>
            <a:ln w="635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4" name="Oval 3">
            <a:extLst>
              <a:ext uri="{FF2B5EF4-FFF2-40B4-BE49-F238E27FC236}">
                <a16:creationId xmlns:a16="http://schemas.microsoft.com/office/drawing/2014/main" id="{17D7F987-F9CF-4CBF-A114-7F1D59FF53BE}"/>
              </a:ext>
            </a:extLst>
          </p:cNvPr>
          <p:cNvSpPr/>
          <p:nvPr/>
        </p:nvSpPr>
        <p:spPr>
          <a:xfrm rot="1872023">
            <a:off x="3723882" y="3090627"/>
            <a:ext cx="2418064" cy="1103401"/>
          </a:xfrm>
          <a:prstGeom prst="ellipse">
            <a:avLst/>
          </a:prstGeom>
          <a:solidFill>
            <a:srgbClr val="FF9900">
              <a:alpha val="40000"/>
            </a:srgbClr>
          </a:solidFill>
          <a:ln w="539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a:extLst>
              <a:ext uri="{FF2B5EF4-FFF2-40B4-BE49-F238E27FC236}">
                <a16:creationId xmlns:a16="http://schemas.microsoft.com/office/drawing/2014/main" id="{3875B3CD-70CD-4481-8100-2E7E7D244AFE}"/>
              </a:ext>
            </a:extLst>
          </p:cNvPr>
          <p:cNvSpPr/>
          <p:nvPr/>
        </p:nvSpPr>
        <p:spPr>
          <a:xfrm rot="1019327">
            <a:off x="4251711" y="1801175"/>
            <a:ext cx="2429697" cy="1214397"/>
          </a:xfrm>
          <a:prstGeom prst="ellipse">
            <a:avLst/>
          </a:prstGeom>
          <a:solidFill>
            <a:srgbClr val="FF9900">
              <a:alpha val="40000"/>
            </a:srgbClr>
          </a:solidFill>
          <a:ln w="539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A099F5D5-E4B5-400F-A970-64605A89D5C7}"/>
              </a:ext>
            </a:extLst>
          </p:cNvPr>
          <p:cNvSpPr/>
          <p:nvPr/>
        </p:nvSpPr>
        <p:spPr>
          <a:xfrm>
            <a:off x="838200" y="4532847"/>
            <a:ext cx="6475164" cy="1200329"/>
          </a:xfrm>
          <a:prstGeom prst="rect">
            <a:avLst/>
          </a:prstGeom>
        </p:spPr>
        <p:txBody>
          <a:bodyPr wrap="square">
            <a:spAutoFit/>
          </a:bodyPr>
          <a:lstStyle/>
          <a:p>
            <a:r>
              <a:rPr lang="en-US" dirty="0"/>
              <a:t>Taxonomy provides synthetic groups defined by shared attributes.</a:t>
            </a:r>
          </a:p>
          <a:p>
            <a:endParaRPr lang="en-US" dirty="0"/>
          </a:p>
          <a:p>
            <a:r>
              <a:rPr lang="en-US" dirty="0"/>
              <a:t>Members are real entities and are assigned group based on individual attributes.</a:t>
            </a:r>
          </a:p>
        </p:txBody>
      </p:sp>
    </p:spTree>
    <p:extLst>
      <p:ext uri="{BB962C8B-B14F-4D97-AF65-F5344CB8AC3E}">
        <p14:creationId xmlns:p14="http://schemas.microsoft.com/office/powerpoint/2010/main" val="97832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 is Taxonomy?</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5AA2AE"/>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3" name="Rectangle 2">
            <a:extLst>
              <a:ext uri="{FF2B5EF4-FFF2-40B4-BE49-F238E27FC236}">
                <a16:creationId xmlns:a16="http://schemas.microsoft.com/office/drawing/2014/main" id="{A099F5D5-E4B5-400F-A970-64605A89D5C7}"/>
              </a:ext>
            </a:extLst>
          </p:cNvPr>
          <p:cNvSpPr/>
          <p:nvPr/>
        </p:nvSpPr>
        <p:spPr>
          <a:xfrm>
            <a:off x="838199" y="4532847"/>
            <a:ext cx="7963563" cy="923330"/>
          </a:xfrm>
          <a:prstGeom prst="rect">
            <a:avLst/>
          </a:prstGeom>
        </p:spPr>
        <p:txBody>
          <a:bodyPr wrap="square">
            <a:spAutoFit/>
          </a:bodyPr>
          <a:lstStyle/>
          <a:p>
            <a:r>
              <a:rPr lang="en-US" dirty="0"/>
              <a:t>Groups can be represented by individual member(s), i.e. type isolates or references.  </a:t>
            </a:r>
          </a:p>
          <a:p>
            <a:endParaRPr lang="en-US" dirty="0"/>
          </a:p>
          <a:p>
            <a:r>
              <a:rPr lang="en-US" dirty="0"/>
              <a:t>Polythetic classes so no one single member may have all attributes of the group.</a:t>
            </a:r>
          </a:p>
        </p:txBody>
      </p:sp>
    </p:spTree>
    <p:extLst>
      <p:ext uri="{BB962C8B-B14F-4D97-AF65-F5344CB8AC3E}">
        <p14:creationId xmlns:p14="http://schemas.microsoft.com/office/powerpoint/2010/main" val="27318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741D-0440-4E1D-B24F-A4FCCED2DA27}"/>
              </a:ext>
            </a:extLst>
          </p:cNvPr>
          <p:cNvSpPr>
            <a:spLocks noGrp="1"/>
          </p:cNvSpPr>
          <p:nvPr>
            <p:ph type="title"/>
          </p:nvPr>
        </p:nvSpPr>
        <p:spPr>
          <a:xfrm>
            <a:off x="838200" y="14065"/>
            <a:ext cx="10515600" cy="1325563"/>
          </a:xfrm>
        </p:spPr>
        <p:txBody>
          <a:bodyPr/>
          <a:lstStyle/>
          <a:p>
            <a:pPr algn="ctr"/>
            <a:r>
              <a:rPr lang="en-US" b="1" u="sng" cap="small" dirty="0">
                <a:solidFill>
                  <a:sysClr val="windowText" lastClr="000000"/>
                </a:solidFill>
                <a:latin typeface="+mn-lt"/>
              </a:rPr>
              <a:t>What is Taxonomy?</a:t>
            </a:r>
            <a:endParaRPr lang="en-US" dirty="0">
              <a:latin typeface="+mn-lt"/>
            </a:endParaRPr>
          </a:p>
        </p:txBody>
      </p:sp>
      <p:sp>
        <p:nvSpPr>
          <p:cNvPr id="37" name="Oval 36">
            <a:extLst>
              <a:ext uri="{FF2B5EF4-FFF2-40B4-BE49-F238E27FC236}">
                <a16:creationId xmlns:a16="http://schemas.microsoft.com/office/drawing/2014/main" id="{E2B66B2A-242C-488E-B4AE-26EC295227DB}"/>
              </a:ext>
            </a:extLst>
          </p:cNvPr>
          <p:cNvSpPr/>
          <p:nvPr/>
        </p:nvSpPr>
        <p:spPr>
          <a:xfrm>
            <a:off x="7772400" y="1125553"/>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8" name="Oval 37">
            <a:extLst>
              <a:ext uri="{FF2B5EF4-FFF2-40B4-BE49-F238E27FC236}">
                <a16:creationId xmlns:a16="http://schemas.microsoft.com/office/drawing/2014/main" id="{E178CC46-41A5-4FDA-95DF-C0E54AFE9D51}"/>
              </a:ext>
            </a:extLst>
          </p:cNvPr>
          <p:cNvSpPr/>
          <p:nvPr/>
        </p:nvSpPr>
        <p:spPr>
          <a:xfrm>
            <a:off x="3810000" y="1802726"/>
            <a:ext cx="3077406" cy="2573353"/>
          </a:xfrm>
          <a:prstGeom prst="ellipse">
            <a:avLst/>
          </a:prstGeom>
          <a:solidFill>
            <a:srgbClr val="9D90A0"/>
          </a:solidFill>
          <a:ln w="57150">
            <a:solidFill>
              <a:srgbClr val="FF6600"/>
            </a:solid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39" name="Oval 38">
            <a:extLst>
              <a:ext uri="{FF2B5EF4-FFF2-40B4-BE49-F238E27FC236}">
                <a16:creationId xmlns:a16="http://schemas.microsoft.com/office/drawing/2014/main" id="{B49D78FB-D49B-45C9-A8DA-F4D4CEA2B474}"/>
              </a:ext>
            </a:extLst>
          </p:cNvPr>
          <p:cNvSpPr/>
          <p:nvPr/>
        </p:nvSpPr>
        <p:spPr>
          <a:xfrm>
            <a:off x="6096000" y="3962400"/>
            <a:ext cx="3077406" cy="2573353"/>
          </a:xfrm>
          <a:prstGeom prst="ellipse">
            <a:avLst/>
          </a:prstGeom>
          <a:solidFill>
            <a:srgbClr val="84B2F7"/>
          </a:solidFill>
          <a:ln w="57150">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cxnSp>
        <p:nvCxnSpPr>
          <p:cNvPr id="40" name="Straight Connector 39">
            <a:extLst>
              <a:ext uri="{FF2B5EF4-FFF2-40B4-BE49-F238E27FC236}">
                <a16:creationId xmlns:a16="http://schemas.microsoft.com/office/drawing/2014/main" id="{BFF7B83A-37C1-486D-998A-0AC3285AC5A1}"/>
              </a:ext>
            </a:extLst>
          </p:cNvPr>
          <p:cNvCxnSpPr/>
          <p:nvPr/>
        </p:nvCxnSpPr>
        <p:spPr>
          <a:xfrm flipV="1">
            <a:off x="7391399" y="2497153"/>
            <a:ext cx="1757598" cy="1295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FC7E24-34D6-4E74-BC0C-C99A91EDA23E}"/>
              </a:ext>
            </a:extLst>
          </p:cNvPr>
          <p:cNvCxnSpPr/>
          <p:nvPr/>
        </p:nvCxnSpPr>
        <p:spPr>
          <a:xfrm>
            <a:off x="7391399" y="3792553"/>
            <a:ext cx="190501" cy="15240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5433-078F-42BC-A32C-37A7C281A8E5}"/>
              </a:ext>
            </a:extLst>
          </p:cNvPr>
          <p:cNvCxnSpPr/>
          <p:nvPr/>
        </p:nvCxnSpPr>
        <p:spPr>
          <a:xfrm flipH="1" flipV="1">
            <a:off x="5486400" y="3144853"/>
            <a:ext cx="1904999"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C7CDE9-8E07-4ED2-A0BC-18720B33B65C}"/>
              </a:ext>
            </a:extLst>
          </p:cNvPr>
          <p:cNvCxnSpPr/>
          <p:nvPr/>
        </p:nvCxnSpPr>
        <p:spPr>
          <a:xfrm flipH="1" flipV="1">
            <a:off x="8763000" y="1887553"/>
            <a:ext cx="385997" cy="609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85DA06-38EA-415D-9B7F-0A8D9A7C5D82}"/>
              </a:ext>
            </a:extLst>
          </p:cNvPr>
          <p:cNvCxnSpPr/>
          <p:nvPr/>
        </p:nvCxnSpPr>
        <p:spPr>
          <a:xfrm flipV="1">
            <a:off x="9148997" y="2344753"/>
            <a:ext cx="378501" cy="1524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3BD261-5A48-45F4-BE57-9CB3310437FA}"/>
              </a:ext>
            </a:extLst>
          </p:cNvPr>
          <p:cNvCxnSpPr/>
          <p:nvPr/>
        </p:nvCxnSpPr>
        <p:spPr>
          <a:xfrm>
            <a:off x="9148997" y="2497153"/>
            <a:ext cx="147403" cy="6477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E83565-22B2-48FE-A6BE-E70FE42C1D44}"/>
              </a:ext>
            </a:extLst>
          </p:cNvPr>
          <p:cNvCxnSpPr/>
          <p:nvPr/>
        </p:nvCxnSpPr>
        <p:spPr>
          <a:xfrm flipH="1" flipV="1">
            <a:off x="5257800" y="2649553"/>
            <a:ext cx="228600" cy="4953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6C7C95-F37A-497D-8A87-6FB2731EF7FC}"/>
              </a:ext>
            </a:extLst>
          </p:cNvPr>
          <p:cNvCxnSpPr/>
          <p:nvPr/>
        </p:nvCxnSpPr>
        <p:spPr>
          <a:xfrm flipH="1">
            <a:off x="5181600" y="3144853"/>
            <a:ext cx="304800" cy="4191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B4273D3-D54B-4E5A-8EAF-010C6855C97F}"/>
              </a:ext>
            </a:extLst>
          </p:cNvPr>
          <p:cNvCxnSpPr/>
          <p:nvPr/>
        </p:nvCxnSpPr>
        <p:spPr>
          <a:xfrm flipV="1">
            <a:off x="9527498" y="1887553"/>
            <a:ext cx="149902" cy="4572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8769B1-5AEB-4EAB-898D-0DC97B6D4A17}"/>
              </a:ext>
            </a:extLst>
          </p:cNvPr>
          <p:cNvCxnSpPr/>
          <p:nvPr/>
        </p:nvCxnSpPr>
        <p:spPr>
          <a:xfrm>
            <a:off x="9527498" y="2344753"/>
            <a:ext cx="454702" cy="2286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099F5D5-E4B5-400F-A970-64605A89D5C7}"/>
              </a:ext>
            </a:extLst>
          </p:cNvPr>
          <p:cNvSpPr/>
          <p:nvPr/>
        </p:nvSpPr>
        <p:spPr>
          <a:xfrm>
            <a:off x="838199" y="4532847"/>
            <a:ext cx="6514437" cy="1200329"/>
          </a:xfrm>
          <a:prstGeom prst="rect">
            <a:avLst/>
          </a:prstGeom>
        </p:spPr>
        <p:txBody>
          <a:bodyPr wrap="square">
            <a:spAutoFit/>
          </a:bodyPr>
          <a:lstStyle/>
          <a:p>
            <a:r>
              <a:rPr lang="en-US" dirty="0"/>
              <a:t>Taxonomy provides hierarchy of taxonomic relationships.</a:t>
            </a:r>
          </a:p>
          <a:p>
            <a:endParaRPr lang="en-US" dirty="0"/>
          </a:p>
          <a:p>
            <a:r>
              <a:rPr lang="en-US" dirty="0"/>
              <a:t>Each node in the hierarchy  is defined by a set of attributes shared by lower nodes.</a:t>
            </a:r>
          </a:p>
        </p:txBody>
      </p:sp>
      <p:sp>
        <p:nvSpPr>
          <p:cNvPr id="58" name="Oval 57">
            <a:extLst>
              <a:ext uri="{FF2B5EF4-FFF2-40B4-BE49-F238E27FC236}">
                <a16:creationId xmlns:a16="http://schemas.microsoft.com/office/drawing/2014/main" id="{D0D51326-35C0-431D-A36E-47B6BE402D96}"/>
              </a:ext>
            </a:extLst>
          </p:cNvPr>
          <p:cNvSpPr/>
          <p:nvPr/>
        </p:nvSpPr>
        <p:spPr>
          <a:xfrm>
            <a:off x="7544463" y="52703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9" name="Oval 58">
            <a:extLst>
              <a:ext uri="{FF2B5EF4-FFF2-40B4-BE49-F238E27FC236}">
                <a16:creationId xmlns:a16="http://schemas.microsoft.com/office/drawing/2014/main" id="{22A67136-9C19-426F-9E6A-520B645D634A}"/>
              </a:ext>
            </a:extLst>
          </p:cNvPr>
          <p:cNvSpPr/>
          <p:nvPr/>
        </p:nvSpPr>
        <p:spPr>
          <a:xfrm>
            <a:off x="5217050" y="2626205"/>
            <a:ext cx="76200" cy="76200"/>
          </a:xfrm>
          <a:prstGeom prst="ellipse">
            <a:avLst/>
          </a:prstGeom>
          <a:solidFill>
            <a:srgbClr val="5AA2AE"/>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0" name="Oval 59">
            <a:extLst>
              <a:ext uri="{FF2B5EF4-FFF2-40B4-BE49-F238E27FC236}">
                <a16:creationId xmlns:a16="http://schemas.microsoft.com/office/drawing/2014/main" id="{D09967A4-4153-4469-A7FF-FE42C9737289}"/>
              </a:ext>
            </a:extLst>
          </p:cNvPr>
          <p:cNvSpPr/>
          <p:nvPr/>
        </p:nvSpPr>
        <p:spPr>
          <a:xfrm>
            <a:off x="9627373" y="1848790"/>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4" name="Oval 73">
            <a:extLst>
              <a:ext uri="{FF2B5EF4-FFF2-40B4-BE49-F238E27FC236}">
                <a16:creationId xmlns:a16="http://schemas.microsoft.com/office/drawing/2014/main" id="{0F14F274-682E-4639-A3CB-C4A1E06B7E2C}"/>
              </a:ext>
            </a:extLst>
          </p:cNvPr>
          <p:cNvSpPr/>
          <p:nvPr/>
        </p:nvSpPr>
        <p:spPr>
          <a:xfrm>
            <a:off x="8725563" y="18494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a:extLst>
              <a:ext uri="{FF2B5EF4-FFF2-40B4-BE49-F238E27FC236}">
                <a16:creationId xmlns:a16="http://schemas.microsoft.com/office/drawing/2014/main" id="{38448194-2899-4128-ABB0-1999FE15BE63}"/>
              </a:ext>
            </a:extLst>
          </p:cNvPr>
          <p:cNvSpPr/>
          <p:nvPr/>
        </p:nvSpPr>
        <p:spPr>
          <a:xfrm>
            <a:off x="5144163" y="3517745"/>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7" name="Oval 76">
            <a:extLst>
              <a:ext uri="{FF2B5EF4-FFF2-40B4-BE49-F238E27FC236}">
                <a16:creationId xmlns:a16="http://schemas.microsoft.com/office/drawing/2014/main" id="{A027D5AD-6AB7-43C8-9BDD-25CE5E0ACE5D}"/>
              </a:ext>
            </a:extLst>
          </p:cNvPr>
          <p:cNvSpPr/>
          <p:nvPr/>
        </p:nvSpPr>
        <p:spPr>
          <a:xfrm>
            <a:off x="9258300" y="3106753"/>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9" name="Oval 78">
            <a:extLst>
              <a:ext uri="{FF2B5EF4-FFF2-40B4-BE49-F238E27FC236}">
                <a16:creationId xmlns:a16="http://schemas.microsoft.com/office/drawing/2014/main" id="{B4819EA4-16D9-4469-A33A-6B8452A5FBF7}"/>
              </a:ext>
            </a:extLst>
          </p:cNvPr>
          <p:cNvSpPr/>
          <p:nvPr/>
        </p:nvSpPr>
        <p:spPr>
          <a:xfrm>
            <a:off x="9944763" y="2523989"/>
            <a:ext cx="76200" cy="76200"/>
          </a:xfrm>
          <a:prstGeom prst="ellipse">
            <a:avLst/>
          </a:prstGeom>
          <a:solidFill>
            <a:srgbClr val="FF6600"/>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extLst>
      <p:ext uri="{BB962C8B-B14F-4D97-AF65-F5344CB8AC3E}">
        <p14:creationId xmlns:p14="http://schemas.microsoft.com/office/powerpoint/2010/main" val="3403366363"/>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15869</TotalTime>
  <Words>1331</Words>
  <Application>Microsoft Office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Helvetica</vt:lpstr>
      <vt:lpstr>Office Theme</vt:lpstr>
      <vt:lpstr>What’s in my tube? Why viral taxonomy matters.</vt:lpstr>
      <vt:lpstr>What’s in My Tube?</vt:lpstr>
      <vt:lpstr>What’s in My Tube?</vt:lpstr>
      <vt:lpstr>What’s in My Tube?</vt:lpstr>
      <vt:lpstr>What’s in My Tube?</vt:lpstr>
      <vt:lpstr>What is Taxonomy?</vt:lpstr>
      <vt:lpstr>What is Taxonomy?</vt:lpstr>
      <vt:lpstr>What is Taxonomy?</vt:lpstr>
      <vt:lpstr>What is Taxonomy?</vt:lpstr>
      <vt:lpstr>Viral Taxonomy and the ICTV</vt:lpstr>
      <vt:lpstr>Viral Taxonomy and the ICTV</vt:lpstr>
      <vt:lpstr>Viral Taxonomy and the ICTV</vt:lpstr>
      <vt:lpstr>How Does Taxonomy Help Indentification?</vt:lpstr>
      <vt:lpstr>Viral Taxonomy – Why Do I Care?</vt:lpstr>
      <vt:lpstr>NCBI Virus – RefSeq and Genomes</vt:lpstr>
      <vt:lpstr>NCBI Virus – RefSeq and Genomes</vt:lpstr>
      <vt:lpstr>NCBI Virus – RefSeq and Genomes</vt:lpstr>
      <vt:lpstr>NCBI Virus – RefSeq and Genomes</vt:lpstr>
      <vt:lpstr>NCBI Virus – RefSeq and Genomes</vt:lpstr>
      <vt:lpstr>NCBI Virus – RefSeq and Genomes</vt:lpstr>
      <vt:lpstr>Viral Taxonomy – Some in House Experiments</vt:lpstr>
      <vt:lpstr>Average Nucleotide Identity</vt:lpstr>
      <vt:lpstr>Average Nucleotide Identity</vt:lpstr>
      <vt:lpstr>Average Nucleotide Identity</vt:lpstr>
      <vt:lpstr>Viral Taxonomy – Some in House Experiments</vt:lpstr>
      <vt:lpstr>Major Capsid Protein Taxonomic Distribution </vt:lpstr>
      <vt:lpstr>Genome Clusters Revealed by PSSMs</vt:lpstr>
      <vt:lpstr>Binary Approaches to Taxonomy</vt:lpstr>
      <vt:lpstr>Binary Approaches to Taxonomy</vt:lpstr>
      <vt:lpstr>Network Analysis of Genomes</vt:lpstr>
      <vt:lpstr>Network Analysis of Genomes</vt:lpstr>
      <vt:lpstr>Viral Taxonomy – Not Only About Assemblies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in my tube? Why viral taxonomy matters.</dc:title>
  <dc:creator>Brister, James (NIH/NLM/NCBI) [E]</dc:creator>
  <cp:lastModifiedBy>Brister, James (NIH/NLM/NCBI) [E]</cp:lastModifiedBy>
  <cp:revision>88</cp:revision>
  <dcterms:created xsi:type="dcterms:W3CDTF">2018-04-19T22:27:45Z</dcterms:created>
  <dcterms:modified xsi:type="dcterms:W3CDTF">2018-04-30T22:57:34Z</dcterms:modified>
</cp:coreProperties>
</file>