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31" r:id="rId4"/>
    <p:sldId id="258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04" r:id="rId15"/>
    <p:sldId id="260" r:id="rId16"/>
    <p:sldId id="263" r:id="rId17"/>
    <p:sldId id="262" r:id="rId18"/>
    <p:sldId id="265" r:id="rId19"/>
    <p:sldId id="276" r:id="rId20"/>
    <p:sldId id="266" r:id="rId21"/>
    <p:sldId id="268" r:id="rId22"/>
    <p:sldId id="269" r:id="rId23"/>
    <p:sldId id="277" r:id="rId24"/>
    <p:sldId id="271" r:id="rId25"/>
    <p:sldId id="275" r:id="rId26"/>
    <p:sldId id="272" r:id="rId27"/>
    <p:sldId id="273" r:id="rId28"/>
    <p:sldId id="274" r:id="rId29"/>
    <p:sldId id="279" r:id="rId30"/>
    <p:sldId id="280" r:id="rId31"/>
    <p:sldId id="281" r:id="rId32"/>
    <p:sldId id="282" r:id="rId33"/>
    <p:sldId id="292" r:id="rId34"/>
    <p:sldId id="293" r:id="rId35"/>
    <p:sldId id="285" r:id="rId36"/>
    <p:sldId id="286" r:id="rId37"/>
    <p:sldId id="287" r:id="rId38"/>
    <p:sldId id="288" r:id="rId39"/>
    <p:sldId id="289" r:id="rId40"/>
    <p:sldId id="290" r:id="rId41"/>
    <p:sldId id="278" r:id="rId42"/>
    <p:sldId id="33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D0E5-5F66-446C-BAC7-AEBA5FF7BB17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A1AC-80F5-43F2-AD46-A26020FB2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3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AB2A1E-A960-4E12-96FB-F9E51F9E2F2D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54E3-E3AA-4C2F-8393-E2675CAACA72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06ED1E-27E9-44A9-AA9B-3B0491749125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0640-A2D4-4F10-9412-CD6317CFDE54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9083E1-2424-46EA-90A8-1AD28A4D08F3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57C6-AFA1-4BA4-BF0B-7DA83CC69E8D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876-5450-4BEF-892F-0053EE106BD4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1A90-F9A0-48C3-86C5-02334A6F3179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0892-CDB6-496E-B616-EAF02671DA2E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F9BFF0-7E21-46E7-93C3-800274676A86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87CD-A82F-46FA-AA43-8EA2B2DDDFB1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969FA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91ADB8F-A526-40D9-8D08-057935793CD9}" type="datetime1">
              <a:rPr lang="en-US" altLang="ja-JP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.osdn.net/projects/ttssh2/releases/" TargetMode="External"/><Relationship Id="rId2" Type="http://schemas.openxmlformats.org/officeDocument/2006/relationships/hyperlink" Target="https://ja.osdn.net/projects/ttssh2/downloads/68719/teraterm-4.97.ex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user1-output/dna/paplot/sample_dna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28" y="2053824"/>
            <a:ext cx="2857143" cy="28571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894737"/>
            <a:ext cx="11029615" cy="1497507"/>
          </a:xfrm>
        </p:spPr>
        <p:txBody>
          <a:bodyPr/>
          <a:lstStyle/>
          <a:p>
            <a:r>
              <a:rPr lang="en-US" altLang="ja-JP" smtClean="0"/>
              <a:t>Genomon pipeline cloud </a:t>
            </a:r>
            <a:r>
              <a:rPr lang="ja-JP" altLang="en-US" smtClean="0"/>
              <a:t>ハンズオン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body" idx="1"/>
          </p:nvPr>
        </p:nvSpPr>
        <p:spPr>
          <a:xfrm>
            <a:off x="581192" y="3297180"/>
            <a:ext cx="11029615" cy="184479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2018/2/19</a:t>
            </a:r>
            <a:r>
              <a:rPr kumimoji="1" lang="ja-JP" altLang="en-US" smtClean="0"/>
              <a:t>　</a:t>
            </a:r>
            <a:r>
              <a:rPr lang="ja-JP" altLang="en-US" smtClean="0"/>
              <a:t>東京</a:t>
            </a:r>
            <a:r>
              <a:rPr lang="ja-JP" altLang="en-US"/>
              <a:t>大学医科学</a:t>
            </a:r>
            <a:r>
              <a:rPr lang="ja-JP" altLang="en-US" smtClean="0"/>
              <a:t>研究所ヒトゲノム解析センター</a:t>
            </a:r>
            <a:endParaRPr lang="en-US" altLang="ja-JP" smtClean="0"/>
          </a:p>
          <a:p>
            <a:r>
              <a:rPr lang="ja-JP" altLang="en-US" smtClean="0"/>
              <a:t>白石、千葉、落合</a:t>
            </a:r>
            <a:r>
              <a:rPr lang="ja-JP" altLang="en-US"/>
              <a:t>、岡田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tera term </a:t>
            </a:r>
            <a:r>
              <a:rPr lang="ja-JP" altLang="en-US" smtClean="0"/>
              <a:t>をインストールします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5650643" cy="367830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mtClean="0"/>
              <a:t>次のサイトをブラウザで開き、最新版 </a:t>
            </a:r>
            <a:r>
              <a:rPr lang="en-US" altLang="ja-JP" smtClean="0"/>
              <a:t>(</a:t>
            </a:r>
            <a:r>
              <a:rPr lang="en-US" altLang="ja-JP">
                <a:hlinkClick r:id="rId2"/>
              </a:rPr>
              <a:t>teraterm-4.97.exe</a:t>
            </a:r>
            <a:r>
              <a:rPr lang="en-US" altLang="ja-JP" smtClean="0"/>
              <a:t>) </a:t>
            </a:r>
            <a:r>
              <a:rPr lang="ja-JP" altLang="en-US" smtClean="0"/>
              <a:t>をダウンロードします</a:t>
            </a:r>
            <a:endParaRPr lang="en-US" altLang="ja-JP" smtClean="0"/>
          </a:p>
          <a:p>
            <a:pPr marL="324000" lvl="1" indent="0">
              <a:buNone/>
            </a:pPr>
            <a:r>
              <a:rPr lang="en-US" altLang="ja-JP" smtClean="0">
                <a:hlinkClick r:id="rId3"/>
              </a:rPr>
              <a:t>https</a:t>
            </a:r>
            <a:r>
              <a:rPr lang="en-US" altLang="ja-JP">
                <a:hlinkClick r:id="rId3"/>
              </a:rPr>
              <a:t>://ja.osdn.net/projects/ttssh2/releases</a:t>
            </a:r>
            <a:r>
              <a:rPr lang="en-US" altLang="ja-JP" smtClean="0">
                <a:hlinkClick r:id="rId3"/>
              </a:rPr>
              <a:t>/</a:t>
            </a:r>
            <a:endParaRPr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mtClean="0"/>
              <a:t>ダウンロードしたファイルをダブルクリックして実行し、インストールを開始します。</a:t>
            </a:r>
            <a:endParaRPr kumimoji="1" lang="en-US" altLang="ja-JP" smtClean="0"/>
          </a:p>
          <a:p>
            <a:pPr marL="324000" lvl="1" indent="0">
              <a:buNone/>
            </a:pPr>
            <a:r>
              <a:rPr lang="ja-JP" altLang="en-US" smtClean="0"/>
              <a:t>インストールオプションはすべてデフォルトのまま進めてください。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r="25307"/>
          <a:stretch/>
        </p:blipFill>
        <p:spPr>
          <a:xfrm>
            <a:off x="6471543" y="1977887"/>
            <a:ext cx="5139265" cy="433594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589646" y="5669956"/>
            <a:ext cx="646042" cy="18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55" y="40305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035" y="2891952"/>
            <a:ext cx="2838534" cy="344679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52" y="3940347"/>
            <a:ext cx="3643178" cy="23809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仮想マシンにログインします 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3" y="2048030"/>
            <a:ext cx="7236175" cy="174450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mtClean="0"/>
              <a:t>Tera Term </a:t>
            </a:r>
            <a:r>
              <a:rPr kumimoji="1" lang="ja-JP" altLang="en-US" smtClean="0"/>
              <a:t>を起動します。</a:t>
            </a:r>
            <a:endParaRPr kumimoji="1"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mtClean="0"/>
              <a:t>ホスト名に作成した別紙の </a:t>
            </a:r>
            <a:r>
              <a:rPr kumimoji="1" lang="en-US" altLang="ja-JP" smtClean="0"/>
              <a:t>public</a:t>
            </a:r>
            <a:r>
              <a:rPr lang="ja-JP" altLang="en-US"/>
              <a:t> </a:t>
            </a:r>
            <a:r>
              <a:rPr kumimoji="1" lang="en-US" altLang="ja-JP" smtClean="0"/>
              <a:t>IP </a:t>
            </a:r>
            <a:r>
              <a:rPr kumimoji="1" lang="ja-JP" altLang="en-US" smtClean="0"/>
              <a:t>の値を入力し、「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」をクリックします。</a:t>
            </a:r>
            <a:endParaRPr kumimoji="1"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途中</a:t>
            </a:r>
            <a:r>
              <a:rPr lang="ja-JP" altLang="en-US" smtClean="0"/>
              <a:t>で</a:t>
            </a:r>
            <a:r>
              <a:rPr lang="ja-JP" altLang="en-US" smtClean="0"/>
              <a:t>右</a:t>
            </a:r>
            <a:r>
              <a:rPr lang="ja-JP" altLang="en-US"/>
              <a:t>の</a:t>
            </a:r>
            <a:r>
              <a:rPr lang="ja-JP" altLang="en-US" smtClean="0"/>
              <a:t>セキュリティ</a:t>
            </a:r>
            <a:r>
              <a:rPr lang="ja-JP" altLang="en-US"/>
              <a:t>警告</a:t>
            </a:r>
            <a:r>
              <a:rPr lang="ja-JP" altLang="en-US" smtClean="0"/>
              <a:t>が出たら「続行」をクリックします。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22789" y="4227248"/>
            <a:ext cx="938303" cy="283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7327" y="5956137"/>
            <a:ext cx="359764" cy="244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842162" y="6069141"/>
            <a:ext cx="487506" cy="252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55" y="40305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59" y="2042532"/>
            <a:ext cx="4410388" cy="42873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仮想マシンにログインします </a:t>
            </a:r>
            <a:r>
              <a:rPr lang="en-US" altLang="ja-JP" smtClean="0"/>
              <a:t>(2/2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180496"/>
            <a:ext cx="5115070" cy="367830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mtClean="0"/>
              <a:t>ユーザ名に別紙の </a:t>
            </a:r>
            <a:r>
              <a:rPr kumimoji="1" lang="en-US" altLang="ja-JP" smtClean="0"/>
              <a:t>user </a:t>
            </a:r>
            <a:r>
              <a:rPr kumimoji="1" lang="ja-JP" altLang="en-US" smtClean="0"/>
              <a:t>を入力</a:t>
            </a:r>
            <a:endParaRPr kumimoji="1"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mtClean="0"/>
              <a:t>パスフレーズに別紙の </a:t>
            </a:r>
            <a:r>
              <a:rPr lang="en-US" altLang="ja-JP" smtClean="0"/>
              <a:t>passwd </a:t>
            </a:r>
            <a:r>
              <a:rPr lang="ja-JP" altLang="en-US" smtClean="0"/>
              <a:t>を入力</a:t>
            </a:r>
            <a:endParaRPr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mtClean="0"/>
              <a:t>「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」をクリック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45180" y="2687768"/>
            <a:ext cx="2196059" cy="565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756329" y="6029101"/>
            <a:ext cx="602608" cy="2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55" y="40305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ログインできましたか？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247171"/>
            <a:ext cx="11029616" cy="60845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ログインに成功</a:t>
            </a:r>
            <a:r>
              <a:rPr lang="ja-JP" altLang="en-US" smtClean="0"/>
              <a:t>すれば</a:t>
            </a:r>
            <a:r>
              <a:rPr lang="ja-JP" altLang="en-US"/>
              <a:t>こ</a:t>
            </a:r>
            <a:r>
              <a:rPr lang="ja-JP" altLang="en-US" smtClean="0"/>
              <a:t>のように</a:t>
            </a:r>
            <a:r>
              <a:rPr lang="ja-JP" altLang="en-US"/>
              <a:t>表示されます。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55" y="403054"/>
            <a:ext cx="1620000" cy="162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96" y="3262306"/>
            <a:ext cx="6297296" cy="30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必要</a:t>
            </a:r>
            <a:r>
              <a:rPr lang="ja-JP" altLang="en-US" smtClean="0"/>
              <a:t>な</a:t>
            </a:r>
            <a:r>
              <a:rPr lang="ja-JP" altLang="en-US"/>
              <a:t>ツール</a:t>
            </a:r>
            <a:r>
              <a:rPr lang="ja-JP" altLang="en-US" smtClean="0"/>
              <a:t>をインストールします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awsub </a:t>
            </a:r>
            <a:r>
              <a:rPr kumimoji="1" lang="ja-JP" altLang="en-US" smtClean="0"/>
              <a:t>を</a:t>
            </a:r>
            <a:r>
              <a:rPr kumimoji="1" lang="ja-JP" altLang="en-US" smtClean="0"/>
              <a:t>インストール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026" y="1910126"/>
            <a:ext cx="11848108" cy="9949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AWSUB </a:t>
            </a:r>
            <a:r>
              <a:rPr lang="ja-JP" altLang="en-US" smtClean="0"/>
              <a:t>とは我々が開発しているクラウドサービス上でバッチジョブ</a:t>
            </a:r>
            <a:r>
              <a:rPr lang="ja-JP" altLang="en-US"/>
              <a:t>を実行</a:t>
            </a:r>
            <a:r>
              <a:rPr lang="ja-JP" altLang="en-US" smtClean="0"/>
              <a:t>するためのコマンドラインツールです。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ターミナルで以下のコマンドを実行し</a:t>
            </a:r>
            <a:r>
              <a:rPr lang="ja-JP" altLang="en-US" smtClean="0"/>
              <a:t>、インストールと動作確認を行います。</a:t>
            </a:r>
            <a:endParaRPr kumimoji="1"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026" y="2824888"/>
            <a:ext cx="11848108" cy="3831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Consolas" panose="020B0609020204030204" pitchFamily="49" charset="0"/>
              </a:rPr>
              <a:t>$ wget https</a:t>
            </a:r>
            <a:r>
              <a:rPr kumimoji="1" lang="en-US" altLang="ja-JP" sz="1600">
                <a:latin typeface="Consolas" panose="020B0609020204030204" pitchFamily="49" charset="0"/>
              </a:rPr>
              <a:t>://</a:t>
            </a:r>
            <a:r>
              <a:rPr kumimoji="1" lang="en-US" altLang="ja-JP" sz="1600" smtClean="0">
                <a:latin typeface="Consolas" panose="020B0609020204030204" pitchFamily="49" charset="0"/>
              </a:rPr>
              <a:t>github.com/otiai10/awsub/releases/download/v0.0.9/awsub.linux_amd64.tar.gz</a:t>
            </a:r>
            <a:endParaRPr kumimoji="1" lang="en-US" altLang="ja-JP" sz="1600">
              <a:latin typeface="Consolas" panose="020B0609020204030204" pitchFamily="49" charset="0"/>
            </a:endParaRPr>
          </a:p>
          <a:p>
            <a:r>
              <a:rPr kumimoji="1" lang="en-US" altLang="ja-JP" sz="1600" smtClean="0">
                <a:latin typeface="Consolas" panose="020B0609020204030204" pitchFamily="49" charset="0"/>
              </a:rPr>
              <a:t>$ mkdir ~/</a:t>
            </a:r>
            <a:r>
              <a:rPr kumimoji="1" lang="en-US" altLang="ja-JP" sz="1600" smtClean="0">
                <a:latin typeface="Consolas" panose="020B0609020204030204" pitchFamily="49" charset="0"/>
              </a:rPr>
              <a:t>bin</a:t>
            </a:r>
            <a:endParaRPr kumimoji="1" lang="en-US" altLang="ja-JP" sz="1600" smtClean="0">
              <a:latin typeface="Consolas" panose="020B0609020204030204" pitchFamily="49" charset="0"/>
            </a:endParaRPr>
          </a:p>
          <a:p>
            <a:r>
              <a:rPr kumimoji="1" lang="en-US" altLang="ja-JP" sz="1600" smtClean="0">
                <a:latin typeface="Consolas" panose="020B0609020204030204" pitchFamily="49" charset="0"/>
              </a:rPr>
              <a:t>$ tar -zxvf awsub.linux_amd64.tar.gz -C ~/bin</a:t>
            </a:r>
          </a:p>
          <a:p>
            <a:r>
              <a:rPr kumimoji="1" lang="en-US" altLang="ja-JP" sz="1600" smtClean="0">
                <a:latin typeface="Consolas" panose="020B0609020204030204" pitchFamily="49" charset="0"/>
              </a:rPr>
              <a:t>$ awsub qg</a:t>
            </a:r>
          </a:p>
          <a:p>
            <a:r>
              <a:rPr kumimoji="1" lang="en-US" altLang="ja-JP" sz="1600" smtClean="0">
                <a:latin typeface="Consolas" panose="020B0609020204030204" pitchFamily="49" charset="0"/>
              </a:rPr>
              <a:t>(</a:t>
            </a:r>
            <a:r>
              <a:rPr kumimoji="1" lang="ja-JP" altLang="en-US" sz="1600" smtClean="0">
                <a:latin typeface="Consolas" panose="020B0609020204030204" pitchFamily="49" charset="0"/>
              </a:rPr>
              <a:t>ここまでのインストールがうまくいっていれば以下のように表示されます</a:t>
            </a:r>
            <a:r>
              <a:rPr kumimoji="1" lang="en-US" altLang="ja-JP" sz="1600" smtClean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050" smtClean="0">
                <a:latin typeface="Consolas" panose="020B0609020204030204" pitchFamily="49" charset="0"/>
              </a:rPr>
              <a:t>Hello</a:t>
            </a:r>
            <a:r>
              <a:rPr kumimoji="1" lang="en-US" altLang="ja-JP" sz="1050">
                <a:latin typeface="Consolas" panose="020B0609020204030204" pitchFamily="49" charset="0"/>
              </a:rPr>
              <a:t>! This is a quick guide to know how to use awsub.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First, let's check if you have enough tools on your machine.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✔       The command `docker-machine` is found in /usr/local/bin/docker-machine</a:t>
            </a:r>
          </a:p>
          <a:p>
            <a:endParaRPr kumimoji="1" lang="en-US" altLang="ja-JP" sz="1050">
              <a:latin typeface="Consolas" panose="020B0609020204030204" pitchFamily="49" charset="0"/>
            </a:endParaRPr>
          </a:p>
          <a:p>
            <a:r>
              <a:rPr kumimoji="1" lang="en-US" altLang="ja-JP" sz="1050">
                <a:latin typeface="Consolas" panose="020B0609020204030204" pitchFamily="49" charset="0"/>
              </a:rPr>
              <a:t>Then, let's check credentials so that you can access AWS or any cloud services.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✔       The AWS credential file is found at /home/ec2-user/.</a:t>
            </a:r>
            <a:r>
              <a:rPr kumimoji="1" lang="en-US" altLang="ja-JP" sz="1050" smtClean="0">
                <a:latin typeface="Consolas" panose="020B0609020204030204" pitchFamily="49" charset="0"/>
              </a:rPr>
              <a:t>aws/credentials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Congrats! It seems you are ready to use `awsub`.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For the next step let's try following command.</a:t>
            </a:r>
          </a:p>
          <a:p>
            <a:r>
              <a:rPr kumimoji="1" lang="en-US" altLang="ja-JP" sz="1050" smtClean="0">
                <a:latin typeface="Consolas" panose="020B0609020204030204" pitchFamily="49" charset="0"/>
              </a:rPr>
              <a:t>    </a:t>
            </a:r>
            <a:r>
              <a:rPr kumimoji="1" lang="en-US" altLang="ja-JP" sz="1050">
                <a:latin typeface="Consolas" panose="020B0609020204030204" pitchFamily="49" charset="0"/>
              </a:rPr>
              <a:t>/*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     * If you want to try awsub on AWS, you need 2 things beforehand.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     * 1) S3 Bucket, in which your input files/directories are located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     * 2) IAM Instance Profile, which can read/put to your S3 Bucket</a:t>
            </a:r>
          </a:p>
          <a:p>
            <a:r>
              <a:rPr kumimoji="1" lang="en-US" altLang="ja-JP" sz="1050">
                <a:latin typeface="Consolas" panose="020B0609020204030204" pitchFamily="49" charset="0"/>
              </a:rPr>
              <a:t>     */</a:t>
            </a:r>
          </a:p>
          <a:p>
            <a:endParaRPr kumimoji="1" lang="en-US" altLang="ja-JP" sz="1050">
              <a:latin typeface="Consolas" panose="020B0609020204030204" pitchFamily="49" charset="0"/>
            </a:endParaRPr>
          </a:p>
          <a:p>
            <a:r>
              <a:rPr kumimoji="1" lang="en-US" altLang="ja-JP" sz="1600" smtClean="0">
                <a:latin typeface="Consolas" panose="020B0609020204030204" pitchFamily="49" charset="0"/>
              </a:rPr>
              <a:t>(</a:t>
            </a:r>
            <a:r>
              <a:rPr kumimoji="1" lang="ja-JP" altLang="en-US" sz="1600" smtClean="0">
                <a:latin typeface="Consolas" panose="020B0609020204030204" pitchFamily="49" charset="0"/>
              </a:rPr>
              <a:t>省略</a:t>
            </a:r>
            <a:r>
              <a:rPr kumimoji="1" lang="en-US" altLang="ja-JP" sz="1600" smtClean="0">
                <a:latin typeface="Consolas" panose="020B0609020204030204" pitchFamily="49" charset="0"/>
              </a:rPr>
              <a:t>)</a:t>
            </a:r>
            <a:endParaRPr kumimoji="1" lang="en-US" altLang="ja-JP" sz="1600">
              <a:latin typeface="Consolas" panose="020B0609020204030204" pitchFamily="49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Genomon pipeline cloud </a:t>
            </a:r>
            <a:r>
              <a:rPr lang="ja-JP" altLang="en-US"/>
              <a:t>をインストール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1907122"/>
            <a:ext cx="11029615" cy="129693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Genomon pipeline cloud</a:t>
            </a:r>
            <a:r>
              <a:rPr lang="ja-JP" altLang="en-US"/>
              <a:t> </a:t>
            </a:r>
            <a:r>
              <a:rPr lang="ja-JP" altLang="en-US" smtClean="0"/>
              <a:t>は </a:t>
            </a:r>
            <a:r>
              <a:rPr lang="en-US" altLang="ja-JP" smtClean="0"/>
              <a:t>Genomon Pipeline </a:t>
            </a:r>
            <a:r>
              <a:rPr lang="ja-JP" altLang="en-US" smtClean="0"/>
              <a:t>をスーパーコンピュータの代わりにクラウドサービスで実行できるようにしたものです。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ターミナルで以下のコマンドを実行し、</a:t>
            </a:r>
            <a:r>
              <a:rPr lang="ja-JP" altLang="en-US" smtClean="0"/>
              <a:t>インストールを</a:t>
            </a:r>
            <a:r>
              <a:rPr lang="ja-JP" altLang="en-US"/>
              <a:t>行います</a:t>
            </a:r>
            <a:r>
              <a:rPr lang="ja-JP" altLang="en-US" smtClean="0"/>
              <a:t>。</a:t>
            </a:r>
            <a:endParaRPr lang="en-US" altLang="ja-JP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234" y="3331282"/>
            <a:ext cx="11733687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$ cd ~</a:t>
            </a:r>
          </a:p>
          <a:p>
            <a:r>
              <a:rPr kumimoji="1" lang="en-US" altLang="ja-JP" smtClean="0">
                <a:latin typeface="Consolas" panose="020B0609020204030204" pitchFamily="49" charset="0"/>
              </a:rPr>
              <a:t>$ wget https</a:t>
            </a:r>
            <a:r>
              <a:rPr kumimoji="1" lang="en-US" altLang="ja-JP">
                <a:latin typeface="Consolas" panose="020B0609020204030204" pitchFamily="49" charset="0"/>
              </a:rPr>
              <a:t>://</a:t>
            </a:r>
            <a:r>
              <a:rPr kumimoji="1" lang="en-US" altLang="ja-JP" smtClean="0">
                <a:latin typeface="Consolas" panose="020B0609020204030204" pitchFamily="49" charset="0"/>
              </a:rPr>
              <a:t>github.com/Genomon-Project/genomon_pipeline_cloud/archive/v0.1.0.tar.gz</a:t>
            </a:r>
            <a:endParaRPr kumimoji="1" lang="en-US" altLang="ja-JP">
              <a:latin typeface="Consolas" panose="020B0609020204030204" pitchFamily="49" charset="0"/>
            </a:endParaRPr>
          </a:p>
          <a:p>
            <a:r>
              <a:rPr kumimoji="1" lang="en-US" altLang="ja-JP" smtClean="0">
                <a:latin typeface="Consolas" panose="020B0609020204030204" pitchFamily="49" charset="0"/>
              </a:rPr>
              <a:t>$ </a:t>
            </a:r>
            <a:r>
              <a:rPr kumimoji="1" lang="en-US" altLang="ja-JP">
                <a:latin typeface="Consolas" panose="020B0609020204030204" pitchFamily="49" charset="0"/>
              </a:rPr>
              <a:t>tar -zxvf </a:t>
            </a:r>
            <a:r>
              <a:rPr kumimoji="1" lang="en-US" altLang="ja-JP" smtClean="0">
                <a:latin typeface="Consolas" panose="020B0609020204030204" pitchFamily="49" charset="0"/>
              </a:rPr>
              <a:t>v0.1.0.tar.gz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$ </a:t>
            </a:r>
            <a:r>
              <a:rPr kumimoji="1" lang="en-US" altLang="ja-JP" smtClean="0">
                <a:latin typeface="Consolas" panose="020B0609020204030204" pitchFamily="49" charset="0"/>
              </a:rPr>
              <a:t>cd </a:t>
            </a:r>
            <a:r>
              <a:rPr kumimoji="1" lang="en-US" altLang="ja-JP">
                <a:latin typeface="Consolas" panose="020B0609020204030204" pitchFamily="49" charset="0"/>
              </a:rPr>
              <a:t>genomon_pipeline_cloud-0.1.0</a:t>
            </a:r>
            <a:r>
              <a:rPr kumimoji="1" lang="en-US" altLang="ja-JP" smtClean="0">
                <a:latin typeface="Consolas" panose="020B0609020204030204" pitchFamily="49" charset="0"/>
              </a:rPr>
              <a:t>/</a:t>
            </a:r>
          </a:p>
          <a:p>
            <a:r>
              <a:rPr kumimoji="1" lang="en-US" altLang="ja-JP" smtClean="0">
                <a:latin typeface="Consolas" panose="020B0609020204030204" pitchFamily="49" charset="0"/>
              </a:rPr>
              <a:t>$ </a:t>
            </a:r>
            <a:r>
              <a:rPr kumimoji="1" lang="en-US" altLang="ja-JP">
                <a:latin typeface="Consolas" panose="020B0609020204030204" pitchFamily="49" charset="0"/>
              </a:rPr>
              <a:t>pip install . --</a:t>
            </a:r>
            <a:r>
              <a:rPr kumimoji="1" lang="en-US" altLang="ja-JP" smtClean="0">
                <a:latin typeface="Consolas" panose="020B0609020204030204" pitchFamily="49" charset="0"/>
              </a:rPr>
              <a:t>upgrade --</a:t>
            </a:r>
            <a:r>
              <a:rPr kumimoji="1" lang="en-US" altLang="ja-JP" smtClean="0">
                <a:latin typeface="Consolas" panose="020B0609020204030204" pitchFamily="49" charset="0"/>
              </a:rPr>
              <a:t>user</a:t>
            </a:r>
          </a:p>
          <a:p>
            <a:r>
              <a:rPr kumimoji="1" lang="en-US" altLang="ja-JP" smtClean="0">
                <a:latin typeface="Consolas" panose="020B0609020204030204" pitchFamily="49" charset="0"/>
              </a:rPr>
              <a:t>$ export </a:t>
            </a:r>
            <a:r>
              <a:rPr kumimoji="1" lang="en-US" altLang="ja-JP">
                <a:latin typeface="Consolas" panose="020B0609020204030204" pitchFamily="49" charset="0"/>
              </a:rPr>
              <a:t>PATH=~/.local/bin</a:t>
            </a:r>
            <a:r>
              <a:rPr kumimoji="1" lang="en-US" altLang="ja-JP">
                <a:latin typeface="Consolas" panose="020B0609020204030204" pitchFamily="49" charset="0"/>
              </a:rPr>
              <a:t>/:$</a:t>
            </a:r>
            <a:r>
              <a:rPr kumimoji="1" lang="en-US" altLang="ja-JP" smtClean="0">
                <a:latin typeface="Consolas" panose="020B0609020204030204" pitchFamily="49" charset="0"/>
              </a:rPr>
              <a:t>PATH</a:t>
            </a:r>
            <a:endParaRPr kumimoji="1" lang="en-US" altLang="ja-JP">
              <a:latin typeface="Consolas" panose="020B0609020204030204" pitchFamily="49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Genomon </a:t>
            </a:r>
            <a:r>
              <a:rPr lang="ja-JP" altLang="en-US"/>
              <a:t>を使用</a:t>
            </a:r>
            <a:r>
              <a:rPr lang="ja-JP" altLang="en-US" smtClean="0"/>
              <a:t>した </a:t>
            </a:r>
            <a:r>
              <a:rPr lang="en-US" altLang="ja-JP" smtClean="0"/>
              <a:t>DNA </a:t>
            </a:r>
            <a:r>
              <a:rPr lang="ja-JP" altLang="en-US" smtClean="0"/>
              <a:t>解析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実行してみましょう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1955615"/>
            <a:ext cx="11029615" cy="1221424"/>
          </a:xfrm>
        </p:spPr>
        <p:txBody>
          <a:bodyPr/>
          <a:lstStyle/>
          <a:p>
            <a:r>
              <a:rPr kumimoji="1" lang="ja-JP" altLang="en-US" smtClean="0"/>
              <a:t>まずは実行してみましょう。</a:t>
            </a:r>
            <a:endParaRPr kumimoji="1" lang="en-US" altLang="ja-JP" smtClean="0"/>
          </a:p>
          <a:p>
            <a:r>
              <a:rPr lang="ja-JP" altLang="en-US" smtClean="0"/>
              <a:t>先ほどインストールした </a:t>
            </a:r>
            <a:r>
              <a:rPr lang="en-US" altLang="ja-JP" smtClean="0">
                <a:latin typeface="Consolas" panose="020B0609020204030204" pitchFamily="49" charset="0"/>
              </a:rPr>
              <a:t>/home/${user}/genomon_pipeline_cloud-0.1.0</a:t>
            </a:r>
            <a:r>
              <a:rPr lang="ja-JP" altLang="en-US" smtClean="0"/>
              <a:t> ディレクトリの下で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以下のコマンドを実行します。</a:t>
            </a:r>
            <a:r>
              <a:rPr lang="en-US" altLang="ja-JP" smtClean="0"/>
              <a:t>12:44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1192" y="3416698"/>
            <a:ext cx="1102961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$ </a:t>
            </a:r>
            <a:r>
              <a:rPr kumimoji="1" lang="en-US" altLang="ja-JP">
                <a:latin typeface="Consolas" panose="020B0609020204030204" pitchFamily="49" charset="0"/>
              </a:rPr>
              <a:t>genomon_pipeline_cloud dna </a:t>
            </a:r>
            <a:r>
              <a:rPr kumimoji="1" lang="en-US" altLang="ja-JP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./</a:t>
            </a:r>
            <a:r>
              <a:rPr kumimoji="1" lang="en-US" altLang="ja-JP">
                <a:latin typeface="Consolas" panose="020B0609020204030204" pitchFamily="49" charset="0"/>
              </a:rPr>
              <a:t>example_conf/sample_dna.csv </a:t>
            </a:r>
            <a:r>
              <a:rPr kumimoji="1" lang="en-US" altLang="ja-JP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ja-JP" altLang="en-US" smtClean="0">
                <a:latin typeface="Consolas" panose="020B0609020204030204" pitchFamily="49" charset="0"/>
              </a:rPr>
              <a:t>    </a:t>
            </a:r>
            <a:r>
              <a:rPr kumimoji="1" lang="en-US" altLang="ja-JP" smtClean="0">
                <a:latin typeface="Consolas" panose="020B0609020204030204" pitchFamily="49" charset="0"/>
              </a:rPr>
              <a:t>s3://${S3_BUCKET}/dna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./example_conf/param_dna_awsub.cfg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6571" y="5238285"/>
            <a:ext cx="6534289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genomon_pipeline_cloud {</a:t>
            </a:r>
            <a:r>
              <a:rPr kumimoji="1" lang="ja-JP" altLang="en-US" smtClean="0">
                <a:latin typeface="Consolas" panose="020B0609020204030204" pitchFamily="49" charset="0"/>
              </a:rPr>
              <a:t>解析タイプ </a:t>
            </a:r>
            <a:r>
              <a:rPr kumimoji="1" lang="en-US" altLang="ja-JP" smtClean="0">
                <a:latin typeface="Consolas" panose="020B0609020204030204" pitchFamily="49" charset="0"/>
              </a:rPr>
              <a:t>(dna or rna)}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{</a:t>
            </a:r>
            <a:r>
              <a:rPr kumimoji="1" lang="ja-JP" altLang="en-US" smtClean="0">
                <a:latin typeface="Consolas" panose="020B0609020204030204" pitchFamily="49" charset="0"/>
              </a:rPr>
              <a:t>サンプル設定ファイル</a:t>
            </a:r>
            <a:r>
              <a:rPr kumimoji="1" lang="en-US" altLang="ja-JP" smtClean="0">
                <a:latin typeface="Consolas" panose="020B0609020204030204" pitchFamily="49" charset="0"/>
              </a:rPr>
              <a:t>} \</a:t>
            </a:r>
          </a:p>
          <a:p>
            <a:r>
              <a:rPr kumimoji="1" lang="ja-JP" altLang="en-US" smtClean="0">
                <a:latin typeface="Consolas" panose="020B0609020204030204" pitchFamily="49" charset="0"/>
              </a:rPr>
              <a:t>    </a:t>
            </a:r>
            <a:r>
              <a:rPr kumimoji="1" lang="en-US" altLang="ja-JP" smtClean="0">
                <a:latin typeface="Consolas" panose="020B0609020204030204" pitchFamily="49" charset="0"/>
              </a:rPr>
              <a:t>{</a:t>
            </a:r>
            <a:r>
              <a:rPr kumimoji="1" lang="ja-JP" altLang="en-US" smtClean="0">
                <a:latin typeface="Consolas" panose="020B0609020204030204" pitchFamily="49" charset="0"/>
              </a:rPr>
              <a:t>解析結果出力先</a:t>
            </a:r>
            <a:r>
              <a:rPr kumimoji="1" lang="en-US" altLang="ja-JP" smtClean="0">
                <a:latin typeface="Consolas" panose="020B0609020204030204" pitchFamily="49" charset="0"/>
              </a:rPr>
              <a:t>}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{</a:t>
            </a:r>
            <a:r>
              <a:rPr kumimoji="1" lang="ja-JP" altLang="en-US" smtClean="0">
                <a:latin typeface="Consolas" panose="020B0609020204030204" pitchFamily="49" charset="0"/>
              </a:rPr>
              <a:t>パイプライン設定ファイル</a:t>
            </a:r>
            <a:r>
              <a:rPr kumimoji="1" lang="en-US" altLang="ja-JP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2776571" y="4635889"/>
            <a:ext cx="6534289" cy="6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コマンドの解説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サンプル設定ファイルの解説 </a:t>
            </a:r>
            <a:r>
              <a:rPr lang="en-US" altLang="ja-JP"/>
              <a:t>(</a:t>
            </a:r>
            <a:r>
              <a:rPr lang="en-US" altLang="ja-JP" smtClean="0"/>
              <a:t>1/4)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6100" y="2501435"/>
            <a:ext cx="9794708" cy="2554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genomon_pipeline_cloud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   dna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./example_conf/sample_dna.csv 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s3</a:t>
            </a:r>
            <a:r>
              <a:rPr kumimoji="1" lang="en-US" altLang="ja-JP" sz="3200" smtClean="0">
                <a:latin typeface="Consolas" panose="020B0609020204030204" pitchFamily="49" charset="0"/>
              </a:rPr>
              <a:t>://${S3_BUCKET</a:t>
            </a:r>
            <a:r>
              <a:rPr kumimoji="1" lang="en-US" altLang="ja-JP" sz="3200">
                <a:latin typeface="Consolas" panose="020B0609020204030204" pitchFamily="49" charset="0"/>
              </a:rPr>
              <a:t>}/dna 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./example_conf/param_dna_awsub.cfg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60650" y="3531057"/>
            <a:ext cx="6762750" cy="4953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事前準備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lang="ja-JP" altLang="en-US" smtClean="0"/>
              <a:t>ハンズオンセッションでは、</a:t>
            </a:r>
            <a:r>
              <a:rPr lang="en-US" altLang="ja-JP" smtClean="0"/>
              <a:t>Genomon Pipeleine Cloud</a:t>
            </a:r>
            <a:r>
              <a:rPr lang="ja-JP" altLang="en-US" smtClean="0"/>
              <a:t> を使用してがんゲノムの解析を </a:t>
            </a:r>
            <a:r>
              <a:rPr lang="en-US" altLang="ja-JP" smtClean="0"/>
              <a:t>AWS (Amazon Web Service)  </a:t>
            </a:r>
            <a:r>
              <a:rPr lang="ja-JP" altLang="en-US" smtClean="0"/>
              <a:t>上で実行し、解析結果を確認します。</a:t>
            </a:r>
            <a:r>
              <a:rPr lang="ja-JP" altLang="en-US"/>
              <a:t/>
            </a:r>
            <a:br>
              <a:rPr lang="ja-JP" altLang="en-US"/>
            </a:br>
            <a:endParaRPr lang="en-US" altLang="ja-JP" smtClean="0"/>
          </a:p>
          <a:p>
            <a:r>
              <a:rPr lang="ja-JP" altLang="en-US" smtClean="0"/>
              <a:t>こちら</a:t>
            </a:r>
            <a:r>
              <a:rPr lang="ja-JP" altLang="en-US"/>
              <a:t>のリンクからセミナー資料のダウンロードを</a:t>
            </a:r>
            <a:r>
              <a:rPr lang="ja-JP" altLang="en-US" smtClean="0"/>
              <a:t>お願いします。</a:t>
            </a:r>
            <a:r>
              <a:rPr lang="ja-JP" altLang="en-US"/>
              <a:t/>
            </a:r>
            <a:br>
              <a:rPr lang="ja-JP" altLang="en-US"/>
            </a:br>
            <a:r>
              <a:rPr lang="en-US" altLang="ja-JP"/>
              <a:t>http://</a:t>
            </a:r>
            <a:r>
              <a:rPr lang="en-US" altLang="ja-JP" smtClean="0"/>
              <a:t>genomon.hgc.jp/data/exome/20171030.zip</a:t>
            </a:r>
          </a:p>
          <a:p>
            <a:endParaRPr lang="en-US" altLang="ja-JP"/>
          </a:p>
          <a:p>
            <a:endParaRPr lang="en-US" altLang="ja-JP" smtClean="0"/>
          </a:p>
          <a:p>
            <a:r>
              <a:rPr lang="ja-JP" altLang="en-US" smtClean="0"/>
              <a:t>ウェブブラウザから </a:t>
            </a:r>
            <a:r>
              <a:rPr lang="en-US" altLang="ja-JP" smtClean="0"/>
              <a:t>AWS </a:t>
            </a:r>
            <a:r>
              <a:rPr lang="ja-JP" altLang="en-US" smtClean="0"/>
              <a:t>コンソールにログインしておきます。</a:t>
            </a:r>
            <a:endParaRPr lang="en-US" altLang="ja-JP" smtClean="0"/>
          </a:p>
          <a:p>
            <a:r>
              <a:rPr lang="en-US" altLang="ja-JP" smtClean="0"/>
              <a:t>AWS </a:t>
            </a:r>
            <a:r>
              <a:rPr lang="ja-JP" altLang="en-US" smtClean="0"/>
              <a:t>を使用するための アクセスキー（別途配布資料）が必要です。</a:t>
            </a:r>
            <a:endParaRPr lang="en-US" altLang="ja-JP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13" y="4313963"/>
            <a:ext cx="2308394" cy="2007299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6032500" y="3769940"/>
            <a:ext cx="1873250" cy="546100"/>
          </a:xfrm>
          <a:prstGeom prst="wedgeRoundRectCallout">
            <a:avLst>
              <a:gd name="adj1" fmla="val -77243"/>
              <a:gd name="adj2" fmla="val -2470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後で変えます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</a:t>
            </a:r>
            <a:r>
              <a:rPr lang="en-US" altLang="ja-JP"/>
              <a:t>2</a:t>
            </a:r>
            <a:r>
              <a:rPr lang="en-US" altLang="ja-JP" smtClean="0"/>
              <a:t>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2791" y="2288086"/>
            <a:ext cx="4651579" cy="36783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Genomon Pipeline </a:t>
            </a:r>
            <a:r>
              <a:rPr kumimoji="1" lang="ja-JP" altLang="en-US" smtClean="0"/>
              <a:t>は</a:t>
            </a:r>
            <a:r>
              <a:rPr lang="ja-JP" altLang="en-US" smtClean="0"/>
              <a:t>左図</a:t>
            </a:r>
            <a:r>
              <a:rPr kumimoji="1" lang="ja-JP" altLang="en-US" smtClean="0"/>
              <a:t>のように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アライメント→解析→レポート作成を順番に行います。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緑色</a:t>
            </a:r>
            <a:r>
              <a:rPr lang="ja-JP" altLang="en-US" smtClean="0"/>
              <a:t>の解析タグ名が設定ファイルの項目に該当します。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設定ファイルについて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詳細はこちらを参照ください。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http://genomon.readthedocs.io/ja/latest/dna_sample_csv.html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[mutation_call]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4643702" y="3475704"/>
            <a:ext cx="87457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449821" y="346209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[sv_detection]</a:t>
            </a:r>
            <a:endParaRPr kumimoji="1" lang="ja-JP" altLang="en-US" sz="1600" dirty="0"/>
          </a:p>
        </p:txBody>
      </p:sp>
      <p:cxnSp>
        <p:nvCxnSpPr>
          <p:cNvPr id="11" name="直線矢印コネクタ 10"/>
          <p:cNvCxnSpPr>
            <a:stCxn id="6" idx="2"/>
            <a:endCxn id="10" idx="0"/>
          </p:cNvCxnSpPr>
          <p:nvPr/>
        </p:nvCxnSpPr>
        <p:spPr>
          <a:xfrm>
            <a:off x="3237771" y="3115525"/>
            <a:ext cx="0" cy="34657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143168" y="4041916"/>
            <a:ext cx="2039100" cy="1836545"/>
          </a:xfrm>
          <a:prstGeom prst="bentConnector3">
            <a:avLst>
              <a:gd name="adj1" fmla="val 8175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6" idx="2"/>
            <a:endCxn id="8" idx="0"/>
          </p:cNvCxnSpPr>
          <p:nvPr/>
        </p:nvCxnSpPr>
        <p:spPr>
          <a:xfrm rot="16200000" flipH="1">
            <a:off x="3979291" y="2374004"/>
            <a:ext cx="360179" cy="1843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340041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bamstats</a:t>
            </a:r>
            <a:endParaRPr kumimoji="1"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4336540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coverage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214754" y="4950046"/>
            <a:ext cx="2052709" cy="6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219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39485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mutation</a:t>
            </a:r>
            <a:endParaRPr kumimoji="1" lang="ja-JP" altLang="en-US" sz="1600" dirty="0"/>
          </a:p>
        </p:txBody>
      </p:sp>
      <p:sp>
        <p:nvSpPr>
          <p:cNvPr id="93" name="正方形/長方形 92"/>
          <p:cNvSpPr/>
          <p:nvPr/>
        </p:nvSpPr>
        <p:spPr>
          <a:xfrm>
            <a:off x="742702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signature</a:t>
            </a:r>
            <a:endParaRPr kumimoji="1" lang="ja-JP" altLang="en-US" sz="1600" dirty="0"/>
          </a:p>
        </p:txBody>
      </p:sp>
      <p:sp>
        <p:nvSpPr>
          <p:cNvPr id="96" name="正方形/長方形 95"/>
          <p:cNvSpPr/>
          <p:nvPr/>
        </p:nvSpPr>
        <p:spPr>
          <a:xfrm>
            <a:off x="2539763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sv_parse</a:t>
            </a:r>
            <a:endParaRPr kumimoji="1" lang="ja-JP" altLang="en-US" sz="1600" dirty="0"/>
          </a:p>
        </p:txBody>
      </p:sp>
      <p:sp>
        <p:nvSpPr>
          <p:cNvPr id="99" name="正方形/長方形 98"/>
          <p:cNvSpPr/>
          <p:nvPr/>
        </p:nvSpPr>
        <p:spPr>
          <a:xfrm>
            <a:off x="2539621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sv_filt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8200" y="2288086"/>
            <a:ext cx="3271562" cy="6219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./example_conf/sample_dna.csv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[mutation_call]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4643702" y="3475704"/>
            <a:ext cx="87457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449821" y="346209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[sv_detection]</a:t>
            </a:r>
            <a:endParaRPr kumimoji="1" lang="ja-JP" altLang="en-US" sz="1600" dirty="0"/>
          </a:p>
        </p:txBody>
      </p:sp>
      <p:cxnSp>
        <p:nvCxnSpPr>
          <p:cNvPr id="11" name="直線矢印コネクタ 10"/>
          <p:cNvCxnSpPr>
            <a:stCxn id="6" idx="2"/>
            <a:endCxn id="10" idx="0"/>
          </p:cNvCxnSpPr>
          <p:nvPr/>
        </p:nvCxnSpPr>
        <p:spPr>
          <a:xfrm>
            <a:off x="3237771" y="3115525"/>
            <a:ext cx="0" cy="34657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143168" y="4041916"/>
            <a:ext cx="2039100" cy="1836545"/>
          </a:xfrm>
          <a:prstGeom prst="bentConnector3">
            <a:avLst>
              <a:gd name="adj1" fmla="val 8175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6" idx="2"/>
            <a:endCxn id="8" idx="0"/>
          </p:cNvCxnSpPr>
          <p:nvPr/>
        </p:nvCxnSpPr>
        <p:spPr>
          <a:xfrm rot="16200000" flipH="1">
            <a:off x="3979291" y="2374004"/>
            <a:ext cx="360179" cy="1843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340041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bamstats</a:t>
            </a:r>
            <a:endParaRPr kumimoji="1"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4336540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coverage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214754" y="4950046"/>
            <a:ext cx="2052709" cy="6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219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39485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mutation</a:t>
            </a:r>
            <a:endParaRPr kumimoji="1" lang="ja-JP" altLang="en-US" sz="1600" dirty="0"/>
          </a:p>
        </p:txBody>
      </p:sp>
      <p:sp>
        <p:nvSpPr>
          <p:cNvPr id="93" name="正方形/長方形 92"/>
          <p:cNvSpPr/>
          <p:nvPr/>
        </p:nvSpPr>
        <p:spPr>
          <a:xfrm>
            <a:off x="742702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signature</a:t>
            </a:r>
            <a:endParaRPr kumimoji="1" lang="ja-JP" altLang="en-US" sz="1600" dirty="0"/>
          </a:p>
        </p:txBody>
      </p:sp>
      <p:sp>
        <p:nvSpPr>
          <p:cNvPr id="96" name="正方形/長方形 95"/>
          <p:cNvSpPr/>
          <p:nvPr/>
        </p:nvSpPr>
        <p:spPr>
          <a:xfrm>
            <a:off x="2539763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sv_parse</a:t>
            </a:r>
            <a:endParaRPr kumimoji="1" lang="ja-JP" altLang="en-US" sz="1600" dirty="0"/>
          </a:p>
        </p:txBody>
      </p:sp>
      <p:sp>
        <p:nvSpPr>
          <p:cNvPr id="99" name="正方形/長方形 98"/>
          <p:cNvSpPr/>
          <p:nvPr/>
        </p:nvSpPr>
        <p:spPr>
          <a:xfrm>
            <a:off x="2539621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sv_filt</a:t>
            </a:r>
            <a:endParaRPr kumimoji="1" lang="ja-JP" altLang="en-US" sz="16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/>
          <a:srcRect r="19846"/>
          <a:stretch/>
        </p:blipFill>
        <p:spPr>
          <a:xfrm>
            <a:off x="6443418" y="3144378"/>
            <a:ext cx="5286344" cy="309621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(4/4)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9857" y="2288086"/>
            <a:ext cx="3279905" cy="6219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./example_conf/sample_dna.csv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[mutation_call]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4643702" y="3475704"/>
            <a:ext cx="87457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449821" y="346209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[sv_detection]</a:t>
            </a:r>
            <a:endParaRPr kumimoji="1" lang="ja-JP" altLang="en-US" sz="1600" dirty="0"/>
          </a:p>
        </p:txBody>
      </p:sp>
      <p:cxnSp>
        <p:nvCxnSpPr>
          <p:cNvPr id="11" name="直線矢印コネクタ 10"/>
          <p:cNvCxnSpPr>
            <a:stCxn id="6" idx="2"/>
            <a:endCxn id="10" idx="0"/>
          </p:cNvCxnSpPr>
          <p:nvPr/>
        </p:nvCxnSpPr>
        <p:spPr>
          <a:xfrm>
            <a:off x="3237771" y="3115525"/>
            <a:ext cx="0" cy="34657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143168" y="4041916"/>
            <a:ext cx="2039100" cy="1836545"/>
          </a:xfrm>
          <a:prstGeom prst="bentConnector3">
            <a:avLst>
              <a:gd name="adj1" fmla="val 8175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6" idx="2"/>
            <a:endCxn id="8" idx="0"/>
          </p:cNvCxnSpPr>
          <p:nvPr/>
        </p:nvCxnSpPr>
        <p:spPr>
          <a:xfrm rot="16200000" flipH="1">
            <a:off x="3979291" y="2374004"/>
            <a:ext cx="360179" cy="1843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340041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bamstats</a:t>
            </a:r>
            <a:endParaRPr kumimoji="1"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4336540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coverage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214754" y="4950046"/>
            <a:ext cx="2052709" cy="6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219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39485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mutation</a:t>
            </a:r>
            <a:endParaRPr kumimoji="1" lang="ja-JP" altLang="en-US" sz="1600" dirty="0"/>
          </a:p>
        </p:txBody>
      </p:sp>
      <p:sp>
        <p:nvSpPr>
          <p:cNvPr id="93" name="正方形/長方形 92"/>
          <p:cNvSpPr/>
          <p:nvPr/>
        </p:nvSpPr>
        <p:spPr>
          <a:xfrm>
            <a:off x="742702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signature</a:t>
            </a:r>
            <a:endParaRPr kumimoji="1" lang="ja-JP" altLang="en-US" sz="1600" dirty="0"/>
          </a:p>
        </p:txBody>
      </p:sp>
      <p:sp>
        <p:nvSpPr>
          <p:cNvPr id="96" name="正方形/長方形 95"/>
          <p:cNvSpPr/>
          <p:nvPr/>
        </p:nvSpPr>
        <p:spPr>
          <a:xfrm>
            <a:off x="2539763" y="4019900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sv_parse</a:t>
            </a:r>
            <a:endParaRPr kumimoji="1" lang="ja-JP" altLang="en-US" sz="1600" dirty="0"/>
          </a:p>
        </p:txBody>
      </p:sp>
      <p:sp>
        <p:nvSpPr>
          <p:cNvPr id="99" name="正方形/長方形 98"/>
          <p:cNvSpPr/>
          <p:nvPr/>
        </p:nvSpPr>
        <p:spPr>
          <a:xfrm>
            <a:off x="2539621" y="4692487"/>
            <a:ext cx="1488897" cy="535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sv_filt</a:t>
            </a:r>
            <a:endParaRPr kumimoji="1" lang="ja-JP" altLang="en-US" sz="16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/>
          <a:srcRect r="19846"/>
          <a:stretch/>
        </p:blipFill>
        <p:spPr>
          <a:xfrm>
            <a:off x="6443418" y="3144378"/>
            <a:ext cx="5286344" cy="3096217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4702670" y="2149174"/>
            <a:ext cx="3481493" cy="995203"/>
          </a:xfrm>
          <a:prstGeom prst="wedgeRectCallout">
            <a:avLst>
              <a:gd name="adj1" fmla="val 19813"/>
              <a:gd name="adj2" fmla="val 71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シーケンスデータ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サンプル名→リード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→リード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の順に記入します。</a:t>
            </a:r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1483933" y="4262129"/>
            <a:ext cx="4594175" cy="1503910"/>
          </a:xfrm>
          <a:prstGeom prst="wedgeRectCallout">
            <a:avLst>
              <a:gd name="adj1" fmla="val 62847"/>
              <a:gd name="adj2" fmla="val -3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解析サンプルのペア情報</a:t>
            </a:r>
            <a:endParaRPr kumimoji="1" lang="en-US" altLang="ja-JP" smtClean="0"/>
          </a:p>
          <a:p>
            <a:pPr algn="ctr"/>
            <a:r>
              <a:rPr kumimoji="1" lang="en-US" altLang="ja-JP" smtClean="0"/>
              <a:t>tumor </a:t>
            </a:r>
            <a:r>
              <a:rPr kumimoji="1" lang="ja-JP" altLang="en-US" smtClean="0"/>
              <a:t>→ </a:t>
            </a:r>
            <a:r>
              <a:rPr kumimoji="1" lang="en-US" altLang="ja-JP" smtClean="0"/>
              <a:t>normal </a:t>
            </a:r>
            <a:r>
              <a:rPr kumimoji="1" lang="ja-JP" altLang="en-US" smtClean="0"/>
              <a:t>→ </a:t>
            </a:r>
            <a:r>
              <a:rPr kumimoji="1" lang="en-US" altLang="ja-JP" smtClean="0"/>
              <a:t>None</a:t>
            </a:r>
            <a:r>
              <a:rPr kumimoji="1" lang="ja-JP" altLang="en-US" smtClean="0"/>
              <a:t>（今回は未使用）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の順に記入します。</a:t>
            </a:r>
            <a:endParaRPr kumimoji="1" lang="en-US" altLang="ja-JP" smtClean="0"/>
          </a:p>
          <a:p>
            <a:pPr algn="ctr"/>
            <a:r>
              <a:rPr kumimoji="1" lang="en-US" altLang="ja-JP" smtClean="0"/>
              <a:t>mutation, SV </a:t>
            </a:r>
            <a:r>
              <a:rPr kumimoji="1" lang="ja-JP" altLang="en-US" smtClean="0"/>
              <a:t>とも書き方は同じです。</a:t>
            </a:r>
            <a:endParaRPr kumimoji="1" lang="ja-JP" altLang="en-US"/>
          </a:p>
        </p:txBody>
      </p:sp>
      <p:sp>
        <p:nvSpPr>
          <p:cNvPr id="26" name="四角形吹き出し 25"/>
          <p:cNvSpPr/>
          <p:nvPr/>
        </p:nvSpPr>
        <p:spPr>
          <a:xfrm>
            <a:off x="7977062" y="5482136"/>
            <a:ext cx="3155925" cy="995203"/>
          </a:xfrm>
          <a:prstGeom prst="wedgeRectCallout">
            <a:avLst>
              <a:gd name="adj1" fmla="val -57195"/>
              <a:gd name="adj2" fmla="val 69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QC</a:t>
            </a:r>
            <a:r>
              <a:rPr kumimoji="1" lang="ja-JP" altLang="en-US" smtClean="0"/>
              <a:t>を実行したいサンプル名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パイプライン設定ファイルの解説 </a:t>
            </a:r>
            <a:r>
              <a:rPr lang="en-US" altLang="ja-JP"/>
              <a:t>(</a:t>
            </a:r>
            <a:r>
              <a:rPr lang="en-US" altLang="ja-JP" smtClean="0"/>
              <a:t>1/3)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6100" y="2501435"/>
            <a:ext cx="9794708" cy="2554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genomon_pipeline_cloud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   dna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./example_conf/sample_dna.csv 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s3</a:t>
            </a:r>
            <a:r>
              <a:rPr kumimoji="1" lang="en-US" altLang="ja-JP" sz="3200" smtClean="0">
                <a:latin typeface="Consolas" panose="020B0609020204030204" pitchFamily="49" charset="0"/>
              </a:rPr>
              <a:t>://${S3_BUCKET</a:t>
            </a:r>
            <a:r>
              <a:rPr kumimoji="1" lang="en-US" altLang="ja-JP" sz="3200">
                <a:latin typeface="Consolas" panose="020B0609020204030204" pitchFamily="49" charset="0"/>
              </a:rPr>
              <a:t>}/dna 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./example_conf/param_dna_awsub.cfg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14624" y="4548437"/>
            <a:ext cx="7997825" cy="4953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パイプライン設定ファイルの解説 </a:t>
            </a:r>
            <a:r>
              <a:rPr lang="en-US" altLang="ja-JP" smtClean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504" y="2469546"/>
            <a:ext cx="11706990" cy="4044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[</a:t>
            </a:r>
            <a:r>
              <a:rPr lang="en-US" altLang="ja-JP" sz="1200">
                <a:latin typeface="Consolas" panose="020B0609020204030204" pitchFamily="49" charset="0"/>
              </a:rPr>
              <a:t>mutation_call]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resource = --aws-ec2-instance-type t2.large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image = genomon/mutation_call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reference = s3://genomon-resource/_GRCh37/reference/GRCh37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fisher_single_option </a:t>
            </a:r>
            <a:r>
              <a:rPr lang="en-US" altLang="ja-JP" sz="1200">
                <a:latin typeface="Consolas" panose="020B0609020204030204" pitchFamily="49" charset="0"/>
              </a:rPr>
              <a:t>= --min_depth 8 --base_quality 15 --min_variant_read 4 --min_allele_freq 0.02 --post_10_q 0.02 --samtools_params '-q 20 -BQ0 -d 10000000 --ff UNMAP,SECONDARY,QCFAIL,DUP</a:t>
            </a:r>
            <a:r>
              <a:rPr lang="en-US" altLang="ja-JP" sz="120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filter_single_option </a:t>
            </a:r>
            <a:r>
              <a:rPr lang="en-US" altLang="ja-JP" sz="1200">
                <a:latin typeface="Consolas" panose="020B0609020204030204" pitchFamily="49" charset="0"/>
              </a:rPr>
              <a:t>= --post10q 0.1 --r_post10q 0.1 --count </a:t>
            </a:r>
            <a:r>
              <a:rPr lang="en-US" altLang="ja-JP" sz="1200" smtClean="0">
                <a:latin typeface="Consolas" panose="020B0609020204030204" pitchFamily="49" charset="0"/>
              </a:rPr>
              <a:t>4</a:t>
            </a:r>
            <a:endParaRPr lang="en-US" altLang="ja-JP" sz="1200">
              <a:latin typeface="Consolas" panose="020B0609020204030204" pitchFamily="49" charset="0"/>
            </a:endParaRPr>
          </a:p>
        </p:txBody>
      </p:sp>
      <p:sp>
        <p:nvSpPr>
          <p:cNvPr id="28" name="コンテンツ プレースホルダー 4"/>
          <p:cNvSpPr txBox="1">
            <a:spLocks/>
          </p:cNvSpPr>
          <p:nvPr/>
        </p:nvSpPr>
        <p:spPr>
          <a:xfrm>
            <a:off x="581192" y="1955615"/>
            <a:ext cx="11029615" cy="513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./</a:t>
            </a:r>
            <a:r>
              <a:rPr lang="en-US" altLang="ja-JP" smtClean="0"/>
              <a:t>example_conf/param_dna_awsub.cfg (</a:t>
            </a:r>
            <a:r>
              <a:rPr lang="ja-JP" altLang="en-US" smtClean="0"/>
              <a:t>一部</a:t>
            </a:r>
            <a:r>
              <a:rPr lang="en-US" altLang="ja-JP" smtClean="0"/>
              <a:t>)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パイプライン設定ファイルの解説 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504" y="2469546"/>
            <a:ext cx="11706990" cy="4044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[</a:t>
            </a:r>
            <a:r>
              <a:rPr lang="en-US" altLang="ja-JP" sz="1200">
                <a:latin typeface="Consolas" panose="020B0609020204030204" pitchFamily="49" charset="0"/>
              </a:rPr>
              <a:t>mutation_call]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resource = --aws-ec2-instance-type t2.large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image = genomon/mutation_call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reference = s3://genomon-resource/_GRCh37/reference/GRCh37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fisher_single_option </a:t>
            </a:r>
            <a:r>
              <a:rPr lang="en-US" altLang="ja-JP" sz="1200">
                <a:latin typeface="Consolas" panose="020B0609020204030204" pitchFamily="49" charset="0"/>
              </a:rPr>
              <a:t>= --min_depth 8 --base_quality 15 --min_variant_read 4 --min_allele_freq 0.02 --post_10_q 0.02 --samtools_params '-q 20 -BQ0 -d 10000000 --ff UNMAP,SECONDARY,QCFAIL,DUP</a:t>
            </a:r>
            <a:r>
              <a:rPr lang="en-US" altLang="ja-JP" sz="120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filter_single_option </a:t>
            </a:r>
            <a:r>
              <a:rPr lang="en-US" altLang="ja-JP" sz="1200">
                <a:latin typeface="Consolas" panose="020B0609020204030204" pitchFamily="49" charset="0"/>
              </a:rPr>
              <a:t>= --post10q 0.1 --r_post10q 0.1 --count </a:t>
            </a:r>
            <a:r>
              <a:rPr lang="en-US" altLang="ja-JP" sz="1200" smtClean="0">
                <a:latin typeface="Consolas" panose="020B0609020204030204" pitchFamily="49" charset="0"/>
              </a:rPr>
              <a:t>4</a:t>
            </a:r>
            <a:endParaRPr lang="en-US" altLang="ja-JP" sz="1200">
              <a:latin typeface="Consolas" panose="020B0609020204030204" pitchFamily="49" charset="0"/>
            </a:endParaRPr>
          </a:p>
        </p:txBody>
      </p:sp>
      <p:sp>
        <p:nvSpPr>
          <p:cNvPr id="28" name="コンテンツ プレースホルダー 4"/>
          <p:cNvSpPr txBox="1">
            <a:spLocks/>
          </p:cNvSpPr>
          <p:nvPr/>
        </p:nvSpPr>
        <p:spPr>
          <a:xfrm>
            <a:off x="581192" y="1955615"/>
            <a:ext cx="11029615" cy="513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./</a:t>
            </a:r>
            <a:r>
              <a:rPr lang="en-US" altLang="ja-JP" smtClean="0"/>
              <a:t>example_conf/param_dna_awsub.cfg (</a:t>
            </a:r>
            <a:r>
              <a:rPr lang="ja-JP" altLang="en-US" smtClean="0"/>
              <a:t>一部</a:t>
            </a:r>
            <a:r>
              <a:rPr lang="en-US" altLang="ja-JP" smtClean="0"/>
              <a:t>)</a:t>
            </a:r>
            <a:endParaRPr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2171401" y="2637655"/>
            <a:ext cx="2607507" cy="760887"/>
          </a:xfrm>
          <a:prstGeom prst="wedgeRectCallout">
            <a:avLst>
              <a:gd name="adj1" fmla="val -72743"/>
              <a:gd name="adj2" fmla="val 643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解析する </a:t>
            </a:r>
            <a:r>
              <a:rPr kumimoji="1" lang="en-US" altLang="ja-JP" smtClean="0"/>
              <a:t>VM </a:t>
            </a:r>
            <a:r>
              <a:rPr kumimoji="1" lang="ja-JP" altLang="en-US" smtClean="0"/>
              <a:t>のタイプ</a:t>
            </a:r>
            <a:endParaRPr kumimoji="1" lang="en-US" altLang="ja-JP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56734" y="3350575"/>
            <a:ext cx="1666409" cy="760887"/>
          </a:xfrm>
          <a:prstGeom prst="wedgeRectCallout">
            <a:avLst>
              <a:gd name="adj1" fmla="val -150349"/>
              <a:gd name="adj2" fmla="val 327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docker image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6600969" y="3731018"/>
            <a:ext cx="2302751" cy="760887"/>
          </a:xfrm>
          <a:prstGeom prst="wedgeRectCallout">
            <a:avLst>
              <a:gd name="adj1" fmla="val -104879"/>
              <a:gd name="adj2" fmla="val 23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リファレンスゲノム</a:t>
            </a:r>
            <a:endParaRPr kumimoji="1" lang="en-US" altLang="ja-JP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8772435" y="5024615"/>
            <a:ext cx="1506222" cy="760887"/>
          </a:xfrm>
          <a:prstGeom prst="wedgeRectCallout">
            <a:avLst>
              <a:gd name="adj1" fmla="val -93127"/>
              <a:gd name="adj2" fmla="val -479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判定条件</a:t>
            </a:r>
            <a:endParaRPr kumimoji="1" lang="en-US" altLang="ja-JP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614183" y="5834720"/>
            <a:ext cx="3114765" cy="760887"/>
          </a:xfrm>
          <a:prstGeom prst="wedgeRectCallout">
            <a:avLst>
              <a:gd name="adj1" fmla="val -61413"/>
              <a:gd name="adj2" fmla="val -418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Genomon </a:t>
            </a:r>
            <a:r>
              <a:rPr kumimoji="1" lang="ja-JP" altLang="en-US" smtClean="0"/>
              <a:t>おすすめフィルタ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(1/3)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1899810"/>
            <a:ext cx="11029615" cy="93455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正常に終了しましたか？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以下のように表示されていれば成功です。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6571" y="5238285"/>
            <a:ext cx="6534289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smtClean="0">
              <a:latin typeface="Consolas" panose="020B0609020204030204" pitchFamily="49" charset="0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965570" y="4871754"/>
            <a:ext cx="11226429" cy="166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task(s) failed with </a:t>
            </a:r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errors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Process </a:t>
            </a: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Process-4: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400" b="1" u="sng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Traceback</a:t>
            </a: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ja-JP" altLang="en-US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省略</a:t>
            </a:r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）</a:t>
            </a:r>
            <a:endParaRPr lang="en-US" altLang="ja-JP" sz="105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CalledProcessError</a:t>
            </a: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Command '['awsub', '--aws-iam-instance-profile', 'awsub-role', '--verbose', '--aws-ec2-instance-type', 't2.small', '--script', '/home/ubuntu/.local/lib/python2.7/site-packages/genomon_pipeline_cloud/script/genomon-qc.sh', '--image', 'genomon/genomon_qc:latest', '--tasks', '/home/ubuntu/genomon_pipeline_cloud-0.1.0/tmp/genomon-qc-tasks-ubuntu-20180214-014129.tsv']' returned non-zero exit status 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581192" y="4422487"/>
            <a:ext cx="11029615" cy="5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ja-JP" altLang="en-US" smtClean="0"/>
              <a:t>このような</a:t>
            </a:r>
            <a:r>
              <a:rPr lang="en-US" altLang="ja-JP" smtClean="0"/>
              <a:t>Traceback</a:t>
            </a:r>
            <a:r>
              <a:rPr lang="ja-JP" altLang="en-US" smtClean="0"/>
              <a:t>が表示されれば失敗ですので、お近くの担当に声をかけてください。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12" name="コンテンツ プレースホルダー 4"/>
          <p:cNvSpPr txBox="1">
            <a:spLocks/>
          </p:cNvSpPr>
          <p:nvPr/>
        </p:nvSpPr>
        <p:spPr>
          <a:xfrm>
            <a:off x="965571" y="2700889"/>
            <a:ext cx="11226429" cy="166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[paplot-tasks-ubuntu-20180214-02262700] [FINALIZE] Successfully uploaded: s3://hgc-aokad/dna/paplot/sample_dna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b="1" u="sng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paplot</a:t>
            </a: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-tasks-ubuntu-20180214-02262700] </a:t>
            </a:r>
            <a:r>
              <a:rPr lang="en-US" altLang="ja-JP" sz="1400" b="1" u="sng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Successfully</a:t>
            </a: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uploaded output files to your bucket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[paplot-tasks-ubuntu-20180214-02262700] Everything completed. Good work :)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[paplot-tasks-ubuntu-20180214-02262700] Deleted machine: &lt;nil&gt;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 1 tasks completed successfully!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ja-JP" sz="105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ubuntu@ip-172-31-18-17:~/genomon_pipeline_cloud-0.1.0$</a:t>
            </a:r>
          </a:p>
        </p:txBody>
      </p:sp>
    </p:spTree>
    <p:extLst>
      <p:ext uri="{BB962C8B-B14F-4D97-AF65-F5344CB8AC3E}">
        <p14:creationId xmlns:p14="http://schemas.microsoft.com/office/powerpoint/2010/main" val="30210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(2/3)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2109127"/>
            <a:ext cx="5726166" cy="32798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ジョブの実行結果は </a:t>
            </a:r>
            <a:r>
              <a:rPr lang="en-US" altLang="ja-JP"/>
              <a:t>S3 </a:t>
            </a:r>
            <a:r>
              <a:rPr lang="ja-JP" altLang="en-US"/>
              <a:t>バケットに出力されています。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ブラウザで </a:t>
            </a:r>
            <a:r>
              <a:rPr lang="en-US" altLang="ja-JP"/>
              <a:t>AWS </a:t>
            </a:r>
            <a:r>
              <a:rPr lang="ja-JP" altLang="en-US"/>
              <a:t>コンソールから</a:t>
            </a:r>
            <a:r>
              <a:rPr lang="ja-JP" altLang="en-US">
                <a:latin typeface="Consolas" panose="020B0609020204030204" pitchFamily="49" charset="0"/>
              </a:rPr>
              <a:t>バケット名 </a:t>
            </a:r>
            <a:r>
              <a:rPr lang="en-US" altLang="ja-JP">
                <a:latin typeface="Consolas" panose="020B0609020204030204" pitchFamily="49" charset="0"/>
              </a:rPr>
              <a:t>${S3_BUCKET} </a:t>
            </a:r>
            <a:r>
              <a:rPr lang="ja-JP" altLang="en-US">
                <a:latin typeface="Consolas" panose="020B0609020204030204" pitchFamily="49" charset="0"/>
              </a:rPr>
              <a:t>を開いてみてください</a:t>
            </a:r>
            <a:r>
              <a:rPr lang="ja-JP" altLang="en-US" smtClean="0">
                <a:latin typeface="Consolas" panose="020B0609020204030204" pitchFamily="49" charset="0"/>
              </a:rPr>
              <a:t>。</a:t>
            </a:r>
            <a:r>
              <a:rPr lang="en-US" altLang="ja-JP" smtClean="0">
                <a:latin typeface="Consolas" panose="020B0609020204030204" pitchFamily="49" charset="0"/>
              </a:rPr>
              <a:t>dna </a:t>
            </a:r>
            <a:r>
              <a:rPr lang="ja-JP" altLang="en-US">
                <a:latin typeface="Consolas" panose="020B0609020204030204" pitchFamily="49" charset="0"/>
              </a:rPr>
              <a:t>ディレクトリに結果ファイルが出力されています</a:t>
            </a:r>
            <a:r>
              <a:rPr lang="ja-JP" altLang="en-US" smtClean="0">
                <a:latin typeface="Consolas" panose="020B0609020204030204" pitchFamily="49" charset="0"/>
              </a:rPr>
              <a:t>。</a:t>
            </a:r>
            <a:endParaRPr kumimoji="1"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mtClean="0"/>
              <a:t>dna &gt; paplot &gt; sample_dna </a:t>
            </a:r>
            <a:r>
              <a:rPr kumimoji="1" lang="ja-JP" altLang="en-US" smtClean="0"/>
              <a:t>とたどっていき、</a:t>
            </a:r>
            <a:r>
              <a:rPr kumimoji="1" lang="en-US" altLang="ja-JP" smtClean="0"/>
              <a:t>index.html </a:t>
            </a:r>
            <a:r>
              <a:rPr kumimoji="1" lang="ja-JP" altLang="en-US" smtClean="0"/>
              <a:t>をクリックします。</a:t>
            </a:r>
            <a:endParaRPr lang="en-US" altLang="ja-JP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Consolas" panose="020B0609020204030204" pitchFamily="49" charset="0"/>
              </a:rPr>
              <a:t>右</a:t>
            </a:r>
            <a:r>
              <a:rPr lang="ja-JP" altLang="en-US" smtClean="0">
                <a:latin typeface="Consolas" panose="020B0609020204030204" pitchFamily="49" charset="0"/>
              </a:rPr>
              <a:t>のような画面が現れますので、リンクをクリックしてください。</a:t>
            </a:r>
            <a:endParaRPr lang="en-US" altLang="ja-JP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mtClean="0">
                <a:latin typeface="Consolas" panose="020B0609020204030204" pitchFamily="49" charset="0"/>
              </a:rPr>
              <a:t>Genomon </a:t>
            </a:r>
            <a:r>
              <a:rPr lang="ja-JP" altLang="en-US" smtClean="0">
                <a:latin typeface="Consolas" panose="020B0609020204030204" pitchFamily="49" charset="0"/>
              </a:rPr>
              <a:t>のレポートが表示されます。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01" y="2109127"/>
            <a:ext cx="4694471" cy="4367775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>
            <a:off x="7585514" y="5476652"/>
            <a:ext cx="460537" cy="467212"/>
          </a:xfrm>
          <a:prstGeom prst="downArrow">
            <a:avLst>
              <a:gd name="adj1" fmla="val 50000"/>
              <a:gd name="adj2" fmla="val 528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22807" y="5525592"/>
            <a:ext cx="132821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accent2"/>
                </a:solidFill>
                <a:latin typeface="Consolas" panose="020B0609020204030204" pitchFamily="49" charset="0"/>
              </a:rPr>
              <a:t>クリック！</a:t>
            </a:r>
            <a:endParaRPr kumimoji="1" lang="en-US" altLang="ja-JP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525622" y="5611147"/>
            <a:ext cx="7464862" cy="1055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mtClean="0"/>
              <a:t>[</a:t>
            </a:r>
            <a:r>
              <a:rPr lang="ja-JP" altLang="en-US" smtClean="0"/>
              <a:t>参考</a:t>
            </a:r>
            <a:r>
              <a:rPr lang="en-US" altLang="ja-JP" smtClean="0"/>
              <a:t>] </a:t>
            </a:r>
          </a:p>
          <a:p>
            <a:pPr marL="0" indent="0">
              <a:buNone/>
            </a:pPr>
            <a:r>
              <a:rPr lang="ja-JP" altLang="en-US" smtClean="0"/>
              <a:t>あらかじめ作成したレポートは以下から参照できます。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>
                <a:hlinkClick r:id="rId3"/>
              </a:rPr>
              <a:t>https</a:t>
            </a:r>
            <a:r>
              <a:rPr lang="en-US" altLang="ja-JP">
                <a:hlinkClick r:id="rId3"/>
              </a:rPr>
              <a:t>://</a:t>
            </a:r>
            <a:r>
              <a:rPr lang="en-US" altLang="ja-JP" smtClean="0">
                <a:hlinkClick r:id="rId3"/>
              </a:rPr>
              <a:t>s3-ap-northeast-1.amazonaws.com/user1-output/dna/paplot/sample_dna/index.html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1698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3" y="1955614"/>
            <a:ext cx="4524764" cy="44985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なお、解析結果のディレクトリ構成は右のようになっています。</a:t>
            </a:r>
            <a:endParaRPr lang="en-US" altLang="ja-JP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/>
              <a:t>出力</a:t>
            </a:r>
            <a:r>
              <a:rPr lang="ja-JP" altLang="en-US" smtClean="0"/>
              <a:t>ファイル</a:t>
            </a:r>
            <a:r>
              <a:rPr lang="ja-JP" altLang="en-US"/>
              <a:t>について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詳細はこちらを参照ください。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http://genomon.readthedocs.io/ja/latest/dna_output_info.html</a:t>
            </a: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6571" y="5238285"/>
            <a:ext cx="6534289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smtClean="0">
              <a:latin typeface="Consolas" panose="020B0609020204030204" pitchFamily="49" charset="0"/>
            </a:endParaRPr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5039727" y="2075131"/>
            <a:ext cx="6820775" cy="44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s3://{S3_BUCKET}/dna/  </a:t>
            </a:r>
            <a:r>
              <a:rPr lang="ja-JP" altLang="en-US">
                <a:latin typeface="Consolas" panose="020B0609020204030204" pitchFamily="49" charset="0"/>
              </a:rPr>
              <a:t>：出力ルートディレクトリ</a:t>
            </a:r>
          </a:p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1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bam         </a:t>
            </a:r>
            <a:r>
              <a:rPr lang="ja-JP" altLang="en-US" smtClean="0">
                <a:latin typeface="Consolas" panose="020B0609020204030204" pitchFamily="49" charset="0"/>
              </a:rPr>
              <a:t>：アライメント後の </a:t>
            </a:r>
            <a:r>
              <a:rPr lang="en-US" altLang="ja-JP" smtClean="0">
                <a:latin typeface="Consolas" panose="020B0609020204030204" pitchFamily="49" charset="0"/>
              </a:rPr>
              <a:t>BAM </a:t>
            </a:r>
            <a:r>
              <a:rPr lang="ja-JP" altLang="en-US" smtClean="0">
                <a:latin typeface="Consolas" panose="020B0609020204030204" pitchFamily="49" charset="0"/>
              </a:rPr>
              <a:t>ファイル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 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tumor</a:t>
            </a: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     </a:t>
            </a:r>
            <a:r>
              <a:rPr lang="en-US" altLang="ja-JP">
                <a:latin typeface="Wingdings" panose="05000000000000000000" pitchFamily="2" charset="2"/>
              </a:rPr>
              <a:t>0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normal</a:t>
            </a: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mutation     </a:t>
            </a:r>
            <a:r>
              <a:rPr lang="ja-JP" altLang="en-US" smtClean="0">
                <a:latin typeface="Consolas" panose="020B0609020204030204" pitchFamily="49" charset="0"/>
              </a:rPr>
              <a:t>：変異</a:t>
            </a:r>
            <a:r>
              <a:rPr lang="ja-JP" altLang="en-US">
                <a:latin typeface="Consolas" panose="020B0609020204030204" pitchFamily="49" charset="0"/>
              </a:rPr>
              <a:t>コール結果</a:t>
            </a: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sv           </a:t>
            </a:r>
            <a:r>
              <a:rPr lang="ja-JP" altLang="en-US" smtClean="0">
                <a:latin typeface="Consolas" panose="020B0609020204030204" pitchFamily="49" charset="0"/>
              </a:rPr>
              <a:t>：</a:t>
            </a:r>
            <a:r>
              <a:rPr lang="en-US" altLang="ja-JP" smtClean="0">
                <a:latin typeface="Consolas" panose="020B0609020204030204" pitchFamily="49" charset="0"/>
              </a:rPr>
              <a:t>SV </a:t>
            </a:r>
            <a:r>
              <a:rPr lang="ja-JP" altLang="en-US" smtClean="0">
                <a:latin typeface="Consolas" panose="020B0609020204030204" pitchFamily="49" charset="0"/>
              </a:rPr>
              <a:t>検出</a:t>
            </a:r>
            <a:r>
              <a:rPr lang="ja-JP" altLang="en-US">
                <a:latin typeface="Consolas" panose="020B0609020204030204" pitchFamily="49" charset="0"/>
              </a:rPr>
              <a:t>結果</a:t>
            </a: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qc           </a:t>
            </a:r>
            <a:r>
              <a:rPr lang="ja-JP" altLang="en-US" smtClean="0">
                <a:latin typeface="Consolas" panose="020B0609020204030204" pitchFamily="49" charset="0"/>
              </a:rPr>
              <a:t>：</a:t>
            </a:r>
            <a:r>
              <a:rPr lang="en-US" altLang="ja-JP" smtClean="0">
                <a:latin typeface="Consolas" panose="020B0609020204030204" pitchFamily="49" charset="0"/>
              </a:rPr>
              <a:t>BAM </a:t>
            </a:r>
            <a:r>
              <a:rPr lang="ja-JP" altLang="en-US" smtClean="0">
                <a:latin typeface="Consolas" panose="020B0609020204030204" pitchFamily="49" charset="0"/>
              </a:rPr>
              <a:t>の </a:t>
            </a:r>
            <a:r>
              <a:rPr lang="en-US" altLang="ja-JP" smtClean="0">
                <a:latin typeface="Consolas" panose="020B0609020204030204" pitchFamily="49" charset="0"/>
              </a:rPr>
              <a:t>Quality Control</a:t>
            </a: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pmsignature  </a:t>
            </a:r>
            <a:r>
              <a:rPr lang="ja-JP" altLang="en-US" smtClean="0">
                <a:latin typeface="Consolas" panose="020B0609020204030204" pitchFamily="49" charset="0"/>
              </a:rPr>
              <a:t>：</a:t>
            </a:r>
            <a:r>
              <a:rPr lang="en-US" altLang="ja-JP" smtClean="0">
                <a:latin typeface="Consolas" panose="020B0609020204030204" pitchFamily="49" charset="0"/>
              </a:rPr>
              <a:t>pmsignature, signature</a:t>
            </a:r>
          </a:p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ja-JP" altLang="en-US" smtClean="0">
                <a:latin typeface="Consolas" panose="020B0609020204030204" pitchFamily="49" charset="0"/>
              </a:rPr>
              <a:t>  </a:t>
            </a:r>
            <a:r>
              <a:rPr lang="en-US" altLang="ja-JP" smtClean="0">
                <a:latin typeface="Wingdings" panose="05000000000000000000" pitchFamily="2" charset="2"/>
              </a:rPr>
              <a:t>1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paplot      </a:t>
            </a:r>
            <a:r>
              <a:rPr lang="ja-JP" altLang="en-US" smtClean="0">
                <a:latin typeface="Consolas" panose="020B0609020204030204" pitchFamily="49" charset="0"/>
              </a:rPr>
              <a:t>：解析結果レポート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ja-JP" altLang="en-US" smtClean="0">
                <a:latin typeface="Consolas" panose="020B0609020204030204" pitchFamily="49" charset="0"/>
              </a:rPr>
              <a:t>        </a:t>
            </a:r>
            <a:r>
              <a:rPr lang="en-US" altLang="ja-JP">
                <a:latin typeface="Wingdings" panose="05000000000000000000" pitchFamily="2" charset="2"/>
              </a:rPr>
              <a:t>1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sample_dna</a:t>
            </a: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              </a:t>
            </a:r>
            <a:r>
              <a:rPr lang="en-US" altLang="ja-JP" smtClean="0">
                <a:latin typeface="Wingdings" panose="05000000000000000000" pitchFamily="2" charset="2"/>
              </a:rPr>
              <a:t>2</a:t>
            </a:r>
            <a:r>
              <a:rPr lang="en-US" altLang="ja-JP" smtClean="0">
                <a:latin typeface="Consolas" panose="020B0609020204030204" pitchFamily="49" charset="0"/>
              </a:rPr>
              <a:t> </a:t>
            </a:r>
            <a:r>
              <a:rPr lang="en-US" altLang="ja-JP" sz="1900" b="1" smtClean="0">
                <a:solidFill>
                  <a:schemeClr val="accent2"/>
                </a:solidFill>
                <a:latin typeface="Consolas" panose="020B0609020204030204" pitchFamily="49" charset="0"/>
              </a:rPr>
              <a:t>index.html</a:t>
            </a:r>
            <a:endParaRPr lang="en-US" altLang="ja-JP">
              <a:latin typeface="Consolas" panose="020B0609020204030204" pitchFamily="49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278779" y="2465408"/>
            <a:ext cx="0" cy="3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5853092" y="2849302"/>
            <a:ext cx="0" cy="69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5851607" y="5700452"/>
            <a:ext cx="0" cy="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853092" y="310515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851607" y="3541853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278779" y="391795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278779" y="4337121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291358" y="473710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278537" y="513715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278537" y="5569517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857836" y="5970452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486607" y="6087802"/>
            <a:ext cx="0" cy="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492836" y="6357802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278537" y="270624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Genomon </a:t>
            </a:r>
            <a:r>
              <a:rPr lang="ja-JP" altLang="en-US"/>
              <a:t>を使用</a:t>
            </a:r>
            <a:r>
              <a:rPr lang="ja-JP" altLang="en-US" smtClean="0"/>
              <a:t>した </a:t>
            </a:r>
            <a:r>
              <a:rPr lang="en-US" altLang="ja-JP" smtClean="0"/>
              <a:t>RNA </a:t>
            </a:r>
            <a:r>
              <a:rPr lang="ja-JP" altLang="en-US" smtClean="0"/>
              <a:t>解析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方形/長方形 79"/>
          <p:cNvSpPr/>
          <p:nvPr/>
        </p:nvSpPr>
        <p:spPr>
          <a:xfrm>
            <a:off x="9505051" y="3185409"/>
            <a:ext cx="2202268" cy="3417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957404" y="3185410"/>
            <a:ext cx="5199185" cy="3417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40184" y="4685395"/>
            <a:ext cx="2684997" cy="885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kumimoji="1" lang="en-US" altLang="ja-JP" smtClean="0"/>
              <a:t>docker, aws-cli,</a:t>
            </a:r>
          </a:p>
          <a:p>
            <a:r>
              <a:rPr kumimoji="1" lang="en-US" altLang="ja-JP" smtClean="0"/>
              <a:t>genomon_pipeline_cloud,</a:t>
            </a:r>
          </a:p>
          <a:p>
            <a:r>
              <a:rPr kumimoji="1" lang="en-US" altLang="ja-JP" smtClean="0"/>
              <a:t>etc...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</a:t>
            </a:r>
            <a:r>
              <a:rPr kumimoji="1" lang="en-US" altLang="ja-JP" err="1" smtClean="0"/>
              <a:t>Gemonon</a:t>
            </a:r>
            <a:r>
              <a:rPr kumimoji="1" lang="ja-JP" altLang="en-US" smtClean="0"/>
              <a:t>実行</a:t>
            </a:r>
            <a:r>
              <a:rPr lang="ja-JP" altLang="en-US" smtClean="0"/>
              <a:t>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1910103"/>
            <a:ext cx="11029615" cy="1138975"/>
          </a:xfrm>
        </p:spPr>
        <p:txBody>
          <a:bodyPr/>
          <a:lstStyle/>
          <a:p>
            <a:r>
              <a:rPr kumimoji="1" lang="ja-JP" altLang="en-US" smtClean="0"/>
              <a:t>今回は参加者の環境を統一するため、ユーザコマンドラインインターフェース </a:t>
            </a:r>
            <a:r>
              <a:rPr kumimoji="1" lang="en-US" altLang="ja-JP" smtClean="0"/>
              <a:t>(CLI</a:t>
            </a:r>
            <a:r>
              <a:rPr lang="en-US" altLang="ja-JP" smtClean="0"/>
              <a:t>) </a:t>
            </a:r>
            <a:r>
              <a:rPr lang="ja-JP" altLang="en-US" smtClean="0"/>
              <a:t>となる仮想マシンを</a:t>
            </a:r>
            <a:r>
              <a:rPr lang="ja-JP" altLang="en-US"/>
              <a:t>各自</a:t>
            </a:r>
            <a:r>
              <a:rPr lang="ja-JP" altLang="en-US" smtClean="0"/>
              <a:t>一台作成します。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7096253" y="4164613"/>
            <a:ext cx="1846776" cy="42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7096253" y="4916372"/>
            <a:ext cx="1149852" cy="4230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解析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096253" y="5665741"/>
            <a:ext cx="1620943" cy="4230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cxnSp>
        <p:nvCxnSpPr>
          <p:cNvPr id="11" name="直線矢印コネクタ 10"/>
          <p:cNvCxnSpPr>
            <a:stCxn id="32" idx="3"/>
            <a:endCxn id="4" idx="1"/>
          </p:cNvCxnSpPr>
          <p:nvPr/>
        </p:nvCxnSpPr>
        <p:spPr>
          <a:xfrm flipV="1">
            <a:off x="6725181" y="4377338"/>
            <a:ext cx="371072" cy="75057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0" y="4187409"/>
            <a:ext cx="2025332" cy="187596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81" y="3275343"/>
            <a:ext cx="581025" cy="6858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20" y="3307108"/>
            <a:ext cx="571500" cy="685800"/>
          </a:xfrm>
          <a:prstGeom prst="rect">
            <a:avLst/>
          </a:prstGeom>
        </p:spPr>
      </p:pic>
      <p:cxnSp>
        <p:nvCxnSpPr>
          <p:cNvPr id="51" name="直線矢印コネクタ 50"/>
          <p:cNvCxnSpPr>
            <a:stCxn id="32" idx="3"/>
            <a:endCxn id="5" idx="1"/>
          </p:cNvCxnSpPr>
          <p:nvPr/>
        </p:nvCxnSpPr>
        <p:spPr>
          <a:xfrm flipV="1">
            <a:off x="6725181" y="5127902"/>
            <a:ext cx="371072" cy="14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54" name="直線矢印コネクタ 53"/>
          <p:cNvCxnSpPr>
            <a:stCxn id="32" idx="3"/>
            <a:endCxn id="7" idx="1"/>
          </p:cNvCxnSpPr>
          <p:nvPr/>
        </p:nvCxnSpPr>
        <p:spPr>
          <a:xfrm>
            <a:off x="6725181" y="5127916"/>
            <a:ext cx="371072" cy="749355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sp>
        <p:nvSpPr>
          <p:cNvPr id="63" name="正方形/長方形 62"/>
          <p:cNvSpPr/>
          <p:nvPr/>
        </p:nvSpPr>
        <p:spPr>
          <a:xfrm>
            <a:off x="9718612" y="4913862"/>
            <a:ext cx="1846776" cy="42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結果ファイル</a:t>
            </a:r>
            <a:endParaRPr kumimoji="1" lang="ja-JP" altLang="en-US" sz="1600" dirty="0"/>
          </a:p>
        </p:txBody>
      </p:sp>
      <p:cxnSp>
        <p:nvCxnSpPr>
          <p:cNvPr id="66" name="直線矢印コネクタ 65"/>
          <p:cNvCxnSpPr>
            <a:stCxn id="7" idx="3"/>
          </p:cNvCxnSpPr>
          <p:nvPr/>
        </p:nvCxnSpPr>
        <p:spPr>
          <a:xfrm flipV="1">
            <a:off x="8717196" y="5262906"/>
            <a:ext cx="996278" cy="614365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69" name="直線矢印コネクタ 68"/>
          <p:cNvCxnSpPr>
            <a:stCxn id="5" idx="3"/>
            <a:endCxn id="63" idx="1"/>
          </p:cNvCxnSpPr>
          <p:nvPr/>
        </p:nvCxnSpPr>
        <p:spPr>
          <a:xfrm flipV="1">
            <a:off x="8246105" y="5126587"/>
            <a:ext cx="1472507" cy="1315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73" name="直線矢印コネクタ 72"/>
          <p:cNvCxnSpPr>
            <a:stCxn id="4" idx="3"/>
          </p:cNvCxnSpPr>
          <p:nvPr/>
        </p:nvCxnSpPr>
        <p:spPr>
          <a:xfrm>
            <a:off x="8943029" y="4377338"/>
            <a:ext cx="775583" cy="55925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81" name="直線矢印コネクタ 80"/>
          <p:cNvCxnSpPr>
            <a:stCxn id="14" idx="3"/>
          </p:cNvCxnSpPr>
          <p:nvPr/>
        </p:nvCxnSpPr>
        <p:spPr>
          <a:xfrm>
            <a:off x="2989882" y="5125391"/>
            <a:ext cx="1050302" cy="2525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sp>
        <p:nvSpPr>
          <p:cNvPr id="87" name="正方形/長方形 86"/>
          <p:cNvSpPr/>
          <p:nvPr/>
        </p:nvSpPr>
        <p:spPr>
          <a:xfrm>
            <a:off x="4768149" y="4282283"/>
            <a:ext cx="1146288" cy="425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kumimoji="1" lang="ja-JP" altLang="en-US" sz="1400" smtClean="0"/>
              <a:t>ユーザ</a:t>
            </a:r>
            <a:r>
              <a:rPr kumimoji="1" lang="en-US" altLang="ja-JP" sz="1400" smtClean="0"/>
              <a:t>CLI</a:t>
            </a:r>
            <a:endParaRPr kumimoji="1" lang="ja-JP" altLang="en-US" sz="14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156763" y="4777531"/>
            <a:ext cx="1146288" cy="425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kumimoji="1" lang="en-US" altLang="ja-JP" sz="1400" smtClean="0"/>
              <a:t>login</a:t>
            </a: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6283919" y="3449061"/>
            <a:ext cx="1962185" cy="425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kumimoji="1" lang="en-US" altLang="ja-JP" sz="1400" smtClean="0"/>
              <a:t>AWS EC2 (</a:t>
            </a:r>
            <a:r>
              <a:rPr kumimoji="1" lang="ja-JP" altLang="en-US" sz="1400" smtClean="0"/>
              <a:t>仮想マシン</a:t>
            </a:r>
            <a:r>
              <a:rPr kumimoji="1" lang="en-US" altLang="ja-JP" sz="1400" smtClean="0"/>
              <a:t>)</a:t>
            </a:r>
            <a:endParaRPr kumimoji="1" lang="ja-JP" altLang="en-US" sz="1400" dirty="0"/>
          </a:p>
        </p:txBody>
      </p:sp>
      <p:sp>
        <p:nvSpPr>
          <p:cNvPr id="94" name="正方形/長方形 93"/>
          <p:cNvSpPr/>
          <p:nvPr/>
        </p:nvSpPr>
        <p:spPr>
          <a:xfrm>
            <a:off x="10691024" y="3418510"/>
            <a:ext cx="851399" cy="425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kumimoji="1" lang="en-US" altLang="ja-JP" sz="1400" smtClean="0"/>
              <a:t>AWS S3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9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実行してみましょう！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1955615"/>
            <a:ext cx="11029615" cy="1221424"/>
          </a:xfrm>
        </p:spPr>
        <p:txBody>
          <a:bodyPr/>
          <a:lstStyle/>
          <a:p>
            <a:r>
              <a:rPr lang="en-US" altLang="ja-JP" smtClean="0">
                <a:latin typeface="Consolas" panose="020B0609020204030204" pitchFamily="49" charset="0"/>
              </a:rPr>
              <a:t>/home/ubuntu/genomon_pipeline_cloud-0.1.0</a:t>
            </a:r>
            <a:r>
              <a:rPr lang="ja-JP" altLang="en-US" smtClean="0"/>
              <a:t> ディレクトリの下で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以下のコマンドを実行します。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1192" y="3416698"/>
            <a:ext cx="1102961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$ </a:t>
            </a:r>
            <a:r>
              <a:rPr kumimoji="1" lang="en-US" altLang="ja-JP">
                <a:latin typeface="Consolas" panose="020B0609020204030204" pitchFamily="49" charset="0"/>
              </a:rPr>
              <a:t>genomon_pipeline_cloud </a:t>
            </a:r>
            <a:r>
              <a:rPr kumimoji="1"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kumimoji="1" lang="en-US" altLang="ja-JP" smtClean="0">
                <a:latin typeface="Consolas" panose="020B0609020204030204" pitchFamily="49" charset="0"/>
              </a:rPr>
              <a:t>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./example_conf/sample_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rna</a:t>
            </a:r>
            <a:r>
              <a:rPr kumimoji="1" lang="en-US" altLang="ja-JP" smtClean="0">
                <a:latin typeface="Consolas" panose="020B0609020204030204" pitchFamily="49" charset="0"/>
              </a:rPr>
              <a:t>.csv \</a:t>
            </a:r>
          </a:p>
          <a:p>
            <a:r>
              <a:rPr kumimoji="1" lang="ja-JP" altLang="en-US" smtClean="0">
                <a:latin typeface="Consolas" panose="020B0609020204030204" pitchFamily="49" charset="0"/>
              </a:rPr>
              <a:t>    </a:t>
            </a:r>
            <a:r>
              <a:rPr kumimoji="1" lang="en-US" altLang="ja-JP" smtClean="0">
                <a:latin typeface="Consolas" panose="020B0609020204030204" pitchFamily="49" charset="0"/>
              </a:rPr>
              <a:t>s3://${S3_BUCKET}/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rna</a:t>
            </a:r>
            <a:r>
              <a:rPr kumimoji="1" lang="en-US" altLang="ja-JP" smtClean="0">
                <a:latin typeface="Consolas" panose="020B0609020204030204" pitchFamily="49" charset="0"/>
              </a:rPr>
              <a:t>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./example_conf/param_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rna</a:t>
            </a:r>
            <a:r>
              <a:rPr kumimoji="1" lang="en-US" altLang="ja-JP" smtClean="0">
                <a:latin typeface="Consolas" panose="020B0609020204030204" pitchFamily="49" charset="0"/>
              </a:rPr>
              <a:t>_awsub.cfg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6571" y="5238285"/>
            <a:ext cx="6534289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genomon_pipeline_cloud {</a:t>
            </a:r>
            <a:r>
              <a:rPr kumimoji="1" lang="ja-JP" altLang="en-US" smtClean="0">
                <a:latin typeface="Consolas" panose="020B0609020204030204" pitchFamily="49" charset="0"/>
              </a:rPr>
              <a:t>解析タイプ </a:t>
            </a:r>
            <a:r>
              <a:rPr kumimoji="1" lang="en-US" altLang="ja-JP" smtClean="0">
                <a:latin typeface="Consolas" panose="020B0609020204030204" pitchFamily="49" charset="0"/>
              </a:rPr>
              <a:t>(dna or rna)}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{</a:t>
            </a:r>
            <a:r>
              <a:rPr kumimoji="1" lang="ja-JP" altLang="en-US" smtClean="0">
                <a:latin typeface="Consolas" panose="020B0609020204030204" pitchFamily="49" charset="0"/>
              </a:rPr>
              <a:t>サンプル設定ファイル</a:t>
            </a:r>
            <a:r>
              <a:rPr kumimoji="1" lang="en-US" altLang="ja-JP" smtClean="0">
                <a:latin typeface="Consolas" panose="020B0609020204030204" pitchFamily="49" charset="0"/>
              </a:rPr>
              <a:t>} \</a:t>
            </a:r>
          </a:p>
          <a:p>
            <a:r>
              <a:rPr kumimoji="1" lang="ja-JP" altLang="en-US" smtClean="0">
                <a:latin typeface="Consolas" panose="020B0609020204030204" pitchFamily="49" charset="0"/>
              </a:rPr>
              <a:t>    </a:t>
            </a:r>
            <a:r>
              <a:rPr kumimoji="1" lang="en-US" altLang="ja-JP" smtClean="0">
                <a:latin typeface="Consolas" panose="020B0609020204030204" pitchFamily="49" charset="0"/>
              </a:rPr>
              <a:t>{</a:t>
            </a:r>
            <a:r>
              <a:rPr kumimoji="1" lang="ja-JP" altLang="en-US" smtClean="0">
                <a:latin typeface="Consolas" panose="020B0609020204030204" pitchFamily="49" charset="0"/>
              </a:rPr>
              <a:t>解析結果出力先</a:t>
            </a:r>
            <a:r>
              <a:rPr kumimoji="1" lang="en-US" altLang="ja-JP" smtClean="0">
                <a:latin typeface="Consolas" panose="020B0609020204030204" pitchFamily="49" charset="0"/>
              </a:rPr>
              <a:t>} \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   {</a:t>
            </a:r>
            <a:r>
              <a:rPr kumimoji="1" lang="ja-JP" altLang="en-US" smtClean="0">
                <a:latin typeface="Consolas" panose="020B0609020204030204" pitchFamily="49" charset="0"/>
              </a:rPr>
              <a:t>パイプライン設定ファイル</a:t>
            </a:r>
            <a:r>
              <a:rPr kumimoji="1" lang="en-US" altLang="ja-JP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2776571" y="4635889"/>
            <a:ext cx="6534289" cy="6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コマンドの解説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サンプル設定ファイルの解説 </a:t>
            </a:r>
            <a:r>
              <a:rPr lang="en-US" altLang="ja-JP"/>
              <a:t>(</a:t>
            </a:r>
            <a:r>
              <a:rPr lang="en-US" altLang="ja-JP" smtClean="0"/>
              <a:t>1/4)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6100" y="2501435"/>
            <a:ext cx="9794708" cy="2554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genomon_pipeline_cloud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   rna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</a:t>
            </a:r>
            <a:r>
              <a:rPr kumimoji="1" lang="en-US" altLang="ja-JP" sz="3200" smtClean="0">
                <a:latin typeface="Consolas" panose="020B0609020204030204" pitchFamily="49" charset="0"/>
              </a:rPr>
              <a:t>example_conf/sample_rna.csv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s3</a:t>
            </a:r>
            <a:r>
              <a:rPr kumimoji="1" lang="en-US" altLang="ja-JP" sz="3200" smtClean="0">
                <a:latin typeface="Consolas" panose="020B0609020204030204" pitchFamily="49" charset="0"/>
              </a:rPr>
              <a:t>://${S3_BUCKET}/rna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</a:t>
            </a:r>
            <a:r>
              <a:rPr kumimoji="1" lang="en-US" altLang="ja-JP" sz="3200" smtClean="0">
                <a:latin typeface="Consolas" panose="020B0609020204030204" pitchFamily="49" charset="0"/>
              </a:rPr>
              <a:t>example_conf/param_rna_awsub.cfg</a:t>
            </a:r>
            <a:endParaRPr kumimoji="1" lang="en-US" altLang="ja-JP" sz="320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60650" y="3531057"/>
            <a:ext cx="6762750" cy="4953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</a:t>
            </a:r>
            <a:r>
              <a:rPr lang="en-US" altLang="ja-JP"/>
              <a:t>2</a:t>
            </a:r>
            <a:r>
              <a:rPr lang="en-US" altLang="ja-JP" smtClean="0"/>
              <a:t>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75400" y="2288086"/>
            <a:ext cx="5088970" cy="36783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Genomon Pipeline </a:t>
            </a:r>
            <a:r>
              <a:rPr kumimoji="1" lang="ja-JP" altLang="en-US" smtClean="0"/>
              <a:t>は</a:t>
            </a:r>
            <a:r>
              <a:rPr lang="ja-JP" altLang="en-US" smtClean="0"/>
              <a:t>左図</a:t>
            </a:r>
            <a:r>
              <a:rPr kumimoji="1" lang="ja-JP" altLang="en-US" smtClean="0"/>
              <a:t>のように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アライメント→解析→レポート作成を順番に行います。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緑色</a:t>
            </a:r>
            <a:r>
              <a:rPr lang="ja-JP" altLang="en-US" smtClean="0"/>
              <a:t>の解析タグ名が設定ファイルの項目に該当します。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設定ファイルについて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詳細はこちらを参照ください。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http://</a:t>
            </a:r>
            <a:r>
              <a:rPr lang="en-US" altLang="ja-JP" smtClean="0"/>
              <a:t>genomon.readthedocs.io/ja/latest/rna_sample_csv.html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[fusion]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2910495" y="4515094"/>
            <a:ext cx="1825379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[intron_retention]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820947" y="396241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[expression]</a:t>
            </a:r>
            <a:endParaRPr kumimoji="1" lang="ja-JP" altLang="en-US" sz="1600" dirty="0"/>
          </a:p>
        </p:txBody>
      </p: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>
              <a:gd name="adj1" fmla="val 517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033960" y="5190513"/>
            <a:ext cx="999710" cy="578740"/>
          </a:xfrm>
          <a:prstGeom prst="bentConnector3">
            <a:avLst>
              <a:gd name="adj1" fmla="val 779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8" idx="0"/>
          </p:cNvCxnSpPr>
          <p:nvPr/>
        </p:nvCxnSpPr>
        <p:spPr>
          <a:xfrm rot="16200000" flipH="1">
            <a:off x="2830695" y="3522603"/>
            <a:ext cx="1399569" cy="585412"/>
          </a:xfrm>
          <a:prstGeom prst="bentConnector3">
            <a:avLst>
              <a:gd name="adj1" fmla="val 13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150477" y="4885769"/>
            <a:ext cx="1552389" cy="635548"/>
          </a:xfrm>
          <a:prstGeom prst="bentConnector3">
            <a:avLst>
              <a:gd name="adj1" fmla="val 855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89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803022" y="5067773"/>
            <a:ext cx="98205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cxnSp>
        <p:nvCxnSpPr>
          <p:cNvPr id="26" name="カギ線コネクタ 25"/>
          <p:cNvCxnSpPr>
            <a:stCxn id="6" idx="2"/>
            <a:endCxn id="10" idx="0"/>
          </p:cNvCxnSpPr>
          <p:nvPr/>
        </p:nvCxnSpPr>
        <p:spPr>
          <a:xfrm rot="5400000">
            <a:off x="2499889" y="3224533"/>
            <a:ext cx="846890" cy="628874"/>
          </a:xfrm>
          <a:prstGeom prst="bentConnector3">
            <a:avLst>
              <a:gd name="adj1" fmla="val 222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6" idx="2"/>
            <a:endCxn id="25" idx="0"/>
          </p:cNvCxnSpPr>
          <p:nvPr/>
        </p:nvCxnSpPr>
        <p:spPr>
          <a:xfrm rot="16200000" flipH="1">
            <a:off x="3289786" y="3063509"/>
            <a:ext cx="1952248" cy="2056279"/>
          </a:xfrm>
          <a:prstGeom prst="bentConnector3">
            <a:avLst>
              <a:gd name="adj1" fmla="val 934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5" idx="2"/>
            <a:endCxn id="9" idx="0"/>
          </p:cNvCxnSpPr>
          <p:nvPr/>
        </p:nvCxnSpPr>
        <p:spPr>
          <a:xfrm rot="5400000">
            <a:off x="4045733" y="4731420"/>
            <a:ext cx="447031" cy="2049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(3/4)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[fusion]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2910495" y="4515094"/>
            <a:ext cx="1825379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[intron_retention]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820947" y="396241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[expression]</a:t>
            </a:r>
            <a:endParaRPr kumimoji="1" lang="ja-JP" altLang="en-US" sz="1600" dirty="0"/>
          </a:p>
        </p:txBody>
      </p: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>
              <a:gd name="adj1" fmla="val 517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033960" y="5190513"/>
            <a:ext cx="999710" cy="578740"/>
          </a:xfrm>
          <a:prstGeom prst="bentConnector3">
            <a:avLst>
              <a:gd name="adj1" fmla="val 779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8" idx="0"/>
          </p:cNvCxnSpPr>
          <p:nvPr/>
        </p:nvCxnSpPr>
        <p:spPr>
          <a:xfrm rot="16200000" flipH="1">
            <a:off x="2830695" y="3522603"/>
            <a:ext cx="1399569" cy="585412"/>
          </a:xfrm>
          <a:prstGeom prst="bentConnector3">
            <a:avLst>
              <a:gd name="adj1" fmla="val 13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150477" y="4885769"/>
            <a:ext cx="1552389" cy="635548"/>
          </a:xfrm>
          <a:prstGeom prst="bentConnector3">
            <a:avLst>
              <a:gd name="adj1" fmla="val 855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89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803022" y="5067773"/>
            <a:ext cx="98205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cxnSp>
        <p:nvCxnSpPr>
          <p:cNvPr id="26" name="カギ線コネクタ 25"/>
          <p:cNvCxnSpPr>
            <a:stCxn id="6" idx="2"/>
            <a:endCxn id="10" idx="0"/>
          </p:cNvCxnSpPr>
          <p:nvPr/>
        </p:nvCxnSpPr>
        <p:spPr>
          <a:xfrm rot="5400000">
            <a:off x="2499889" y="3224533"/>
            <a:ext cx="846890" cy="628874"/>
          </a:xfrm>
          <a:prstGeom prst="bentConnector3">
            <a:avLst>
              <a:gd name="adj1" fmla="val 222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6" idx="2"/>
            <a:endCxn id="25" idx="0"/>
          </p:cNvCxnSpPr>
          <p:nvPr/>
        </p:nvCxnSpPr>
        <p:spPr>
          <a:xfrm rot="16200000" flipH="1">
            <a:off x="3289786" y="3063509"/>
            <a:ext cx="1952248" cy="2056279"/>
          </a:xfrm>
          <a:prstGeom prst="bentConnector3">
            <a:avLst>
              <a:gd name="adj1" fmla="val 934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5" idx="2"/>
            <a:endCxn id="9" idx="0"/>
          </p:cNvCxnSpPr>
          <p:nvPr/>
        </p:nvCxnSpPr>
        <p:spPr>
          <a:xfrm rot="5400000">
            <a:off x="4045733" y="4731420"/>
            <a:ext cx="447031" cy="2049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458200" y="2288086"/>
            <a:ext cx="3271562" cy="6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ja-JP" smtClean="0"/>
              <a:t>./example_conf/sample_rna.csv</a:t>
            </a: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15489"/>
          <a:stretch/>
        </p:blipFill>
        <p:spPr>
          <a:xfrm>
            <a:off x="5957152" y="2828273"/>
            <a:ext cx="5683077" cy="3838575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サンプル設定ファイルの解説 </a:t>
            </a:r>
            <a:r>
              <a:rPr lang="en-US" altLang="ja-JP" smtClean="0"/>
              <a:t>(4/4)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0906" y="2690076"/>
            <a:ext cx="2033730" cy="425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アライメント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740864" y="3476097"/>
            <a:ext cx="1495214" cy="45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[fusion]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2910495" y="4515094"/>
            <a:ext cx="1825379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[intron_retention]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169858" y="5979738"/>
            <a:ext cx="2149174" cy="477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レポート</a:t>
            </a:r>
            <a:r>
              <a:rPr kumimoji="1" lang="ja-JP" altLang="en-US" sz="1600" dirty="0"/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820947" y="3962415"/>
            <a:ext cx="1575900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[expression]</a:t>
            </a:r>
            <a:endParaRPr kumimoji="1" lang="ja-JP" altLang="en-US" sz="1600" dirty="0"/>
          </a:p>
        </p:txBody>
      </p:sp>
      <p:cxnSp>
        <p:nvCxnSpPr>
          <p:cNvPr id="12" name="直線矢印コネクタ 11"/>
          <p:cNvCxnSpPr>
            <a:stCxn id="38" idx="2"/>
            <a:endCxn id="6" idx="0"/>
          </p:cNvCxnSpPr>
          <p:nvPr/>
        </p:nvCxnSpPr>
        <p:spPr>
          <a:xfrm>
            <a:off x="3237771" y="2455787"/>
            <a:ext cx="0" cy="234289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14" name="カギ線コネクタ 13"/>
          <p:cNvCxnSpPr>
            <a:stCxn id="6" idx="2"/>
            <a:endCxn id="7" idx="0"/>
          </p:cNvCxnSpPr>
          <p:nvPr/>
        </p:nvCxnSpPr>
        <p:spPr>
          <a:xfrm rot="5400000">
            <a:off x="2182835" y="2421161"/>
            <a:ext cx="360572" cy="1749300"/>
          </a:xfrm>
          <a:prstGeom prst="bentConnector3">
            <a:avLst>
              <a:gd name="adj1" fmla="val 517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9" idx="0"/>
          </p:cNvCxnSpPr>
          <p:nvPr/>
        </p:nvCxnSpPr>
        <p:spPr>
          <a:xfrm rot="5400000">
            <a:off x="3033960" y="5190513"/>
            <a:ext cx="999710" cy="578740"/>
          </a:xfrm>
          <a:prstGeom prst="bentConnector3">
            <a:avLst>
              <a:gd name="adj1" fmla="val 779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8" idx="0"/>
          </p:cNvCxnSpPr>
          <p:nvPr/>
        </p:nvCxnSpPr>
        <p:spPr>
          <a:xfrm rot="16200000" flipH="1">
            <a:off x="2830695" y="3522603"/>
            <a:ext cx="1399569" cy="585412"/>
          </a:xfrm>
          <a:prstGeom prst="bentConnector3">
            <a:avLst>
              <a:gd name="adj1" fmla="val 13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212052" y="2030338"/>
            <a:ext cx="2051438" cy="425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smtClean="0"/>
              <a:t>シーケンス</a:t>
            </a:r>
            <a:r>
              <a:rPr kumimoji="1" lang="ja-JP" altLang="en-US" sz="1600"/>
              <a:t>データ</a:t>
            </a:r>
            <a:endParaRPr kumimoji="1" lang="ja-JP" altLang="en-US" sz="1600" dirty="0"/>
          </a:p>
        </p:txBody>
      </p:sp>
      <p:cxnSp>
        <p:nvCxnSpPr>
          <p:cNvPr id="100" name="カギ線コネクタ 99"/>
          <p:cNvCxnSpPr>
            <a:stCxn id="10" idx="2"/>
            <a:endCxn id="9" idx="0"/>
          </p:cNvCxnSpPr>
          <p:nvPr/>
        </p:nvCxnSpPr>
        <p:spPr>
          <a:xfrm rot="16200000" flipH="1">
            <a:off x="2150477" y="4885769"/>
            <a:ext cx="1552389" cy="635548"/>
          </a:xfrm>
          <a:prstGeom prst="bentConnector3">
            <a:avLst>
              <a:gd name="adj1" fmla="val 855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" idx="2"/>
            <a:endCxn id="9" idx="0"/>
          </p:cNvCxnSpPr>
          <p:nvPr/>
        </p:nvCxnSpPr>
        <p:spPr>
          <a:xfrm rot="16200000" flipH="1">
            <a:off x="1340104" y="4075396"/>
            <a:ext cx="2052709" cy="1755974"/>
          </a:xfrm>
          <a:prstGeom prst="bentConnector3">
            <a:avLst>
              <a:gd name="adj1" fmla="val 889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803022" y="5067773"/>
            <a:ext cx="982055" cy="4649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[qc]</a:t>
            </a:r>
            <a:endParaRPr kumimoji="1" lang="ja-JP" altLang="en-US" sz="1600" dirty="0"/>
          </a:p>
        </p:txBody>
      </p:sp>
      <p:cxnSp>
        <p:nvCxnSpPr>
          <p:cNvPr id="26" name="カギ線コネクタ 25"/>
          <p:cNvCxnSpPr>
            <a:stCxn id="6" idx="2"/>
            <a:endCxn id="10" idx="0"/>
          </p:cNvCxnSpPr>
          <p:nvPr/>
        </p:nvCxnSpPr>
        <p:spPr>
          <a:xfrm rot="5400000">
            <a:off x="2499889" y="3224533"/>
            <a:ext cx="846890" cy="628874"/>
          </a:xfrm>
          <a:prstGeom prst="bentConnector3">
            <a:avLst>
              <a:gd name="adj1" fmla="val 222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6" idx="2"/>
            <a:endCxn id="25" idx="0"/>
          </p:cNvCxnSpPr>
          <p:nvPr/>
        </p:nvCxnSpPr>
        <p:spPr>
          <a:xfrm rot="16200000" flipH="1">
            <a:off x="3289786" y="3063509"/>
            <a:ext cx="1952248" cy="2056279"/>
          </a:xfrm>
          <a:prstGeom prst="bentConnector3">
            <a:avLst>
              <a:gd name="adj1" fmla="val 934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5" idx="2"/>
            <a:endCxn id="9" idx="0"/>
          </p:cNvCxnSpPr>
          <p:nvPr/>
        </p:nvCxnSpPr>
        <p:spPr>
          <a:xfrm rot="5400000">
            <a:off x="4045733" y="4731420"/>
            <a:ext cx="447031" cy="2049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458200" y="2288086"/>
            <a:ext cx="3271562" cy="6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ja-JP" smtClean="0"/>
              <a:t>./example_conf/sample_rna.csv</a:t>
            </a: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15489"/>
          <a:stretch/>
        </p:blipFill>
        <p:spPr>
          <a:xfrm>
            <a:off x="5957152" y="2828273"/>
            <a:ext cx="5683077" cy="3838575"/>
          </a:xfrm>
          <a:prstGeom prst="rect">
            <a:avLst/>
          </a:prstGeom>
        </p:spPr>
      </p:pic>
      <p:sp>
        <p:nvSpPr>
          <p:cNvPr id="22" name="四角形吹き出し 21"/>
          <p:cNvSpPr/>
          <p:nvPr/>
        </p:nvSpPr>
        <p:spPr>
          <a:xfrm>
            <a:off x="4803022" y="1859181"/>
            <a:ext cx="3481493" cy="995203"/>
          </a:xfrm>
          <a:prstGeom prst="wedgeRectCallout">
            <a:avLst>
              <a:gd name="adj1" fmla="val 19813"/>
              <a:gd name="adj2" fmla="val 71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シーケンスデータ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サンプル名→リード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→リード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の順に記入します。</a:t>
            </a:r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8458200" y="3789220"/>
            <a:ext cx="3621910" cy="1271631"/>
          </a:xfrm>
          <a:prstGeom prst="wedgeRectCallout">
            <a:avLst>
              <a:gd name="adj1" fmla="val -55276"/>
              <a:gd name="adj2" fmla="val -23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解析サンプルのコントール情報</a:t>
            </a:r>
            <a:endParaRPr kumimoji="1" lang="en-US" altLang="ja-JP" smtClean="0"/>
          </a:p>
          <a:p>
            <a:pPr algn="ctr"/>
            <a:r>
              <a:rPr kumimoji="1" lang="en-US" altLang="ja-JP" smtClean="0"/>
              <a:t>tumor </a:t>
            </a:r>
            <a:r>
              <a:rPr kumimoji="1" lang="ja-JP" altLang="en-US" smtClean="0"/>
              <a:t>→ </a:t>
            </a:r>
            <a:r>
              <a:rPr kumimoji="1" lang="en-US" altLang="ja-JP" smtClean="0"/>
              <a:t>None</a:t>
            </a:r>
            <a:r>
              <a:rPr kumimoji="1" lang="ja-JP" altLang="en-US" smtClean="0"/>
              <a:t>（今回は未使用）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の順に記入します。</a:t>
            </a:r>
            <a:endParaRPr kumimoji="1" lang="ja-JP" altLang="en-US"/>
          </a:p>
        </p:txBody>
      </p:sp>
      <p:sp>
        <p:nvSpPr>
          <p:cNvPr id="24" name="四角形吹き出し 23"/>
          <p:cNvSpPr/>
          <p:nvPr/>
        </p:nvSpPr>
        <p:spPr>
          <a:xfrm>
            <a:off x="8093485" y="5200694"/>
            <a:ext cx="3155925" cy="995203"/>
          </a:xfrm>
          <a:prstGeom prst="wedgeRectCallout">
            <a:avLst>
              <a:gd name="adj1" fmla="val -57195"/>
              <a:gd name="adj2" fmla="val 69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解析</a:t>
            </a:r>
            <a:r>
              <a:rPr kumimoji="1" lang="ja-JP" altLang="en-US" smtClean="0"/>
              <a:t>を実行したいサンプル名</a:t>
            </a:r>
            <a:endParaRPr kumimoji="1" lang="en-US" altLang="ja-JP" smtClean="0"/>
          </a:p>
          <a:p>
            <a:pPr algn="ctr"/>
            <a:r>
              <a:rPr kumimoji="1" lang="en-US" altLang="ja-JP" smtClean="0"/>
              <a:t>expression, intron_retention, qc </a:t>
            </a:r>
            <a:r>
              <a:rPr kumimoji="1" lang="ja-JP" altLang="en-US" smtClean="0"/>
              <a:t>とも書き方は同じです。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パイプライン設定ファイルの解説 </a:t>
            </a:r>
            <a:r>
              <a:rPr lang="en-US" altLang="ja-JP"/>
              <a:t>(</a:t>
            </a:r>
            <a:r>
              <a:rPr lang="en-US" altLang="ja-JP" smtClean="0"/>
              <a:t>1/3)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6100" y="2501435"/>
            <a:ext cx="9794708" cy="2554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genomon_pipeline_cloud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</a:t>
            </a:r>
            <a:r>
              <a:rPr kumimoji="1" lang="en-US" altLang="ja-JP" sz="3200" smtClean="0">
                <a:latin typeface="Consolas" panose="020B0609020204030204" pitchFamily="49" charset="0"/>
              </a:rPr>
              <a:t>   rna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</a:t>
            </a:r>
            <a:r>
              <a:rPr kumimoji="1" lang="en-US" altLang="ja-JP" sz="3200" smtClean="0">
                <a:latin typeface="Consolas" panose="020B0609020204030204" pitchFamily="49" charset="0"/>
              </a:rPr>
              <a:t>example_conf/sample_rna.csv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s3</a:t>
            </a:r>
            <a:r>
              <a:rPr kumimoji="1" lang="en-US" altLang="ja-JP" sz="3200" smtClean="0">
                <a:latin typeface="Consolas" panose="020B0609020204030204" pitchFamily="49" charset="0"/>
              </a:rPr>
              <a:t>://${S3_BUCKET}/rna </a:t>
            </a:r>
            <a:r>
              <a:rPr kumimoji="1" lang="en-US" altLang="ja-JP" sz="3200">
                <a:latin typeface="Consolas" panose="020B0609020204030204" pitchFamily="49" charset="0"/>
              </a:rPr>
              <a:t>\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    ./</a:t>
            </a:r>
            <a:r>
              <a:rPr kumimoji="1" lang="en-US" altLang="ja-JP" sz="3200" smtClean="0">
                <a:latin typeface="Consolas" panose="020B0609020204030204" pitchFamily="49" charset="0"/>
              </a:rPr>
              <a:t>example_conf/param_rna_awsub.cfg</a:t>
            </a:r>
            <a:endParaRPr kumimoji="1" lang="en-US" altLang="ja-JP" sz="320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14624" y="4548437"/>
            <a:ext cx="7997825" cy="4953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パイプライン設定ファイルの解説 </a:t>
            </a:r>
            <a:r>
              <a:rPr lang="en-US" altLang="ja-JP" smtClean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504" y="2469546"/>
            <a:ext cx="11706990" cy="4044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[star_alignment]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resource = --aws-ec2-instance-type t2.2xlarge --disk-size 128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image = genomon/star_alignment:latest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star_option = --runThreadN 6 --outSAMstrandField intronMotif --outSAMunmapped Within --alignMatesGapMax 500000 --alignIntronMax 500000 --alignSJstitchMismatchNmax -1 -1 -1 -1 --outSJfilterDistToOtherSJmin 0 0 0 0 --outSJfilterOverhangMin 12 12 12 12 --outSJfilterCountUniqueMin 1 1 1 1 --outSJfilterCountTotalMin 1 1 1 1 --chimSegmentMin 12 --chimJunctionOverhangMin 12 --outSAMtype BAM Unsorted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star_reference = s3://genomon-resource/_GRCh37/reference/GRCh37.STAR-2.5.2a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samtools_sort_option = -@ 6 -m 3G</a:t>
            </a:r>
          </a:p>
        </p:txBody>
      </p:sp>
      <p:sp>
        <p:nvSpPr>
          <p:cNvPr id="28" name="コンテンツ プレースホルダー 4"/>
          <p:cNvSpPr txBox="1">
            <a:spLocks/>
          </p:cNvSpPr>
          <p:nvPr/>
        </p:nvSpPr>
        <p:spPr>
          <a:xfrm>
            <a:off x="581192" y="1955615"/>
            <a:ext cx="11029615" cy="513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./</a:t>
            </a:r>
            <a:r>
              <a:rPr lang="en-US" altLang="ja-JP" smtClean="0"/>
              <a:t>example_conf/param_rna_awsub.cfg (</a:t>
            </a:r>
            <a:r>
              <a:rPr lang="ja-JP" altLang="en-US" smtClean="0"/>
              <a:t>一部</a:t>
            </a:r>
            <a:r>
              <a:rPr lang="en-US" altLang="ja-JP" smtClean="0"/>
              <a:t>)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パイプライン設定ファイルの解説 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504" y="2469546"/>
            <a:ext cx="11706990" cy="4044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[star_alignment]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resource = --aws-ec2-instance-type t2.2xlarge --disk-size 128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image = genomon/star_alignment:latest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star_option = --runThreadN 6 --outSAMstrandField intronMotif --outSAMunmapped Within --alignMatesGapMax 500000 --alignIntronMax 500000 --alignSJstitchMismatchNmax -1 -1 -1 -1 --outSJfilterDistToOtherSJmin 0 0 0 0 --outSJfilterOverhangMin 12 12 12 12 --outSJfilterCountUniqueMin 1 1 1 1 --outSJfilterCountTotalMin 1 1 1 1 --chimSegmentMin 12 --chimJunctionOverhangMin 12 --outSAMtype BAM Unsorted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star_reference = s3://genomon-resource/_GRCh37/reference/GRCh37.STAR-2.5.2a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samtools_sort_option = -@ 6 -m 3G</a:t>
            </a:r>
          </a:p>
        </p:txBody>
      </p:sp>
      <p:sp>
        <p:nvSpPr>
          <p:cNvPr id="28" name="コンテンツ プレースホルダー 4"/>
          <p:cNvSpPr txBox="1">
            <a:spLocks/>
          </p:cNvSpPr>
          <p:nvPr/>
        </p:nvSpPr>
        <p:spPr>
          <a:xfrm>
            <a:off x="581192" y="1955615"/>
            <a:ext cx="11029615" cy="513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./</a:t>
            </a:r>
            <a:r>
              <a:rPr lang="en-US" altLang="ja-JP" smtClean="0"/>
              <a:t>example_conf/param_rna_awsub.cfg (</a:t>
            </a:r>
            <a:r>
              <a:rPr lang="ja-JP" altLang="en-US" smtClean="0"/>
              <a:t>一部</a:t>
            </a:r>
            <a:r>
              <a:rPr lang="en-US" altLang="ja-JP" smtClean="0"/>
              <a:t>)</a:t>
            </a:r>
            <a:endParaRPr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5679895" y="3223136"/>
            <a:ext cx="3050289" cy="760887"/>
          </a:xfrm>
          <a:prstGeom prst="wedgeRectCallout">
            <a:avLst>
              <a:gd name="adj1" fmla="val -46620"/>
              <a:gd name="adj2" fmla="val 880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アライメントのパラメータ</a:t>
            </a:r>
            <a:endParaRPr kumimoji="1" lang="en-US" altLang="ja-JP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7205039" y="5065285"/>
            <a:ext cx="1893341" cy="760887"/>
          </a:xfrm>
          <a:prstGeom prst="wedgeRectCallout">
            <a:avLst>
              <a:gd name="adj1" fmla="val -72328"/>
              <a:gd name="adj2" fmla="val -28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リファレンス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(1/3)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1955615"/>
            <a:ext cx="11029615" cy="122142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正常に終了しましたか？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以下のように表示されていれば成功です。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6571" y="5238285"/>
            <a:ext cx="6534289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smtClean="0">
              <a:latin typeface="Consolas" panose="020B0609020204030204" pitchFamily="49" charset="0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727515" y="2906186"/>
            <a:ext cx="11226429" cy="1441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050" smtClean="0">
                <a:latin typeface="Consolas" panose="020B0609020204030204" pitchFamily="49" charset="0"/>
              </a:rPr>
              <a:t>CalledProcessError</a:t>
            </a:r>
            <a:r>
              <a:rPr lang="en-US" altLang="ja-JP" sz="1050">
                <a:latin typeface="Consolas" panose="020B0609020204030204" pitchFamily="49" charset="0"/>
              </a:rPr>
              <a:t>: Command '['awsub', '--aws-iam-instance-profile', 'testtest', '--verbose', '--aws-ec2-instance-type', 't2.small', '--script', '/home/ubuntu/.local/lib/python2.7/site-packages/genomon_pipeline_cloud/script/paplot.sh', '--image', 'genomon/paplot:latest', '--tasks', '/home/ubuntu/genomon_pipeline_cloud-0.1.0/tmp/paplot-tasks-ubuntu-20180208-090331.tsv']' returned non-zero exit status 1</a:t>
            </a:r>
          </a:p>
          <a:p>
            <a:pPr marL="0" indent="0">
              <a:buNone/>
            </a:pPr>
            <a:r>
              <a:rPr lang="en-US" altLang="ja-JP" sz="1050">
                <a:latin typeface="Consolas" panose="020B0609020204030204" pitchFamily="49" charset="0"/>
              </a:rPr>
              <a:t>ubuntu@ip-172-31-17-100:~/genomon_pipeline_cloud-0.1.0$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7751243" y="2566327"/>
            <a:ext cx="3381744" cy="760887"/>
          </a:xfrm>
          <a:prstGeom prst="wedgeRectCallout">
            <a:avLst>
              <a:gd name="adj1" fmla="val -72743"/>
              <a:gd name="adj2" fmla="val 643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後で差し替えます・・・</a:t>
            </a:r>
            <a:endParaRPr kumimoji="1" lang="en-US" altLang="ja-JP" smtClean="0"/>
          </a:p>
        </p:txBody>
      </p:sp>
      <p:sp>
        <p:nvSpPr>
          <p:cNvPr id="10" name="コンテンツ プレースホルダー 4"/>
          <p:cNvSpPr txBox="1">
            <a:spLocks/>
          </p:cNvSpPr>
          <p:nvPr/>
        </p:nvSpPr>
        <p:spPr>
          <a:xfrm>
            <a:off x="581192" y="4367269"/>
            <a:ext cx="11029615" cy="122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ジョブの実行結果は </a:t>
            </a:r>
            <a:r>
              <a:rPr lang="en-US" altLang="ja-JP"/>
              <a:t>S3 </a:t>
            </a:r>
            <a:r>
              <a:rPr lang="ja-JP" altLang="en-US"/>
              <a:t>バケットに出力されています。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WEB </a:t>
            </a:r>
            <a:r>
              <a:rPr lang="ja-JP" altLang="en-US"/>
              <a:t>ブラウザで </a:t>
            </a:r>
            <a:r>
              <a:rPr lang="en-US" altLang="ja-JP"/>
              <a:t>AWS </a:t>
            </a:r>
            <a:r>
              <a:rPr lang="ja-JP" altLang="en-US"/>
              <a:t>コンソールから</a:t>
            </a:r>
            <a:r>
              <a:rPr lang="ja-JP" altLang="en-US">
                <a:latin typeface="Consolas" panose="020B0609020204030204" pitchFamily="49" charset="0"/>
              </a:rPr>
              <a:t>バケット名 </a:t>
            </a:r>
            <a:r>
              <a:rPr lang="en-US" altLang="ja-JP">
                <a:latin typeface="Consolas" panose="020B0609020204030204" pitchFamily="49" charset="0"/>
              </a:rPr>
              <a:t>${S3_BUCKET} </a:t>
            </a:r>
            <a:r>
              <a:rPr lang="ja-JP" altLang="en-US">
                <a:latin typeface="Consolas" panose="020B0609020204030204" pitchFamily="49" charset="0"/>
              </a:rPr>
              <a:t>を開いてみてください。</a:t>
            </a: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rna </a:t>
            </a:r>
            <a:r>
              <a:rPr lang="ja-JP" altLang="en-US">
                <a:latin typeface="Consolas" panose="020B0609020204030204" pitchFamily="49" charset="0"/>
              </a:rPr>
              <a:t>ディレクトリに結果ファイルが出力されています。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(2/3)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2" y="2109126"/>
            <a:ext cx="5726166" cy="39112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rna &gt; paplot &gt; sample_rna </a:t>
            </a:r>
            <a:r>
              <a:rPr kumimoji="1" lang="ja-JP" altLang="en-US" smtClean="0"/>
              <a:t>とたどっていき、</a:t>
            </a:r>
            <a:r>
              <a:rPr kumimoji="1" lang="en-US" altLang="ja-JP" smtClean="0"/>
              <a:t>index.html </a:t>
            </a:r>
            <a:r>
              <a:rPr kumimoji="1" lang="ja-JP" altLang="en-US" smtClean="0"/>
              <a:t>をクリックします。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>
                <a:latin typeface="Consolas" panose="020B0609020204030204" pitchFamily="49" charset="0"/>
              </a:rPr>
              <a:t>右</a:t>
            </a:r>
            <a:r>
              <a:rPr lang="ja-JP" altLang="en-US" smtClean="0">
                <a:latin typeface="Consolas" panose="020B0609020204030204" pitchFamily="49" charset="0"/>
              </a:rPr>
              <a:t>のような画面が現れますので、リンクをクリックしてください。</a:t>
            </a:r>
            <a:endParaRPr lang="en-US" altLang="ja-JP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Genomon </a:t>
            </a:r>
            <a:r>
              <a:rPr lang="ja-JP" altLang="en-US" smtClean="0">
                <a:latin typeface="Consolas" panose="020B0609020204030204" pitchFamily="49" charset="0"/>
              </a:rPr>
              <a:t>のレポートが表示されます。</a:t>
            </a:r>
            <a:endParaRPr lang="en-US" altLang="ja-JP">
              <a:latin typeface="Consolas" panose="020B0609020204030204" pitchFamily="49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05" y="2163980"/>
            <a:ext cx="4694471" cy="4367775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>
            <a:off x="7585514" y="5476652"/>
            <a:ext cx="460537" cy="467212"/>
          </a:xfrm>
          <a:prstGeom prst="downArrow">
            <a:avLst>
              <a:gd name="adj1" fmla="val 50000"/>
              <a:gd name="adj2" fmla="val 528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22807" y="5525592"/>
            <a:ext cx="132821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accent2"/>
                </a:solidFill>
                <a:latin typeface="Consolas" panose="020B0609020204030204" pitchFamily="49" charset="0"/>
              </a:rPr>
              <a:t>クリック</a:t>
            </a:r>
            <a:endParaRPr kumimoji="1" lang="en-US" altLang="ja-JP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ハンズオンの流れ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257063"/>
            <a:ext cx="4971883" cy="4424064"/>
          </a:xfrm>
        </p:spPr>
        <p:txBody>
          <a:bodyPr anchor="t" anchorCtr="0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smtClean="0"/>
              <a:t>仮想マシンにログインします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（</a:t>
            </a:r>
            <a:r>
              <a:rPr lang="en-US" altLang="ja-JP" sz="2000" smtClean="0"/>
              <a:t>Windows</a:t>
            </a:r>
            <a:r>
              <a:rPr lang="ja-JP" altLang="en-US" sz="2000" smtClean="0"/>
              <a:t>のみ）ターミナルソフトをインストールします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仮想</a:t>
            </a:r>
            <a:r>
              <a:rPr lang="ja-JP" altLang="en-US" sz="2000"/>
              <a:t>マシン</a:t>
            </a:r>
            <a:r>
              <a:rPr lang="ja-JP" altLang="en-US" sz="2000" smtClean="0"/>
              <a:t>にログイン</a:t>
            </a:r>
            <a:r>
              <a:rPr lang="ja-JP" altLang="en-US" sz="2000" smtClean="0"/>
              <a:t>します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endParaRPr lang="en-US" altLang="ja-JP" sz="20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smtClean="0"/>
              <a:t>必要なツールをインストールします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en-US" altLang="ja-JP" sz="2000" smtClean="0"/>
              <a:t>awsub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en-US" altLang="ja-JP" sz="2000" err="1" smtClean="0"/>
              <a:t>Genomon</a:t>
            </a:r>
            <a:r>
              <a:rPr lang="en-US" altLang="ja-JP" sz="2000" smtClean="0"/>
              <a:t> Pipeline Cloud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995686" y="2257062"/>
            <a:ext cx="5615122" cy="44240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ja-JP" sz="2000" smtClean="0"/>
              <a:t>Genomon </a:t>
            </a:r>
            <a:r>
              <a:rPr lang="ja-JP" altLang="en-US" sz="2000" smtClean="0"/>
              <a:t>を使用した </a:t>
            </a:r>
            <a:r>
              <a:rPr lang="en-US" altLang="ja-JP" sz="2000" smtClean="0"/>
              <a:t>DNA </a:t>
            </a:r>
            <a:r>
              <a:rPr lang="ja-JP" altLang="en-US" sz="2000" smtClean="0"/>
              <a:t>解析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実行してみましょう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（待っている間に、パラメータの解説）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解析結果を確認します</a:t>
            </a:r>
            <a:endParaRPr lang="en-US" altLang="ja-JP" sz="200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2000"/>
              <a:t>[</a:t>
            </a:r>
            <a:r>
              <a:rPr lang="ja-JP" altLang="en-US" sz="2000" smtClean="0"/>
              <a:t>オプション</a:t>
            </a:r>
            <a:r>
              <a:rPr lang="en-US" altLang="ja-JP" sz="2000" smtClean="0"/>
              <a:t>] Genomon </a:t>
            </a:r>
            <a:r>
              <a:rPr lang="ja-JP" altLang="en-US" sz="2000" smtClean="0"/>
              <a:t>を使用した </a:t>
            </a:r>
            <a:r>
              <a:rPr lang="en-US" altLang="ja-JP" sz="2000" smtClean="0"/>
              <a:t>RNA </a:t>
            </a:r>
            <a:r>
              <a:rPr lang="ja-JP" altLang="en-US" sz="2000" smtClean="0"/>
              <a:t>解析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実行してみましょう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（待っている間に、パラメータの解説）</a:t>
            </a:r>
            <a:endParaRPr lang="en-US" altLang="ja-JP" sz="2000" smtClean="0"/>
          </a:p>
          <a:p>
            <a:pPr marL="666900" lvl="1" indent="-342900">
              <a:buFont typeface="+mj-lt"/>
              <a:buAutoNum type="arabicPeriod"/>
            </a:pPr>
            <a:r>
              <a:rPr lang="ja-JP" altLang="en-US" sz="2000" smtClean="0"/>
              <a:t>解析結果を確認します</a:t>
            </a:r>
            <a:endParaRPr lang="ja-JP" altLang="en-US" sz="20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解析</a:t>
            </a:r>
            <a:r>
              <a:rPr lang="ja-JP" altLang="en-US"/>
              <a:t>結果</a:t>
            </a:r>
            <a:r>
              <a:rPr lang="ja-JP" altLang="en-US" smtClean="0"/>
              <a:t>を</a:t>
            </a:r>
            <a:r>
              <a:rPr lang="ja-JP" altLang="en-US"/>
              <a:t>確認</a:t>
            </a:r>
            <a:r>
              <a:rPr lang="ja-JP" altLang="en-US" smtClean="0"/>
              <a:t>します 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3" y="1955614"/>
            <a:ext cx="4524764" cy="44985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なお、解析結果のディレクトリ構成は右のようになっています。</a:t>
            </a:r>
            <a:endParaRPr lang="en-US" altLang="ja-JP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/>
              <a:t>出力</a:t>
            </a:r>
            <a:r>
              <a:rPr lang="ja-JP" altLang="en-US" smtClean="0"/>
              <a:t>ファイル</a:t>
            </a:r>
            <a:r>
              <a:rPr lang="ja-JP" altLang="en-US"/>
              <a:t>について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詳細はこちらを参照ください。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http://</a:t>
            </a:r>
            <a:r>
              <a:rPr lang="en-US" altLang="ja-JP" smtClean="0"/>
              <a:t>genomon.readthedocs.io/ja/latest/rna_output_info.html</a:t>
            </a:r>
            <a:endParaRPr lang="ja-JP" altLang="en-US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5039727" y="2075131"/>
            <a:ext cx="6820775" cy="44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s3://{S3_BUCKET}/rna/  </a:t>
            </a:r>
            <a:r>
              <a:rPr lang="ja-JP" altLang="en-US">
                <a:latin typeface="Consolas" panose="020B0609020204030204" pitchFamily="49" charset="0"/>
              </a:rPr>
              <a:t>：出力ルートディレクトリ</a:t>
            </a:r>
          </a:p>
          <a:p>
            <a:pPr marL="0" indent="0">
              <a:buNone/>
            </a:pPr>
            <a:r>
              <a:rPr lang="ja-JP" altLang="en-US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1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star         </a:t>
            </a:r>
            <a:r>
              <a:rPr lang="ja-JP" altLang="en-US" smtClean="0">
                <a:latin typeface="Consolas" panose="020B0609020204030204" pitchFamily="49" charset="0"/>
              </a:rPr>
              <a:t>：アライメント後の </a:t>
            </a:r>
            <a:r>
              <a:rPr lang="en-US" altLang="ja-JP" smtClean="0">
                <a:latin typeface="Consolas" panose="020B0609020204030204" pitchFamily="49" charset="0"/>
              </a:rPr>
              <a:t>BAM </a:t>
            </a:r>
            <a:r>
              <a:rPr lang="ja-JP" altLang="en-US" smtClean="0">
                <a:latin typeface="Consolas" panose="020B0609020204030204" pitchFamily="49" charset="0"/>
              </a:rPr>
              <a:t>ファイル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 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MCF-7</a:t>
            </a: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fusion            </a:t>
            </a:r>
            <a:r>
              <a:rPr lang="ja-JP" altLang="en-US" smtClean="0">
                <a:latin typeface="Consolas" panose="020B0609020204030204" pitchFamily="49" charset="0"/>
              </a:rPr>
              <a:t>：融合遺伝子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expression        </a:t>
            </a:r>
            <a:r>
              <a:rPr lang="ja-JP" altLang="en-US" smtClean="0">
                <a:latin typeface="Consolas" panose="020B0609020204030204" pitchFamily="49" charset="0"/>
              </a:rPr>
              <a:t>：発現量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mtClean="0">
                <a:latin typeface="Consolas" panose="020B0609020204030204" pitchFamily="49" charset="0"/>
              </a:rPr>
              <a:t>    </a:t>
            </a:r>
            <a:r>
              <a:rPr lang="en-US" altLang="ja-JP" smtClean="0">
                <a:latin typeface="Wingdings" panose="05000000000000000000" pitchFamily="2" charset="2"/>
              </a:rPr>
              <a:t>0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intron_retention  </a:t>
            </a:r>
            <a:r>
              <a:rPr lang="ja-JP" altLang="en-US" smtClean="0">
                <a:latin typeface="Consolas" panose="020B0609020204030204" pitchFamily="49" charset="0"/>
              </a:rPr>
              <a:t>：</a:t>
            </a:r>
            <a:r>
              <a:rPr lang="en-US" altLang="ja-JP" smtClean="0">
                <a:latin typeface="Consolas" panose="020B0609020204030204" pitchFamily="49" charset="0"/>
              </a:rPr>
              <a:t>Intron Retention</a:t>
            </a:r>
          </a:p>
          <a:p>
            <a:pPr marL="0" indent="0">
              <a:buNone/>
            </a:pPr>
            <a:r>
              <a:rPr lang="en-US" altLang="ja-JP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   </a:t>
            </a:r>
            <a:r>
              <a:rPr lang="en-US" altLang="ja-JP" smtClean="0">
                <a:latin typeface="Wingdings" panose="05000000000000000000" pitchFamily="2" charset="2"/>
              </a:rPr>
              <a:t>1</a:t>
            </a:r>
            <a:r>
              <a:rPr lang="ja-JP" altLang="en-US" smtClean="0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paplot      </a:t>
            </a:r>
            <a:r>
              <a:rPr lang="ja-JP" altLang="en-US" smtClean="0">
                <a:latin typeface="Consolas" panose="020B0609020204030204" pitchFamily="49" charset="0"/>
              </a:rPr>
              <a:t>：解析結果レポート</a:t>
            </a:r>
            <a:endParaRPr lang="ja-JP" alt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ja-JP" altLang="en-US" smtClean="0">
                <a:latin typeface="Consolas" panose="020B0609020204030204" pitchFamily="49" charset="0"/>
              </a:rPr>
              <a:t>        </a:t>
            </a:r>
            <a:r>
              <a:rPr lang="en-US" altLang="ja-JP">
                <a:latin typeface="Wingdings" panose="05000000000000000000" pitchFamily="2" charset="2"/>
              </a:rPr>
              <a:t>1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sample_rna</a:t>
            </a:r>
            <a:endParaRPr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>
                <a:latin typeface="Consolas" panose="020B0609020204030204" pitchFamily="49" charset="0"/>
              </a:rPr>
              <a:t> </a:t>
            </a:r>
            <a:r>
              <a:rPr lang="en-US" altLang="ja-JP" smtClean="0">
                <a:latin typeface="Consolas" panose="020B0609020204030204" pitchFamily="49" charset="0"/>
              </a:rPr>
              <a:t>              </a:t>
            </a:r>
            <a:r>
              <a:rPr lang="en-US" altLang="ja-JP" smtClean="0">
                <a:latin typeface="Wingdings" panose="05000000000000000000" pitchFamily="2" charset="2"/>
              </a:rPr>
              <a:t>2</a:t>
            </a:r>
            <a:r>
              <a:rPr lang="en-US" altLang="ja-JP" smtClean="0">
                <a:latin typeface="Consolas" panose="020B0609020204030204" pitchFamily="49" charset="0"/>
              </a:rPr>
              <a:t> </a:t>
            </a:r>
            <a:r>
              <a:rPr lang="en-US" altLang="ja-JP" sz="1900" b="1" smtClean="0">
                <a:solidFill>
                  <a:schemeClr val="accent2"/>
                </a:solidFill>
                <a:latin typeface="Consolas" panose="020B0609020204030204" pitchFamily="49" charset="0"/>
              </a:rPr>
              <a:t>index.html</a:t>
            </a:r>
            <a:endParaRPr lang="en-US" altLang="ja-JP">
              <a:latin typeface="Consolas" panose="020B0609020204030204" pitchFamily="49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291479" y="2899748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5865792" y="3277292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5864307" y="5261540"/>
            <a:ext cx="0" cy="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865792" y="353314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291479" y="512870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870536" y="553154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480257" y="5667940"/>
            <a:ext cx="0" cy="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486486" y="593794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291479" y="472992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291479" y="433241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291479" y="391966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291479" y="3106865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[</a:t>
            </a:r>
            <a:r>
              <a:rPr kumimoji="1" lang="ja-JP" altLang="en-US" smtClean="0"/>
              <a:t>別途配布資料</a:t>
            </a:r>
            <a:r>
              <a:rPr lang="en-US" altLang="ja-JP" smtClean="0"/>
              <a:t>] AWS </a:t>
            </a:r>
            <a:r>
              <a:rPr lang="ja-JP" altLang="en-US" smtClean="0"/>
              <a:t>アクセスキー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>
                <a:latin typeface="Consolas" panose="020B0609020204030204" pitchFamily="49" charset="0"/>
              </a:rPr>
              <a:t>user: user1</a:t>
            </a:r>
          </a:p>
          <a:p>
            <a:r>
              <a:rPr lang="en-US" altLang="ja-JP" smtClean="0">
                <a:latin typeface="Consolas" panose="020B0609020204030204" pitchFamily="49" charset="0"/>
              </a:rPr>
              <a:t>passwd: user1</a:t>
            </a:r>
          </a:p>
          <a:p>
            <a:r>
              <a:rPr lang="en-US" altLang="ja-JP" smtClean="0">
                <a:latin typeface="Consolas" panose="020B0609020204030204" pitchFamily="49" charset="0"/>
              </a:rPr>
              <a:t>PublicIP</a:t>
            </a:r>
            <a:r>
              <a:rPr lang="en-US" altLang="ja-JP" smtClean="0">
                <a:latin typeface="Consolas" panose="020B0609020204030204" pitchFamily="49" charset="0"/>
              </a:rPr>
              <a:t>: 46.51.231.14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 smtClean="0">
                <a:latin typeface="Consolas" panose="020B0609020204030204" pitchFamily="49" charset="0"/>
              </a:rPr>
              <a:t>S3_BUCKET=user1-output</a:t>
            </a:r>
            <a:endParaRPr lang="en-US" altLang="ja-JP">
              <a:latin typeface="Consolas" panose="020B0609020204030204" pitchFamily="49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ドキュメント・問い合わせ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Genomon-doc</a:t>
            </a:r>
          </a:p>
          <a:p>
            <a:pPr lvl="1"/>
            <a:r>
              <a:rPr lang="en-US" altLang="ja-JP" smtClean="0"/>
              <a:t>http</a:t>
            </a:r>
            <a:r>
              <a:rPr lang="en-US" altLang="ja-JP"/>
              <a:t>://</a:t>
            </a:r>
            <a:r>
              <a:rPr lang="en-US" altLang="ja-JP" smtClean="0"/>
              <a:t>genomon.readthedocs.io/ja/latest/index.html</a:t>
            </a:r>
          </a:p>
          <a:p>
            <a:pPr lvl="1"/>
            <a:endParaRPr lang="en-US" altLang="ja-JP"/>
          </a:p>
          <a:p>
            <a:r>
              <a:rPr lang="ja-JP" altLang="en-US" smtClean="0"/>
              <a:t>メールによるサポート</a:t>
            </a:r>
            <a:endParaRPr lang="en-US" altLang="ja-JP" smtClean="0"/>
          </a:p>
          <a:p>
            <a:pPr lvl="1"/>
            <a:r>
              <a:rPr kumimoji="1" lang="en-US" altLang="ja-JP" smtClean="0"/>
              <a:t>genomon.devel@gmail.com</a:t>
            </a:r>
          </a:p>
          <a:p>
            <a:r>
              <a:rPr lang="en-US" altLang="ja-JP" smtClean="0"/>
              <a:t>Genomon Office Hour</a:t>
            </a:r>
          </a:p>
          <a:p>
            <a:pPr lvl="1"/>
            <a:r>
              <a:rPr kumimoji="1" lang="en-US" altLang="ja-JP"/>
              <a:t>https</a:t>
            </a:r>
            <a:r>
              <a:rPr kumimoji="1" lang="en-US" altLang="ja-JP" smtClean="0"/>
              <a:t>://genomon-office.youcanbook.me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0" y="3764280"/>
            <a:ext cx="3303651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仮想マシンにログインします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MAC</a:t>
            </a:r>
            <a:r>
              <a:rPr kumimoji="1" lang="ja-JP" altLang="en-US" smtClean="0"/>
              <a:t>版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896" y="620673"/>
            <a:ext cx="1121316" cy="11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ターミナルを起動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3" y="2180496"/>
            <a:ext cx="5857708" cy="3678303"/>
          </a:xfrm>
        </p:spPr>
        <p:txBody>
          <a:bodyPr/>
          <a:lstStyle/>
          <a:p>
            <a:r>
              <a:rPr kumimoji="1" lang="ja-JP" altLang="en-US" smtClean="0"/>
              <a:t>ターミナルツールを起動します。</a:t>
            </a:r>
            <a:endParaRPr kumimoji="1" lang="en-US" altLang="ja-JP" smtClean="0"/>
          </a:p>
          <a:p>
            <a:r>
              <a:rPr kumimoji="1" lang="ja-JP" altLang="en-US" smtClean="0"/>
              <a:t>ツールバーに「ターミナル」アイコンがない場合、「アプリケーション」→「ユーティリティ」→「ターミナル」で起動することができます。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98"/>
          <a:stretch/>
        </p:blipFill>
        <p:spPr>
          <a:xfrm>
            <a:off x="7667624" y="3443011"/>
            <a:ext cx="3709987" cy="1531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4"/>
          <a:stretch/>
        </p:blipFill>
        <p:spPr>
          <a:xfrm>
            <a:off x="7667624" y="3596140"/>
            <a:ext cx="3709987" cy="1186334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896" y="620673"/>
            <a:ext cx="1121316" cy="11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仮想マシンにログイン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597" y="3837155"/>
            <a:ext cx="1102961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Consolas" panose="020B0609020204030204" pitchFamily="49" charset="0"/>
              </a:rPr>
              <a:t>$ </a:t>
            </a:r>
            <a:r>
              <a:rPr kumimoji="1" lang="en-US" altLang="ja-JP">
                <a:latin typeface="Consolas" panose="020B0609020204030204" pitchFamily="49" charset="0"/>
              </a:rPr>
              <a:t>ssh 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user1</a:t>
            </a:r>
            <a:r>
              <a:rPr kumimoji="1"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kumimoji="1" lang="en-US" altLang="ja-JP" smtClean="0">
                <a:solidFill>
                  <a:srgbClr val="FF0000"/>
                </a:solidFill>
                <a:latin typeface="Consolas" panose="020B0609020204030204" pitchFamily="49" charset="0"/>
              </a:rPr>
              <a:t>52.199.72.206</a:t>
            </a:r>
            <a:endParaRPr kumimoji="1" lang="ja-JP" alt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authenticity of host '52.199.72.206 (52.199.72.206)' can't be established.</a:t>
            </a:r>
          </a:p>
          <a:p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ECDSA key fingerprint is SHA256:hcElgevAL7Qzb3CcEze05FQyyneeEZsLeNA1wgrcAm4.</a:t>
            </a:r>
          </a:p>
          <a:p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 you sure you want to continue connecting (yes/no)?</a:t>
            </a:r>
            <a:r>
              <a:rPr kumimoji="1" lang="en-US" altLang="ja-JP" smtClean="0">
                <a:latin typeface="Consolas" panose="020B0609020204030204" pitchFamily="49" charset="0"/>
              </a:rPr>
              <a:t>yes</a:t>
            </a:r>
            <a:r>
              <a:rPr kumimoji="1" lang="ja-JP" altLang="en-US" smtClean="0">
                <a:latin typeface="Consolas" panose="020B0609020204030204" pitchFamily="49" charset="0"/>
              </a:rPr>
              <a:t> </a:t>
            </a:r>
            <a:r>
              <a:rPr kumimoji="1" lang="ja-JP" altLang="en-US" smtClean="0">
                <a:latin typeface="Consolas" panose="020B0609020204030204" pitchFamily="49" charset="0"/>
              </a:rPr>
              <a:t>← 何か聞かれたら </a:t>
            </a:r>
            <a:r>
              <a:rPr kumimoji="1" lang="en-US" altLang="ja-JP" smtClean="0">
                <a:latin typeface="Consolas" panose="020B0609020204030204" pitchFamily="49" charset="0"/>
              </a:rPr>
              <a:t>"yes" </a:t>
            </a:r>
            <a:r>
              <a:rPr kumimoji="1" lang="ja-JP" altLang="en-US" smtClean="0">
                <a:latin typeface="Consolas" panose="020B0609020204030204" pitchFamily="49" charset="0"/>
              </a:rPr>
              <a:t>と</a:t>
            </a:r>
            <a:r>
              <a:rPr kumimoji="1" lang="ja-JP" altLang="en-US" smtClean="0">
                <a:latin typeface="Consolas" panose="020B0609020204030204" pitchFamily="49" charset="0"/>
              </a:rPr>
              <a:t>入力</a:t>
            </a:r>
            <a:endParaRPr kumimoji="1" lang="en-US" altLang="ja-JP" smtClean="0">
              <a:latin typeface="Consolas" panose="020B0609020204030204" pitchFamily="49" charset="0"/>
            </a:endParaRPr>
          </a:p>
          <a:p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user1@52.199.72.206's </a:t>
            </a: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password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mtClean="0">
                <a:latin typeface="Consolas" panose="020B0609020204030204" pitchFamily="49" charset="0"/>
              </a:rPr>
              <a:t>(</a:t>
            </a:r>
            <a:r>
              <a:rPr kumimoji="1" lang="ja-JP" altLang="en-US" smtClean="0">
                <a:latin typeface="Consolas" panose="020B0609020204030204" pitchFamily="49" charset="0"/>
              </a:rPr>
              <a:t>別紙のパスワードを入力</a:t>
            </a:r>
            <a:r>
              <a:rPr kumimoji="1" lang="en-US" altLang="ja-JP" smtClean="0">
                <a:latin typeface="Consolas" panose="020B0609020204030204" pitchFamily="49" charset="0"/>
              </a:rPr>
              <a:t>)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581191" y="1878921"/>
            <a:ext cx="11029615" cy="155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ja-JP" altLang="en-US" smtClean="0"/>
              <a:t>以下のコマンドを入力し、仮想マシンにログインします。</a:t>
            </a:r>
            <a:endParaRPr lang="en-US" altLang="ja-JP" smtClean="0"/>
          </a:p>
          <a:p>
            <a:r>
              <a:rPr lang="ja-JP" altLang="en-US" smtClean="0">
                <a:solidFill>
                  <a:srgbClr val="FF0000"/>
                </a:solidFill>
              </a:rPr>
              <a:t>赤字部</a:t>
            </a:r>
            <a:r>
              <a:rPr lang="ja-JP" altLang="en-US" smtClean="0"/>
              <a:t>は</a:t>
            </a:r>
            <a:r>
              <a:rPr lang="ja-JP" altLang="en-US"/>
              <a:t>別紙</a:t>
            </a:r>
            <a:r>
              <a:rPr lang="ja-JP" altLang="en-US" smtClean="0"/>
              <a:t>の </a:t>
            </a:r>
            <a:r>
              <a:rPr lang="en-US" altLang="ja-JP" smtClean="0"/>
              <a:t>user </a:t>
            </a:r>
            <a:r>
              <a:rPr lang="ja-JP" altLang="en-US" smtClean="0"/>
              <a:t>と </a:t>
            </a:r>
            <a:r>
              <a:rPr lang="en-US" altLang="ja-JP" smtClean="0"/>
              <a:t>publicIP </a:t>
            </a:r>
            <a:r>
              <a:rPr lang="ja-JP" altLang="en-US" smtClean="0"/>
              <a:t>の値を入力してください。</a:t>
            </a:r>
            <a:endParaRPr lang="en-US" altLang="ja-JP" smtClean="0"/>
          </a:p>
          <a:p>
            <a:r>
              <a:rPr lang="ja-JP" altLang="en-US" smtClean="0"/>
              <a:t>パスワードは別紙の </a:t>
            </a:r>
            <a:r>
              <a:rPr lang="en-US" altLang="ja-JP" smtClean="0"/>
              <a:t>passwd </a:t>
            </a:r>
            <a:r>
              <a:rPr lang="ja-JP" altLang="en-US" smtClean="0"/>
              <a:t>の値を入力してください。</a:t>
            </a: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896" y="620673"/>
            <a:ext cx="1121316" cy="11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ログインできましたか？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1190" y="2018293"/>
            <a:ext cx="11029615" cy="41553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ログインに成功すれば以下のように表示されます。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1189" y="2526610"/>
            <a:ext cx="11029615" cy="37856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Welcome to Ubuntu 16.04.3 LTS (GNU/Linux 4.4.0-1049-aws x86_64)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Documentation:  https://help.ubuntu.com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Management:     https://landscape.canonical.com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Support:        https://ubuntu.com/advantage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Get cloud support with Ubuntu Advantage Cloud Guest: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http://www.ubuntu.com/business/services/cloud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 packages can be updated.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updates are security updates.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programs included with the Ubuntu system are free software;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exact distribution terms for each program are described in the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individual files in /usr/share/doc/*/copyright.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Ubuntu comes with ABSOLUTELY NO WARRANTY, to the extent permitted by</a:t>
            </a: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applicable law.</a:t>
            </a:r>
          </a:p>
          <a:p>
            <a:endParaRPr kumimoji="1"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user1@ip-172-31-19-166:~$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896" y="620673"/>
            <a:ext cx="1121316" cy="11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仮想マシンへのログイン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WINDOWS</a:t>
            </a:r>
            <a:r>
              <a:rPr kumimoji="1" lang="ja-JP" altLang="en-US" smtClean="0"/>
              <a:t>版</a:t>
            </a:r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555" y="403054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256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1698</TotalTime>
  <Words>2527</Words>
  <Application>Microsoft Office PowerPoint</Application>
  <PresentationFormat>ワイド画面</PresentationFormat>
  <Paragraphs>440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9" baseType="lpstr">
      <vt:lpstr>HGｺﾞｼｯｸE</vt:lpstr>
      <vt:lpstr>游ゴシック</vt:lpstr>
      <vt:lpstr>Consolas</vt:lpstr>
      <vt:lpstr>Gill Sans MT</vt:lpstr>
      <vt:lpstr>Wingdings</vt:lpstr>
      <vt:lpstr>Wingdings 2</vt:lpstr>
      <vt:lpstr>配当</vt:lpstr>
      <vt:lpstr>Genomon pipeline cloud ハンズオン</vt:lpstr>
      <vt:lpstr>事前準備</vt:lpstr>
      <vt:lpstr>今回のGemonon実行イメージ</vt:lpstr>
      <vt:lpstr>ハンズオンの流れ</vt:lpstr>
      <vt:lpstr>仮想マシンにログインします</vt:lpstr>
      <vt:lpstr>ターミナルを起動</vt:lpstr>
      <vt:lpstr>仮想マシンにログイン</vt:lpstr>
      <vt:lpstr>ログインできましたか？</vt:lpstr>
      <vt:lpstr>仮想マシンへのログイン</vt:lpstr>
      <vt:lpstr>tera term をインストールします</vt:lpstr>
      <vt:lpstr>仮想マシンにログインします (1/2)</vt:lpstr>
      <vt:lpstr>仮想マシンにログインします (2/2)</vt:lpstr>
      <vt:lpstr>ログインできましたか？</vt:lpstr>
      <vt:lpstr>必要なツールをインストールします</vt:lpstr>
      <vt:lpstr>awsub をインストール</vt:lpstr>
      <vt:lpstr>Genomon pipeline cloud をインストール</vt:lpstr>
      <vt:lpstr>Genomon を使用した DNA 解析</vt:lpstr>
      <vt:lpstr>実行してみましょう</vt:lpstr>
      <vt:lpstr>サンプル設定ファイルの解説 (1/4)</vt:lpstr>
      <vt:lpstr>サンプル設定ファイルの解説 (2/4)</vt:lpstr>
      <vt:lpstr>サンプル設定ファイルの解説 (3/4)</vt:lpstr>
      <vt:lpstr>サンプル設定ファイルの解説 (4/4)</vt:lpstr>
      <vt:lpstr>パイプライン設定ファイルの解説 (1/3)</vt:lpstr>
      <vt:lpstr>パイプライン設定ファイルの解説 (2/3)</vt:lpstr>
      <vt:lpstr>パイプライン設定ファイルの解説 (3/3)</vt:lpstr>
      <vt:lpstr>解析結果を確認します (1/3)</vt:lpstr>
      <vt:lpstr>解析結果を確認します (2/3)</vt:lpstr>
      <vt:lpstr>解析結果を確認します (3/3)</vt:lpstr>
      <vt:lpstr>Genomon を使用した RNA 解析</vt:lpstr>
      <vt:lpstr>実行してみましょう！</vt:lpstr>
      <vt:lpstr>サンプル設定ファイルの解説 (1/4)</vt:lpstr>
      <vt:lpstr>サンプル設定ファイルの解説 (2/4)</vt:lpstr>
      <vt:lpstr>サンプル設定ファイルの解説 (3/4)</vt:lpstr>
      <vt:lpstr>サンプル設定ファイルの解説 (4/4)</vt:lpstr>
      <vt:lpstr>パイプライン設定ファイルの解説 (1/3)</vt:lpstr>
      <vt:lpstr>パイプライン設定ファイルの解説 (2/3)</vt:lpstr>
      <vt:lpstr>パイプライン設定ファイルの解説 (3/3)</vt:lpstr>
      <vt:lpstr>解析結果を確認します (1/3)</vt:lpstr>
      <vt:lpstr>解析結果を確認します (2/3)</vt:lpstr>
      <vt:lpstr>解析結果を確認します (3/3)</vt:lpstr>
      <vt:lpstr>[別途配布資料] AWS アクセスキー</vt:lpstr>
      <vt:lpstr>ドキュメント・問い合わせ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Genomon_pipeline_cloud ハンズオン</dc:title>
  <dc:creator>Okada</dc:creator>
  <cp:lastModifiedBy>Okada</cp:lastModifiedBy>
  <cp:revision>94</cp:revision>
  <dcterms:created xsi:type="dcterms:W3CDTF">2018-02-08T06:54:36Z</dcterms:created>
  <dcterms:modified xsi:type="dcterms:W3CDTF">2018-02-15T07:37:16Z</dcterms:modified>
</cp:coreProperties>
</file>