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2404050" cy="46805850"/>
  <p:notesSz cx="6807200" cy="9939338"/>
  <p:defaultTextStyle>
    <a:defPPr>
      <a:defRPr lang="ja-JP"/>
    </a:defPPr>
    <a:lvl1pPr marL="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kumimoji="1"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A6B"/>
    <a:srgbClr val="FF0000"/>
    <a:srgbClr val="C9F9FB"/>
    <a:srgbClr val="0AE0F6"/>
    <a:srgbClr val="3BD8F7"/>
    <a:srgbClr val="0CCDF4"/>
    <a:srgbClr val="90F0FA"/>
    <a:srgbClr val="23D8F1"/>
    <a:srgbClr val="99FFCC"/>
    <a:srgbClr val="99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4" autoAdjust="0"/>
  </p:normalViewPr>
  <p:slideViewPr>
    <p:cSldViewPr>
      <p:cViewPr>
        <p:scale>
          <a:sx n="20" d="100"/>
          <a:sy n="20" d="100"/>
        </p:scale>
        <p:origin x="-3276" y="-1212"/>
      </p:cViewPr>
      <p:guideLst>
        <p:guide orient="horz" pos="14742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9678" cy="497461"/>
          </a:xfrm>
          <a:prstGeom prst="rect">
            <a:avLst/>
          </a:prstGeom>
        </p:spPr>
        <p:txBody>
          <a:bodyPr vert="horz" lIns="62925" tIns="31463" rIns="62925" bIns="31463" rtlCol="0"/>
          <a:lstStyle>
            <a:lvl1pPr algn="l">
              <a:defRPr sz="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352" y="4"/>
            <a:ext cx="2950765" cy="497461"/>
          </a:xfrm>
          <a:prstGeom prst="rect">
            <a:avLst/>
          </a:prstGeom>
        </p:spPr>
        <p:txBody>
          <a:bodyPr vert="horz" lIns="62925" tIns="31463" rIns="62925" bIns="31463" rtlCol="0"/>
          <a:lstStyle>
            <a:lvl1pPr algn="r">
              <a:defRPr sz="800"/>
            </a:lvl1pPr>
          </a:lstStyle>
          <a:p>
            <a:fld id="{CB483EFB-F0DD-4A29-AFA5-ECBBEE494D40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784"/>
            <a:ext cx="2949678" cy="496363"/>
          </a:xfrm>
          <a:prstGeom prst="rect">
            <a:avLst/>
          </a:prstGeom>
        </p:spPr>
        <p:txBody>
          <a:bodyPr vert="horz" lIns="62925" tIns="31463" rIns="62925" bIns="31463" rtlCol="0" anchor="b"/>
          <a:lstStyle>
            <a:lvl1pPr algn="l">
              <a:defRPr sz="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352" y="9440784"/>
            <a:ext cx="2950765" cy="496363"/>
          </a:xfrm>
          <a:prstGeom prst="rect">
            <a:avLst/>
          </a:prstGeom>
        </p:spPr>
        <p:txBody>
          <a:bodyPr vert="horz" lIns="62925" tIns="31463" rIns="62925" bIns="31463" rtlCol="0" anchor="b"/>
          <a:lstStyle>
            <a:lvl1pPr algn="r">
              <a:defRPr sz="800"/>
            </a:lvl1pPr>
          </a:lstStyle>
          <a:p>
            <a:fld id="{9F0AFCBB-2E8D-451D-865B-EC3310AEA6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7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43" y="3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C582AAB-712C-45D4-8745-44516254F3BE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744538"/>
            <a:ext cx="2581275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9"/>
            <a:ext cx="5445760" cy="4472702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7" y="9440651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43" y="9440651"/>
            <a:ext cx="2949787" cy="496967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B7883994-8E3D-4DE9-802B-07ACB7333E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5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3994-8E3D-4DE9-802B-07ACB7333E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30304" y="14540153"/>
            <a:ext cx="27543443" cy="1003292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60608" y="26523315"/>
            <a:ext cx="22682835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492939" y="1874408"/>
            <a:ext cx="7290911" cy="39936659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620203" y="1874408"/>
            <a:ext cx="21332666" cy="399366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59697" y="30077098"/>
            <a:ext cx="27543443" cy="9296162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59697" y="19838320"/>
            <a:ext cx="27543443" cy="10238776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620205" y="10921369"/>
            <a:ext cx="14311789" cy="308896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6472062" y="10921369"/>
            <a:ext cx="14311789" cy="308896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20203" y="10477148"/>
            <a:ext cx="14317416" cy="4366376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620203" y="14843522"/>
            <a:ext cx="14317416" cy="2696754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6460809" y="10477148"/>
            <a:ext cx="14323040" cy="4366376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6460809" y="14843522"/>
            <a:ext cx="14323040" cy="2696754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207" y="1863568"/>
            <a:ext cx="10660709" cy="793099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669083" y="1863571"/>
            <a:ext cx="18114764" cy="39947496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20207" y="9794562"/>
            <a:ext cx="10660709" cy="32016505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1421" y="32764097"/>
            <a:ext cx="19442430" cy="3867986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351421" y="4182190"/>
            <a:ext cx="19442430" cy="2808351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351421" y="36632083"/>
            <a:ext cx="19442430" cy="5493184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620203" y="1874404"/>
            <a:ext cx="29163645" cy="7800975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20203" y="10921369"/>
            <a:ext cx="29163645" cy="30889698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620206" y="43382092"/>
            <a:ext cx="7560945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71384" y="43382092"/>
            <a:ext cx="10261283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3222906" y="43382092"/>
            <a:ext cx="7560945" cy="249197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kumimoji="1"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kumimoji="1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kumimoji="1"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kumimoji="1"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hyperlink" Target="http://gdac.broadinstitute.org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正方形/長方形 200"/>
          <p:cNvSpPr/>
          <p:nvPr/>
        </p:nvSpPr>
        <p:spPr>
          <a:xfrm>
            <a:off x="-224" y="0"/>
            <a:ext cx="32404274" cy="50875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4896769" y="1944541"/>
            <a:ext cx="22682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0" dirty="0" smtClean="0">
                <a:solidFill>
                  <a:schemeClr val="bg1"/>
                </a:solidFill>
              </a:rPr>
              <a:t>Automatic generation of </a:t>
            </a:r>
            <a:r>
              <a:rPr lang="en-US" altLang="ja-JP" sz="6000" dirty="0">
                <a:solidFill>
                  <a:schemeClr val="bg1"/>
                </a:solidFill>
              </a:rPr>
              <a:t>cancer </a:t>
            </a:r>
            <a:r>
              <a:rPr lang="en-US" altLang="ja-JP" sz="6000" dirty="0" smtClean="0">
                <a:solidFill>
                  <a:schemeClr val="bg1"/>
                </a:solidFill>
              </a:rPr>
              <a:t>genome interactive report via </a:t>
            </a:r>
            <a:r>
              <a:rPr lang="en-US" altLang="ja-JP" sz="6000" dirty="0" err="1" smtClean="0">
                <a:solidFill>
                  <a:schemeClr val="bg1"/>
                </a:solidFill>
              </a:rPr>
              <a:t>paplot</a:t>
            </a:r>
            <a:r>
              <a:rPr lang="en-US" altLang="ja-JP" sz="6000" dirty="0" smtClean="0">
                <a:solidFill>
                  <a:schemeClr val="bg1"/>
                </a:solidFill>
              </a:rPr>
              <a:t>.</a:t>
            </a:r>
            <a:endParaRPr lang="en-US" altLang="ja-JP" sz="6000" dirty="0">
              <a:solidFill>
                <a:schemeClr val="bg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9721305" y="3242426"/>
            <a:ext cx="12878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solidFill>
                  <a:srgbClr val="FFFFFF"/>
                </a:solidFill>
              </a:rPr>
              <a:t>Ai Okada(1), Yuichi </a:t>
            </a:r>
            <a:r>
              <a:rPr lang="en-US" altLang="ja-JP" sz="3600" dirty="0" err="1">
                <a:solidFill>
                  <a:srgbClr val="FFFFFF"/>
                </a:solidFill>
              </a:rPr>
              <a:t>Shiraishi</a:t>
            </a:r>
            <a:r>
              <a:rPr lang="en-US" altLang="ja-JP" sz="3600" dirty="0">
                <a:solidFill>
                  <a:srgbClr val="FFFFFF"/>
                </a:solidFill>
              </a:rPr>
              <a:t>(1</a:t>
            </a:r>
            <a:r>
              <a:rPr lang="en-US" altLang="ja-JP" sz="3600" dirty="0" smtClean="0">
                <a:solidFill>
                  <a:srgbClr val="FFFFFF"/>
                </a:solidFill>
              </a:rPr>
              <a:t>), Kenichi Chiba(1), Satoru </a:t>
            </a:r>
            <a:r>
              <a:rPr lang="en-US" altLang="ja-JP" sz="3600" dirty="0" err="1" smtClean="0">
                <a:solidFill>
                  <a:srgbClr val="FFFFFF"/>
                </a:solidFill>
              </a:rPr>
              <a:t>Miyano</a:t>
            </a:r>
            <a:r>
              <a:rPr lang="en-US" altLang="ja-JP" sz="3600" dirty="0" smtClean="0">
                <a:solidFill>
                  <a:srgbClr val="FFFFFF"/>
                </a:solidFill>
              </a:rPr>
              <a:t>(1)</a:t>
            </a:r>
            <a:endParaRPr lang="pt-BR" altLang="ja-JP" sz="3600" dirty="0">
              <a:solidFill>
                <a:srgbClr val="FFFFFF"/>
              </a:solidFill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12385601" y="144341"/>
            <a:ext cx="7632848" cy="1938992"/>
          </a:xfrm>
          <a:prstGeom prst="rect">
            <a:avLst/>
          </a:prstGeom>
          <a:ln w="412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0" b="1" dirty="0" err="1" smtClean="0">
                <a:solidFill>
                  <a:schemeClr val="bg1"/>
                </a:solidFill>
                <a:latin typeface="Plantagenet Cherokee" pitchFamily="18" charset="0"/>
              </a:rPr>
              <a:t>paplot</a:t>
            </a:r>
            <a:endParaRPr lang="en-US" altLang="ja-JP" sz="12000" b="1" dirty="0" smtClean="0">
              <a:solidFill>
                <a:schemeClr val="bg1"/>
              </a:solidFill>
              <a:latin typeface="Plantagenet Cherokee" pitchFamily="18" charset="0"/>
            </a:endParaRPr>
          </a:p>
        </p:txBody>
      </p:sp>
      <p:sp>
        <p:nvSpPr>
          <p:cNvPr id="155" name="角丸四角形 154"/>
          <p:cNvSpPr/>
          <p:nvPr/>
        </p:nvSpPr>
        <p:spPr>
          <a:xfrm>
            <a:off x="710009" y="18992771"/>
            <a:ext cx="18724284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Various plots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8486626" y="4021850"/>
            <a:ext cx="1542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buAutoNum type="arabicParenBoth"/>
            </a:pPr>
            <a:r>
              <a:rPr lang="en-US" altLang="ja-JP" sz="3600" dirty="0" smtClean="0">
                <a:solidFill>
                  <a:srgbClr val="FFFFFF"/>
                </a:solidFill>
              </a:rPr>
              <a:t>Human </a:t>
            </a:r>
            <a:r>
              <a:rPr lang="en-US" altLang="ja-JP" sz="3600" dirty="0">
                <a:solidFill>
                  <a:srgbClr val="FFFFFF"/>
                </a:solidFill>
              </a:rPr>
              <a:t>Genome Center, Institute of Medical Science, The University of </a:t>
            </a:r>
            <a:r>
              <a:rPr lang="en-US" altLang="ja-JP" sz="3600" dirty="0" smtClean="0">
                <a:solidFill>
                  <a:srgbClr val="FFFFFF"/>
                </a:solidFill>
              </a:rPr>
              <a:t>Tokyo</a:t>
            </a:r>
            <a:endParaRPr lang="ja-JP" altLang="ja-JP" sz="3600" dirty="0">
              <a:solidFill>
                <a:srgbClr val="FFFFFF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154636" y="20200307"/>
            <a:ext cx="11254467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 err="1" smtClean="0"/>
              <a:t>paplot</a:t>
            </a:r>
            <a:r>
              <a:rPr lang="en-US" altLang="ja-JP" sz="4800" b="1" dirty="0" smtClean="0"/>
              <a:t> </a:t>
            </a:r>
            <a:r>
              <a:rPr lang="en-US" altLang="ja-JP" sz="4000" dirty="0" smtClean="0"/>
              <a:t>is open source.</a:t>
            </a:r>
            <a:r>
              <a:rPr lang="en-US" altLang="ja-JP" sz="4000" dirty="0"/>
              <a:t> Please try freely.</a:t>
            </a:r>
            <a:endParaRPr lang="en-US" altLang="ja-JP" sz="4000" dirty="0" smtClean="0"/>
          </a:p>
          <a:p>
            <a:endParaRPr lang="en-US" altLang="ja-JP" sz="2800" dirty="0" smtClean="0"/>
          </a:p>
          <a:p>
            <a:r>
              <a:rPr lang="en-US" altLang="ja-JP" sz="4000" dirty="0" smtClean="0"/>
              <a:t>1. First, install </a:t>
            </a:r>
            <a:r>
              <a:rPr lang="en-US" altLang="ja-JP" sz="4000" dirty="0" err="1" smtClean="0"/>
              <a:t>paplot</a:t>
            </a:r>
            <a:r>
              <a:rPr lang="en-US" altLang="ja-JP" sz="4000" dirty="0" smtClean="0"/>
              <a:t> in your machine.</a:t>
            </a:r>
          </a:p>
          <a:p>
            <a:endParaRPr lang="en-US" altLang="ja-JP" sz="4000" dirty="0" smtClean="0"/>
          </a:p>
          <a:p>
            <a:endParaRPr lang="en-US" altLang="ja-JP" sz="4000" dirty="0"/>
          </a:p>
          <a:p>
            <a:endParaRPr lang="en-US" altLang="ja-JP" sz="4000" dirty="0" smtClean="0"/>
          </a:p>
          <a:p>
            <a:endParaRPr lang="en-US" altLang="ja-JP" sz="4000" dirty="0" smtClean="0"/>
          </a:p>
          <a:p>
            <a:endParaRPr lang="en-US" altLang="ja-JP" sz="4000" dirty="0"/>
          </a:p>
          <a:p>
            <a:endParaRPr lang="en-US" altLang="ja-JP" sz="4000" dirty="0" smtClean="0"/>
          </a:p>
          <a:p>
            <a:r>
              <a:rPr lang="en-US" altLang="ja-JP" sz="4000" dirty="0" smtClean="0"/>
              <a:t>2. Next</a:t>
            </a:r>
            <a:r>
              <a:rPr lang="en-US" altLang="ja-JP" sz="4000" dirty="0"/>
              <a:t>, </a:t>
            </a:r>
            <a:r>
              <a:rPr lang="en-US" altLang="ja-JP" sz="4000" dirty="0" smtClean="0"/>
              <a:t>prepare </a:t>
            </a:r>
            <a:r>
              <a:rPr lang="en-US" altLang="ja-JP" sz="4000" dirty="0"/>
              <a:t>configure file for your data </a:t>
            </a:r>
            <a:r>
              <a:rPr lang="en-US" altLang="ja-JP" sz="4000" dirty="0" smtClean="0"/>
              <a:t>format.</a:t>
            </a:r>
          </a:p>
          <a:p>
            <a:r>
              <a:rPr lang="en-US" altLang="ja-JP" sz="4000" dirty="0" smtClean="0"/>
              <a:t>3. Then, you just type:</a:t>
            </a:r>
          </a:p>
          <a:p>
            <a:endParaRPr kumimoji="1" lang="en-US" altLang="ja-JP" sz="4000" dirty="0"/>
          </a:p>
          <a:p>
            <a:endParaRPr lang="en-US" altLang="ja-JP" sz="4000" dirty="0" smtClean="0"/>
          </a:p>
          <a:p>
            <a:endParaRPr kumimoji="1" lang="en-US" altLang="ja-JP" sz="4000" dirty="0"/>
          </a:p>
          <a:p>
            <a:endParaRPr lang="en-US" altLang="ja-JP" sz="4000" dirty="0" smtClean="0"/>
          </a:p>
          <a:p>
            <a:r>
              <a:rPr kumimoji="1" lang="en-US" altLang="ja-JP" sz="4000" dirty="0" smtClean="0"/>
              <a:t>4. Open ‘index.html’ </a:t>
            </a:r>
            <a:r>
              <a:rPr lang="en-US" altLang="ja-JP" sz="4000" dirty="0" smtClean="0"/>
              <a:t>in </a:t>
            </a:r>
            <a:r>
              <a:rPr kumimoji="1" lang="en-US" altLang="ja-JP" sz="4000" dirty="0" smtClean="0"/>
              <a:t>your browser.</a:t>
            </a:r>
            <a:endParaRPr kumimoji="1" lang="ja-JP" altLang="en-US" sz="3600" dirty="0"/>
          </a:p>
        </p:txBody>
      </p:sp>
      <p:sp>
        <p:nvSpPr>
          <p:cNvPr id="33" name="角丸四角形 32"/>
          <p:cNvSpPr/>
          <p:nvPr/>
        </p:nvSpPr>
        <p:spPr>
          <a:xfrm>
            <a:off x="19821578" y="35834983"/>
            <a:ext cx="11737944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err="1" smtClean="0">
                <a:solidFill>
                  <a:schemeClr val="bg1"/>
                </a:solidFill>
                <a:latin typeface="+mj-lt"/>
                <a:cs typeface="Plantagenet Cherokee"/>
              </a:rPr>
              <a:t>Infomation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832344" y="36903837"/>
            <a:ext cx="118990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 err="1" smtClean="0"/>
              <a:t>paplot</a:t>
            </a:r>
            <a:r>
              <a:rPr lang="en-US" altLang="ja-JP" sz="4400" dirty="0" smtClean="0"/>
              <a:t> is published </a:t>
            </a:r>
            <a:r>
              <a:rPr lang="en-US" altLang="ja-JP" sz="4400" dirty="0"/>
              <a:t>on </a:t>
            </a:r>
            <a:r>
              <a:rPr lang="en-US" altLang="ja-JP" sz="4400" dirty="0" err="1" smtClean="0"/>
              <a:t>github</a:t>
            </a:r>
            <a:endParaRPr lang="en-US" altLang="ja-JP" sz="4400" dirty="0" smtClean="0"/>
          </a:p>
          <a:p>
            <a:endParaRPr lang="en-US" altLang="ja-JP" sz="1800" b="1" dirty="0" smtClean="0"/>
          </a:p>
          <a:p>
            <a:r>
              <a:rPr lang="en-US" altLang="ja-JP" sz="4400" dirty="0" smtClean="0"/>
              <a:t>    </a:t>
            </a:r>
            <a:r>
              <a:rPr lang="en-US" altLang="ja-JP" sz="4400" dirty="0" smtClean="0">
                <a:latin typeface="octicons" panose="02000509000000000000" pitchFamily="49" charset="2"/>
              </a:rPr>
              <a:t></a:t>
            </a:r>
            <a:r>
              <a:rPr lang="en-US" altLang="ja-JP" sz="4400" dirty="0" smtClean="0"/>
              <a:t> https</a:t>
            </a:r>
            <a:r>
              <a:rPr lang="en-US" altLang="ja-JP" sz="4400" dirty="0"/>
              <a:t>://</a:t>
            </a:r>
            <a:r>
              <a:rPr lang="en-US" altLang="ja-JP" sz="4400" dirty="0" smtClean="0"/>
              <a:t>github.com/Genomon-Project/paplot</a:t>
            </a:r>
          </a:p>
          <a:p>
            <a:r>
              <a:rPr lang="en-US" altLang="ja-JP" sz="4400" b="1" dirty="0" smtClean="0"/>
              <a:t>Demo    </a:t>
            </a:r>
            <a:endParaRPr lang="en-US" altLang="ja-JP" sz="4400" b="1" dirty="0"/>
          </a:p>
          <a:p>
            <a:r>
              <a:rPr lang="en-US" altLang="ja-JP" sz="4400" dirty="0" smtClean="0"/>
              <a:t>    </a:t>
            </a:r>
            <a:r>
              <a:rPr lang="en-US" altLang="ja-JP" sz="4400" dirty="0" smtClean="0">
                <a:latin typeface="octicons" panose="02000509000000000000" pitchFamily="49" charset="2"/>
              </a:rPr>
              <a:t></a:t>
            </a:r>
            <a:r>
              <a:rPr lang="en-US" altLang="ja-JP" sz="4400" dirty="0" smtClean="0"/>
              <a:t> http</a:t>
            </a:r>
            <a:r>
              <a:rPr lang="en-US" altLang="ja-JP" sz="4400" dirty="0"/>
              <a:t>://</a:t>
            </a:r>
            <a:r>
              <a:rPr lang="en-US" altLang="ja-JP" sz="4400" dirty="0" smtClean="0"/>
              <a:t>genomon-project.github.io/paplot</a:t>
            </a:r>
            <a:endParaRPr lang="en-US" altLang="ja-JP" sz="4400" dirty="0"/>
          </a:p>
          <a:p>
            <a:endParaRPr kumimoji="1" lang="en-US" altLang="ja-JP" sz="1800" dirty="0" smtClean="0"/>
          </a:p>
          <a:p>
            <a:r>
              <a:rPr lang="en-US" altLang="ja-JP" sz="4400" b="1" dirty="0" smtClean="0"/>
              <a:t>Please contact</a:t>
            </a:r>
            <a:r>
              <a:rPr lang="en-US" altLang="ja-JP" sz="4400" dirty="0" smtClean="0"/>
              <a:t>:  </a:t>
            </a:r>
            <a:r>
              <a:rPr lang="en-US" altLang="ja-JP" sz="4400" dirty="0" err="1" smtClean="0"/>
              <a:t>Genomon</a:t>
            </a:r>
            <a:r>
              <a:rPr lang="en-US" altLang="ja-JP" sz="4400" dirty="0" smtClean="0"/>
              <a:t> </a:t>
            </a:r>
            <a:r>
              <a:rPr lang="en-US" altLang="ja-JP" sz="4400" dirty="0" err="1" smtClean="0"/>
              <a:t>developper</a:t>
            </a:r>
            <a:r>
              <a:rPr lang="en-US" altLang="ja-JP" sz="4400" dirty="0" smtClean="0"/>
              <a:t> team</a:t>
            </a:r>
            <a:endParaRPr lang="en-US" altLang="ja-JP" sz="4400" dirty="0"/>
          </a:p>
          <a:p>
            <a:r>
              <a:rPr lang="ja-JP" altLang="en-US" sz="4400" dirty="0" smtClean="0"/>
              <a:t>    </a:t>
            </a:r>
            <a:r>
              <a:rPr lang="ja-JP" altLang="en-US" sz="4400" dirty="0" smtClean="0">
                <a:latin typeface="octicons" panose="02000509000000000000" pitchFamily="49" charset="2"/>
              </a:rPr>
              <a:t></a:t>
            </a:r>
            <a:r>
              <a:rPr lang="ja-JP" altLang="en-US" sz="1200" dirty="0" smtClean="0">
                <a:latin typeface="octicons" panose="02000509000000000000" pitchFamily="49" charset="2"/>
              </a:rPr>
              <a:t>　</a:t>
            </a:r>
            <a:r>
              <a:rPr lang="en-US" altLang="ja-JP" sz="4400" dirty="0" smtClean="0"/>
              <a:t>genomon.devel@gmail.com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836960" y="45190112"/>
            <a:ext cx="431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Coming out soon!!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710010" y="35834982"/>
            <a:ext cx="18713158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Next schedule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9832344" y="18992771"/>
            <a:ext cx="11840027" cy="8731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>
                <a:solidFill>
                  <a:schemeClr val="bg1"/>
                </a:solidFill>
                <a:latin typeface="+mj-lt"/>
                <a:cs typeface="Plantagenet Cherokee"/>
              </a:rPr>
              <a:t>How to use</a:t>
            </a:r>
            <a:endParaRPr lang="ja-JP" altLang="ja-JP" sz="48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8" t="-17753" r="3028" b="44498"/>
          <a:stretch/>
        </p:blipFill>
        <p:spPr>
          <a:xfrm>
            <a:off x="943808" y="19592122"/>
            <a:ext cx="7333334" cy="15641422"/>
          </a:xfrm>
          <a:prstGeom prst="rect">
            <a:avLst/>
          </a:prstGeom>
        </p:spPr>
      </p:pic>
      <p:sp>
        <p:nvSpPr>
          <p:cNvPr id="64" name="正方形/長方形 63"/>
          <p:cNvSpPr/>
          <p:nvPr/>
        </p:nvSpPr>
        <p:spPr>
          <a:xfrm>
            <a:off x="8862624" y="17090244"/>
            <a:ext cx="14683602" cy="1128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 smtClean="0">
                <a:solidFill>
                  <a:schemeClr val="tx1"/>
                </a:solidFill>
              </a:rPr>
              <a:t>All Charts are available to save image (SVG, PNG).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247" y="936677"/>
            <a:ext cx="3732594" cy="3732594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1290077" y="20249965"/>
            <a:ext cx="719654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smtClean="0"/>
              <a:t>QC </a:t>
            </a:r>
            <a:r>
              <a:rPr lang="en-US" altLang="ja-JP" sz="4000" b="1" dirty="0"/>
              <a:t>(Quality Control) </a:t>
            </a:r>
            <a:r>
              <a:rPr lang="en-US" altLang="ja-JP" sz="4000" b="1" dirty="0" smtClean="0"/>
              <a:t>graphs</a:t>
            </a:r>
            <a:endParaRPr lang="ja-JP" altLang="en-US" sz="4000" b="1" dirty="0"/>
          </a:p>
          <a:p>
            <a:endParaRPr lang="ja-JP" altLang="en-US" sz="2800" dirty="0"/>
          </a:p>
          <a:p>
            <a:r>
              <a:rPr lang="en-US" altLang="ja-JP" sz="4000" dirty="0" smtClean="0"/>
              <a:t> Plots QC values each sample’s bam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file.</a:t>
            </a:r>
          </a:p>
          <a:p>
            <a:r>
              <a:rPr lang="en-US" altLang="ja-JP" sz="4000" dirty="0" smtClean="0"/>
              <a:t> Items for plot can </a:t>
            </a:r>
            <a:r>
              <a:rPr lang="en-US" altLang="ja-JP" sz="4000" dirty="0"/>
              <a:t>be customized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0259205" y="42157433"/>
            <a:ext cx="8217870" cy="3740565"/>
            <a:chOff x="16589921" y="43003929"/>
            <a:chExt cx="9514462" cy="3740565"/>
          </a:xfrm>
        </p:grpSpPr>
        <p:sp>
          <p:nvSpPr>
            <p:cNvPr id="21" name="正方形/長方形 20"/>
            <p:cNvSpPr/>
            <p:nvPr/>
          </p:nvSpPr>
          <p:spPr>
            <a:xfrm>
              <a:off x="16589921" y="43003929"/>
              <a:ext cx="9514462" cy="3740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タイトル 1"/>
            <p:cNvSpPr txBox="1">
              <a:spLocks/>
            </p:cNvSpPr>
            <p:nvPr/>
          </p:nvSpPr>
          <p:spPr>
            <a:xfrm>
              <a:off x="17463797" y="43367083"/>
              <a:ext cx="8072437" cy="694407"/>
            </a:xfrm>
            <a:prstGeom prst="rect">
              <a:avLst/>
            </a:prstGeom>
          </p:spPr>
          <p:txBody>
            <a:bodyPr vert="horz" lIns="432054" tIns="216027" rIns="432054" bIns="216027" rtlCol="0" anchor="ctr">
              <a:normAutofit fontScale="55000" lnSpcReduction="20000"/>
            </a:bodyPr>
            <a:lstStyle>
              <a:lvl1pPr algn="ctr" defTabSz="4320540" rtl="0" eaLnBrk="1" latinLnBrk="0" hangingPunct="1">
                <a:spcBef>
                  <a:spcPct val="0"/>
                </a:spcBef>
                <a:buNone/>
                <a:defRPr kumimoji="1" sz="20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600" b="1" dirty="0" smtClean="0">
                  <a:solidFill>
                    <a:srgbClr val="000090"/>
                  </a:solidFill>
                  <a:latin typeface="Calibri" charset="0"/>
                  <a:ea typeface="ＭＳ Ｐゴシック" charset="0"/>
                </a:rPr>
                <a:t>COI Disclosure Information</a:t>
              </a:r>
              <a:endParaRPr lang="ja-JP" altLang="en-US" sz="3200" b="1" dirty="0">
                <a:solidFill>
                  <a:srgbClr val="000090"/>
                </a:solidFill>
                <a:latin typeface="Calibri" charset="0"/>
                <a:ea typeface="ＭＳ Ｐゴシック" charset="0"/>
              </a:endParaRPr>
            </a:p>
          </p:txBody>
        </p:sp>
        <p:cxnSp>
          <p:nvCxnSpPr>
            <p:cNvPr id="76" name="直線コネクタ 75"/>
            <p:cNvCxnSpPr/>
            <p:nvPr/>
          </p:nvCxnSpPr>
          <p:spPr>
            <a:xfrm>
              <a:off x="17178047" y="44570680"/>
              <a:ext cx="8643937" cy="1588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17251543" y="44066624"/>
              <a:ext cx="84969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800" b="1" dirty="0" smtClean="0">
                  <a:solidFill>
                    <a:srgbClr val="FF6600"/>
                  </a:solidFill>
                  <a:latin typeface="Calibri" charset="0"/>
                </a:rPr>
                <a:t>Lead Presenter: </a:t>
              </a:r>
              <a:r>
                <a:rPr lang="en-US" altLang="ja-JP" sz="2800" b="1" dirty="0" smtClean="0">
                  <a:solidFill>
                    <a:srgbClr val="000090"/>
                  </a:solidFill>
                  <a:latin typeface="Calibri" charset="0"/>
                </a:rPr>
                <a:t>Ai</a:t>
              </a:r>
              <a:r>
                <a:rPr lang="ja-JP" altLang="en-US" sz="2800" b="1" dirty="0" smtClean="0">
                  <a:solidFill>
                    <a:srgbClr val="000090"/>
                  </a:solidFill>
                  <a:latin typeface="Calibri" charset="0"/>
                </a:rPr>
                <a:t> </a:t>
              </a:r>
              <a:r>
                <a:rPr lang="en-US" altLang="ja-JP" sz="2800" b="1" dirty="0" smtClean="0">
                  <a:solidFill>
                    <a:srgbClr val="000090"/>
                  </a:solidFill>
                  <a:latin typeface="Calibri" charset="0"/>
                </a:rPr>
                <a:t>Okada</a:t>
              </a:r>
              <a:endParaRPr lang="ja-JP" altLang="en-US" sz="1600" dirty="0">
                <a:solidFill>
                  <a:srgbClr val="000090"/>
                </a:solidFill>
              </a:endParaRPr>
            </a:p>
          </p:txBody>
        </p:sp>
        <p:cxnSp>
          <p:nvCxnSpPr>
            <p:cNvPr id="78" name="直線コネクタ 77"/>
            <p:cNvCxnSpPr/>
            <p:nvPr/>
          </p:nvCxnSpPr>
          <p:spPr>
            <a:xfrm>
              <a:off x="17178047" y="45434776"/>
              <a:ext cx="8643937" cy="1588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正方形/長方形 78"/>
            <p:cNvSpPr/>
            <p:nvPr/>
          </p:nvSpPr>
          <p:spPr>
            <a:xfrm>
              <a:off x="17251543" y="44930720"/>
              <a:ext cx="84969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800" b="1" dirty="0" smtClean="0">
                  <a:solidFill>
                    <a:srgbClr val="FF6600"/>
                  </a:solidFill>
                  <a:latin typeface="Calibri" charset="0"/>
                </a:rPr>
                <a:t>Responsible Researcher: </a:t>
              </a:r>
              <a:r>
                <a:rPr lang="en-US" altLang="ja-JP" sz="2800" b="1" dirty="0" smtClean="0">
                  <a:solidFill>
                    <a:srgbClr val="000090"/>
                  </a:solidFill>
                  <a:latin typeface="Calibri" charset="0"/>
                </a:rPr>
                <a:t>Yuichi </a:t>
              </a:r>
              <a:r>
                <a:rPr lang="en-US" altLang="ja-JP" sz="2800" b="1" dirty="0" err="1" smtClean="0">
                  <a:solidFill>
                    <a:srgbClr val="000090"/>
                  </a:solidFill>
                  <a:latin typeface="Calibri" charset="0"/>
                </a:rPr>
                <a:t>Shiraishi</a:t>
              </a:r>
              <a:endParaRPr lang="ja-JP" altLang="en-US" sz="1600" dirty="0">
                <a:solidFill>
                  <a:srgbClr val="000090"/>
                </a:solidFill>
              </a:endParaRPr>
            </a:p>
          </p:txBody>
        </p:sp>
        <p:sp>
          <p:nvSpPr>
            <p:cNvPr id="80" name="サブタイトル 2"/>
            <p:cNvSpPr txBox="1">
              <a:spLocks/>
            </p:cNvSpPr>
            <p:nvPr/>
          </p:nvSpPr>
          <p:spPr bwMode="auto">
            <a:xfrm>
              <a:off x="17300280" y="45938832"/>
              <a:ext cx="7112528" cy="54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 eaLnBrk="1" hangingPunct="1">
                <a:lnSpc>
                  <a:spcPct val="60000"/>
                </a:lnSpc>
              </a:pPr>
              <a:r>
                <a:rPr lang="en-US" altLang="ja-JP" sz="2400" b="1" dirty="0" smtClean="0">
                  <a:solidFill>
                    <a:srgbClr val="000090"/>
                  </a:solidFill>
                  <a:latin typeface="Calibri" charset="0"/>
                  <a:ea typeface="ＭＳ Ｐゴシック" charset="0"/>
                </a:rPr>
                <a:t>We </a:t>
              </a:r>
              <a:r>
                <a:rPr lang="en-US" altLang="ja-JP" sz="2400" b="1" dirty="0">
                  <a:solidFill>
                    <a:srgbClr val="000090"/>
                  </a:solidFill>
                  <a:latin typeface="Calibri" charset="0"/>
                  <a:ea typeface="ＭＳ Ｐゴシック" charset="0"/>
                </a:rPr>
                <a:t>have no financial relationships to disclose.</a:t>
              </a:r>
              <a:endParaRPr lang="en-US" altLang="ja-JP" sz="2400" b="1" dirty="0">
                <a:solidFill>
                  <a:srgbClr val="558ED5"/>
                </a:solidFill>
                <a:latin typeface="Calibri" charset="0"/>
                <a:ea typeface="ＭＳ Ｐゴシック" charset="0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5389410" y="37369934"/>
            <a:ext cx="431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Genomic </a:t>
            </a:r>
            <a:r>
              <a:rPr lang="en-US" altLang="ja-JP" sz="4000" dirty="0" smtClean="0"/>
              <a:t>signature</a:t>
            </a:r>
            <a:endParaRPr lang="en-US" altLang="ja-JP" sz="40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943808" y="6401611"/>
            <a:ext cx="8252821" cy="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936329" y="5434024"/>
            <a:ext cx="603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cs typeface="Plantagenet Cherokee"/>
              </a:rPr>
              <a:t>What is INTERACTIVE </a:t>
            </a:r>
            <a:r>
              <a:rPr lang="en-US" altLang="ja-JP" sz="4800" b="1" dirty="0" smtClean="0">
                <a:cs typeface="Plantagenet Cherokee"/>
              </a:rPr>
              <a:t>?</a:t>
            </a:r>
            <a:endParaRPr lang="ja-JP" altLang="ja-JP" sz="4800" b="1" dirty="0">
              <a:cs typeface="Plantagenet Cherokee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164450" y="20247286"/>
            <a:ext cx="99416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CA (Chromosomal Aberration</a:t>
            </a:r>
            <a:r>
              <a:rPr lang="en-US" altLang="ja-JP" sz="4000" b="1" dirty="0" smtClean="0"/>
              <a:t>) graphs</a:t>
            </a:r>
            <a:endParaRPr lang="ja-JP" altLang="en-US" sz="4000" b="1" dirty="0"/>
          </a:p>
          <a:p>
            <a:endParaRPr lang="ja-JP" altLang="en-US" sz="2800" dirty="0"/>
          </a:p>
          <a:p>
            <a:r>
              <a:rPr lang="en-US" altLang="ja-JP" sz="4000" dirty="0" smtClean="0"/>
              <a:t> </a:t>
            </a:r>
            <a:r>
              <a:rPr lang="en-US" altLang="ja-JP" sz="4000" u="sng" dirty="0" smtClean="0"/>
              <a:t>With Circular plots</a:t>
            </a:r>
            <a:r>
              <a:rPr lang="en-US" altLang="ja-JP" sz="4000" dirty="0" smtClean="0"/>
              <a:t>, view </a:t>
            </a:r>
            <a:r>
              <a:rPr lang="en-US" altLang="ja-JP" sz="4000" dirty="0"/>
              <a:t>c</a:t>
            </a:r>
            <a:r>
              <a:rPr lang="en-US" altLang="ja-JP" sz="4000" dirty="0" smtClean="0"/>
              <a:t>hromosomal aberrations for </a:t>
            </a:r>
            <a:r>
              <a:rPr lang="en-US" altLang="ja-JP" sz="4000" dirty="0"/>
              <a:t>Structural Variation (SV) </a:t>
            </a:r>
            <a:r>
              <a:rPr lang="en-US" altLang="ja-JP" sz="4000" dirty="0" smtClean="0"/>
              <a:t>etc.</a:t>
            </a:r>
          </a:p>
          <a:p>
            <a:r>
              <a:rPr lang="en-US" altLang="ja-JP" sz="4000" dirty="0" smtClean="0"/>
              <a:t> Each </a:t>
            </a:r>
            <a:r>
              <a:rPr lang="en-US" altLang="ja-JP" sz="4000" dirty="0"/>
              <a:t>circular plots expands with click.</a:t>
            </a:r>
          </a:p>
          <a:p>
            <a:r>
              <a:rPr lang="en-US" altLang="ja-JP" sz="4000" dirty="0"/>
              <a:t>Expanded plot is movable and </a:t>
            </a:r>
            <a:r>
              <a:rPr lang="en-US" altLang="ja-JP" sz="4000" dirty="0" smtClean="0"/>
              <a:t>shows pop-up window for more </a:t>
            </a:r>
            <a:r>
              <a:rPr lang="en-US" altLang="ja-JP" sz="4000" dirty="0"/>
              <a:t>information with on mouse</a:t>
            </a:r>
            <a:r>
              <a:rPr lang="en-US" altLang="ja-JP" sz="4000" dirty="0" smtClean="0"/>
              <a:t>.</a:t>
            </a:r>
          </a:p>
          <a:p>
            <a:endParaRPr lang="en-US" altLang="ja-JP" sz="2800" dirty="0"/>
          </a:p>
          <a:p>
            <a:r>
              <a:rPr lang="en-US" altLang="ja-JP" sz="4000" dirty="0" smtClean="0"/>
              <a:t> </a:t>
            </a:r>
            <a:r>
              <a:rPr lang="en-US" altLang="ja-JP" sz="4000" u="sng" dirty="0" smtClean="0"/>
              <a:t>With </a:t>
            </a:r>
            <a:r>
              <a:rPr lang="en-US" altLang="ja-JP" sz="4000" u="sng" dirty="0"/>
              <a:t>bar plot</a:t>
            </a:r>
            <a:r>
              <a:rPr lang="en-US" altLang="ja-JP" sz="4000" dirty="0"/>
              <a:t>, view o</a:t>
            </a:r>
            <a:r>
              <a:rPr lang="en-US" altLang="ja-JP" sz="4000" dirty="0" smtClean="0"/>
              <a:t>f </a:t>
            </a:r>
            <a:r>
              <a:rPr lang="en-US" altLang="ja-JP" sz="4000" dirty="0"/>
              <a:t>the entire </a:t>
            </a:r>
            <a:r>
              <a:rPr lang="en-US" altLang="ja-JP" sz="4000" dirty="0" smtClean="0"/>
              <a:t>distribution.</a:t>
            </a:r>
            <a:endParaRPr lang="en-US" altLang="ja-JP" sz="40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245" y="25656488"/>
            <a:ext cx="9707330" cy="1005980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25" y="36979635"/>
            <a:ext cx="9542698" cy="581038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192" y="42587574"/>
            <a:ext cx="3715766" cy="37157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20767184" y="22612897"/>
            <a:ext cx="10641919" cy="25902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ja-JP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https://github.com/Genomon-Project/paplot.git</a:t>
            </a:r>
          </a:p>
          <a:p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cd </a:t>
            </a:r>
            <a:r>
              <a:rPr lang="en-US" altLang="ja-JP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paplot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python 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setup.py build 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endParaRPr kumimoji="1" lang="ja-JP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830664" y="27412833"/>
            <a:ext cx="10641919" cy="1534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ja-JP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pa_plot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qc {</a:t>
            </a:r>
            <a:r>
              <a:rPr lang="en-US" altLang="ja-JP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input_files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lang="en-US" altLang="ja-JP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name}</a:t>
            </a:r>
            <a:r>
              <a:rPr lang="ja-JP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ja-JP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altLang="ja-JP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altLang="ja-JP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3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714" y="20515957"/>
            <a:ext cx="1982876" cy="669757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21599743" y="30445037"/>
            <a:ext cx="8976799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octicons" panose="02000509000000000000" pitchFamily="49" charset="2"/>
              </a:rPr>
              <a:t></a:t>
            </a:r>
            <a:r>
              <a:rPr lang="en-US" altLang="ja-JP" sz="3200" dirty="0" smtClean="0"/>
              <a:t> {</a:t>
            </a:r>
            <a:r>
              <a:rPr lang="en-US" altLang="ja-JP" sz="3200" dirty="0" err="1" smtClean="0"/>
              <a:t>output_dir</a:t>
            </a:r>
            <a:r>
              <a:rPr lang="en-US" altLang="ja-JP" sz="3200" dirty="0" smtClean="0"/>
              <a:t>}</a:t>
            </a:r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</a:t>
            </a:r>
            <a:r>
              <a:rPr lang="en-US" altLang="ja-JP" sz="3200" dirty="0" smtClean="0"/>
              <a:t> {name}</a:t>
            </a:r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 </a:t>
            </a:r>
            <a:r>
              <a:rPr lang="en-US" altLang="ja-JP" sz="3200" dirty="0" smtClean="0"/>
              <a:t> graph_ca.html </a:t>
            </a:r>
            <a:endParaRPr lang="en-US" altLang="ja-JP" sz="3200" dirty="0" smtClean="0">
              <a:latin typeface="octicons" panose="02000509000000000000" pitchFamily="49" charset="2"/>
            </a:endParaRPr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 </a:t>
            </a:r>
            <a:r>
              <a:rPr lang="en-US" altLang="ja-JP" sz="3200" dirty="0" smtClean="0"/>
              <a:t> graph_mut.html</a:t>
            </a:r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 </a:t>
            </a:r>
            <a:r>
              <a:rPr lang="en-US" altLang="ja-JP" sz="3200" dirty="0" smtClean="0"/>
              <a:t> graph_qc.html </a:t>
            </a:r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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js</a:t>
            </a:r>
            <a:endParaRPr lang="en-US" altLang="ja-JP" sz="3200" dirty="0" smtClean="0"/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</a:t>
            </a:r>
            <a:r>
              <a:rPr lang="en-US" altLang="ja-JP" sz="3200" dirty="0" smtClean="0"/>
              <a:t> layout</a:t>
            </a:r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</a:t>
            </a:r>
            <a:r>
              <a:rPr lang="en-US" altLang="ja-JP" sz="3200" dirty="0" smtClean="0"/>
              <a:t> lib</a:t>
            </a:r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</a:t>
            </a:r>
            <a:r>
              <a:rPr lang="en-US" altLang="ja-JP" sz="3200" dirty="0" smtClean="0"/>
              <a:t> style</a:t>
            </a:r>
          </a:p>
          <a:p>
            <a:r>
              <a:rPr lang="en-US" altLang="ja-JP" sz="3200" dirty="0" smtClean="0">
                <a:latin typeface="octicons" panose="02000509000000000000" pitchFamily="49" charset="2"/>
              </a:rPr>
              <a:t> </a:t>
            </a:r>
            <a:r>
              <a:rPr lang="en-US" altLang="ja-JP" sz="3200" dirty="0"/>
              <a:t> index.html         </a:t>
            </a:r>
            <a:r>
              <a:rPr lang="en-US" altLang="ja-JP" sz="3200" dirty="0" smtClean="0">
                <a:latin typeface="octicons" panose="02000509000000000000" pitchFamily="49" charset="2"/>
              </a:rPr>
              <a:t></a:t>
            </a:r>
            <a:r>
              <a:rPr lang="ja-JP" altLang="en-US" sz="3200" dirty="0" smtClean="0"/>
              <a:t>　</a:t>
            </a:r>
            <a:r>
              <a:rPr lang="en-US" altLang="ja-JP" sz="3200" dirty="0" smtClean="0"/>
              <a:t>Open your browser!!</a:t>
            </a:r>
            <a:endParaRPr kumimoji="1" lang="ja-JP" altLang="en-US" sz="3200" dirty="0">
              <a:latin typeface="octicons" panose="02000509000000000000" pitchFamily="49" charset="2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7887006" y="29379466"/>
            <a:ext cx="4256322" cy="852096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28423958" y="21530717"/>
            <a:ext cx="2747452" cy="897981"/>
            <a:chOff x="27986351" y="28409600"/>
            <a:chExt cx="2747452" cy="89798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5802" y="28409600"/>
              <a:ext cx="673727" cy="825859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351" y="28409601"/>
              <a:ext cx="936104" cy="825859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5553" y="28409600"/>
              <a:ext cx="778250" cy="897981"/>
            </a:xfrm>
            <a:prstGeom prst="rect">
              <a:avLst/>
            </a:prstGeom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629" y="6591962"/>
            <a:ext cx="14317133" cy="101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638" y="6401611"/>
            <a:ext cx="7887046" cy="353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3820593" y="5760965"/>
            <a:ext cx="5414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extract </a:t>
            </a:r>
            <a:r>
              <a:rPr lang="en-US" altLang="ja-JP" sz="4800" dirty="0" err="1" smtClean="0"/>
              <a:t>mutaion</a:t>
            </a:r>
            <a:r>
              <a:rPr lang="en-US" altLang="ja-JP" sz="4800" dirty="0" smtClean="0"/>
              <a:t> type</a:t>
            </a:r>
            <a:endParaRPr kumimoji="1" lang="ja-JP" altLang="en-US" sz="4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"/>
          <a:stretch/>
        </p:blipFill>
        <p:spPr bwMode="auto">
          <a:xfrm>
            <a:off x="23910573" y="11017549"/>
            <a:ext cx="8366385" cy="357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23939477" y="10261057"/>
            <a:ext cx="462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change sort order</a:t>
            </a:r>
            <a:endParaRPr kumimoji="1" lang="ja-JP" altLang="en-US" sz="48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9"/>
          <a:stretch/>
        </p:blipFill>
        <p:spPr bwMode="auto">
          <a:xfrm>
            <a:off x="23944389" y="14401925"/>
            <a:ext cx="8117813" cy="339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10513393" y="18279904"/>
            <a:ext cx="2104395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ja-JP" sz="3200" dirty="0">
                <a:solidFill>
                  <a:schemeClr val="tx1"/>
                </a:solidFill>
              </a:rPr>
              <a:t>T</a:t>
            </a:r>
            <a:r>
              <a:rPr lang="en-US" altLang="ja-JP" sz="3200" dirty="0" smtClean="0">
                <a:solidFill>
                  <a:schemeClr val="tx1"/>
                </a:solidFill>
              </a:rPr>
              <a:t>his demo data </a:t>
            </a:r>
            <a:r>
              <a:rPr lang="en-US" altLang="ja-JP" sz="3200" dirty="0">
                <a:solidFill>
                  <a:schemeClr val="tx1"/>
                </a:solidFill>
              </a:rPr>
              <a:t>is </a:t>
            </a:r>
            <a:r>
              <a:rPr lang="en-US" altLang="ja-JP" sz="3200" dirty="0" smtClean="0">
                <a:solidFill>
                  <a:schemeClr val="tx1"/>
                </a:solidFill>
              </a:rPr>
              <a:t>TCGA-ACC, downloaded from </a:t>
            </a:r>
            <a:r>
              <a:rPr lang="en-US" altLang="ja-JP" sz="3200" dirty="0" smtClean="0">
                <a:hlinkClick r:id="rId17"/>
              </a:rPr>
              <a:t>http</a:t>
            </a:r>
            <a:r>
              <a:rPr lang="en-US" altLang="ja-JP" sz="3200" dirty="0">
                <a:hlinkClick r:id="rId17"/>
              </a:rPr>
              <a:t>://gdac.broadinstitute.org</a:t>
            </a:r>
            <a:r>
              <a:rPr lang="en-US" altLang="ja-JP" sz="3200" dirty="0" smtClean="0">
                <a:hlinkClick r:id="rId17"/>
              </a:rPr>
              <a:t>/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3"/>
          <a:stretch/>
        </p:blipFill>
        <p:spPr>
          <a:xfrm>
            <a:off x="432273" y="39921784"/>
            <a:ext cx="8343345" cy="6667717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8353541" y="43718398"/>
            <a:ext cx="431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RNA </a:t>
            </a:r>
            <a:r>
              <a:rPr lang="en-US" altLang="ja-JP" sz="4000" dirty="0"/>
              <a:t>expression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224361" y="6553053"/>
            <a:ext cx="7972268" cy="1277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  </a:t>
            </a:r>
            <a:r>
              <a:rPr lang="en-US" altLang="ja-JP" sz="4000" dirty="0" smtClean="0"/>
              <a:t>Visualization </a:t>
            </a:r>
            <a:r>
              <a:rPr lang="en-US" altLang="ja-JP" sz="4000" dirty="0"/>
              <a:t>and interpretation of genomic analysis results often demand us further laborious efforts such as formatting and organizing the result with additional </a:t>
            </a:r>
            <a:r>
              <a:rPr lang="en-US" altLang="ja-JP" sz="4000" dirty="0" smtClean="0"/>
              <a:t>scripting.</a:t>
            </a:r>
          </a:p>
          <a:p>
            <a:endParaRPr lang="en-US" altLang="ja-JP" sz="2800" dirty="0" smtClean="0"/>
          </a:p>
          <a:p>
            <a:r>
              <a:rPr lang="en-US" altLang="ja-JP" sz="4000" dirty="0" smtClean="0"/>
              <a:t>  Here</a:t>
            </a:r>
            <a:r>
              <a:rPr lang="en-US" altLang="ja-JP" sz="4000" dirty="0"/>
              <a:t>, we introduce </a:t>
            </a:r>
            <a:r>
              <a:rPr lang="en-US" altLang="ja-JP" sz="4000" dirty="0" smtClean="0"/>
              <a:t>Post Analysis PLOT (</a:t>
            </a:r>
            <a:r>
              <a:rPr lang="en-US" altLang="ja-JP" sz="4000" b="1" dirty="0" err="1" smtClean="0"/>
              <a:t>paplot</a:t>
            </a:r>
            <a:r>
              <a:rPr lang="en-US" altLang="ja-JP" sz="4000" b="1" dirty="0" smtClean="0"/>
              <a:t>).</a:t>
            </a:r>
          </a:p>
          <a:p>
            <a:r>
              <a:rPr lang="en-US" altLang="ja-JP" sz="4000" b="1" dirty="0"/>
              <a:t> </a:t>
            </a:r>
            <a:r>
              <a:rPr lang="en-US" altLang="ja-JP" sz="4000" b="1" dirty="0" smtClean="0"/>
              <a:t> </a:t>
            </a:r>
            <a:r>
              <a:rPr lang="en-US" altLang="ja-JP" sz="4000" b="1" dirty="0" err="1" smtClean="0"/>
              <a:t>paplot</a:t>
            </a:r>
            <a:r>
              <a:rPr lang="en-US" altLang="ja-JP" sz="4000" dirty="0" smtClean="0"/>
              <a:t> outputs files described by </a:t>
            </a:r>
            <a:r>
              <a:rPr lang="en-US" altLang="ja-JP" sz="4000" dirty="0" err="1" smtClean="0"/>
              <a:t>javascript</a:t>
            </a:r>
            <a:r>
              <a:rPr lang="en-US" altLang="ja-JP" sz="4000" dirty="0" smtClean="0"/>
              <a:t> (use D3.js,</a:t>
            </a:r>
            <a:r>
              <a:rPr lang="ja-JP" altLang="en-US" sz="4000" dirty="0" smtClean="0"/>
              <a:t> </a:t>
            </a:r>
            <a:r>
              <a:rPr lang="en-US" altLang="ja-JP" sz="2800" dirty="0" smtClean="0"/>
              <a:t>https</a:t>
            </a:r>
            <a:r>
              <a:rPr lang="en-US" altLang="ja-JP" sz="2800" dirty="0"/>
              <a:t>://d3js.org/ </a:t>
            </a:r>
            <a:r>
              <a:rPr lang="en-US" altLang="ja-JP" sz="4000" dirty="0" smtClean="0"/>
              <a:t>) and HTML.</a:t>
            </a:r>
          </a:p>
          <a:p>
            <a:r>
              <a:rPr lang="en-US" altLang="ja-JP" sz="4000" dirty="0" smtClean="0"/>
              <a:t>  These interactive </a:t>
            </a:r>
            <a:r>
              <a:rPr lang="en-US" altLang="ja-JP" sz="4000" dirty="0"/>
              <a:t>figures </a:t>
            </a:r>
            <a:r>
              <a:rPr lang="en-US" altLang="ja-JP" sz="4000" dirty="0" smtClean="0"/>
              <a:t> allow </a:t>
            </a:r>
            <a:r>
              <a:rPr lang="en-US" altLang="ja-JP" sz="4000" dirty="0"/>
              <a:t>users to enjoy filtering, focusing and sorting the visualized contents as their necessity, without re-executing drawing tools with different </a:t>
            </a:r>
            <a:r>
              <a:rPr lang="en-US" altLang="ja-JP" sz="4000" dirty="0" smtClean="0"/>
              <a:t>parameters.</a:t>
            </a:r>
          </a:p>
          <a:p>
            <a:r>
              <a:rPr lang="en-US" altLang="ja-JP" sz="4000" dirty="0"/>
              <a:t> </a:t>
            </a:r>
            <a:r>
              <a:rPr lang="en-US" altLang="ja-JP" sz="4000" dirty="0" smtClean="0"/>
              <a:t> Furthermore</a:t>
            </a:r>
            <a:r>
              <a:rPr lang="en-US" altLang="ja-JP" sz="4000" dirty="0"/>
              <a:t>, by moving the mouse, the user can efficiently obtain various </a:t>
            </a:r>
            <a:r>
              <a:rPr lang="en-US" altLang="ja-JP" sz="4000" dirty="0" smtClean="0"/>
              <a:t>information.</a:t>
            </a:r>
            <a:endParaRPr lang="en-US" altLang="ja-JP" sz="4000" dirty="0"/>
          </a:p>
          <a:p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9016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423</Words>
  <Application>Microsoft Office PowerPoint</Application>
  <PresentationFormat>ユーザー設定</PresentationFormat>
  <Paragraphs>76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okada</cp:lastModifiedBy>
  <cp:revision>838</cp:revision>
  <cp:lastPrinted>2016-09-30T05:33:12Z</cp:lastPrinted>
  <dcterms:created xsi:type="dcterms:W3CDTF">2011-11-04T08:35:03Z</dcterms:created>
  <dcterms:modified xsi:type="dcterms:W3CDTF">2016-10-05T02:50:16Z</dcterms:modified>
</cp:coreProperties>
</file>