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2404050" cy="46805850"/>
  <p:notesSz cx="6807200" cy="9939338"/>
  <p:defaultTextStyle>
    <a:defPPr>
      <a:defRPr lang="ja-JP"/>
    </a:defPPr>
    <a:lvl1pPr marL="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F0000"/>
    <a:srgbClr val="C9F9FB"/>
    <a:srgbClr val="0AE0F6"/>
    <a:srgbClr val="3BD8F7"/>
    <a:srgbClr val="0CCDF4"/>
    <a:srgbClr val="90F0FA"/>
    <a:srgbClr val="23D8F1"/>
    <a:srgbClr val="99FFCC"/>
    <a:srgbClr val="99EDF1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4" autoAdjust="0"/>
  </p:normalViewPr>
  <p:slideViewPr>
    <p:cSldViewPr>
      <p:cViewPr>
        <p:scale>
          <a:sx n="45" d="100"/>
          <a:sy n="45" d="100"/>
        </p:scale>
        <p:origin x="-304" y="4912"/>
      </p:cViewPr>
      <p:guideLst>
        <p:guide orient="horz" pos="14742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678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352" y="4"/>
            <a:ext cx="2950765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r">
              <a:defRPr sz="800"/>
            </a:lvl1pPr>
          </a:lstStyle>
          <a:p>
            <a:fld id="{CB483EFB-F0DD-4A29-AFA5-ECBBEE494D40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784"/>
            <a:ext cx="2949678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352" y="9440784"/>
            <a:ext cx="2950765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r">
              <a:defRPr sz="800"/>
            </a:lvl1pPr>
          </a:lstStyle>
          <a:p>
            <a:fld id="{9F0AFCBB-2E8D-451D-865B-EC3310AEA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7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3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C582AAB-712C-45D4-8745-44516254F3BE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581275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9"/>
            <a:ext cx="5445760" cy="4472702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7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3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B7883994-8E3D-4DE9-802B-07ACB7333E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5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3994-8E3D-4DE9-802B-07ACB7333E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30304" y="14540153"/>
            <a:ext cx="27543443" cy="1003292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60608" y="26523315"/>
            <a:ext cx="22682835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492939" y="1874408"/>
            <a:ext cx="7290911" cy="39936659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620203" y="1874408"/>
            <a:ext cx="21332666" cy="399366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59697" y="30077098"/>
            <a:ext cx="27543443" cy="9296162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59697" y="19838320"/>
            <a:ext cx="27543443" cy="10238776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620205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472062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477148"/>
            <a:ext cx="14317416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20203" y="14843522"/>
            <a:ext cx="14317416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6460809" y="10477148"/>
            <a:ext cx="14323040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6460809" y="14843522"/>
            <a:ext cx="14323040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207" y="1863568"/>
            <a:ext cx="10660709" cy="793099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669083" y="1863571"/>
            <a:ext cx="18114764" cy="3994749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20207" y="9794562"/>
            <a:ext cx="10660709" cy="32016505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1421" y="32764097"/>
            <a:ext cx="19442430" cy="386798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351421" y="4182190"/>
            <a:ext cx="19442430" cy="2808351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351421" y="36632083"/>
            <a:ext cx="19442430" cy="549318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20203" y="1874404"/>
            <a:ext cx="29163645" cy="7800975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921369"/>
            <a:ext cx="29163645" cy="30889698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6202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71384" y="43382092"/>
            <a:ext cx="10261283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32229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kumimoji="1"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7642185" y="41620949"/>
            <a:ext cx="12097344" cy="3960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1602625" y="16994213"/>
            <a:ext cx="9001000" cy="741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521505" y="16994213"/>
            <a:ext cx="9001000" cy="741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52353" y="16994213"/>
            <a:ext cx="9001000" cy="741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-224" y="0"/>
            <a:ext cx="32404274" cy="47528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8857209" y="1152453"/>
            <a:ext cx="22682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0" dirty="0">
                <a:solidFill>
                  <a:schemeClr val="bg1"/>
                </a:solidFill>
              </a:rPr>
              <a:t>a new framework for analyzing massive </a:t>
            </a:r>
            <a:r>
              <a:rPr lang="en-US" altLang="ja-JP" sz="6000" dirty="0" smtClean="0">
                <a:solidFill>
                  <a:schemeClr val="bg1"/>
                </a:solidFill>
              </a:rPr>
              <a:t>whole genome sequencing </a:t>
            </a:r>
            <a:r>
              <a:rPr lang="en-US" altLang="ja-JP" sz="6000" dirty="0">
                <a:solidFill>
                  <a:schemeClr val="bg1"/>
                </a:solidFill>
              </a:rPr>
              <a:t>data</a:t>
            </a:r>
            <a:r>
              <a:rPr lang="ja-JP" altLang="ja-JP" sz="6000" dirty="0">
                <a:solidFill>
                  <a:schemeClr val="bg1"/>
                </a:solidFill>
              </a:rPr>
              <a:t> </a:t>
            </a:r>
            <a:endParaRPr lang="en-US" altLang="ja-JP" sz="6000" dirty="0" smtClean="0">
              <a:solidFill>
                <a:schemeClr val="bg1"/>
              </a:solidFill>
              <a:latin typeface="Plantagenet Cherokee" pitchFamily="18" charset="0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3118191" y="2304581"/>
            <a:ext cx="25757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>
                <a:solidFill>
                  <a:srgbClr val="FFFFFF"/>
                </a:solidFill>
              </a:rPr>
              <a:t>Eigo</a:t>
            </a:r>
            <a:r>
              <a:rPr lang="en-US" altLang="ja-JP" sz="3200" dirty="0" smtClean="0">
                <a:solidFill>
                  <a:srgbClr val="FFFFFF"/>
                </a:solidFill>
              </a:rPr>
              <a:t> </a:t>
            </a:r>
            <a:r>
              <a:rPr lang="en-US" altLang="ja-JP" sz="3200" dirty="0" smtClean="0">
                <a:solidFill>
                  <a:srgbClr val="FFFFFF"/>
                </a:solidFill>
              </a:rPr>
              <a:t>Shimizu(1), Kenichi Chiba(1), </a:t>
            </a:r>
            <a:r>
              <a:rPr lang="en-US" altLang="ja-JP" sz="3200" dirty="0" smtClean="0">
                <a:solidFill>
                  <a:srgbClr val="FFFFFF"/>
                </a:solidFill>
              </a:rPr>
              <a:t>Yuichi </a:t>
            </a:r>
            <a:r>
              <a:rPr lang="en-US" altLang="ja-JP" sz="3200" dirty="0" err="1">
                <a:solidFill>
                  <a:srgbClr val="FFFFFF"/>
                </a:solidFill>
              </a:rPr>
              <a:t>Shiraishi</a:t>
            </a:r>
            <a:r>
              <a:rPr lang="en-US" altLang="ja-JP" sz="3200" dirty="0">
                <a:solidFill>
                  <a:srgbClr val="FFFFFF"/>
                </a:solidFill>
              </a:rPr>
              <a:t>(1</a:t>
            </a:r>
            <a:r>
              <a:rPr lang="en-US" altLang="ja-JP" sz="3200" dirty="0" smtClean="0">
                <a:solidFill>
                  <a:srgbClr val="FFFFFF"/>
                </a:solidFill>
              </a:rPr>
              <a:t>),</a:t>
            </a:r>
            <a:r>
              <a:rPr lang="en-US" altLang="ja-JP" sz="3200" dirty="0" smtClean="0">
                <a:solidFill>
                  <a:srgbClr val="FFFFFF"/>
                </a:solidFill>
              </a:rPr>
              <a:t> Mitsuhiro Komura(1), Hiroko Tanaka, Satoshi Ito,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Kotoe</a:t>
            </a:r>
            <a:r>
              <a:rPr lang="en-US" altLang="ja-JP" sz="3200" dirty="0" smtClean="0">
                <a:solidFill>
                  <a:srgbClr val="FFFFFF"/>
                </a:solidFill>
              </a:rPr>
              <a:t> Katayama, Atsushi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Niida</a:t>
            </a:r>
            <a:r>
              <a:rPr lang="en-US" altLang="ja-JP" sz="3200" dirty="0" smtClean="0">
                <a:solidFill>
                  <a:srgbClr val="FFFFFF"/>
                </a:solidFill>
              </a:rPr>
              <a:t>(1),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Rui</a:t>
            </a:r>
            <a:r>
              <a:rPr lang="en-US" altLang="ja-JP" sz="3200" dirty="0" smtClean="0">
                <a:solidFill>
                  <a:srgbClr val="FFFFFF"/>
                </a:solidFill>
              </a:rPr>
              <a:t> Yamaguchi(1),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Seiya</a:t>
            </a:r>
            <a:r>
              <a:rPr lang="en-US" altLang="ja-JP" sz="3200" dirty="0" smtClean="0">
                <a:solidFill>
                  <a:srgbClr val="FFFFFF"/>
                </a:solidFill>
              </a:rPr>
              <a:t>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Imoto</a:t>
            </a:r>
            <a:r>
              <a:rPr lang="en-US" altLang="ja-JP" sz="3200" dirty="0" smtClean="0">
                <a:solidFill>
                  <a:srgbClr val="FFFFFF"/>
                </a:solidFill>
              </a:rPr>
              <a:t>(1), Seishi Ogawa(2), Satoru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Miyano</a:t>
            </a:r>
            <a:r>
              <a:rPr lang="en-US" altLang="ja-JP" sz="3200" dirty="0" smtClean="0">
                <a:solidFill>
                  <a:srgbClr val="FFFFFF"/>
                </a:solidFill>
              </a:rPr>
              <a:t>(1)</a:t>
            </a:r>
            <a:endParaRPr lang="pt-BR" altLang="ja-JP" sz="3200" dirty="0">
              <a:solidFill>
                <a:srgbClr val="FFFFFF"/>
              </a:solidFill>
              <a:latin typeface="Plantagenet Cherokee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656409" y="360365"/>
            <a:ext cx="7632848" cy="1938992"/>
          </a:xfrm>
          <a:prstGeom prst="rect">
            <a:avLst/>
          </a:prstGeom>
          <a:ln w="41275"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0" b="1" dirty="0" smtClean="0">
                <a:solidFill>
                  <a:schemeClr val="bg1"/>
                </a:solidFill>
                <a:latin typeface="Plantagenet Cherokee" pitchFamily="18" charset="0"/>
              </a:rPr>
              <a:t>Genomon</a:t>
            </a:r>
            <a:endParaRPr lang="en-US" altLang="ja-JP" sz="12000" b="1" dirty="0" smtClean="0">
              <a:solidFill>
                <a:schemeClr val="bg1"/>
              </a:solidFill>
              <a:latin typeface="Plantagenet Cherokee" pitchFamily="18" charset="0"/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216249" y="24699069"/>
            <a:ext cx="15626257" cy="8731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Plantagenet Cherokee"/>
                <a:cs typeface="Plantagenet Cherokee"/>
              </a:rPr>
              <a:t>DNA sequence analysis pipeline</a:t>
            </a:r>
            <a:endParaRPr lang="ja-JP" altLang="ja-JP" sz="4800" b="1" dirty="0">
              <a:solidFill>
                <a:schemeClr val="bg1"/>
              </a:solidFill>
              <a:latin typeface="Plantagenet Cherokee"/>
              <a:cs typeface="Plantagenet Cherokee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3096569" y="3384701"/>
            <a:ext cx="21852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3200" dirty="0" smtClean="0">
                <a:solidFill>
                  <a:srgbClr val="FFFFFF"/>
                </a:solidFill>
              </a:rPr>
              <a:t>(1) </a:t>
            </a:r>
            <a:r>
              <a:rPr lang="en-US" altLang="ja-JP" sz="3200" dirty="0">
                <a:solidFill>
                  <a:srgbClr val="FFFFFF"/>
                </a:solidFill>
              </a:rPr>
              <a:t>Laboratory of DNA Information Analysis,  </a:t>
            </a:r>
            <a:r>
              <a:rPr lang="en-US" altLang="ja-JP" sz="3200" dirty="0" smtClean="0">
                <a:solidFill>
                  <a:srgbClr val="FFFFFF"/>
                </a:solidFill>
              </a:rPr>
              <a:t>Human </a:t>
            </a:r>
            <a:r>
              <a:rPr lang="en-US" altLang="ja-JP" sz="3200" dirty="0">
                <a:solidFill>
                  <a:srgbClr val="FFFFFF"/>
                </a:solidFill>
              </a:rPr>
              <a:t>Genome Center, Institute of Medical Science, The University of </a:t>
            </a:r>
            <a:r>
              <a:rPr lang="en-US" altLang="ja-JP" sz="3200" dirty="0" smtClean="0">
                <a:solidFill>
                  <a:srgbClr val="FFFFFF"/>
                </a:solidFill>
              </a:rPr>
              <a:t>Tokyo, </a:t>
            </a:r>
          </a:p>
          <a:p>
            <a:pPr lvl="0"/>
            <a:r>
              <a:rPr lang="en-US" altLang="ja-JP" sz="3200" dirty="0" smtClean="0">
                <a:solidFill>
                  <a:srgbClr val="FFFFFF"/>
                </a:solidFill>
              </a:rPr>
              <a:t>(2) Cancer </a:t>
            </a:r>
            <a:r>
              <a:rPr lang="en-US" altLang="ja-JP" sz="3200" dirty="0">
                <a:solidFill>
                  <a:srgbClr val="FFFFFF"/>
                </a:solidFill>
              </a:rPr>
              <a:t>Genomics Project, Graduate School of Medicine, The University of </a:t>
            </a:r>
            <a:r>
              <a:rPr lang="en-US" altLang="ja-JP" sz="3200" dirty="0" smtClean="0">
                <a:solidFill>
                  <a:srgbClr val="FFFFFF"/>
                </a:solidFill>
              </a:rPr>
              <a:t>Tokyo</a:t>
            </a:r>
            <a:endParaRPr lang="ja-JP" altLang="ja-JP" sz="3200" dirty="0">
              <a:solidFill>
                <a:srgbClr val="FFFF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2313" y="36580389"/>
            <a:ext cx="14473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ja-JP" sz="4000" dirty="0" smtClean="0"/>
              <a:t>Can start from both bam and </a:t>
            </a:r>
            <a:r>
              <a:rPr lang="en-US" altLang="ja-JP" sz="4000" dirty="0" err="1" smtClean="0"/>
              <a:t>fastq</a:t>
            </a:r>
            <a:r>
              <a:rPr lang="en-US" altLang="ja-JP" sz="4000" dirty="0" smtClean="0"/>
              <a:t> files.</a:t>
            </a:r>
            <a:endParaRPr lang="en-US" altLang="ja-JP" sz="4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ja-JP" sz="4000" dirty="0" smtClean="0"/>
              <a:t>Suitable </a:t>
            </a:r>
            <a:r>
              <a:rPr lang="en-US" altLang="ja-JP" sz="4000" dirty="0" smtClean="0"/>
              <a:t>for whole genome sequencing analysis (as well as </a:t>
            </a:r>
            <a:r>
              <a:rPr lang="en-US" altLang="ja-JP" sz="4000" dirty="0" err="1" smtClean="0"/>
              <a:t>exome</a:t>
            </a:r>
            <a:r>
              <a:rPr lang="en-US" altLang="ja-JP" sz="4000" dirty="0" smtClean="0"/>
              <a:t> sequencing analysis)</a:t>
            </a:r>
            <a:r>
              <a:rPr lang="en-US" altLang="en-US" sz="4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4000" dirty="0" smtClean="0"/>
              <a:t>Carefully devised mutation filtering steps enables sensitive and accurate somatic mutation detection (see poster ??).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4000" dirty="0" err="1" smtClean="0"/>
              <a:t>GenomonSV</a:t>
            </a:r>
            <a:r>
              <a:rPr lang="en-US" altLang="en-US" sz="4000" dirty="0" smtClean="0"/>
              <a:t> detects mid-range </a:t>
            </a:r>
            <a:r>
              <a:rPr lang="en-US" altLang="en-US" sz="4000" dirty="0" err="1" smtClean="0"/>
              <a:t>indels</a:t>
            </a:r>
            <a:r>
              <a:rPr lang="en-US" altLang="en-US" sz="4000" dirty="0" smtClean="0"/>
              <a:t> (10bp – 1000bp) such as FLT3-ITD as well as long range structural variations</a:t>
            </a:r>
            <a:r>
              <a:rPr lang="en-US" altLang="en-US" sz="4000" dirty="0" smtClean="0"/>
              <a:t>.</a:t>
            </a:r>
            <a:endParaRPr lang="en-US" altLang="en-US" sz="4000" dirty="0" smtClean="0"/>
          </a:p>
        </p:txBody>
      </p:sp>
      <p:pic>
        <p:nvPicPr>
          <p:cNvPr id="2" name="図 1" descr="genom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25" y="4752853"/>
            <a:ext cx="22647995" cy="1180931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888657" y="19802525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Easy to use!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8377" y="21242685"/>
            <a:ext cx="900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Genomon is now easier than ever to use.</a:t>
            </a:r>
          </a:p>
          <a:p>
            <a:r>
              <a:rPr lang="en-US" altLang="ja-JP" sz="4000" dirty="0" smtClean="0"/>
              <a:t>Your need to prepare the path of input files and just type:</a:t>
            </a:r>
          </a:p>
          <a:p>
            <a:r>
              <a:rPr lang="en-US" altLang="ja-JP" sz="3600" dirty="0" err="1"/>
              <a:t>g</a:t>
            </a:r>
            <a:r>
              <a:rPr lang="en-US" altLang="ja-JP" sz="3600" dirty="0" err="1" smtClean="0"/>
              <a:t>enomon_pipeline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dna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input.csv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output_dir</a:t>
            </a:r>
            <a:endParaRPr kumimoji="1" lang="ja-JP" altLang="en-US" sz="3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249697" y="19802525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Large scale analysis!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26961" y="1980252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Flexible</a:t>
            </a:r>
            <a:r>
              <a:rPr lang="en-US" altLang="ja-JP" sz="5400" dirty="0" smtClean="0"/>
              <a:t>!</a:t>
            </a:r>
            <a:endParaRPr lang="en-US" altLang="ja-JP" sz="5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6569" y="7993213"/>
            <a:ext cx="9694325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The Zen of 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Cancer Genome </a:t>
            </a: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Analysis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6346041" y="24699069"/>
            <a:ext cx="15626257" cy="8731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Plantagenet Cherokee"/>
                <a:cs typeface="Plantagenet Cherokee"/>
              </a:rPr>
              <a:t>RNA sequence analysis pipeline</a:t>
            </a:r>
            <a:endParaRPr lang="ja-JP" altLang="ja-JP" sz="4800" b="1" dirty="0">
              <a:solidFill>
                <a:schemeClr val="bg1"/>
              </a:solidFill>
              <a:latin typeface="Plantagenet Cherokee"/>
              <a:cs typeface="Plantagenet Cherokee"/>
            </a:endParaRPr>
          </a:p>
        </p:txBody>
      </p:sp>
      <p:pic>
        <p:nvPicPr>
          <p:cNvPr id="8" name="図 7" descr="d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17" y="25851197"/>
            <a:ext cx="12593560" cy="10585176"/>
          </a:xfrm>
          <a:prstGeom prst="rect">
            <a:avLst/>
          </a:prstGeom>
        </p:spPr>
      </p:pic>
      <p:pic>
        <p:nvPicPr>
          <p:cNvPr id="5" name="図 4" descr="r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185" y="25923205"/>
            <a:ext cx="13177033" cy="57606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634073" y="32259909"/>
            <a:ext cx="76328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We renovated gene fusion detection (from Genomon-Fusion)</a:t>
            </a:r>
          </a:p>
          <a:p>
            <a:r>
              <a:rPr lang="en-US" altLang="ja-JP" sz="4000" dirty="0" smtClean="0"/>
              <a:t>New approach </a:t>
            </a:r>
            <a:r>
              <a:rPr lang="en-US" altLang="ja-JP" sz="4000" dirty="0" err="1" smtClean="0"/>
              <a:t>fusionfusion</a:t>
            </a:r>
            <a:endParaRPr lang="en-US" altLang="ja-JP" sz="4000" dirty="0" smtClean="0"/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Filtering chimeric read generated by STAR.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Computationally efficient compared to Genomon-Fusion (~200 holds)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000" dirty="0" smtClean="0"/>
              <a:t>Sensitive even for short read length (~50bp).</a:t>
            </a:r>
          </a:p>
        </p:txBody>
      </p:sp>
      <p:pic>
        <p:nvPicPr>
          <p:cNvPr id="30" name="コンテンツ プレースホルダ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22905" y="31611837"/>
            <a:ext cx="8035242" cy="7056784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>
          <a:xfrm>
            <a:off x="360265" y="41404925"/>
            <a:ext cx="15626257" cy="8731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Plantagenet Cherokee"/>
                <a:cs typeface="Plantagenet Cherokee"/>
              </a:rPr>
              <a:t>Info</a:t>
            </a:r>
            <a:endParaRPr lang="ja-JP" altLang="ja-JP" sz="4800" b="1" dirty="0">
              <a:solidFill>
                <a:schemeClr val="bg1"/>
              </a:solidFill>
              <a:latin typeface="Plantagenet Cherokee"/>
              <a:cs typeface="Plantagenet Cheroke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0305" y="42773077"/>
            <a:ext cx="15049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ja-JP" sz="4400" dirty="0" smtClean="0"/>
              <a:t>Genomon2 will be coming out in late October!!</a:t>
            </a:r>
          </a:p>
          <a:p>
            <a:pPr marL="571500" indent="-571500">
              <a:buFont typeface="Arial"/>
              <a:buChar char="•"/>
            </a:pPr>
            <a:r>
              <a:rPr lang="en-US" altLang="ja-JP" sz="4400" dirty="0" smtClean="0"/>
              <a:t>We are seeking for early evaluator for Genomon2</a:t>
            </a:r>
          </a:p>
          <a:p>
            <a:pPr marL="2731770" lvl="1" indent="-571500">
              <a:buFont typeface="Arial"/>
              <a:buChar char="•"/>
            </a:pPr>
            <a:r>
              <a:rPr lang="en-US" altLang="ja-JP" sz="4400" dirty="0" smtClean="0"/>
              <a:t>We will fully support the analysis early evaluators!!</a:t>
            </a:r>
          </a:p>
          <a:p>
            <a:pPr marL="2731770" lvl="1" indent="-571500">
              <a:buFont typeface="Arial"/>
              <a:buChar char="•"/>
            </a:pPr>
            <a:r>
              <a:rPr lang="en-US" altLang="ja-JP" sz="4400" dirty="0" smtClean="0"/>
              <a:t>Please contact: </a:t>
            </a:r>
            <a:r>
              <a:rPr lang="en-US" altLang="ja-JP" sz="4400" dirty="0" err="1" smtClean="0"/>
              <a:t>yshira@hgc.jp</a:t>
            </a:r>
            <a:endParaRPr lang="en-US" altLang="ja-JP" sz="4400" dirty="0" smtClean="0"/>
          </a:p>
        </p:txBody>
      </p:sp>
      <p:pic>
        <p:nvPicPr>
          <p:cNvPr id="11" name="図 10" descr="alcohol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37" y="17642285"/>
            <a:ext cx="2160240" cy="2160240"/>
          </a:xfrm>
          <a:prstGeom prst="rect">
            <a:avLst/>
          </a:prstGeom>
        </p:spPr>
      </p:pic>
      <p:pic>
        <p:nvPicPr>
          <p:cNvPr id="12" name="図 11" descr="transport196-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905" y="17930317"/>
            <a:ext cx="2161555" cy="2161555"/>
          </a:xfrm>
          <a:prstGeom prst="rect">
            <a:avLst/>
          </a:prstGeom>
        </p:spPr>
      </p:pic>
      <p:pic>
        <p:nvPicPr>
          <p:cNvPr id="13" name="図 12" descr="telephone call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985" y="17570277"/>
            <a:ext cx="2159840" cy="215984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21674633" y="21098669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Genomon </a:t>
            </a:r>
            <a:r>
              <a:rPr lang="en-US" altLang="ja-JP" sz="4000" dirty="0" smtClean="0"/>
              <a:t>is extensible. So you can easily incorporate your favorite module. Also You can deploy Genomon to your own cluster. </a:t>
            </a:r>
            <a:endParaRPr kumimoji="1" lang="ja-JP" altLang="en-US" sz="4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953553" y="21026661"/>
            <a:ext cx="90730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Genomon is now highly optimized and adopt </a:t>
            </a:r>
            <a:r>
              <a:rPr lang="en-US" altLang="ja-JP" sz="4000" dirty="0" err="1" smtClean="0"/>
              <a:t>ruffus</a:t>
            </a:r>
            <a:r>
              <a:rPr lang="en-US" altLang="ja-JP" sz="4000" dirty="0" smtClean="0"/>
              <a:t> package for job scheduling. You can analyze several hundreds of genomic and </a:t>
            </a:r>
            <a:r>
              <a:rPr lang="en-US" altLang="ja-JP" sz="4000" dirty="0" err="1" smtClean="0"/>
              <a:t>transcriptome</a:t>
            </a:r>
            <a:r>
              <a:rPr lang="en-US" altLang="ja-JP" sz="4000" dirty="0" smtClean="0"/>
              <a:t> sequencing data simultaneously. </a:t>
            </a:r>
          </a:p>
        </p:txBody>
      </p:sp>
      <p:sp>
        <p:nvSpPr>
          <p:cNvPr id="36" name="タイトル 1"/>
          <p:cNvSpPr>
            <a:spLocks noGrp="1"/>
          </p:cNvSpPr>
          <p:nvPr>
            <p:ph type="ctrTitle"/>
          </p:nvPr>
        </p:nvSpPr>
        <p:spPr>
          <a:xfrm>
            <a:off x="19730417" y="41908981"/>
            <a:ext cx="8072437" cy="1785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COI Disclosure Information</a:t>
            </a:r>
            <a:r>
              <a:rPr lang="ja-JP" altLang="en-US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　</a:t>
            </a:r>
            <a:r>
              <a:rPr lang="en-US" altLang="ja-JP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/>
            </a:r>
            <a:br>
              <a:rPr lang="en-US" altLang="ja-JP" sz="4400" b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</a:br>
            <a:r>
              <a:rPr lang="en-US" altLang="ja-JP" sz="4900" b="1" i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/>
            </a:r>
            <a:br>
              <a:rPr lang="en-US" altLang="ja-JP" sz="4900" b="1" i="1" dirty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</a:br>
            <a:r>
              <a:rPr lang="en-US" altLang="ja-JP" sz="4900" b="1" i="1" dirty="0" err="1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Eigo</a:t>
            </a:r>
            <a:r>
              <a:rPr lang="ja-JP" altLang="en-US" sz="4900" b="1" i="1" dirty="0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 </a:t>
            </a:r>
            <a:r>
              <a:rPr lang="en-US" altLang="ja-JP" sz="4900" b="1" i="1" dirty="0" smtClean="0">
                <a:solidFill>
                  <a:srgbClr val="558ED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Shimizu</a:t>
            </a:r>
            <a:endParaRPr lang="ja-JP" altLang="en-US" sz="49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19946441" y="43997213"/>
            <a:ext cx="86439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サブタイトル 2"/>
          <p:cNvSpPr>
            <a:spLocks noGrp="1"/>
          </p:cNvSpPr>
          <p:nvPr>
            <p:ph type="subTitle" idx="1"/>
          </p:nvPr>
        </p:nvSpPr>
        <p:spPr>
          <a:xfrm>
            <a:off x="18506281" y="43709181"/>
            <a:ext cx="11161240" cy="1152453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60000"/>
              </a:lnSpc>
              <a:buFontTx/>
              <a:buChar char="-"/>
            </a:pPr>
            <a:endParaRPr lang="en-US" altLang="ja-JP" sz="44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  <a:p>
            <a:pPr marL="342900" indent="-342900" algn="l" eaLnBrk="1" hangingPunct="1">
              <a:lnSpc>
                <a:spcPct val="60000"/>
              </a:lnSpc>
            </a:pPr>
            <a:r>
              <a:rPr lang="en-US" altLang="ja-JP" sz="4400" b="1" dirty="0">
                <a:solidFill>
                  <a:srgbClr val="558ED5"/>
                </a:solidFill>
                <a:latin typeface="Calibri" charset="0"/>
                <a:ea typeface="ＭＳ Ｐゴシック" charset="0"/>
              </a:rPr>
              <a:t>I have no financial relationships to disclose</a:t>
            </a:r>
            <a:r>
              <a:rPr lang="en-US" altLang="ja-JP" sz="4400" b="1" dirty="0" smtClean="0">
                <a:solidFill>
                  <a:srgbClr val="558ED5"/>
                </a:solidFill>
                <a:latin typeface="Calibri" charset="0"/>
                <a:ea typeface="ＭＳ Ｐゴシック" charset="0"/>
              </a:rPr>
              <a:t>.</a:t>
            </a:r>
            <a:endParaRPr lang="ja-JP" altLang="en-US" sz="4400" b="1" dirty="0">
              <a:solidFill>
                <a:srgbClr val="558ED5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562065" y="39028661"/>
            <a:ext cx="13105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Integrative analysis with DNA and RNA sequence data (e.g., detecting somatic mutation causing splicing change) is coming soon!!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90164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393</Words>
  <Application>Microsoft Macintosh PowerPoint</Application>
  <PresentationFormat>ユーザー設定</PresentationFormat>
  <Paragraphs>37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COI Disclosure Information　  Eigo Shimizu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Shiraishi Yuichi</cp:lastModifiedBy>
  <cp:revision>757</cp:revision>
  <cp:lastPrinted>2015-10-06T03:50:51Z</cp:lastPrinted>
  <dcterms:created xsi:type="dcterms:W3CDTF">2011-11-04T08:35:03Z</dcterms:created>
  <dcterms:modified xsi:type="dcterms:W3CDTF">2015-10-06T05:16:28Z</dcterms:modified>
</cp:coreProperties>
</file>