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32404050" cy="46805850"/>
  <p:notesSz cx="39577963" cy="56210200"/>
  <p:defaultTextStyle>
    <a:defPPr>
      <a:defRPr lang="ja-JP"/>
    </a:defPPr>
    <a:lvl1pPr marL="0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1pPr>
    <a:lvl2pPr marL="2157878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2pPr>
    <a:lvl3pPr marL="4315801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3pPr>
    <a:lvl4pPr marL="6473679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4pPr>
    <a:lvl5pPr marL="8631582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5pPr>
    <a:lvl6pPr marL="10789480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6pPr>
    <a:lvl7pPr marL="12947359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7pPr>
    <a:lvl8pPr marL="15105281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8pPr>
    <a:lvl9pPr marL="17263155" algn="l" defTabSz="4315801" rtl="0" eaLnBrk="1" latinLnBrk="0" hangingPunct="1">
      <a:defRPr kumimoji="1"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9F9FB"/>
    <a:srgbClr val="0AE0F6"/>
    <a:srgbClr val="3BD8F7"/>
    <a:srgbClr val="0CCDF4"/>
    <a:srgbClr val="90F0FA"/>
    <a:srgbClr val="23D8F1"/>
    <a:srgbClr val="99FFCC"/>
    <a:srgbClr val="99EDF1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4" autoAdjust="0"/>
  </p:normalViewPr>
  <p:slideViewPr>
    <p:cSldViewPr>
      <p:cViewPr varScale="1">
        <p:scale>
          <a:sx n="25" d="100"/>
          <a:sy n="25" d="100"/>
        </p:scale>
        <p:origin x="-2490" y="-180"/>
      </p:cViewPr>
      <p:guideLst>
        <p:guide orient="horz" pos="14742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4" y="31"/>
            <a:ext cx="17149821" cy="2813304"/>
          </a:xfrm>
          <a:prstGeom prst="rect">
            <a:avLst/>
          </a:prstGeom>
        </p:spPr>
        <p:txBody>
          <a:bodyPr vert="horz" lIns="359898" tIns="179952" rIns="359898" bIns="179952" rtlCol="0"/>
          <a:lstStyle>
            <a:lvl1pPr algn="l">
              <a:defRPr sz="45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22415533" y="31"/>
            <a:ext cx="17156141" cy="2813304"/>
          </a:xfrm>
          <a:prstGeom prst="rect">
            <a:avLst/>
          </a:prstGeom>
        </p:spPr>
        <p:txBody>
          <a:bodyPr vert="horz" lIns="359898" tIns="179952" rIns="359898" bIns="179952" rtlCol="0"/>
          <a:lstStyle>
            <a:lvl1pPr algn="r">
              <a:defRPr sz="4500"/>
            </a:lvl1pPr>
          </a:lstStyle>
          <a:p>
            <a:fld id="{CB483EFB-F0DD-4A29-AFA5-ECBBEE494D40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4" y="53390720"/>
            <a:ext cx="17149821" cy="2807094"/>
          </a:xfrm>
          <a:prstGeom prst="rect">
            <a:avLst/>
          </a:prstGeom>
        </p:spPr>
        <p:txBody>
          <a:bodyPr vert="horz" lIns="359898" tIns="179952" rIns="359898" bIns="179952" rtlCol="0" anchor="b"/>
          <a:lstStyle>
            <a:lvl1pPr algn="l">
              <a:defRPr sz="45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22415533" y="53390720"/>
            <a:ext cx="17156141" cy="2807094"/>
          </a:xfrm>
          <a:prstGeom prst="rect">
            <a:avLst/>
          </a:prstGeom>
        </p:spPr>
        <p:txBody>
          <a:bodyPr vert="horz" lIns="359898" tIns="179952" rIns="359898" bIns="179952" rtlCol="0" anchor="b"/>
          <a:lstStyle>
            <a:lvl1pPr algn="r">
              <a:defRPr sz="4500"/>
            </a:lvl1pPr>
          </a:lstStyle>
          <a:p>
            <a:fld id="{9F0AFCBB-2E8D-451D-865B-EC3310AEA6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70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9" y="25"/>
            <a:ext cx="17150453" cy="2810510"/>
          </a:xfrm>
          <a:prstGeom prst="rect">
            <a:avLst/>
          </a:prstGeom>
        </p:spPr>
        <p:txBody>
          <a:bodyPr vert="horz" lIns="526798" tIns="263399" rIns="526798" bIns="263399" rtlCol="0"/>
          <a:lstStyle>
            <a:lvl1pPr algn="l">
              <a:defRPr sz="6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22418389" y="25"/>
            <a:ext cx="17150453" cy="2810510"/>
          </a:xfrm>
          <a:prstGeom prst="rect">
            <a:avLst/>
          </a:prstGeom>
        </p:spPr>
        <p:txBody>
          <a:bodyPr vert="horz" lIns="526798" tIns="263399" rIns="526798" bIns="263399" rtlCol="0"/>
          <a:lstStyle>
            <a:lvl1pPr algn="r">
              <a:defRPr sz="6800"/>
            </a:lvl1pPr>
          </a:lstStyle>
          <a:p>
            <a:fld id="{DC582AAB-712C-45D4-8745-44516254F3BE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88863" y="4211638"/>
            <a:ext cx="14600237" cy="21088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6798" tIns="263399" rIns="526798" bIns="26339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957806" y="26699867"/>
            <a:ext cx="31662368" cy="25294590"/>
          </a:xfrm>
          <a:prstGeom prst="rect">
            <a:avLst/>
          </a:prstGeom>
        </p:spPr>
        <p:txBody>
          <a:bodyPr vert="horz" lIns="526798" tIns="263399" rIns="526798" bIns="263399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9" y="53389966"/>
            <a:ext cx="17150453" cy="2810510"/>
          </a:xfrm>
          <a:prstGeom prst="rect">
            <a:avLst/>
          </a:prstGeom>
        </p:spPr>
        <p:txBody>
          <a:bodyPr vert="horz" lIns="526798" tIns="263399" rIns="526798" bIns="263399" rtlCol="0" anchor="b"/>
          <a:lstStyle>
            <a:lvl1pPr algn="l">
              <a:defRPr sz="6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22418389" y="53389966"/>
            <a:ext cx="17150453" cy="2810510"/>
          </a:xfrm>
          <a:prstGeom prst="rect">
            <a:avLst/>
          </a:prstGeom>
        </p:spPr>
        <p:txBody>
          <a:bodyPr vert="horz" lIns="526798" tIns="263399" rIns="526798" bIns="263399" rtlCol="0" anchor="b"/>
          <a:lstStyle>
            <a:lvl1pPr algn="r">
              <a:defRPr sz="6800"/>
            </a:lvl1pPr>
          </a:lstStyle>
          <a:p>
            <a:fld id="{B7883994-8E3D-4DE9-802B-07ACB7333E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5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1pPr>
    <a:lvl2pPr marL="2157878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2pPr>
    <a:lvl3pPr marL="4315801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3pPr>
    <a:lvl4pPr marL="6473679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4pPr>
    <a:lvl5pPr marL="8631582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5pPr>
    <a:lvl6pPr marL="10789480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6pPr>
    <a:lvl7pPr marL="12947359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7pPr>
    <a:lvl8pPr marL="15105281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8pPr>
    <a:lvl9pPr marL="17263155" algn="l" defTabSz="4315801" rtl="0" eaLnBrk="1" latinLnBrk="0" hangingPunct="1">
      <a:defRPr kumimoji="1" sz="5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488863" y="4211638"/>
            <a:ext cx="14600237" cy="210883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3994-8E3D-4DE9-802B-07ACB7333E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30304" y="14540270"/>
            <a:ext cx="27543443" cy="100329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60608" y="26523315"/>
            <a:ext cx="22682835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59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1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77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3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9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5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1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074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0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7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492936" y="1874421"/>
            <a:ext cx="7290911" cy="3993665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620203" y="1874421"/>
            <a:ext cx="21332666" cy="3993665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37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8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59696" y="30077116"/>
            <a:ext cx="27543443" cy="9296162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59696" y="19838333"/>
            <a:ext cx="27543443" cy="10238776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59269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18622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778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371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9648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5578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1505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07437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3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620202" y="10921485"/>
            <a:ext cx="14311789" cy="3088969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472059" y="10921485"/>
            <a:ext cx="14311789" cy="3088969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5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0203" y="10477146"/>
            <a:ext cx="14317416" cy="4366376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59269" indent="0">
              <a:buNone/>
              <a:defRPr sz="9900" b="1"/>
            </a:lvl2pPr>
            <a:lvl3pPr marL="4518622" indent="0">
              <a:buNone/>
              <a:defRPr sz="8900" b="1"/>
            </a:lvl3pPr>
            <a:lvl4pPr marL="6777891" indent="0">
              <a:buNone/>
              <a:defRPr sz="7900" b="1"/>
            </a:lvl4pPr>
            <a:lvl5pPr marL="9037161" indent="0">
              <a:buNone/>
              <a:defRPr sz="7900" b="1"/>
            </a:lvl5pPr>
            <a:lvl6pPr marL="11296484" indent="0">
              <a:buNone/>
              <a:defRPr sz="7900" b="1"/>
            </a:lvl6pPr>
            <a:lvl7pPr marL="13555783" indent="0">
              <a:buNone/>
              <a:defRPr sz="7900" b="1"/>
            </a:lvl7pPr>
            <a:lvl8pPr marL="15815052" indent="0">
              <a:buNone/>
              <a:defRPr sz="7900" b="1"/>
            </a:lvl8pPr>
            <a:lvl9pPr marL="18074371" indent="0">
              <a:buNone/>
              <a:defRPr sz="7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20203" y="14843522"/>
            <a:ext cx="14317416" cy="26967541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6460809" y="10477146"/>
            <a:ext cx="14323040" cy="4366376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59269" indent="0">
              <a:buNone/>
              <a:defRPr sz="9900" b="1"/>
            </a:lvl2pPr>
            <a:lvl3pPr marL="4518622" indent="0">
              <a:buNone/>
              <a:defRPr sz="8900" b="1"/>
            </a:lvl3pPr>
            <a:lvl4pPr marL="6777891" indent="0">
              <a:buNone/>
              <a:defRPr sz="7900" b="1"/>
            </a:lvl4pPr>
            <a:lvl5pPr marL="9037161" indent="0">
              <a:buNone/>
              <a:defRPr sz="7900" b="1"/>
            </a:lvl5pPr>
            <a:lvl6pPr marL="11296484" indent="0">
              <a:buNone/>
              <a:defRPr sz="7900" b="1"/>
            </a:lvl6pPr>
            <a:lvl7pPr marL="13555783" indent="0">
              <a:buNone/>
              <a:defRPr sz="7900" b="1"/>
            </a:lvl7pPr>
            <a:lvl8pPr marL="15815052" indent="0">
              <a:buNone/>
              <a:defRPr sz="7900" b="1"/>
            </a:lvl8pPr>
            <a:lvl9pPr marL="18074371" indent="0">
              <a:buNone/>
              <a:defRPr sz="7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6460809" y="14843522"/>
            <a:ext cx="14323040" cy="26967541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6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2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265" y="1863566"/>
            <a:ext cx="10660709" cy="7930991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669083" y="1863583"/>
            <a:ext cx="18114764" cy="39947496"/>
          </a:xfrm>
        </p:spPr>
        <p:txBody>
          <a:bodyPr/>
          <a:lstStyle>
            <a:lvl1pPr>
              <a:defRPr sz="15800"/>
            </a:lvl1pPr>
            <a:lvl2pPr>
              <a:defRPr sz="139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20265" y="9794677"/>
            <a:ext cx="10660709" cy="32016505"/>
          </a:xfrm>
        </p:spPr>
        <p:txBody>
          <a:bodyPr/>
          <a:lstStyle>
            <a:lvl1pPr marL="0" indent="0">
              <a:buNone/>
              <a:defRPr sz="6900"/>
            </a:lvl1pPr>
            <a:lvl2pPr marL="2259269" indent="0">
              <a:buNone/>
              <a:defRPr sz="5900"/>
            </a:lvl2pPr>
            <a:lvl3pPr marL="4518622" indent="0">
              <a:buNone/>
              <a:defRPr sz="5000"/>
            </a:lvl3pPr>
            <a:lvl4pPr marL="6777891" indent="0">
              <a:buNone/>
              <a:defRPr sz="4500"/>
            </a:lvl4pPr>
            <a:lvl5pPr marL="9037161" indent="0">
              <a:buNone/>
              <a:defRPr sz="4500"/>
            </a:lvl5pPr>
            <a:lvl6pPr marL="11296484" indent="0">
              <a:buNone/>
              <a:defRPr sz="4500"/>
            </a:lvl6pPr>
            <a:lvl7pPr marL="13555783" indent="0">
              <a:buNone/>
              <a:defRPr sz="4500"/>
            </a:lvl7pPr>
            <a:lvl8pPr marL="15815052" indent="0">
              <a:buNone/>
              <a:defRPr sz="4500"/>
            </a:lvl8pPr>
            <a:lvl9pPr marL="18074371" indent="0">
              <a:buNone/>
              <a:defRPr sz="4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5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1421" y="32764095"/>
            <a:ext cx="19442430" cy="3867987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351421" y="4182189"/>
            <a:ext cx="19442430" cy="28083510"/>
          </a:xfrm>
        </p:spPr>
        <p:txBody>
          <a:bodyPr/>
          <a:lstStyle>
            <a:lvl1pPr marL="0" indent="0">
              <a:buNone/>
              <a:defRPr sz="15800"/>
            </a:lvl1pPr>
            <a:lvl2pPr marL="2259269" indent="0">
              <a:buNone/>
              <a:defRPr sz="13900"/>
            </a:lvl2pPr>
            <a:lvl3pPr marL="4518622" indent="0">
              <a:buNone/>
              <a:defRPr sz="11900"/>
            </a:lvl3pPr>
            <a:lvl4pPr marL="6777891" indent="0">
              <a:buNone/>
              <a:defRPr sz="9900"/>
            </a:lvl4pPr>
            <a:lvl5pPr marL="9037161" indent="0">
              <a:buNone/>
              <a:defRPr sz="9900"/>
            </a:lvl5pPr>
            <a:lvl6pPr marL="11296484" indent="0">
              <a:buNone/>
              <a:defRPr sz="9900"/>
            </a:lvl6pPr>
            <a:lvl7pPr marL="13555783" indent="0">
              <a:buNone/>
              <a:defRPr sz="9900"/>
            </a:lvl7pPr>
            <a:lvl8pPr marL="15815052" indent="0">
              <a:buNone/>
              <a:defRPr sz="9900"/>
            </a:lvl8pPr>
            <a:lvl9pPr marL="18074371" indent="0">
              <a:buNone/>
              <a:defRPr sz="9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51421" y="36632082"/>
            <a:ext cx="19442430" cy="5493183"/>
          </a:xfrm>
        </p:spPr>
        <p:txBody>
          <a:bodyPr/>
          <a:lstStyle>
            <a:lvl1pPr marL="0" indent="0">
              <a:buNone/>
              <a:defRPr sz="6900"/>
            </a:lvl1pPr>
            <a:lvl2pPr marL="2259269" indent="0">
              <a:buNone/>
              <a:defRPr sz="5900"/>
            </a:lvl2pPr>
            <a:lvl3pPr marL="4518622" indent="0">
              <a:buNone/>
              <a:defRPr sz="5000"/>
            </a:lvl3pPr>
            <a:lvl4pPr marL="6777891" indent="0">
              <a:buNone/>
              <a:defRPr sz="4500"/>
            </a:lvl4pPr>
            <a:lvl5pPr marL="9037161" indent="0">
              <a:buNone/>
              <a:defRPr sz="4500"/>
            </a:lvl5pPr>
            <a:lvl6pPr marL="11296484" indent="0">
              <a:buNone/>
              <a:defRPr sz="4500"/>
            </a:lvl6pPr>
            <a:lvl7pPr marL="13555783" indent="0">
              <a:buNone/>
              <a:defRPr sz="4500"/>
            </a:lvl7pPr>
            <a:lvl8pPr marL="15815052" indent="0">
              <a:buNone/>
              <a:defRPr sz="4500"/>
            </a:lvl8pPr>
            <a:lvl9pPr marL="18074371" indent="0">
              <a:buNone/>
              <a:defRPr sz="4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20203" y="1874404"/>
            <a:ext cx="29163645" cy="7800975"/>
          </a:xfrm>
          <a:prstGeom prst="rect">
            <a:avLst/>
          </a:prstGeom>
        </p:spPr>
        <p:txBody>
          <a:bodyPr vert="horz" lIns="451871" tIns="225898" rIns="451871" bIns="22589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0203" y="10921485"/>
            <a:ext cx="29163645" cy="30889697"/>
          </a:xfrm>
          <a:prstGeom prst="rect">
            <a:avLst/>
          </a:prstGeom>
        </p:spPr>
        <p:txBody>
          <a:bodyPr vert="horz" lIns="451871" tIns="225898" rIns="451871" bIns="22589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620203" y="43382092"/>
            <a:ext cx="7560945" cy="2491978"/>
          </a:xfrm>
          <a:prstGeom prst="rect">
            <a:avLst/>
          </a:prstGeom>
        </p:spPr>
        <p:txBody>
          <a:bodyPr vert="horz" lIns="451871" tIns="225898" rIns="451871" bIns="225898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071384" y="43382092"/>
            <a:ext cx="10261283" cy="2491978"/>
          </a:xfrm>
          <a:prstGeom prst="rect">
            <a:avLst/>
          </a:prstGeom>
        </p:spPr>
        <p:txBody>
          <a:bodyPr vert="horz" lIns="451871" tIns="225898" rIns="451871" bIns="225898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3222903" y="43382092"/>
            <a:ext cx="7560945" cy="2491978"/>
          </a:xfrm>
          <a:prstGeom prst="rect">
            <a:avLst/>
          </a:prstGeom>
        </p:spPr>
        <p:txBody>
          <a:bodyPr vert="horz" lIns="451871" tIns="225898" rIns="451871" bIns="225898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1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4518622" rtl="0" eaLnBrk="1" latinLnBrk="0" hangingPunct="1">
        <a:spcBef>
          <a:spcPct val="0"/>
        </a:spcBef>
        <a:buNone/>
        <a:defRPr kumimoji="1"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4494" indent="-1694494" algn="l" defTabSz="45186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71375" indent="-1412047" algn="l" defTabSz="451862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48257" indent="-1129635" algn="l" defTabSz="45186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07526" indent="-1129635" algn="l" defTabSz="451862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66825" indent="-1129635" algn="l" defTabSz="451862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26148" indent="-1129635" algn="l" defTabSz="45186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685417" indent="-1129635" algn="l" defTabSz="45186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44721" indent="-1129635" algn="l" defTabSz="45186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4020" indent="-1129635" algn="l" defTabSz="451862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59269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18622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77891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37161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96484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55783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5052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74371" algn="l" defTabSz="4518622" rtl="0" eaLnBrk="1" latinLnBrk="0" hangingPunct="1"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3" Type="http://schemas.openxmlformats.org/officeDocument/2006/relationships/image" Target="../media/image1.png"/><Relationship Id="rId21" Type="http://schemas.openxmlformats.org/officeDocument/2006/relationships/image" Target="../media/image18.tiff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tiff"/><Relationship Id="rId20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enomon-project.github.io/GenomonPages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tiff"/><Relationship Id="rId10" Type="http://schemas.openxmlformats.org/officeDocument/2006/relationships/image" Target="../media/image7.png"/><Relationship Id="rId19" Type="http://schemas.openxmlformats.org/officeDocument/2006/relationships/image" Target="../media/image16.tiff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D:\days\161003\dot\rna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171" y="17490419"/>
            <a:ext cx="9896094" cy="10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ays\161003\dot\d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36" y="17437533"/>
            <a:ext cx="9957814" cy="11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-186" y="45635972"/>
            <a:ext cx="32404273" cy="11698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genom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31" y="8281245"/>
            <a:ext cx="14237317" cy="7423744"/>
          </a:xfrm>
          <a:prstGeom prst="rect">
            <a:avLst/>
          </a:prstGeom>
        </p:spPr>
      </p:pic>
      <p:sp>
        <p:nvSpPr>
          <p:cNvPr id="201" name="正方形/長方形 200"/>
          <p:cNvSpPr/>
          <p:nvPr/>
        </p:nvSpPr>
        <p:spPr>
          <a:xfrm>
            <a:off x="225" y="-2"/>
            <a:ext cx="32404273" cy="53289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2" tIns="45664" rIns="91332" bIns="45664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-186" y="144341"/>
            <a:ext cx="32404050" cy="4708868"/>
          </a:xfrm>
          <a:prstGeom prst="rect">
            <a:avLst/>
          </a:prstGeom>
        </p:spPr>
        <p:txBody>
          <a:bodyPr wrap="square" lIns="91332" tIns="45664" rIns="91332" bIns="45664">
            <a:spAutoFit/>
          </a:bodyPr>
          <a:lstStyle/>
          <a:p>
            <a:pPr algn="ctr"/>
            <a:r>
              <a:rPr lang="en-US" altLang="ja-JP" sz="11500" b="1" smtClean="0">
                <a:solidFill>
                  <a:schemeClr val="bg1"/>
                </a:solidFill>
                <a:latin typeface="Plantagenet Cherokee" pitchFamily="18" charset="0"/>
              </a:rPr>
              <a:t>Genomon</a:t>
            </a:r>
            <a:r>
              <a:rPr lang="en-US" altLang="ja-JP" sz="5900" smtClean="0">
                <a:solidFill>
                  <a:schemeClr val="bg1"/>
                </a:solidFill>
              </a:rPr>
              <a:t/>
            </a:r>
            <a:br>
              <a:rPr lang="en-US" altLang="ja-JP" sz="5900" smtClean="0">
                <a:solidFill>
                  <a:schemeClr val="bg1"/>
                </a:solidFill>
              </a:rPr>
            </a:br>
            <a:r>
              <a:rPr lang="en-US" altLang="ja-JP" sz="5900" smtClean="0">
                <a:solidFill>
                  <a:schemeClr val="bg1"/>
                </a:solidFill>
              </a:rPr>
              <a:t>a </a:t>
            </a:r>
            <a:r>
              <a:rPr lang="en-US" altLang="ja-JP" sz="5900">
                <a:solidFill>
                  <a:schemeClr val="bg1"/>
                </a:solidFill>
              </a:rPr>
              <a:t>high-integrity pipeline for cancer </a:t>
            </a:r>
            <a:r>
              <a:rPr lang="en-US" altLang="ja-JP" sz="5900" smtClean="0">
                <a:solidFill>
                  <a:schemeClr val="bg1"/>
                </a:solidFill>
              </a:rPr>
              <a:t>genome </a:t>
            </a:r>
            <a:r>
              <a:rPr lang="en-US" altLang="ja-JP" sz="5900">
                <a:solidFill>
                  <a:schemeClr val="bg1"/>
                </a:solidFill>
              </a:rPr>
              <a:t>and transcriptome sequence </a:t>
            </a:r>
            <a:r>
              <a:rPr lang="en-US" altLang="ja-JP" sz="5900" smtClean="0">
                <a:solidFill>
                  <a:schemeClr val="bg1"/>
                </a:solidFill>
              </a:rPr>
              <a:t>analysis</a:t>
            </a:r>
            <a:br>
              <a:rPr lang="en-US" altLang="ja-JP" sz="5900" smtClean="0">
                <a:solidFill>
                  <a:schemeClr val="bg1"/>
                </a:solidFill>
              </a:rPr>
            </a:br>
            <a:r>
              <a:rPr lang="en-US" altLang="ja-JP" sz="1400" smtClean="0">
                <a:solidFill>
                  <a:schemeClr val="bg1"/>
                </a:solidFill>
              </a:rPr>
              <a:t> </a:t>
            </a:r>
            <a:r>
              <a:rPr lang="en-US" altLang="ja-JP" sz="1600" smtClean="0">
                <a:solidFill>
                  <a:schemeClr val="bg1"/>
                </a:solidFill>
              </a:rPr>
              <a:t> </a:t>
            </a:r>
            <a:r>
              <a:rPr lang="en-US" altLang="ja-JP" sz="1800" smtClean="0">
                <a:solidFill>
                  <a:schemeClr val="bg1"/>
                </a:solidFill>
              </a:rPr>
              <a:t> </a:t>
            </a:r>
            <a:r>
              <a:rPr lang="en-US" altLang="ja-JP" sz="2000" smtClean="0">
                <a:solidFill>
                  <a:schemeClr val="bg1"/>
                </a:solidFill>
              </a:rPr>
              <a:t> </a:t>
            </a:r>
            <a:r>
              <a:rPr lang="en-US" altLang="ja-JP" sz="5900" smtClean="0">
                <a:solidFill>
                  <a:schemeClr val="bg1"/>
                </a:solidFill>
              </a:rPr>
              <a:t/>
            </a:r>
            <a:br>
              <a:rPr lang="en-US" altLang="ja-JP" sz="5900" smtClean="0">
                <a:solidFill>
                  <a:schemeClr val="bg1"/>
                </a:solidFill>
              </a:rPr>
            </a:br>
            <a:r>
              <a:rPr lang="en-US" altLang="ja-JP" sz="3600" smtClean="0">
                <a:solidFill>
                  <a:srgbClr val="FFFFFF"/>
                </a:solidFill>
              </a:rPr>
              <a:t>Kenichi </a:t>
            </a:r>
            <a:r>
              <a:rPr lang="en-US" altLang="ja-JP" sz="3600">
                <a:solidFill>
                  <a:srgbClr val="FFFFFF"/>
                </a:solidFill>
              </a:rPr>
              <a:t>Chiba(1), Yuichi Shiraishi(1), Ai Okada(1), Hiroko Tanaka(1), Seishi Ogawa(2), Satoru </a:t>
            </a:r>
            <a:r>
              <a:rPr lang="en-US" altLang="ja-JP" sz="3600" smtClean="0">
                <a:solidFill>
                  <a:srgbClr val="FFFFFF"/>
                </a:solidFill>
              </a:rPr>
              <a:t>Miyano(1)</a:t>
            </a:r>
            <a:br>
              <a:rPr lang="en-US" altLang="ja-JP" sz="3600" smtClean="0">
                <a:solidFill>
                  <a:srgbClr val="FFFFFF"/>
                </a:solidFill>
              </a:rPr>
            </a:br>
            <a:r>
              <a:rPr lang="en-US" altLang="ja-JP" sz="3600" smtClean="0">
                <a:solidFill>
                  <a:srgbClr val="FFFFFF"/>
                </a:solidFill>
              </a:rPr>
              <a:t>(1)Human </a:t>
            </a:r>
            <a:r>
              <a:rPr lang="en-US" altLang="ja-JP" sz="3600">
                <a:solidFill>
                  <a:srgbClr val="FFFFFF"/>
                </a:solidFill>
              </a:rPr>
              <a:t>Genome Center, Institute of Medical Science, The University of </a:t>
            </a:r>
            <a:r>
              <a:rPr lang="en-US" altLang="ja-JP" sz="3600" smtClean="0">
                <a:solidFill>
                  <a:srgbClr val="FFFFFF"/>
                </a:solidFill>
              </a:rPr>
              <a:t>Tokyo,</a:t>
            </a:r>
          </a:p>
          <a:p>
            <a:pPr algn="ctr"/>
            <a:r>
              <a:rPr lang="en-US" altLang="ja-JP" sz="3600" smtClean="0">
                <a:solidFill>
                  <a:srgbClr val="FFFFFF"/>
                </a:solidFill>
              </a:rPr>
              <a:t>(2)Department </a:t>
            </a:r>
            <a:r>
              <a:rPr lang="en-US" altLang="ja-JP" sz="3600">
                <a:solidFill>
                  <a:srgbClr val="FFFFFF"/>
                </a:solidFill>
              </a:rPr>
              <a:t>of Pathology and Tumor Biology, Graduate School of Medicine, Kyoto </a:t>
            </a:r>
            <a:r>
              <a:rPr lang="en-US" altLang="ja-JP" sz="3600" smtClean="0">
                <a:solidFill>
                  <a:srgbClr val="FFFFFF"/>
                </a:solidFill>
              </a:rPr>
              <a:t>University</a:t>
            </a:r>
            <a:endParaRPr lang="ja-JP" altLang="ja-JP" sz="3600">
              <a:solidFill>
                <a:srgbClr val="FFFFFF"/>
              </a:solidFill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1008340" y="16490157"/>
            <a:ext cx="14761898" cy="87312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332" tIns="45664" rIns="91332" bIns="45664" rtlCol="0" anchor="ctr"/>
          <a:lstStyle/>
          <a:p>
            <a:pPr algn="ctr"/>
            <a:r>
              <a:rPr lang="en-US" altLang="ja-JP" sz="5000" b="1" dirty="0">
                <a:solidFill>
                  <a:schemeClr val="bg1"/>
                </a:solidFill>
                <a:latin typeface="+mj-lt"/>
                <a:cs typeface="Plantagenet Cherokee"/>
              </a:rPr>
              <a:t>DNA sequence analysis pipeline</a:t>
            </a:r>
            <a:endParaRPr lang="ja-JP" altLang="ja-JP" sz="50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57708" y="29235573"/>
            <a:ext cx="13348173" cy="2554432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marL="456707" indent="-456707">
              <a:buFont typeface="Arial" pitchFamily="34" charset="0"/>
              <a:buChar char="•"/>
            </a:pPr>
            <a:r>
              <a:rPr lang="en-US" altLang="en-US" sz="4000" smtClean="0"/>
              <a:t>Carefully devised mutation filtering steps enables sensitive and accurate somatic mutation detection.</a:t>
            </a:r>
          </a:p>
          <a:p>
            <a:pPr marL="456707" indent="-456707">
              <a:buFont typeface="Arial" pitchFamily="34" charset="0"/>
              <a:buChar char="•"/>
            </a:pPr>
            <a:r>
              <a:rPr lang="en-US" altLang="en-US" sz="4000" smtClean="0"/>
              <a:t>Genomon detects mid-range indels (30bp – 300bp) such as FLT3-ITD as well as long range structural variations.</a:t>
            </a:r>
            <a:endParaRPr lang="en-US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208664" y="7561165"/>
            <a:ext cx="3456386" cy="861661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algn="ctr"/>
            <a:r>
              <a:rPr lang="en-US" altLang="ja-JP" sz="5000" dirty="0"/>
              <a:t>Easy to use!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90279" y="5734413"/>
            <a:ext cx="10304222" cy="1938879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4000" dirty="0"/>
              <a:t>Genomon is now easier than ever to use.</a:t>
            </a:r>
          </a:p>
          <a:p>
            <a:r>
              <a:rPr lang="en-US" altLang="ja-JP" sz="4000" dirty="0"/>
              <a:t>You just need to prepare list of input sequence data paths and just type:</a:t>
            </a:r>
            <a:endParaRPr lang="ja-JP" altLang="en-US" sz="35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778087" y="10951163"/>
            <a:ext cx="4248474" cy="1631103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algn="ctr"/>
            <a:r>
              <a:rPr lang="en-US" altLang="ja-JP" sz="5000" dirty="0"/>
              <a:t>Large scale analysis!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7497649" y="14880203"/>
            <a:ext cx="3024335" cy="861661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algn="ctr"/>
            <a:r>
              <a:rPr lang="en-US" altLang="ja-JP" sz="5000" dirty="0"/>
              <a:t>Flexible!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16562091" y="16490157"/>
            <a:ext cx="14787743" cy="87312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332" tIns="45664" rIns="91332" bIns="45664" rtlCol="0" anchor="ctr"/>
          <a:lstStyle/>
          <a:p>
            <a:pPr algn="ctr"/>
            <a:r>
              <a:rPr lang="en-US" altLang="ja-JP" sz="5000" b="1" dirty="0">
                <a:solidFill>
                  <a:schemeClr val="bg1"/>
                </a:solidFill>
                <a:latin typeface="+mj-lt"/>
                <a:cs typeface="Plantagenet Cherokee"/>
              </a:rPr>
              <a:t>RNA sequence analysis pipeline</a:t>
            </a:r>
            <a:endParaRPr lang="ja-JP" altLang="ja-JP" sz="50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4321" y="45797413"/>
            <a:ext cx="19636794" cy="707773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marL="2157913" lvl="1"/>
            <a:r>
              <a:rPr lang="ja-JP" altLang="en-US" sz="4000" smtClean="0"/>
              <a:t>　</a:t>
            </a:r>
            <a:r>
              <a:rPr lang="en-US" altLang="ja-JP" sz="4000" smtClean="0"/>
              <a:t>Genomon Pages ( </a:t>
            </a:r>
            <a:r>
              <a:rPr lang="en-US" altLang="ja-JP" sz="4000" smtClean="0">
                <a:hlinkClick r:id="rId6"/>
              </a:rPr>
              <a:t>http://genomon-project.github.io/GenomonPages/</a:t>
            </a:r>
            <a:r>
              <a:rPr lang="ja-JP" altLang="en-US" sz="4000" smtClean="0"/>
              <a:t> </a:t>
            </a:r>
            <a:r>
              <a:rPr lang="en-US" altLang="ja-JP" sz="4000" smtClean="0"/>
              <a:t>)</a:t>
            </a:r>
            <a:endParaRPr lang="en-US" altLang="ja-JP" sz="4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118812" y="12817749"/>
            <a:ext cx="9844332" cy="3169986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4000" dirty="0"/>
              <a:t>Genomon is extensible. So you can easily incorporate your favorite modules into Genomon. Also You can easily deploy Genomon to your own cluster other than HGC supercomputer. </a:t>
            </a:r>
            <a:endParaRPr lang="ja-JP" altLang="en-US" sz="45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090279" y="9331858"/>
            <a:ext cx="10304222" cy="2647854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4000" dirty="0"/>
              <a:t>Genomon is now highly optimized and efficiently utilizes </a:t>
            </a:r>
            <a:r>
              <a:rPr lang="en-US" altLang="ja-JP" sz="4000" i="1" dirty="0" err="1"/>
              <a:t>ruffus</a:t>
            </a:r>
            <a:r>
              <a:rPr lang="en-US" altLang="ja-JP" sz="4000" dirty="0"/>
              <a:t> package for job scheduling. You can analyze several hundreds of genomic and </a:t>
            </a:r>
            <a:r>
              <a:rPr lang="en-US" altLang="ja-JP" sz="4000" dirty="0" err="1"/>
              <a:t>transcriptome</a:t>
            </a:r>
            <a:r>
              <a:rPr lang="en-US" altLang="ja-JP" sz="4000" dirty="0"/>
              <a:t> sequencing data simultaneously. 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138129" y="27795413"/>
            <a:ext cx="13249472" cy="3785539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marL="570864" indent="-570864">
              <a:buFont typeface="Arial"/>
              <a:buChar char="•"/>
            </a:pPr>
            <a:r>
              <a:rPr lang="en-US" altLang="ja-JP" sz="4000"/>
              <a:t>Can start from both bam and fastq files.</a:t>
            </a:r>
          </a:p>
          <a:p>
            <a:pPr marL="570864" indent="-570864">
              <a:buFont typeface="Arial"/>
              <a:buChar char="•"/>
            </a:pPr>
            <a:r>
              <a:rPr lang="en-US" altLang="ja-JP" sz="4000" smtClean="0"/>
              <a:t>Genomon </a:t>
            </a:r>
            <a:r>
              <a:rPr lang="en-US" altLang="ja-JP" sz="4000"/>
              <a:t>enables us to perform detection of </a:t>
            </a:r>
            <a:r>
              <a:rPr lang="en-US" altLang="ja-JP" sz="4000" smtClean="0"/>
              <a:t>gene fusions</a:t>
            </a:r>
            <a:r>
              <a:rPr lang="en-US" altLang="ja-JP" sz="4000"/>
              <a:t> </a:t>
            </a:r>
            <a:r>
              <a:rPr lang="en-US" altLang="ja-JP" sz="4000" smtClean="0"/>
              <a:t>and expression analysis.</a:t>
            </a:r>
          </a:p>
          <a:p>
            <a:pPr marL="570864" indent="-570864">
              <a:buFont typeface="Arial"/>
              <a:buChar char="•"/>
            </a:pPr>
            <a:r>
              <a:rPr lang="en-US" altLang="ja-JP" sz="4000" smtClean="0"/>
              <a:t>Integrative </a:t>
            </a:r>
            <a:r>
              <a:rPr lang="en-US" altLang="ja-JP" sz="4000"/>
              <a:t>analysis with DNA and RNA sequence</a:t>
            </a:r>
            <a:r>
              <a:rPr lang="ja-JP" altLang="en-US" sz="4000" smtClean="0"/>
              <a:t> </a:t>
            </a:r>
            <a:r>
              <a:rPr lang="en-US" altLang="ja-JP" sz="4000" smtClean="0"/>
              <a:t>data (e.g., detecting somatic mutations causing splicing changes) is coming out soon!!</a:t>
            </a:r>
            <a:endParaRPr lang="en-US" altLang="ja-JP" sz="4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045885" y="8013414"/>
            <a:ext cx="10225625" cy="707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4000" err="1"/>
              <a:t>genomon_pipeline</a:t>
            </a:r>
            <a:r>
              <a:rPr lang="en-US" altLang="ja-JP" sz="4000"/>
              <a:t> </a:t>
            </a:r>
            <a:r>
              <a:rPr lang="en-US" altLang="ja-JP" sz="4000" smtClean="0"/>
              <a:t>dna/rna </a:t>
            </a:r>
            <a:r>
              <a:rPr lang="en-US" altLang="ja-JP" sz="4000" dirty="0"/>
              <a:t>input.csv </a:t>
            </a:r>
            <a:r>
              <a:rPr lang="en-US" altLang="ja-JP" sz="4000" dirty="0" err="1"/>
              <a:t>output_dir</a:t>
            </a:r>
            <a:endParaRPr lang="ja-JP" altLang="en-US" sz="40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688" y="13251515"/>
            <a:ext cx="1451477" cy="145148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688" y="9289357"/>
            <a:ext cx="1461258" cy="146126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508" y="5921462"/>
            <a:ext cx="2038964" cy="1397207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1316636" y="5973614"/>
            <a:ext cx="14237317" cy="2539044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79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The </a:t>
            </a:r>
            <a:r>
              <a:rPr lang="en-US" altLang="ja-JP" sz="8000" b="1" smtClean="0">
                <a:solidFill>
                  <a:schemeClr val="bg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Arial Black"/>
              </a:rPr>
              <a:t>Zen</a:t>
            </a:r>
            <a:r>
              <a:rPr lang="en-US" altLang="ja-JP" sz="790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Arial Black"/>
              </a:rPr>
              <a:t> </a:t>
            </a:r>
            <a:r>
              <a:rPr lang="en-US" altLang="ja-JP" sz="7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of </a:t>
            </a:r>
          </a:p>
          <a:p>
            <a:r>
              <a:rPr lang="en-US" altLang="ja-JP" sz="7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Cancer </a:t>
            </a:r>
            <a:r>
              <a:rPr lang="en-US" altLang="ja-JP" sz="790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Genome Analysis</a:t>
            </a:r>
            <a:endParaRPr lang="ja-JP" altLang="en-US" sz="7900" dirty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126631" y="32178868"/>
            <a:ext cx="30223203" cy="87312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332" tIns="45664" rIns="91332" bIns="45664" rtlCol="0" anchor="ctr"/>
          <a:lstStyle/>
          <a:p>
            <a:pPr algn="ctr"/>
            <a:r>
              <a:rPr lang="en-US" altLang="ja-JP" sz="5000" b="1" smtClean="0">
                <a:solidFill>
                  <a:schemeClr val="bg1"/>
                </a:solidFill>
                <a:latin typeface="+mj-lt"/>
                <a:cs typeface="Plantagenet Cherokee"/>
              </a:rPr>
              <a:t>Evaluation of the </a:t>
            </a:r>
            <a:r>
              <a:rPr lang="en-US" altLang="ja-JP" sz="5000" b="1">
                <a:solidFill>
                  <a:schemeClr val="bg1"/>
                </a:solidFill>
                <a:latin typeface="+mj-lt"/>
                <a:cs typeface="Plantagenet Cherokee"/>
              </a:rPr>
              <a:t>performance of Genomon </a:t>
            </a:r>
            <a:r>
              <a:rPr lang="en-US" altLang="ja-JP" sz="5000" b="1" smtClean="0">
                <a:solidFill>
                  <a:schemeClr val="bg1"/>
                </a:solidFill>
                <a:latin typeface="+mj-lt"/>
                <a:cs typeface="Plantagenet Cherokee"/>
              </a:rPr>
              <a:t>Somatic Mutation Call</a:t>
            </a:r>
            <a:endParaRPr lang="ja-JP" altLang="ja-JP" sz="5000" b="1" dirty="0">
              <a:solidFill>
                <a:schemeClr val="bg1"/>
              </a:solidFill>
              <a:latin typeface="+mj-lt"/>
              <a:cs typeface="Plantagenet Cherokee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r="24841"/>
          <a:stretch/>
        </p:blipFill>
        <p:spPr bwMode="auto">
          <a:xfrm>
            <a:off x="10107776" y="22108635"/>
            <a:ext cx="5229806" cy="324036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1359" r="35399" b="32845"/>
          <a:stretch/>
        </p:blipFill>
        <p:spPr bwMode="auto">
          <a:xfrm>
            <a:off x="25400209" y="22322805"/>
            <a:ext cx="5347432" cy="30774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107" y="23358464"/>
            <a:ext cx="1684502" cy="1926968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円/楕円 1"/>
          <p:cNvSpPr/>
          <p:nvPr/>
        </p:nvSpPr>
        <p:spPr>
          <a:xfrm>
            <a:off x="5840945" y="26615905"/>
            <a:ext cx="1144056" cy="963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8377385" y="26543897"/>
            <a:ext cx="1144056" cy="963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108123" y="25348995"/>
            <a:ext cx="5878879" cy="2862209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3600"/>
              <a:t>F</a:t>
            </a:r>
            <a:r>
              <a:rPr lang="en-US" altLang="ja-JP" sz="3600" smtClean="0"/>
              <a:t>igure 1</a:t>
            </a:r>
            <a:r>
              <a:rPr lang="en-US" altLang="ja-JP" sz="3600"/>
              <a:t>:</a:t>
            </a:r>
            <a:br>
              <a:rPr lang="en-US" altLang="ja-JP" sz="3600"/>
            </a:br>
            <a:r>
              <a:rPr lang="en-US" altLang="ja-JP" sz="3600" smtClean="0"/>
              <a:t>Genomon automatically produces rich dynamic analytical reports describing summary of detected variants.</a:t>
            </a:r>
            <a:endParaRPr lang="en-US" altLang="ja-JP" sz="36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52912" y="27561499"/>
            <a:ext cx="1648113" cy="523107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algn="ctr"/>
            <a:r>
              <a:rPr lang="en-US" altLang="ja-JP" sz="2800"/>
              <a:t>F</a:t>
            </a:r>
            <a:r>
              <a:rPr lang="en-US" altLang="ja-JP" sz="2800" smtClean="0"/>
              <a:t>igure1</a:t>
            </a:r>
            <a:endParaRPr lang="en-US" altLang="ja-JP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594472" y="26768250"/>
            <a:ext cx="1648113" cy="523107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2800" smtClean="0"/>
              <a:t>Figure 2</a:t>
            </a:r>
            <a:endParaRPr lang="en-US" altLang="ja-JP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5400208" y="25405327"/>
            <a:ext cx="5871301" cy="1754213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3600" smtClean="0"/>
              <a:t>Figure 2: </a:t>
            </a:r>
            <a:r>
              <a:rPr lang="en-US" altLang="ja-JP" sz="3600"/>
              <a:t/>
            </a:r>
            <a:br>
              <a:rPr lang="en-US" altLang="ja-JP" sz="3600"/>
            </a:br>
            <a:r>
              <a:rPr lang="en-US" altLang="ja-JP" sz="3600" smtClean="0"/>
              <a:t>Please </a:t>
            </a:r>
            <a:r>
              <a:rPr lang="en-US" altLang="ja-JP" sz="3600"/>
              <a:t>refer to </a:t>
            </a:r>
            <a:r>
              <a:rPr lang="en-US" altLang="ja-JP" sz="3600" smtClean="0"/>
              <a:t>“P-3379" </a:t>
            </a:r>
            <a:r>
              <a:rPr lang="en-US" altLang="ja-JP" sz="3600"/>
              <a:t>section for details.</a:t>
            </a:r>
            <a:endParaRPr lang="en-US" altLang="ja-JP" sz="3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85847"/>
              </p:ext>
            </p:extLst>
          </p:nvPr>
        </p:nvGraphicFramePr>
        <p:xfrm>
          <a:off x="2880545" y="42269021"/>
          <a:ext cx="11839622" cy="134215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216638"/>
                <a:gridCol w="1250488"/>
                <a:gridCol w="840913"/>
                <a:gridCol w="1918825"/>
                <a:gridCol w="1918825"/>
                <a:gridCol w="1047859"/>
                <a:gridCol w="803193"/>
                <a:gridCol w="842881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Barcode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Gene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Chr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Start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End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Type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Ref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smtClean="0">
                          <a:effectLst/>
                        </a:rPr>
                        <a:t>ALT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44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3200" u="none" strike="noStrike" smtClean="0">
                          <a:effectLst/>
                          <a:latin typeface="+mn-lt"/>
                        </a:rPr>
                        <a:t>TCGA-OR-A5J5-01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3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MEN1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altLang="ja-JP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u="none" strike="noStrike" smtClean="0">
                          <a:effectLst/>
                          <a:latin typeface="+mn-lt"/>
                        </a:rPr>
                        <a:t>64572093</a:t>
                      </a:r>
                      <a:endParaRPr lang="en-US" altLang="ja-JP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u="none" strike="noStrike" smtClean="0">
                          <a:effectLst/>
                          <a:latin typeface="+mn-lt"/>
                        </a:rPr>
                        <a:t>64572093</a:t>
                      </a:r>
                      <a:endParaRPr lang="en-US" altLang="ja-JP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3200" u="none" strike="noStrike">
                          <a:effectLst/>
                          <a:latin typeface="+mn-lt"/>
                        </a:rPr>
                        <a:t>DEL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32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GB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ja-JP" sz="3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  <p:grpSp>
        <p:nvGrpSpPr>
          <p:cNvPr id="70" name="グループ化 69"/>
          <p:cNvGrpSpPr/>
          <p:nvPr/>
        </p:nvGrpSpPr>
        <p:grpSpPr>
          <a:xfrm>
            <a:off x="20882545" y="42701069"/>
            <a:ext cx="8217870" cy="3740565"/>
            <a:chOff x="16589922" y="43003929"/>
            <a:chExt cx="9514463" cy="3740565"/>
          </a:xfrm>
        </p:grpSpPr>
        <p:sp>
          <p:nvSpPr>
            <p:cNvPr id="71" name="正方形/長方形 70"/>
            <p:cNvSpPr/>
            <p:nvPr/>
          </p:nvSpPr>
          <p:spPr>
            <a:xfrm>
              <a:off x="16589922" y="43003929"/>
              <a:ext cx="9514463" cy="3740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タイトル 1"/>
            <p:cNvSpPr txBox="1">
              <a:spLocks/>
            </p:cNvSpPr>
            <p:nvPr/>
          </p:nvSpPr>
          <p:spPr>
            <a:xfrm>
              <a:off x="17463797" y="43367083"/>
              <a:ext cx="8072437" cy="694407"/>
            </a:xfrm>
            <a:prstGeom prst="rect">
              <a:avLst/>
            </a:prstGeom>
          </p:spPr>
          <p:txBody>
            <a:bodyPr vert="horz" lIns="432054" tIns="216027" rIns="432054" bIns="216027" rtlCol="0" anchor="ctr">
              <a:normAutofit fontScale="55000" lnSpcReduction="20000"/>
            </a:bodyPr>
            <a:lstStyle>
              <a:lvl1pPr algn="ctr" defTabSz="4320540" rtl="0" eaLnBrk="1" latinLnBrk="0" hangingPunct="1">
                <a:spcBef>
                  <a:spcPct val="0"/>
                </a:spcBef>
                <a:buNone/>
                <a:defRPr kumimoji="1" sz="20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3600" b="1" dirty="0" smtClean="0">
                  <a:solidFill>
                    <a:srgbClr val="000090"/>
                  </a:solidFill>
                  <a:latin typeface="Calibri" charset="0"/>
                  <a:ea typeface="ＭＳ Ｐゴシック" charset="0"/>
                </a:rPr>
                <a:t>COI Disclosure Information</a:t>
              </a:r>
              <a:endParaRPr lang="ja-JP" altLang="en-US" sz="3200" b="1" dirty="0">
                <a:solidFill>
                  <a:srgbClr val="000090"/>
                </a:solidFill>
                <a:latin typeface="Calibri" charset="0"/>
                <a:ea typeface="ＭＳ Ｐゴシック" charset="0"/>
              </a:endParaRPr>
            </a:p>
          </p:txBody>
        </p:sp>
        <p:cxnSp>
          <p:nvCxnSpPr>
            <p:cNvPr id="73" name="直線コネクタ 72"/>
            <p:cNvCxnSpPr/>
            <p:nvPr/>
          </p:nvCxnSpPr>
          <p:spPr>
            <a:xfrm>
              <a:off x="17178047" y="44570680"/>
              <a:ext cx="8643937" cy="1588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17251543" y="44066624"/>
              <a:ext cx="84969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800" b="1" dirty="0" smtClean="0">
                  <a:solidFill>
                    <a:srgbClr val="FF6600"/>
                  </a:solidFill>
                  <a:latin typeface="Calibri" charset="0"/>
                </a:rPr>
                <a:t>Lead Presenter</a:t>
              </a:r>
              <a:r>
                <a:rPr lang="en-US" altLang="ja-JP" sz="2800" b="1" smtClean="0">
                  <a:solidFill>
                    <a:srgbClr val="FF6600"/>
                  </a:solidFill>
                  <a:latin typeface="Calibri" charset="0"/>
                </a:rPr>
                <a:t>: </a:t>
              </a:r>
              <a:r>
                <a:rPr lang="en-US" altLang="ja-JP" sz="2800" b="1" smtClean="0">
                  <a:solidFill>
                    <a:srgbClr val="000090"/>
                  </a:solidFill>
                  <a:latin typeface="Calibri" charset="0"/>
                </a:rPr>
                <a:t>Kenichi</a:t>
              </a:r>
              <a:r>
                <a:rPr lang="ja-JP" altLang="en-US" sz="2800" b="1">
                  <a:solidFill>
                    <a:srgbClr val="000090"/>
                  </a:solidFill>
                  <a:latin typeface="Calibri" charset="0"/>
                </a:rPr>
                <a:t> </a:t>
              </a:r>
              <a:r>
                <a:rPr lang="en-US" altLang="ja-JP" sz="2800" b="1" smtClean="0">
                  <a:solidFill>
                    <a:srgbClr val="000090"/>
                  </a:solidFill>
                  <a:latin typeface="Calibri" charset="0"/>
                </a:rPr>
                <a:t>Chiba</a:t>
              </a:r>
              <a:endParaRPr lang="ja-JP" altLang="en-US" sz="1600" dirty="0">
                <a:solidFill>
                  <a:srgbClr val="000090"/>
                </a:solidFill>
              </a:endParaRPr>
            </a:p>
          </p:txBody>
        </p:sp>
        <p:cxnSp>
          <p:nvCxnSpPr>
            <p:cNvPr id="75" name="直線コネクタ 74"/>
            <p:cNvCxnSpPr/>
            <p:nvPr/>
          </p:nvCxnSpPr>
          <p:spPr>
            <a:xfrm>
              <a:off x="17178047" y="45434776"/>
              <a:ext cx="8643937" cy="1588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正方形/長方形 75"/>
            <p:cNvSpPr/>
            <p:nvPr/>
          </p:nvSpPr>
          <p:spPr>
            <a:xfrm>
              <a:off x="17251543" y="44930720"/>
              <a:ext cx="84969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800" b="1" dirty="0" smtClean="0">
                  <a:solidFill>
                    <a:srgbClr val="FF6600"/>
                  </a:solidFill>
                  <a:latin typeface="Calibri" charset="0"/>
                </a:rPr>
                <a:t>Responsible Researcher</a:t>
              </a:r>
              <a:r>
                <a:rPr lang="en-US" altLang="ja-JP" sz="2800" b="1" smtClean="0">
                  <a:solidFill>
                    <a:srgbClr val="FF6600"/>
                  </a:solidFill>
                  <a:latin typeface="Calibri" charset="0"/>
                </a:rPr>
                <a:t>: </a:t>
              </a:r>
              <a:r>
                <a:rPr lang="en-US" altLang="ja-JP" sz="2800" b="1" smtClean="0">
                  <a:solidFill>
                    <a:srgbClr val="000090"/>
                  </a:solidFill>
                  <a:latin typeface="Calibri" charset="0"/>
                </a:rPr>
                <a:t>Satoru Miyano</a:t>
              </a:r>
              <a:endParaRPr lang="ja-JP" altLang="en-US" sz="1600" dirty="0">
                <a:solidFill>
                  <a:srgbClr val="000090"/>
                </a:solidFill>
              </a:endParaRPr>
            </a:p>
          </p:txBody>
        </p:sp>
        <p:sp>
          <p:nvSpPr>
            <p:cNvPr id="77" name="サブタイトル 2"/>
            <p:cNvSpPr txBox="1">
              <a:spLocks/>
            </p:cNvSpPr>
            <p:nvPr/>
          </p:nvSpPr>
          <p:spPr bwMode="auto">
            <a:xfrm>
              <a:off x="17300280" y="45938832"/>
              <a:ext cx="7112528" cy="54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 eaLnBrk="1" hangingPunct="1">
                <a:lnSpc>
                  <a:spcPct val="60000"/>
                </a:lnSpc>
              </a:pPr>
              <a:r>
                <a:rPr lang="en-US" altLang="ja-JP" sz="2400" b="1" dirty="0" smtClean="0">
                  <a:solidFill>
                    <a:srgbClr val="000090"/>
                  </a:solidFill>
                  <a:latin typeface="Calibri" charset="0"/>
                  <a:ea typeface="ＭＳ Ｐゴシック" charset="0"/>
                </a:rPr>
                <a:t>We </a:t>
              </a:r>
              <a:r>
                <a:rPr lang="en-US" altLang="ja-JP" sz="2400" b="1" dirty="0">
                  <a:solidFill>
                    <a:srgbClr val="000090"/>
                  </a:solidFill>
                  <a:latin typeface="Calibri" charset="0"/>
                  <a:ea typeface="ＭＳ Ｐゴシック" charset="0"/>
                </a:rPr>
                <a:t>have no financial relationships to disclose.</a:t>
              </a:r>
              <a:endParaRPr lang="en-US" altLang="ja-JP" sz="2400" b="1" dirty="0">
                <a:solidFill>
                  <a:srgbClr val="558ED5"/>
                </a:solidFill>
                <a:latin typeface="Calibri" charset="0"/>
                <a:ea typeface="ＭＳ Ｐゴシック" charset="0"/>
              </a:endParaRPr>
            </a:p>
          </p:txBody>
        </p:sp>
      </p:grpSp>
      <p:sp>
        <p:nvSpPr>
          <p:cNvPr id="100" name="テキスト ボックス 99"/>
          <p:cNvSpPr txBox="1"/>
          <p:nvPr/>
        </p:nvSpPr>
        <p:spPr>
          <a:xfrm>
            <a:off x="2016449" y="43826015"/>
            <a:ext cx="16016344" cy="1323326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smtClean="0"/>
              <a:t>MEN1 mutation that </a:t>
            </a:r>
            <a:r>
              <a:rPr lang="en-US" altLang="ja-JP" sz="4000"/>
              <a:t>could </a:t>
            </a:r>
            <a:r>
              <a:rPr lang="en-US" altLang="ja-JP" sz="4000" smtClean="0"/>
              <a:t>not be </a:t>
            </a:r>
            <a:r>
              <a:rPr lang="en-US" altLang="ja-JP" sz="4000"/>
              <a:t>detected </a:t>
            </a:r>
            <a:r>
              <a:rPr lang="en-US" altLang="ja-JP" sz="4000" smtClean="0"/>
              <a:t>using Genomon Somatic Mutation Call because normal sample depth = 1. </a:t>
            </a:r>
            <a:endParaRPr lang="en-US" altLang="ja-JP" sz="4000" dirty="0"/>
          </a:p>
        </p:txBody>
      </p:sp>
      <p:pic>
        <p:nvPicPr>
          <p:cNvPr id="101" name="図 10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051" y="42743472"/>
            <a:ext cx="3715766" cy="371576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360264" y="34211407"/>
            <a:ext cx="3502960" cy="1080000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TCGA-ACC MAF</a:t>
            </a:r>
            <a:endParaRPr kumimoji="1" lang="ja-JP" altLang="en-US" sz="320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600625" y="33484045"/>
            <a:ext cx="5031674" cy="646218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3600"/>
              <a:t>Cancer Genomics Hub</a:t>
            </a:r>
            <a:endParaRPr lang="en-US" altLang="ja-JP" sz="36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9099294" y="33484045"/>
            <a:ext cx="4294233" cy="646218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r>
              <a:rPr lang="en-US" altLang="ja-JP" sz="3600"/>
              <a:t>Broad GDAC Firehose</a:t>
            </a:r>
            <a:endParaRPr lang="en-US" altLang="ja-JP" sz="3600" dirty="0"/>
          </a:p>
        </p:txBody>
      </p:sp>
      <p:sp>
        <p:nvSpPr>
          <p:cNvPr id="10" name="正方形/長方形 9"/>
          <p:cNvSpPr/>
          <p:nvPr/>
        </p:nvSpPr>
        <p:spPr>
          <a:xfrm>
            <a:off x="1656409" y="37660509"/>
            <a:ext cx="53368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smtClean="0">
                <a:solidFill>
                  <a:schemeClr val="accent1"/>
                </a:solidFill>
              </a:rPr>
              <a:t>Filtering: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smtClean="0">
                <a:solidFill>
                  <a:schemeClr val="accent1"/>
                </a:solidFill>
              </a:rPr>
              <a:t>P‐value(Fisher</a:t>
            </a:r>
            <a:r>
              <a:rPr lang="en-US" altLang="ja-JP" sz="3200">
                <a:solidFill>
                  <a:schemeClr val="accent1"/>
                </a:solidFill>
              </a:rPr>
              <a:t>) &lt; </a:t>
            </a:r>
            <a:r>
              <a:rPr lang="en-US" altLang="ja-JP" sz="3200" smtClean="0">
                <a:solidFill>
                  <a:schemeClr val="accent1"/>
                </a:solidFill>
              </a:rPr>
              <a:t>1.0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smtClean="0">
                <a:solidFill>
                  <a:schemeClr val="accent1"/>
                </a:solidFill>
              </a:rPr>
              <a:t>P‐value(EBCall</a:t>
            </a:r>
            <a:r>
              <a:rPr lang="en-US" altLang="ja-JP" sz="3200">
                <a:solidFill>
                  <a:schemeClr val="accent1"/>
                </a:solidFill>
              </a:rPr>
              <a:t>) &lt; </a:t>
            </a:r>
            <a:r>
              <a:rPr lang="en-US" altLang="ja-JP" sz="3200" smtClean="0">
                <a:solidFill>
                  <a:schemeClr val="accent1"/>
                </a:solidFill>
              </a:rPr>
              <a:t>4.0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smtClean="0">
                <a:solidFill>
                  <a:schemeClr val="accent1"/>
                </a:solidFill>
              </a:rPr>
              <a:t>#</a:t>
            </a:r>
            <a:r>
              <a:rPr lang="en-US" altLang="ja-JP" sz="3200">
                <a:solidFill>
                  <a:schemeClr val="accent1"/>
                </a:solidFill>
              </a:rPr>
              <a:t>mutant reads in </a:t>
            </a:r>
            <a:r>
              <a:rPr lang="en-US" altLang="ja-JP" sz="3200" smtClean="0">
                <a:solidFill>
                  <a:schemeClr val="accent1"/>
                </a:solidFill>
              </a:rPr>
              <a:t>tumor &lt;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smtClean="0">
                <a:solidFill>
                  <a:schemeClr val="accent1"/>
                </a:solidFill>
              </a:rPr>
              <a:t>#mutant </a:t>
            </a:r>
            <a:r>
              <a:rPr lang="en-US" altLang="ja-JP" sz="3200">
                <a:solidFill>
                  <a:schemeClr val="accent1"/>
                </a:solidFill>
              </a:rPr>
              <a:t>reads in </a:t>
            </a:r>
            <a:r>
              <a:rPr lang="en-US" altLang="ja-JP" sz="3200" smtClean="0">
                <a:solidFill>
                  <a:schemeClr val="accent1"/>
                </a:solidFill>
              </a:rPr>
              <a:t>normal</a:t>
            </a:r>
            <a:r>
              <a:rPr lang="ja-JP" altLang="en-US" sz="3200">
                <a:solidFill>
                  <a:schemeClr val="accent1"/>
                </a:solidFill>
              </a:rPr>
              <a:t> </a:t>
            </a:r>
            <a:r>
              <a:rPr lang="en-US" altLang="ja-JP" sz="3200" smtClean="0">
                <a:solidFill>
                  <a:schemeClr val="accent1"/>
                </a:solidFill>
              </a:rPr>
              <a:t>&gt; 2</a:t>
            </a:r>
            <a:endParaRPr lang="ja-JP" altLang="en-US" sz="3200">
              <a:solidFill>
                <a:schemeClr val="accent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3176462" y="36299759"/>
            <a:ext cx="5536545" cy="10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Somatic mutation detection using Genomon </a:t>
            </a:r>
            <a:endParaRPr kumimoji="1" lang="ja-JP" altLang="en-US" sz="3200"/>
          </a:p>
        </p:txBody>
      </p:sp>
      <p:sp>
        <p:nvSpPr>
          <p:cNvPr id="108" name="正方形/長方形 107"/>
          <p:cNvSpPr/>
          <p:nvPr/>
        </p:nvSpPr>
        <p:spPr>
          <a:xfrm>
            <a:off x="8107890" y="38243975"/>
            <a:ext cx="6149733" cy="10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/>
              <a:t>Comparison of Filtered candidates using Genomon </a:t>
            </a:r>
            <a:r>
              <a:rPr lang="en-US" altLang="ja-JP" sz="3200" smtClean="0"/>
              <a:t>and MAF.</a:t>
            </a:r>
            <a:endParaRPr kumimoji="1" lang="ja-JP" altLang="en-US" sz="3200"/>
          </a:p>
        </p:txBody>
      </p:sp>
      <p:sp>
        <p:nvSpPr>
          <p:cNvPr id="109" name="正方形/長方形 108"/>
          <p:cNvSpPr/>
          <p:nvPr/>
        </p:nvSpPr>
        <p:spPr>
          <a:xfrm>
            <a:off x="3599625" y="34245590"/>
            <a:ext cx="4608511" cy="1080000"/>
          </a:xfrm>
          <a:prstGeom prst="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/>
              <a:t>TCGA-ACC Exome </a:t>
            </a:r>
            <a:r>
              <a:rPr lang="en-US" altLang="ja-JP" sz="3200" smtClean="0"/>
              <a:t/>
            </a:r>
            <a:br>
              <a:rPr lang="en-US" altLang="ja-JP" sz="3200" smtClean="0"/>
            </a:br>
            <a:r>
              <a:rPr lang="en-US" altLang="ja-JP" sz="3200" smtClean="0"/>
              <a:t>sequencing data</a:t>
            </a:r>
            <a:endParaRPr kumimoji="1" lang="ja-JP" altLang="en-US" sz="3200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11097392" y="35523762"/>
            <a:ext cx="0" cy="243728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5903880" y="37675407"/>
            <a:ext cx="1728192" cy="1111120"/>
          </a:xfrm>
          <a:prstGeom prst="bentConnector3">
            <a:avLst>
              <a:gd name="adj1" fmla="val 205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>
            <a:off x="5903881" y="35523762"/>
            <a:ext cx="816" cy="64629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正方形/長方形 1032"/>
          <p:cNvSpPr/>
          <p:nvPr/>
        </p:nvSpPr>
        <p:spPr>
          <a:xfrm>
            <a:off x="12849855" y="34227932"/>
            <a:ext cx="2448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smtClean="0">
                <a:solidFill>
                  <a:schemeClr val="accent1"/>
                </a:solidFill>
              </a:rPr>
              <a:t>Total </a:t>
            </a:r>
            <a:br>
              <a:rPr lang="en-US" altLang="ja-JP" sz="3600" smtClean="0">
                <a:solidFill>
                  <a:schemeClr val="accent1"/>
                </a:solidFill>
              </a:rPr>
            </a:br>
            <a:r>
              <a:rPr lang="en-US" altLang="ja-JP" sz="3600" smtClean="0">
                <a:solidFill>
                  <a:schemeClr val="accent1"/>
                </a:solidFill>
              </a:rPr>
              <a:t>90 samples</a:t>
            </a:r>
            <a:endParaRPr lang="ja-JP" altLang="en-US" sz="3600">
              <a:solidFill>
                <a:schemeClr val="accent1"/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2057889" y="40252797"/>
            <a:ext cx="16016344" cy="1323326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smtClean="0"/>
              <a:t>Workflow </a:t>
            </a:r>
            <a:r>
              <a:rPr lang="en-US" altLang="ja-JP" sz="4000"/>
              <a:t>for comparing </a:t>
            </a:r>
            <a:r>
              <a:rPr lang="en-US" altLang="ja-JP" sz="4000" smtClean="0"/>
              <a:t>Genomon </a:t>
            </a:r>
            <a:r>
              <a:rPr lang="en-US" altLang="ja-JP" sz="4000"/>
              <a:t>and </a:t>
            </a:r>
            <a:r>
              <a:rPr lang="en-US" altLang="ja-JP" sz="4000" smtClean="0"/>
              <a:t>Firehose mutation</a:t>
            </a:r>
            <a:br>
              <a:rPr lang="en-US" altLang="ja-JP" sz="4000" smtClean="0"/>
            </a:br>
            <a:r>
              <a:rPr lang="en-US" altLang="ja-JP" sz="4000" smtClean="0"/>
              <a:t>annotation format (MAF) files.</a:t>
            </a:r>
            <a:endParaRPr lang="en-US" altLang="ja-JP" sz="4000" dirty="0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16983308" y="41332917"/>
            <a:ext cx="16016344" cy="707773"/>
          </a:xfrm>
          <a:prstGeom prst="rect">
            <a:avLst/>
          </a:prstGeom>
          <a:noFill/>
        </p:spPr>
        <p:txBody>
          <a:bodyPr wrap="square" lIns="91332" tIns="45664" rIns="91332" bIns="45664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000" smtClean="0"/>
              <a:t>The </a:t>
            </a:r>
            <a:r>
              <a:rPr lang="en-US" altLang="ja-JP" sz="4000"/>
              <a:t>results of a comparison of </a:t>
            </a:r>
            <a:r>
              <a:rPr lang="en-US" altLang="ja-JP" sz="4000" smtClean="0"/>
              <a:t>two somatic mutation files.</a:t>
            </a:r>
            <a:endParaRPr lang="en-US" altLang="ja-JP" sz="4000" dirty="0"/>
          </a:p>
        </p:txBody>
      </p:sp>
      <p:grpSp>
        <p:nvGrpSpPr>
          <p:cNvPr id="223" name="グループ化 222"/>
          <p:cNvGrpSpPr/>
          <p:nvPr/>
        </p:nvGrpSpPr>
        <p:grpSpPr>
          <a:xfrm>
            <a:off x="16339644" y="33412037"/>
            <a:ext cx="15200085" cy="8116095"/>
            <a:chOff x="-2545613" y="929529"/>
            <a:chExt cx="15200085" cy="8116095"/>
          </a:xfrm>
        </p:grpSpPr>
        <p:pic>
          <p:nvPicPr>
            <p:cNvPr id="224" name="Picture 16" descr="D:\days\161003\resultACC\output_MEN1.indel.tif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5211624"/>
              <a:ext cx="3834000" cy="3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15" descr="D:\days\161003\resultACC\output_MEN1.snv.tiff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395200"/>
              <a:ext cx="3834000" cy="3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12" descr="D:\days\161003\resultACC\output.indel.tif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22720" y="5187621"/>
              <a:ext cx="3834000" cy="3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13" descr="D:\days\161003\resultACC\output.snv.tiff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45613" y="1374391"/>
              <a:ext cx="3823200" cy="38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14" descr="D:\days\161003\resultACC\output_TP53.indel.tiff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122" y="5197591"/>
              <a:ext cx="3834000" cy="3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11" descr="D:\days\161003\resultACC\output_TP53.snv.tiff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122" y="1374391"/>
              <a:ext cx="3834000" cy="3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10" descr="D:\days\161003\resultACC\output_CTNNB1.snv.tiff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696" y="1374391"/>
              <a:ext cx="3834000" cy="3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5" descr="D:\days\161003\resultACC\output_CTNNB1.indel.tiff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824" y="5205198"/>
              <a:ext cx="3834000" cy="3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2" name="グループ化 231"/>
            <p:cNvGrpSpPr>
              <a:grpSpLocks noChangeAspect="1"/>
            </p:cNvGrpSpPr>
            <p:nvPr/>
          </p:nvGrpSpPr>
          <p:grpSpPr>
            <a:xfrm>
              <a:off x="-2395200" y="929529"/>
              <a:ext cx="14905656" cy="4707717"/>
              <a:chOff x="361616" y="-232949"/>
              <a:chExt cx="14000682" cy="4421894"/>
            </a:xfrm>
          </p:grpSpPr>
          <p:sp>
            <p:nvSpPr>
              <p:cNvPr id="233" name="正方形/長方形 232"/>
              <p:cNvSpPr/>
              <p:nvPr/>
            </p:nvSpPr>
            <p:spPr>
              <a:xfrm>
                <a:off x="3924646" y="-207404"/>
                <a:ext cx="3217845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>
                    <a:solidFill>
                      <a:schemeClr val="tx1"/>
                    </a:solidFill>
                  </a:rPr>
                  <a:t>CTNNB1</a:t>
                </a:r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 exon SNV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正方形/長方形 233"/>
              <p:cNvSpPr/>
              <p:nvPr/>
            </p:nvSpPr>
            <p:spPr>
              <a:xfrm>
                <a:off x="7558010" y="-207404"/>
                <a:ext cx="3096344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>
                    <a:solidFill>
                      <a:schemeClr val="tx1"/>
                    </a:solidFill>
                  </a:rPr>
                  <a:t>TP53</a:t>
                </a:r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 exon SNV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正方形/長方形 234"/>
              <p:cNvSpPr/>
              <p:nvPr/>
            </p:nvSpPr>
            <p:spPr>
              <a:xfrm>
                <a:off x="7424948" y="3370575"/>
                <a:ext cx="3600400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>
                    <a:solidFill>
                      <a:schemeClr val="tx1"/>
                    </a:solidFill>
                  </a:rPr>
                  <a:t>TP53</a:t>
                </a:r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 exon INDEL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>
                <a:off x="3924646" y="3396857"/>
                <a:ext cx="3526873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smtClean="0">
                    <a:solidFill>
                      <a:schemeClr val="tx1"/>
                    </a:solidFill>
                  </a:rPr>
                  <a:t>CTNNB1</a:t>
                </a:r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 exon INDEL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>
                <a:off x="468262" y="3351765"/>
                <a:ext cx="3239242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WES INDEL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正方形/長方形 237"/>
              <p:cNvSpPr/>
              <p:nvPr/>
            </p:nvSpPr>
            <p:spPr>
              <a:xfrm>
                <a:off x="361616" y="-207404"/>
                <a:ext cx="3239242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smtClean="0">
                    <a:solidFill>
                      <a:schemeClr val="tx1"/>
                    </a:solidFill>
                  </a:rPr>
                  <a:t>WES</a:t>
                </a:r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 SNV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>
                <a:off x="11181809" y="-232949"/>
                <a:ext cx="3096344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smtClean="0">
                    <a:solidFill>
                      <a:schemeClr val="tx1"/>
                    </a:solidFill>
                  </a:rPr>
                  <a:t>MEN1</a:t>
                </a:r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 exon SNV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正方形/長方形 239"/>
              <p:cNvSpPr/>
              <p:nvPr/>
            </p:nvSpPr>
            <p:spPr>
              <a:xfrm>
                <a:off x="11265954" y="3351766"/>
                <a:ext cx="3096344" cy="7920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smtClean="0">
                    <a:solidFill>
                      <a:schemeClr val="tx1"/>
                    </a:solidFill>
                  </a:rPr>
                  <a:t>MEN1</a:t>
                </a:r>
                <a:r>
                  <a:rPr kumimoji="1" lang="en-US" altLang="ja-JP" sz="3200" smtClean="0">
                    <a:solidFill>
                      <a:schemeClr val="tx1"/>
                    </a:solidFill>
                  </a:rPr>
                  <a:t> exon</a:t>
                </a:r>
                <a:r>
                  <a:rPr lang="ja-JP" altLang="en-US" sz="320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3200" smtClean="0">
                    <a:solidFill>
                      <a:schemeClr val="tx1"/>
                    </a:solidFill>
                  </a:rPr>
                  <a:t>INDEL</a:t>
                </a:r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3" name="正方形/長方形 242"/>
          <p:cNvSpPr/>
          <p:nvPr/>
        </p:nvSpPr>
        <p:spPr>
          <a:xfrm>
            <a:off x="11233473" y="35356253"/>
            <a:ext cx="4753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sz="3600" smtClean="0">
                <a:solidFill>
                  <a:schemeClr val="accent1"/>
                </a:solidFill>
              </a:rPr>
              <a:t>version</a:t>
            </a:r>
            <a:r>
              <a:rPr lang="en-GB" altLang="ja-JP" sz="3600">
                <a:solidFill>
                  <a:schemeClr val="accent1"/>
                </a:solidFill>
              </a:rPr>
              <a:t>:</a:t>
            </a:r>
            <a:br>
              <a:rPr lang="en-GB" altLang="ja-JP" sz="3600">
                <a:solidFill>
                  <a:schemeClr val="accent1"/>
                </a:solidFill>
              </a:rPr>
            </a:br>
            <a:r>
              <a:rPr lang="en-GB" altLang="ja-JP" sz="3600">
                <a:solidFill>
                  <a:schemeClr val="accent1"/>
                </a:solidFill>
              </a:rPr>
              <a:t>stddata_2016_01_28</a:t>
            </a:r>
          </a:p>
          <a:p>
            <a:endParaRPr lang="ja-JP" altLang="en-US" sz="3600">
              <a:solidFill>
                <a:schemeClr val="accent1"/>
              </a:solidFill>
            </a:endParaRPr>
          </a:p>
        </p:txBody>
      </p:sp>
      <p:cxnSp>
        <p:nvCxnSpPr>
          <p:cNvPr id="244" name="直線矢印コネクタ 117"/>
          <p:cNvCxnSpPr>
            <a:stCxn id="108" idx="3"/>
          </p:cNvCxnSpPr>
          <p:nvPr/>
        </p:nvCxnSpPr>
        <p:spPr>
          <a:xfrm flipV="1">
            <a:off x="14257623" y="37540424"/>
            <a:ext cx="2082021" cy="1243551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/>
          <p:cNvSpPr/>
          <p:nvPr/>
        </p:nvSpPr>
        <p:spPr>
          <a:xfrm>
            <a:off x="1127797" y="34255324"/>
            <a:ext cx="2448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600" smtClean="0">
                <a:solidFill>
                  <a:schemeClr val="accent1"/>
                </a:solidFill>
              </a:rPr>
              <a:t>Total </a:t>
            </a:r>
            <a:br>
              <a:rPr lang="en-US" altLang="ja-JP" sz="3600" smtClean="0">
                <a:solidFill>
                  <a:schemeClr val="accent1"/>
                </a:solidFill>
              </a:rPr>
            </a:br>
            <a:r>
              <a:rPr lang="en-US" altLang="ja-JP" sz="3600" smtClean="0">
                <a:solidFill>
                  <a:schemeClr val="accent1"/>
                </a:solidFill>
              </a:rPr>
              <a:t>90 samples</a:t>
            </a:r>
            <a:endParaRPr lang="ja-JP" altLang="en-US"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142" y="0"/>
            <a:ext cx="3715766" cy="37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6042</TotalTime>
  <Words>355</Words>
  <Application>Microsoft Office PowerPoint</Application>
  <PresentationFormat>ユーザー設定</PresentationFormat>
  <Paragraphs>71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chiba</cp:lastModifiedBy>
  <cp:revision>916</cp:revision>
  <cp:lastPrinted>2016-10-07T11:07:04Z</cp:lastPrinted>
  <dcterms:created xsi:type="dcterms:W3CDTF">2011-11-04T08:35:03Z</dcterms:created>
  <dcterms:modified xsi:type="dcterms:W3CDTF">2016-10-13T01:29:10Z</dcterms:modified>
</cp:coreProperties>
</file>