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32404050" cy="46805850"/>
  <p:notesSz cx="6807200" cy="9939338"/>
  <p:defaultTextStyle>
    <a:defPPr>
      <a:defRPr lang="ja-JP"/>
    </a:defPPr>
    <a:lvl1pPr marL="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FF0000"/>
    <a:srgbClr val="C9F9FB"/>
    <a:srgbClr val="0AE0F6"/>
    <a:srgbClr val="3BD8F7"/>
    <a:srgbClr val="0CCDF4"/>
    <a:srgbClr val="90F0FA"/>
    <a:srgbClr val="23D8F1"/>
    <a:srgbClr val="99FFCC"/>
    <a:srgbClr val="99EDF1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04" autoAdjust="0"/>
  </p:normalViewPr>
  <p:slideViewPr>
    <p:cSldViewPr>
      <p:cViewPr>
        <p:scale>
          <a:sx n="41" d="100"/>
          <a:sy n="41" d="100"/>
        </p:scale>
        <p:origin x="-800" y="3776"/>
      </p:cViewPr>
      <p:guideLst>
        <p:guide orient="horz" pos="14742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949678" cy="497461"/>
          </a:xfrm>
          <a:prstGeom prst="rect">
            <a:avLst/>
          </a:prstGeom>
        </p:spPr>
        <p:txBody>
          <a:bodyPr vert="horz" lIns="62925" tIns="31463" rIns="62925" bIns="31463" rtlCol="0"/>
          <a:lstStyle>
            <a:lvl1pPr algn="l">
              <a:defRPr sz="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352" y="4"/>
            <a:ext cx="2950765" cy="497461"/>
          </a:xfrm>
          <a:prstGeom prst="rect">
            <a:avLst/>
          </a:prstGeom>
        </p:spPr>
        <p:txBody>
          <a:bodyPr vert="horz" lIns="62925" tIns="31463" rIns="62925" bIns="31463" rtlCol="0"/>
          <a:lstStyle>
            <a:lvl1pPr algn="r">
              <a:defRPr sz="800"/>
            </a:lvl1pPr>
          </a:lstStyle>
          <a:p>
            <a:fld id="{CB483EFB-F0DD-4A29-AFA5-ECBBEE494D40}" type="datetimeFigureOut">
              <a:rPr kumimoji="1" lang="ja-JP" altLang="en-US" smtClean="0"/>
              <a:t>15/10/08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440784"/>
            <a:ext cx="2949678" cy="496363"/>
          </a:xfrm>
          <a:prstGeom prst="rect">
            <a:avLst/>
          </a:prstGeom>
        </p:spPr>
        <p:txBody>
          <a:bodyPr vert="horz" lIns="62925" tIns="31463" rIns="62925" bIns="31463" rtlCol="0" anchor="b"/>
          <a:lstStyle>
            <a:lvl1pPr algn="l">
              <a:defRPr sz="8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352" y="9440784"/>
            <a:ext cx="2950765" cy="496363"/>
          </a:xfrm>
          <a:prstGeom prst="rect">
            <a:avLst/>
          </a:prstGeom>
        </p:spPr>
        <p:txBody>
          <a:bodyPr vert="horz" lIns="62925" tIns="31463" rIns="62925" bIns="31463" rtlCol="0" anchor="b"/>
          <a:lstStyle>
            <a:lvl1pPr algn="r">
              <a:defRPr sz="800"/>
            </a:lvl1pPr>
          </a:lstStyle>
          <a:p>
            <a:fld id="{9F0AFCBB-2E8D-451D-865B-EC3310AEA6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670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7" y="3"/>
            <a:ext cx="2949787" cy="496967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43" y="3"/>
            <a:ext cx="2949787" cy="496967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r">
              <a:defRPr sz="1200"/>
            </a:lvl1pPr>
          </a:lstStyle>
          <a:p>
            <a:fld id="{DC582AAB-712C-45D4-8745-44516254F3BE}" type="datetimeFigureOut">
              <a:rPr kumimoji="1" lang="ja-JP" altLang="en-US" smtClean="0"/>
              <a:t>15/10/08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12963" y="744538"/>
            <a:ext cx="2581275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6" tIns="46053" rIns="92106" bIns="4605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1" y="4721189"/>
            <a:ext cx="5445760" cy="4472702"/>
          </a:xfrm>
          <a:prstGeom prst="rect">
            <a:avLst/>
          </a:prstGeom>
        </p:spPr>
        <p:txBody>
          <a:bodyPr vert="horz" lIns="92106" tIns="46053" rIns="92106" bIns="46053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7" y="9440651"/>
            <a:ext cx="2949787" cy="496967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43" y="9440651"/>
            <a:ext cx="2949787" cy="496967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r">
              <a:defRPr sz="1200"/>
            </a:lvl1pPr>
          </a:lstStyle>
          <a:p>
            <a:fld id="{B7883994-8E3D-4DE9-802B-07ACB7333E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56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3994-8E3D-4DE9-802B-07ACB7333E3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2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430304" y="14540153"/>
            <a:ext cx="27543443" cy="10032921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860608" y="26523315"/>
            <a:ext cx="22682835" cy="119614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15/10/08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15/10/08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23492939" y="1874408"/>
            <a:ext cx="7290911" cy="39936659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620203" y="1874408"/>
            <a:ext cx="21332666" cy="3993665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15/10/08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15/10/08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59697" y="30077098"/>
            <a:ext cx="27543443" cy="9296162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559697" y="19838320"/>
            <a:ext cx="27543443" cy="10238776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15/10/08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620205" y="10921369"/>
            <a:ext cx="14311789" cy="3088969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6472062" y="10921369"/>
            <a:ext cx="14311789" cy="3088969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15/10/08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620203" y="10477148"/>
            <a:ext cx="14317416" cy="4366376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620203" y="14843522"/>
            <a:ext cx="14317416" cy="26967540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6460809" y="10477148"/>
            <a:ext cx="14323040" cy="4366376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16460809" y="14843522"/>
            <a:ext cx="14323040" cy="26967540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15/10/08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15/10/08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15/10/08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0207" y="1863568"/>
            <a:ext cx="10660709" cy="7930991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2669083" y="1863571"/>
            <a:ext cx="18114764" cy="39947496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20207" y="9794562"/>
            <a:ext cx="10660709" cy="32016505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15/10/08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51421" y="32764097"/>
            <a:ext cx="19442430" cy="3867986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6351421" y="4182190"/>
            <a:ext cx="19442430" cy="2808351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351421" y="36632083"/>
            <a:ext cx="19442430" cy="5493184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15/10/08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1620203" y="1874404"/>
            <a:ext cx="29163645" cy="7800975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620203" y="10921369"/>
            <a:ext cx="29163645" cy="30889698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620206" y="43382092"/>
            <a:ext cx="7560945" cy="2491979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15/10/08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1071384" y="43382092"/>
            <a:ext cx="10261283" cy="2491979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3222906" y="43382092"/>
            <a:ext cx="7560945" cy="2491979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kumimoji="1"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itchFamily="34" charset="0"/>
        <a:buChar char="•"/>
        <a:defRPr kumimoji="1"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itchFamily="34" charset="0"/>
        <a:buChar char="–"/>
        <a:defRPr kumimoji="1"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kumimoji="1"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itchFamily="34" charset="0"/>
        <a:buChar char="–"/>
        <a:defRPr kumimoji="1"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itchFamily="34" charset="0"/>
        <a:buChar char="»"/>
        <a:defRPr kumimoji="1"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kumimoji="1"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kumimoji="1"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kumimoji="1"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kumimoji="1"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genom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493" y="4752853"/>
            <a:ext cx="20852727" cy="10873208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16706081" y="43277133"/>
            <a:ext cx="9865096" cy="2520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21710637" y="16339625"/>
            <a:ext cx="9001000" cy="7207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1521505" y="16339625"/>
            <a:ext cx="9001000" cy="7207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332373" y="16339625"/>
            <a:ext cx="9001000" cy="7207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正方形/長方形 200"/>
          <p:cNvSpPr/>
          <p:nvPr/>
        </p:nvSpPr>
        <p:spPr>
          <a:xfrm>
            <a:off x="-224" y="0"/>
            <a:ext cx="32404274" cy="53289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3" name="正方形/長方形 162"/>
          <p:cNvSpPr/>
          <p:nvPr/>
        </p:nvSpPr>
        <p:spPr>
          <a:xfrm>
            <a:off x="8857209" y="1152453"/>
            <a:ext cx="226825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000" dirty="0">
                <a:solidFill>
                  <a:schemeClr val="bg1"/>
                </a:solidFill>
              </a:rPr>
              <a:t>a new framework for analyzing massive </a:t>
            </a:r>
            <a:r>
              <a:rPr lang="en-US" altLang="ja-JP" sz="6000" dirty="0" smtClean="0">
                <a:solidFill>
                  <a:schemeClr val="bg1"/>
                </a:solidFill>
              </a:rPr>
              <a:t>whole genome sequencing </a:t>
            </a:r>
            <a:r>
              <a:rPr lang="en-US" altLang="ja-JP" sz="6000" dirty="0">
                <a:solidFill>
                  <a:schemeClr val="bg1"/>
                </a:solidFill>
              </a:rPr>
              <a:t>data</a:t>
            </a:r>
            <a:r>
              <a:rPr lang="ja-JP" altLang="ja-JP" sz="6000" dirty="0">
                <a:solidFill>
                  <a:schemeClr val="bg1"/>
                </a:solidFill>
              </a:rPr>
              <a:t> </a:t>
            </a:r>
            <a:endParaRPr lang="en-US" altLang="ja-JP" sz="6000" dirty="0" smtClean="0">
              <a:solidFill>
                <a:schemeClr val="bg1"/>
              </a:solidFill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3118191" y="2304581"/>
            <a:ext cx="257572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err="1" smtClean="0">
                <a:solidFill>
                  <a:srgbClr val="FFFFFF"/>
                </a:solidFill>
              </a:rPr>
              <a:t>Eigo</a:t>
            </a:r>
            <a:r>
              <a:rPr lang="en-US" altLang="ja-JP" sz="3600" dirty="0" smtClean="0">
                <a:solidFill>
                  <a:srgbClr val="FFFFFF"/>
                </a:solidFill>
              </a:rPr>
              <a:t> Shimizu(1), Kenichi Chiba(1), Yuichi </a:t>
            </a:r>
            <a:r>
              <a:rPr lang="en-US" altLang="ja-JP" sz="3600" dirty="0" err="1">
                <a:solidFill>
                  <a:srgbClr val="FFFFFF"/>
                </a:solidFill>
              </a:rPr>
              <a:t>Shiraishi</a:t>
            </a:r>
            <a:r>
              <a:rPr lang="en-US" altLang="ja-JP" sz="3600" dirty="0">
                <a:solidFill>
                  <a:srgbClr val="FFFFFF"/>
                </a:solidFill>
              </a:rPr>
              <a:t>(1</a:t>
            </a:r>
            <a:r>
              <a:rPr lang="en-US" altLang="ja-JP" sz="3600" dirty="0" smtClean="0">
                <a:solidFill>
                  <a:srgbClr val="FFFFFF"/>
                </a:solidFill>
              </a:rPr>
              <a:t>), Mitsuhiro Komura(1), Hiroko </a:t>
            </a:r>
            <a:r>
              <a:rPr lang="en-US" altLang="ja-JP" sz="3600" dirty="0" smtClean="0">
                <a:solidFill>
                  <a:srgbClr val="FFFFFF"/>
                </a:solidFill>
              </a:rPr>
              <a:t>Tanaka</a:t>
            </a:r>
            <a:r>
              <a:rPr lang="en-US" altLang="ja-JP" sz="3600" dirty="0" smtClean="0">
                <a:solidFill>
                  <a:srgbClr val="FFFFFF"/>
                </a:solidFill>
              </a:rPr>
              <a:t>(1)</a:t>
            </a:r>
            <a:r>
              <a:rPr lang="en-US" altLang="ja-JP" sz="3600" dirty="0" smtClean="0">
                <a:solidFill>
                  <a:srgbClr val="FFFFFF"/>
                </a:solidFill>
              </a:rPr>
              <a:t>, </a:t>
            </a:r>
            <a:r>
              <a:rPr lang="en-US" altLang="ja-JP" sz="3600" dirty="0" smtClean="0">
                <a:solidFill>
                  <a:srgbClr val="FFFFFF"/>
                </a:solidFill>
              </a:rPr>
              <a:t>Satoshi </a:t>
            </a:r>
            <a:r>
              <a:rPr lang="en-US" altLang="ja-JP" sz="3600" dirty="0" smtClean="0">
                <a:solidFill>
                  <a:srgbClr val="FFFFFF"/>
                </a:solidFill>
              </a:rPr>
              <a:t>Ito</a:t>
            </a:r>
            <a:r>
              <a:rPr lang="en-US" altLang="ja-JP" sz="3600" dirty="0" smtClean="0">
                <a:solidFill>
                  <a:srgbClr val="FFFFFF"/>
                </a:solidFill>
              </a:rPr>
              <a:t>(1)</a:t>
            </a:r>
            <a:r>
              <a:rPr lang="en-US" altLang="ja-JP" sz="3600" dirty="0" smtClean="0">
                <a:solidFill>
                  <a:srgbClr val="FFFFFF"/>
                </a:solidFill>
              </a:rPr>
              <a:t>, </a:t>
            </a:r>
            <a:r>
              <a:rPr lang="en-US" altLang="ja-JP" sz="3600" dirty="0" err="1" smtClean="0">
                <a:solidFill>
                  <a:srgbClr val="FFFFFF"/>
                </a:solidFill>
              </a:rPr>
              <a:t>Kotoe</a:t>
            </a:r>
            <a:r>
              <a:rPr lang="en-US" altLang="ja-JP" sz="3600" dirty="0" smtClean="0">
                <a:solidFill>
                  <a:srgbClr val="FFFFFF"/>
                </a:solidFill>
              </a:rPr>
              <a:t> </a:t>
            </a:r>
            <a:r>
              <a:rPr lang="en-US" altLang="ja-JP" sz="3600" dirty="0" smtClean="0">
                <a:solidFill>
                  <a:srgbClr val="FFFFFF"/>
                </a:solidFill>
              </a:rPr>
              <a:t>Katayama</a:t>
            </a:r>
            <a:r>
              <a:rPr lang="en-US" altLang="ja-JP" sz="3600" dirty="0" smtClean="0">
                <a:solidFill>
                  <a:srgbClr val="FFFFFF"/>
                </a:solidFill>
              </a:rPr>
              <a:t>(1)</a:t>
            </a:r>
            <a:r>
              <a:rPr lang="en-US" altLang="ja-JP" sz="3600" dirty="0" smtClean="0">
                <a:solidFill>
                  <a:srgbClr val="FFFFFF"/>
                </a:solidFill>
              </a:rPr>
              <a:t>, </a:t>
            </a:r>
            <a:r>
              <a:rPr lang="en-US" altLang="ja-JP" sz="3600" dirty="0" smtClean="0">
                <a:solidFill>
                  <a:srgbClr val="FFFFFF"/>
                </a:solidFill>
              </a:rPr>
              <a:t>Atsushi </a:t>
            </a:r>
            <a:r>
              <a:rPr lang="en-US" altLang="ja-JP" sz="3600" dirty="0" err="1" smtClean="0">
                <a:solidFill>
                  <a:srgbClr val="FFFFFF"/>
                </a:solidFill>
              </a:rPr>
              <a:t>Niida</a:t>
            </a:r>
            <a:r>
              <a:rPr lang="en-US" altLang="ja-JP" sz="3600" dirty="0" smtClean="0">
                <a:solidFill>
                  <a:srgbClr val="FFFFFF"/>
                </a:solidFill>
              </a:rPr>
              <a:t>(1), </a:t>
            </a:r>
            <a:r>
              <a:rPr lang="en-US" altLang="ja-JP" sz="3600" dirty="0" err="1" smtClean="0">
                <a:solidFill>
                  <a:srgbClr val="FFFFFF"/>
                </a:solidFill>
              </a:rPr>
              <a:t>Rui</a:t>
            </a:r>
            <a:r>
              <a:rPr lang="en-US" altLang="ja-JP" sz="3600" dirty="0" smtClean="0">
                <a:solidFill>
                  <a:srgbClr val="FFFFFF"/>
                </a:solidFill>
              </a:rPr>
              <a:t> Yamaguchi(1), </a:t>
            </a:r>
            <a:r>
              <a:rPr lang="en-US" altLang="ja-JP" sz="3600" dirty="0" err="1" smtClean="0">
                <a:solidFill>
                  <a:srgbClr val="FFFFFF"/>
                </a:solidFill>
              </a:rPr>
              <a:t>Seiya</a:t>
            </a:r>
            <a:r>
              <a:rPr lang="en-US" altLang="ja-JP" sz="3600" dirty="0" smtClean="0">
                <a:solidFill>
                  <a:srgbClr val="FFFFFF"/>
                </a:solidFill>
              </a:rPr>
              <a:t> </a:t>
            </a:r>
            <a:r>
              <a:rPr lang="en-US" altLang="ja-JP" sz="3600" dirty="0" err="1" smtClean="0">
                <a:solidFill>
                  <a:srgbClr val="FFFFFF"/>
                </a:solidFill>
              </a:rPr>
              <a:t>Imoto</a:t>
            </a:r>
            <a:r>
              <a:rPr lang="en-US" altLang="ja-JP" sz="3600" dirty="0" smtClean="0">
                <a:solidFill>
                  <a:srgbClr val="FFFFFF"/>
                </a:solidFill>
              </a:rPr>
              <a:t>(1), Seishi Ogawa(2), Satoru </a:t>
            </a:r>
            <a:r>
              <a:rPr lang="en-US" altLang="ja-JP" sz="3600" dirty="0" err="1" smtClean="0">
                <a:solidFill>
                  <a:srgbClr val="FFFFFF"/>
                </a:solidFill>
              </a:rPr>
              <a:t>Miyano</a:t>
            </a:r>
            <a:r>
              <a:rPr lang="en-US" altLang="ja-JP" sz="3600" dirty="0" smtClean="0">
                <a:solidFill>
                  <a:srgbClr val="FFFFFF"/>
                </a:solidFill>
              </a:rPr>
              <a:t>(1)</a:t>
            </a:r>
            <a:endParaRPr lang="pt-BR" altLang="ja-JP" sz="3600" dirty="0">
              <a:solidFill>
                <a:srgbClr val="FFFFFF"/>
              </a:solidFill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1656409" y="360365"/>
            <a:ext cx="7632848" cy="1938992"/>
          </a:xfrm>
          <a:prstGeom prst="rect">
            <a:avLst/>
          </a:prstGeom>
          <a:ln w="41275">
            <a:noFill/>
          </a:ln>
        </p:spPr>
        <p:txBody>
          <a:bodyPr wrap="square">
            <a:spAutoFit/>
          </a:bodyPr>
          <a:lstStyle/>
          <a:p>
            <a:r>
              <a:rPr lang="en-US" altLang="ja-JP" sz="12000" b="1" dirty="0" smtClean="0">
                <a:solidFill>
                  <a:schemeClr val="bg1"/>
                </a:solidFill>
                <a:latin typeface="Plantagenet Cherokee" pitchFamily="18" charset="0"/>
              </a:rPr>
              <a:t>Genomon</a:t>
            </a:r>
          </a:p>
        </p:txBody>
      </p:sp>
      <p:sp>
        <p:nvSpPr>
          <p:cNvPr id="155" name="角丸四角形 154"/>
          <p:cNvSpPr/>
          <p:nvPr/>
        </p:nvSpPr>
        <p:spPr>
          <a:xfrm>
            <a:off x="216249" y="24257990"/>
            <a:ext cx="15626257" cy="87312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 smtClean="0">
                <a:solidFill>
                  <a:schemeClr val="bg1"/>
                </a:solidFill>
                <a:latin typeface="+mj-lt"/>
                <a:cs typeface="Plantagenet Cherokee"/>
              </a:rPr>
              <a:t>DNA sequence analysis pipeline</a:t>
            </a:r>
            <a:endParaRPr lang="ja-JP" altLang="ja-JP" sz="4800" b="1" dirty="0">
              <a:solidFill>
                <a:schemeClr val="bg1"/>
              </a:solidFill>
              <a:latin typeface="+mj-lt"/>
              <a:cs typeface="Plantagenet Cherokee"/>
            </a:endParaRPr>
          </a:p>
        </p:txBody>
      </p:sp>
      <p:sp>
        <p:nvSpPr>
          <p:cNvPr id="176" name="正方形/長方形 175"/>
          <p:cNvSpPr/>
          <p:nvPr/>
        </p:nvSpPr>
        <p:spPr>
          <a:xfrm>
            <a:off x="3096569" y="3744741"/>
            <a:ext cx="23402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>
              <a:buAutoNum type="arabicParenBoth"/>
            </a:pPr>
            <a:r>
              <a:rPr lang="en-US" altLang="ja-JP" sz="3600" dirty="0" smtClean="0">
                <a:solidFill>
                  <a:srgbClr val="FFFFFF"/>
                </a:solidFill>
              </a:rPr>
              <a:t>Human </a:t>
            </a:r>
            <a:r>
              <a:rPr lang="en-US" altLang="ja-JP" sz="3600" dirty="0">
                <a:solidFill>
                  <a:srgbClr val="FFFFFF"/>
                </a:solidFill>
              </a:rPr>
              <a:t>Genome Center, Institute of Medical Science, The University of </a:t>
            </a:r>
            <a:r>
              <a:rPr lang="en-US" altLang="ja-JP" sz="3600" dirty="0" smtClean="0">
                <a:solidFill>
                  <a:srgbClr val="FFFFFF"/>
                </a:solidFill>
              </a:rPr>
              <a:t>Tokyo</a:t>
            </a:r>
            <a:r>
              <a:rPr lang="en-US" altLang="ja-JP" sz="3600" dirty="0" smtClean="0">
                <a:solidFill>
                  <a:srgbClr val="FFFFFF"/>
                </a:solidFill>
              </a:rPr>
              <a:t>,</a:t>
            </a:r>
          </a:p>
          <a:p>
            <a:pPr marL="742950" lvl="0" indent="-742950">
              <a:buAutoNum type="arabicParenBoth"/>
            </a:pPr>
            <a:r>
              <a:rPr lang="en-US" altLang="ja-JP" sz="3600" dirty="0" smtClean="0">
                <a:solidFill>
                  <a:srgbClr val="FFFFFF"/>
                </a:solidFill>
              </a:rPr>
              <a:t>Department </a:t>
            </a:r>
            <a:r>
              <a:rPr lang="en-US" altLang="ja-JP" sz="3600" dirty="0">
                <a:solidFill>
                  <a:srgbClr val="FFFFFF"/>
                </a:solidFill>
              </a:rPr>
              <a:t>of Pathology and Tumor Biology, Graduate School of Medicine, Kyoto University</a:t>
            </a:r>
            <a:endParaRPr lang="ja-JP" altLang="ja-JP" sz="3600" dirty="0">
              <a:solidFill>
                <a:srgbClr val="FFFFFF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92313" y="36436373"/>
            <a:ext cx="144736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ja-JP" sz="4000" dirty="0" smtClean="0"/>
              <a:t>Can start from both bam and </a:t>
            </a:r>
            <a:r>
              <a:rPr lang="en-US" altLang="ja-JP" sz="4000" dirty="0" err="1" smtClean="0"/>
              <a:t>fastq</a:t>
            </a:r>
            <a:r>
              <a:rPr lang="en-US" altLang="ja-JP" sz="4000" dirty="0" smtClean="0"/>
              <a:t> files.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ja-JP" sz="4000" dirty="0" smtClean="0"/>
              <a:t>Suitable for whole genome sequencing analysis (as well as </a:t>
            </a:r>
            <a:r>
              <a:rPr lang="en-US" altLang="ja-JP" sz="4000" dirty="0" err="1" smtClean="0"/>
              <a:t>exome</a:t>
            </a:r>
            <a:r>
              <a:rPr lang="en-US" altLang="ja-JP" sz="4000" dirty="0" smtClean="0"/>
              <a:t> sequencing analysis)</a:t>
            </a:r>
            <a:r>
              <a:rPr lang="en-US" altLang="en-US" sz="40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4000" dirty="0" smtClean="0"/>
              <a:t>Carefully devised mutation filtering steps enables sensitive and accurate somatic mutation </a:t>
            </a:r>
            <a:r>
              <a:rPr lang="en-US" altLang="en-US" sz="4000" dirty="0" smtClean="0"/>
              <a:t>detection.</a:t>
            </a:r>
            <a:endParaRPr lang="en-US" altLang="en-US" sz="4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4000" dirty="0" err="1" smtClean="0"/>
              <a:t>GenomonSV</a:t>
            </a:r>
            <a:r>
              <a:rPr lang="en-US" altLang="en-US" sz="4000" dirty="0" smtClean="0"/>
              <a:t> detects mid-range </a:t>
            </a:r>
            <a:r>
              <a:rPr lang="en-US" altLang="en-US" sz="4000" dirty="0" err="1" smtClean="0"/>
              <a:t>indels</a:t>
            </a:r>
            <a:r>
              <a:rPr lang="en-US" altLang="en-US" sz="4000" dirty="0" smtClean="0"/>
              <a:t> </a:t>
            </a:r>
            <a:r>
              <a:rPr lang="en-US" altLang="en-US" sz="4000" dirty="0" smtClean="0"/>
              <a:t>(</a:t>
            </a:r>
            <a:r>
              <a:rPr lang="en-US" altLang="en-US" sz="4000" dirty="0" smtClean="0"/>
              <a:t>3</a:t>
            </a:r>
            <a:r>
              <a:rPr lang="en-US" altLang="en-US" sz="4000" dirty="0" smtClean="0"/>
              <a:t>0bp </a:t>
            </a:r>
            <a:r>
              <a:rPr lang="en-US" altLang="en-US" sz="4000" dirty="0" smtClean="0"/>
              <a:t>– </a:t>
            </a:r>
            <a:r>
              <a:rPr lang="en-US" altLang="en-US" sz="4000" dirty="0"/>
              <a:t>3</a:t>
            </a:r>
            <a:r>
              <a:rPr lang="en-US" altLang="en-US" sz="4000" dirty="0" smtClean="0"/>
              <a:t>00bp</a:t>
            </a:r>
            <a:r>
              <a:rPr lang="en-US" altLang="en-US" sz="4000" dirty="0" smtClean="0"/>
              <a:t>) such as FLT3-ITD as well as long range structural variations.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032673" y="19095219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dirty="0" smtClean="0"/>
              <a:t>Easy to use!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76389" y="20090557"/>
            <a:ext cx="8748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Genomon is now easier than ever to use.</a:t>
            </a:r>
          </a:p>
          <a:p>
            <a:r>
              <a:rPr lang="en-US" altLang="ja-JP" sz="4000" dirty="0" smtClean="0"/>
              <a:t>You</a:t>
            </a:r>
            <a:r>
              <a:rPr lang="en-US" altLang="ja-JP" sz="4000" dirty="0" smtClean="0"/>
              <a:t> just </a:t>
            </a:r>
            <a:r>
              <a:rPr lang="en-US" altLang="ja-JP" sz="4000" dirty="0" smtClean="0"/>
              <a:t>need </a:t>
            </a:r>
            <a:r>
              <a:rPr lang="en-US" altLang="ja-JP" sz="4000" dirty="0" smtClean="0"/>
              <a:t>to prepare </a:t>
            </a:r>
            <a:r>
              <a:rPr lang="en-US" altLang="ja-JP" sz="4000" dirty="0" smtClean="0"/>
              <a:t>list of</a:t>
            </a:r>
            <a:r>
              <a:rPr lang="en-US" altLang="ja-JP" sz="4000" dirty="0" smtClean="0"/>
              <a:t> </a:t>
            </a:r>
            <a:r>
              <a:rPr lang="en-US" altLang="ja-JP" sz="4000" dirty="0" smtClean="0"/>
              <a:t>input sequence data paths</a:t>
            </a:r>
            <a:r>
              <a:rPr lang="en-US" altLang="ja-JP" sz="4000" dirty="0" smtClean="0"/>
              <a:t> and </a:t>
            </a:r>
            <a:r>
              <a:rPr lang="en-US" altLang="ja-JP" sz="4000" dirty="0" smtClean="0"/>
              <a:t>just type:</a:t>
            </a:r>
            <a:endParaRPr kumimoji="1" lang="ja-JP" altLang="en-US" sz="36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3069677" y="19095219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dirty="0" smtClean="0"/>
              <a:t>Large scale analysis!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4752975" y="19095219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dirty="0" smtClean="0"/>
              <a:t>Flexible!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96569" y="7993213"/>
            <a:ext cx="9694325" cy="401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/>
                <a:cs typeface="Arial Black"/>
              </a:rPr>
              <a:t>The Zen of </a:t>
            </a:r>
          </a:p>
          <a:p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/>
                <a:cs typeface="Arial Black"/>
              </a:rPr>
              <a:t>Cancer Genome </a:t>
            </a:r>
          </a:p>
          <a:p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/>
                <a:cs typeface="Arial Black"/>
              </a:rPr>
              <a:t>Analysis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6346041" y="24257990"/>
            <a:ext cx="15626257" cy="87312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 smtClean="0">
                <a:solidFill>
                  <a:schemeClr val="bg1"/>
                </a:solidFill>
                <a:latin typeface="+mj-lt"/>
                <a:cs typeface="Plantagenet Cherokee"/>
              </a:rPr>
              <a:t>RNA sequence analysis pipeline</a:t>
            </a:r>
            <a:endParaRPr lang="ja-JP" altLang="ja-JP" sz="4800" b="1" dirty="0">
              <a:solidFill>
                <a:schemeClr val="bg1"/>
              </a:solidFill>
              <a:latin typeface="+mj-lt"/>
              <a:cs typeface="Plantagenet Cherokee"/>
            </a:endParaRPr>
          </a:p>
        </p:txBody>
      </p:sp>
      <p:pic>
        <p:nvPicPr>
          <p:cNvPr id="8" name="図 7" descr="dn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17" y="25491157"/>
            <a:ext cx="12593560" cy="10585176"/>
          </a:xfrm>
          <a:prstGeom prst="rect">
            <a:avLst/>
          </a:prstGeom>
        </p:spPr>
      </p:pic>
      <p:pic>
        <p:nvPicPr>
          <p:cNvPr id="5" name="図 4" descr="rn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185" y="25491157"/>
            <a:ext cx="13177033" cy="576064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634073" y="31755853"/>
            <a:ext cx="763284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We renovated gene fusion detection (from Genomon-Fusion</a:t>
            </a:r>
            <a:r>
              <a:rPr lang="en-US" altLang="ja-JP" sz="4000" dirty="0" smtClean="0"/>
              <a:t>)</a:t>
            </a:r>
            <a:r>
              <a:rPr lang="en-US" altLang="ja-JP" sz="4000" dirty="0" smtClean="0"/>
              <a:t> to a n</a:t>
            </a:r>
            <a:r>
              <a:rPr lang="en-US" altLang="ja-JP" sz="4000" dirty="0" smtClean="0"/>
              <a:t>ew </a:t>
            </a:r>
            <a:r>
              <a:rPr lang="en-US" altLang="ja-JP" sz="4000" dirty="0" smtClean="0"/>
              <a:t>approach </a:t>
            </a:r>
            <a:r>
              <a:rPr lang="en-US" altLang="ja-JP" sz="4000" dirty="0" err="1" smtClean="0"/>
              <a:t>fusionfusion</a:t>
            </a:r>
            <a:endParaRPr lang="en-US" altLang="ja-JP" sz="4000" dirty="0" smtClean="0"/>
          </a:p>
          <a:p>
            <a:pPr marL="571500" indent="-571500">
              <a:buFont typeface="Arial"/>
              <a:buChar char="•"/>
            </a:pPr>
            <a:r>
              <a:rPr lang="en-US" altLang="ja-JP" sz="4000" dirty="0" smtClean="0"/>
              <a:t>Filtering chimeric read generated by STAR.</a:t>
            </a:r>
          </a:p>
          <a:p>
            <a:pPr marL="571500" indent="-571500">
              <a:buFont typeface="Arial"/>
              <a:buChar char="•"/>
            </a:pPr>
            <a:r>
              <a:rPr lang="en-US" altLang="ja-JP" sz="4000" dirty="0" smtClean="0"/>
              <a:t>Computationally</a:t>
            </a:r>
            <a:r>
              <a:rPr lang="en-US" altLang="ja-JP" sz="4000" dirty="0" smtClean="0"/>
              <a:t> far more</a:t>
            </a:r>
            <a:r>
              <a:rPr lang="en-US" altLang="ja-JP" sz="4000" dirty="0" smtClean="0"/>
              <a:t> </a:t>
            </a:r>
            <a:r>
              <a:rPr lang="en-US" altLang="ja-JP" sz="4000" dirty="0" smtClean="0"/>
              <a:t>efficient compared to Genomon-Fusion (~200 holds)</a:t>
            </a:r>
          </a:p>
          <a:p>
            <a:pPr marL="571500" indent="-571500">
              <a:buFont typeface="Arial"/>
              <a:buChar char="•"/>
            </a:pPr>
            <a:r>
              <a:rPr lang="en-US" altLang="ja-JP" sz="4000" dirty="0" smtClean="0"/>
              <a:t>Sensitive even for short read length (~50bp).</a:t>
            </a:r>
          </a:p>
        </p:txBody>
      </p:sp>
      <p:pic>
        <p:nvPicPr>
          <p:cNvPr id="30" name="コンテンツ プレースホルダ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22905" y="31323805"/>
            <a:ext cx="8035242" cy="7056784"/>
          </a:xfrm>
          <a:prstGeom prst="rect">
            <a:avLst/>
          </a:prstGeom>
        </p:spPr>
      </p:pic>
      <p:sp>
        <p:nvSpPr>
          <p:cNvPr id="33" name="角丸四角形 32"/>
          <p:cNvSpPr/>
          <p:nvPr/>
        </p:nvSpPr>
        <p:spPr>
          <a:xfrm>
            <a:off x="360265" y="41404925"/>
            <a:ext cx="15626257" cy="87312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 smtClean="0">
                <a:solidFill>
                  <a:schemeClr val="bg1"/>
                </a:solidFill>
                <a:latin typeface="+mj-lt"/>
                <a:cs typeface="Plantagenet Cherokee"/>
              </a:rPr>
              <a:t>Info</a:t>
            </a:r>
            <a:endParaRPr lang="ja-JP" altLang="ja-JP" sz="4800" b="1" dirty="0">
              <a:solidFill>
                <a:schemeClr val="bg1"/>
              </a:solidFill>
              <a:latin typeface="+mj-lt"/>
              <a:cs typeface="Plantagenet Cherokee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20305" y="42773077"/>
            <a:ext cx="150498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ja-JP" sz="4400" dirty="0" smtClean="0"/>
              <a:t>Genomon2 will be coming out in late October!!</a:t>
            </a:r>
          </a:p>
          <a:p>
            <a:pPr marL="571500" indent="-571500">
              <a:buFont typeface="Arial"/>
              <a:buChar char="•"/>
            </a:pPr>
            <a:r>
              <a:rPr lang="en-US" altLang="ja-JP" sz="4400" dirty="0" smtClean="0"/>
              <a:t>We are seeking for early evaluator for Genomon2</a:t>
            </a:r>
          </a:p>
          <a:p>
            <a:pPr marL="2731770" lvl="1" indent="-571500">
              <a:buFont typeface="Arial"/>
              <a:buChar char="•"/>
            </a:pPr>
            <a:r>
              <a:rPr lang="en-US" altLang="ja-JP" sz="4400" dirty="0" smtClean="0"/>
              <a:t>We will fully support the analysis early evaluators!!</a:t>
            </a:r>
          </a:p>
          <a:p>
            <a:pPr marL="2731770" lvl="1" indent="-571500">
              <a:buFont typeface="Arial"/>
              <a:buChar char="•"/>
            </a:pPr>
            <a:r>
              <a:rPr lang="en-US" altLang="ja-JP" sz="4400" dirty="0" smtClean="0"/>
              <a:t>Please contact</a:t>
            </a:r>
            <a:r>
              <a:rPr lang="en-US" altLang="ja-JP" sz="4400" dirty="0" smtClean="0"/>
              <a:t>:</a:t>
            </a:r>
            <a:r>
              <a:rPr lang="en-US" altLang="ja-JP" sz="4400" dirty="0" smtClean="0"/>
              <a:t> Yuichi </a:t>
            </a:r>
            <a:r>
              <a:rPr lang="en-US" altLang="ja-JP" sz="4400" dirty="0" err="1" smtClean="0"/>
              <a:t>Shiraishi</a:t>
            </a:r>
            <a:r>
              <a:rPr lang="en-US" altLang="ja-JP" sz="4400" dirty="0" smtClean="0"/>
              <a:t> </a:t>
            </a:r>
            <a:r>
              <a:rPr lang="en-US" altLang="ja-JP" sz="4400" dirty="0" smtClean="0"/>
              <a:t>(</a:t>
            </a:r>
            <a:r>
              <a:rPr lang="en-US" altLang="ja-JP" sz="4400" dirty="0" err="1" smtClean="0"/>
              <a:t>yshira</a:t>
            </a:r>
            <a:r>
              <a:rPr lang="en-US" altLang="ja-JP" sz="4400" dirty="0" err="1" smtClean="0"/>
              <a:t>@</a:t>
            </a:r>
            <a:r>
              <a:rPr lang="en-US" altLang="ja-JP" sz="4400" dirty="0" err="1" smtClean="0"/>
              <a:t>hgc.jp</a:t>
            </a:r>
            <a:r>
              <a:rPr lang="en-US" altLang="ja-JP" sz="4400" dirty="0" smtClean="0"/>
              <a:t>)</a:t>
            </a:r>
            <a:endParaRPr lang="en-US" altLang="ja-JP" sz="4400" dirty="0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1890657" y="20090557"/>
            <a:ext cx="87489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Genomon </a:t>
            </a:r>
            <a:r>
              <a:rPr lang="en-US" altLang="ja-JP" sz="4000" dirty="0" smtClean="0"/>
              <a:t>is extensible. So you can easily incorporate your favorite </a:t>
            </a:r>
            <a:r>
              <a:rPr lang="en-US" altLang="ja-JP" sz="4000" dirty="0" smtClean="0"/>
              <a:t>module</a:t>
            </a:r>
            <a:r>
              <a:rPr lang="en-US" altLang="ja-JP" sz="4000" dirty="0" smtClean="0"/>
              <a:t>s into Genomon</a:t>
            </a:r>
            <a:r>
              <a:rPr lang="en-US" altLang="ja-JP" sz="4000" dirty="0" smtClean="0"/>
              <a:t>. </a:t>
            </a:r>
            <a:r>
              <a:rPr lang="en-US" altLang="ja-JP" sz="4000" dirty="0" smtClean="0"/>
              <a:t>Also You can </a:t>
            </a:r>
            <a:r>
              <a:rPr lang="en-US" altLang="ja-JP" sz="4000" dirty="0" smtClean="0"/>
              <a:t>easily </a:t>
            </a:r>
            <a:r>
              <a:rPr lang="en-US" altLang="ja-JP" sz="4000" dirty="0" smtClean="0"/>
              <a:t>deploy </a:t>
            </a:r>
            <a:r>
              <a:rPr lang="en-US" altLang="ja-JP" sz="4000" dirty="0" smtClean="0"/>
              <a:t>Genomon to your own </a:t>
            </a:r>
            <a:r>
              <a:rPr lang="en-US" altLang="ja-JP" sz="4000" dirty="0" smtClean="0"/>
              <a:t>cluster</a:t>
            </a:r>
            <a:r>
              <a:rPr lang="en-US" altLang="ja-JP" sz="4000" dirty="0" smtClean="0"/>
              <a:t> other than HGC supercomputer</a:t>
            </a:r>
            <a:r>
              <a:rPr lang="en-US" altLang="ja-JP" sz="4000" dirty="0" smtClean="0"/>
              <a:t>. </a:t>
            </a:r>
            <a:endParaRPr kumimoji="1" lang="ja-JP" altLang="en-US" sz="44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1665521" y="20090557"/>
            <a:ext cx="87489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Genomon is now highly </a:t>
            </a:r>
            <a:r>
              <a:rPr lang="en-US" altLang="ja-JP" sz="4000" dirty="0" smtClean="0"/>
              <a:t>optimized</a:t>
            </a:r>
            <a:r>
              <a:rPr lang="en-US" altLang="ja-JP" sz="4000" dirty="0" smtClean="0"/>
              <a:t> and efficiently utilizes</a:t>
            </a:r>
            <a:r>
              <a:rPr lang="en-US" altLang="ja-JP" sz="4000" dirty="0" smtClean="0"/>
              <a:t> </a:t>
            </a:r>
            <a:r>
              <a:rPr lang="en-US" altLang="ja-JP" sz="4000" i="1" dirty="0" err="1" smtClean="0"/>
              <a:t>ruffus</a:t>
            </a:r>
            <a:r>
              <a:rPr lang="en-US" altLang="ja-JP" sz="4000" dirty="0" smtClean="0"/>
              <a:t> package for job scheduling. You can analyze several hundreds of genomic and </a:t>
            </a:r>
            <a:r>
              <a:rPr lang="en-US" altLang="ja-JP" sz="4000" dirty="0" err="1" smtClean="0"/>
              <a:t>transcriptome</a:t>
            </a:r>
            <a:r>
              <a:rPr lang="en-US" altLang="ja-JP" sz="4000" dirty="0" smtClean="0"/>
              <a:t> sequencing data simultaneously. </a:t>
            </a:r>
          </a:p>
        </p:txBody>
      </p:sp>
      <p:sp>
        <p:nvSpPr>
          <p:cNvPr id="36" name="タイトル 1"/>
          <p:cNvSpPr>
            <a:spLocks noGrp="1"/>
          </p:cNvSpPr>
          <p:nvPr>
            <p:ph type="ctrTitle"/>
          </p:nvPr>
        </p:nvSpPr>
        <p:spPr>
          <a:xfrm>
            <a:off x="17498169" y="43147380"/>
            <a:ext cx="8072437" cy="17859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ja-JP" sz="3600" b="1" dirty="0">
                <a:solidFill>
                  <a:srgbClr val="558ED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ＭＳ Ｐゴシック" charset="0"/>
              </a:rPr>
              <a:t>COI Disclosure Information</a:t>
            </a:r>
            <a:r>
              <a:rPr lang="ja-JP" altLang="en-US" sz="3600" b="1" dirty="0">
                <a:solidFill>
                  <a:srgbClr val="558ED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ＭＳ Ｐゴシック" charset="0"/>
              </a:rPr>
              <a:t>　</a:t>
            </a:r>
            <a:r>
              <a:rPr lang="en-US" altLang="ja-JP" sz="3600" b="1" i="1" dirty="0">
                <a:solidFill>
                  <a:srgbClr val="558ED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ＭＳ Ｐゴシック" charset="0"/>
              </a:rPr>
              <a:t/>
            </a:r>
            <a:br>
              <a:rPr lang="en-US" altLang="ja-JP" sz="3600" b="1" i="1" dirty="0">
                <a:solidFill>
                  <a:srgbClr val="558ED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ＭＳ Ｐゴシック" charset="0"/>
              </a:rPr>
            </a:br>
            <a:r>
              <a:rPr lang="en-US" altLang="ja-JP" sz="3600" b="1" i="1" dirty="0" err="1" smtClean="0">
                <a:solidFill>
                  <a:srgbClr val="558ED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ＭＳ Ｐゴシック" charset="0"/>
              </a:rPr>
              <a:t>Eigo</a:t>
            </a:r>
            <a:r>
              <a:rPr lang="ja-JP" altLang="en-US" sz="3600" b="1" i="1" dirty="0" smtClean="0">
                <a:solidFill>
                  <a:srgbClr val="558ED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ＭＳ Ｐゴシック" charset="0"/>
              </a:rPr>
              <a:t> </a:t>
            </a:r>
            <a:r>
              <a:rPr lang="en-US" altLang="ja-JP" sz="3600" b="1" i="1" dirty="0" smtClean="0">
                <a:solidFill>
                  <a:srgbClr val="558ED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ＭＳ Ｐゴシック" charset="0"/>
              </a:rPr>
              <a:t>Shimizu</a:t>
            </a:r>
            <a:endParaRPr lang="ja-JP" altLang="en-US" sz="3600" b="1" dirty="0">
              <a:solidFill>
                <a:srgbClr val="558ED5"/>
              </a:solidFill>
              <a:latin typeface="Calibri" charset="0"/>
              <a:ea typeface="ＭＳ Ｐゴシック" charset="0"/>
            </a:endParaRPr>
          </a:p>
        </p:txBody>
      </p:sp>
      <p:cxnSp>
        <p:nvCxnSpPr>
          <p:cNvPr id="37" name="直線コネクタ 36"/>
          <p:cNvCxnSpPr/>
          <p:nvPr/>
        </p:nvCxnSpPr>
        <p:spPr>
          <a:xfrm>
            <a:off x="17426161" y="44717293"/>
            <a:ext cx="864393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サブタイトル 2"/>
          <p:cNvSpPr>
            <a:spLocks noGrp="1"/>
          </p:cNvSpPr>
          <p:nvPr>
            <p:ph type="subTitle" idx="1"/>
          </p:nvPr>
        </p:nvSpPr>
        <p:spPr>
          <a:xfrm>
            <a:off x="17066121" y="44429261"/>
            <a:ext cx="10009112" cy="1152453"/>
          </a:xfrm>
        </p:spPr>
        <p:txBody>
          <a:bodyPr>
            <a:noAutofit/>
          </a:bodyPr>
          <a:lstStyle/>
          <a:p>
            <a:pPr marL="342900" indent="-342900" eaLnBrk="1" hangingPunct="1">
              <a:lnSpc>
                <a:spcPct val="60000"/>
              </a:lnSpc>
              <a:buFontTx/>
              <a:buChar char="-"/>
            </a:pPr>
            <a:endParaRPr lang="en-US" altLang="ja-JP" sz="3600" b="1" dirty="0">
              <a:solidFill>
                <a:srgbClr val="558ED5"/>
              </a:solidFill>
              <a:latin typeface="Calibri" charset="0"/>
              <a:ea typeface="ＭＳ Ｐゴシック" charset="0"/>
            </a:endParaRPr>
          </a:p>
          <a:p>
            <a:pPr marL="342900" indent="-342900" algn="l" eaLnBrk="1" hangingPunct="1">
              <a:lnSpc>
                <a:spcPct val="60000"/>
              </a:lnSpc>
            </a:pPr>
            <a:r>
              <a:rPr lang="en-US" altLang="ja-JP" sz="3600" b="1" dirty="0">
                <a:solidFill>
                  <a:srgbClr val="558ED5"/>
                </a:solidFill>
                <a:latin typeface="Calibri" charset="0"/>
                <a:ea typeface="ＭＳ Ｐゴシック" charset="0"/>
              </a:rPr>
              <a:t>I have no financial relationships to disclose</a:t>
            </a:r>
            <a:r>
              <a:rPr lang="en-US" altLang="ja-JP" sz="3600" b="1" dirty="0" smtClean="0">
                <a:solidFill>
                  <a:srgbClr val="558ED5"/>
                </a:solidFill>
                <a:latin typeface="Calibri" charset="0"/>
                <a:ea typeface="ＭＳ Ｐゴシック" charset="0"/>
              </a:rPr>
              <a:t>.</a:t>
            </a:r>
            <a:endParaRPr lang="ja-JP" altLang="en-US" sz="3600" b="1" dirty="0">
              <a:solidFill>
                <a:srgbClr val="558ED5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6562065" y="38961877"/>
            <a:ext cx="146176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ja-JP" sz="4000" dirty="0" smtClean="0"/>
              <a:t>Can easily change to other alignment tools (such as map-splice2, tophat2) by option.</a:t>
            </a:r>
            <a:endParaRPr lang="en-US" altLang="ja-JP" sz="4000" dirty="0" smtClean="0"/>
          </a:p>
          <a:p>
            <a:pPr marL="571500" indent="-571500">
              <a:buFont typeface="Arial"/>
              <a:buChar char="•"/>
            </a:pPr>
            <a:r>
              <a:rPr lang="en-US" altLang="ja-JP" sz="4000" dirty="0" smtClean="0"/>
              <a:t>Integrative </a:t>
            </a:r>
            <a:r>
              <a:rPr lang="en-US" altLang="ja-JP" sz="4000" dirty="0" smtClean="0"/>
              <a:t>analysis with DNA and RNA sequence data (e.g., detecting somatic </a:t>
            </a:r>
            <a:r>
              <a:rPr lang="en-US" altLang="ja-JP" sz="4000" dirty="0" smtClean="0"/>
              <a:t>mutation</a:t>
            </a:r>
            <a:r>
              <a:rPr lang="en-US" altLang="ja-JP" sz="4000" dirty="0" smtClean="0"/>
              <a:t>s</a:t>
            </a:r>
            <a:r>
              <a:rPr lang="en-US" altLang="ja-JP" sz="4000" dirty="0" smtClean="0"/>
              <a:t> </a:t>
            </a:r>
            <a:r>
              <a:rPr lang="en-US" altLang="ja-JP" sz="4000" dirty="0" smtClean="0"/>
              <a:t>causing splicing </a:t>
            </a:r>
            <a:r>
              <a:rPr lang="en-US" altLang="ja-JP" sz="4000" dirty="0" smtClean="0"/>
              <a:t>change</a:t>
            </a:r>
            <a:r>
              <a:rPr lang="en-US" altLang="ja-JP" sz="4000" dirty="0" smtClean="0"/>
              <a:t>s</a:t>
            </a:r>
            <a:r>
              <a:rPr lang="en-US" altLang="ja-JP" sz="4000" dirty="0" smtClean="0"/>
              <a:t>) </a:t>
            </a:r>
            <a:r>
              <a:rPr lang="en-US" altLang="ja-JP" sz="4000" dirty="0" smtClean="0"/>
              <a:t>is </a:t>
            </a:r>
            <a:r>
              <a:rPr lang="en-US" altLang="ja-JP" sz="4000" dirty="0" smtClean="0"/>
              <a:t>coming</a:t>
            </a:r>
            <a:r>
              <a:rPr lang="en-US" altLang="ja-JP" sz="4000" dirty="0" smtClean="0"/>
              <a:t> out</a:t>
            </a:r>
            <a:r>
              <a:rPr lang="en-US" altLang="ja-JP" sz="4000" dirty="0" smtClean="0"/>
              <a:t> </a:t>
            </a:r>
            <a:r>
              <a:rPr lang="en-US" altLang="ja-JP" sz="4000" dirty="0" smtClean="0"/>
              <a:t>soon!!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620405" y="22321936"/>
            <a:ext cx="842493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3600" dirty="0" err="1" smtClean="0"/>
              <a:t>genomon_pipeline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dna</a:t>
            </a:r>
            <a:r>
              <a:rPr lang="en-US" altLang="ja-JP" sz="3600" dirty="0" smtClean="0"/>
              <a:t> input.csv </a:t>
            </a:r>
            <a:r>
              <a:rPr lang="en-US" altLang="ja-JP" sz="3600" dirty="0" err="1" smtClean="0"/>
              <a:t>output_dir</a:t>
            </a:r>
            <a:endParaRPr kumimoji="1" lang="ja-JP" altLang="en-US" sz="3600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5943" y="16571549"/>
            <a:ext cx="2438400" cy="24384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809" y="16571549"/>
            <a:ext cx="2438400" cy="24384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675" y="16571549"/>
            <a:ext cx="2438400" cy="24384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18" y="25615893"/>
            <a:ext cx="12739248" cy="1053244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353" y="25563165"/>
            <a:ext cx="13275608" cy="5619950"/>
          </a:xfrm>
          <a:prstGeom prst="rect">
            <a:avLst/>
          </a:prstGeom>
        </p:spPr>
      </p:pic>
      <p:pic>
        <p:nvPicPr>
          <p:cNvPr id="11" name="図 10" descr="genomon03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201" y="41643647"/>
            <a:ext cx="5162203" cy="516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49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4538</TotalTime>
  <Words>423</Words>
  <Application>Microsoft Macintosh PowerPoint</Application>
  <PresentationFormat>ユーザー設定</PresentationFormat>
  <Paragraphs>37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COI Disclosure Information　 Eigo Shimizu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</dc:creator>
  <cp:lastModifiedBy>Shiraishi Yuichi</cp:lastModifiedBy>
  <cp:revision>768</cp:revision>
  <cp:lastPrinted>2015-10-06T07:03:36Z</cp:lastPrinted>
  <dcterms:created xsi:type="dcterms:W3CDTF">2011-11-04T08:35:03Z</dcterms:created>
  <dcterms:modified xsi:type="dcterms:W3CDTF">2015-10-08T00:57:04Z</dcterms:modified>
</cp:coreProperties>
</file>