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20631150" cy="29522738"/>
  <p:defaultTextStyle>
    <a:defPPr>
      <a:defRPr lang="ja-JP"/>
    </a:defPPr>
    <a:lvl1pPr marL="0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1pPr>
    <a:lvl2pPr marL="1992462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2pPr>
    <a:lvl3pPr marL="3984922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3pPr>
    <a:lvl4pPr marL="5977384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4pPr>
    <a:lvl5pPr marL="7969846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5pPr>
    <a:lvl6pPr marL="9962307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6pPr>
    <a:lvl7pPr marL="11954768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7pPr>
    <a:lvl8pPr marL="13947230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8pPr>
    <a:lvl9pPr marL="15939692" algn="l" defTabSz="3984922" rtl="0" eaLnBrk="1" latinLnBrk="0" hangingPunct="1">
      <a:defRPr kumimoji="1" sz="78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6B"/>
    <a:srgbClr val="FF0000"/>
    <a:srgbClr val="C9F9FB"/>
    <a:srgbClr val="0AE0F6"/>
    <a:srgbClr val="3BD8F7"/>
    <a:srgbClr val="0CCDF4"/>
    <a:srgbClr val="90F0FA"/>
    <a:srgbClr val="23D8F1"/>
    <a:srgbClr val="99FFCC"/>
    <a:srgbClr val="99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4" autoAdjust="0"/>
  </p:normalViewPr>
  <p:slideViewPr>
    <p:cSldViewPr>
      <p:cViewPr varScale="1">
        <p:scale>
          <a:sx n="30" d="100"/>
          <a:sy n="30" d="100"/>
        </p:scale>
        <p:origin x="4362" y="222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6" y="13"/>
            <a:ext cx="8939836" cy="1477605"/>
          </a:xfrm>
          <a:prstGeom prst="rect">
            <a:avLst/>
          </a:prstGeom>
        </p:spPr>
        <p:txBody>
          <a:bodyPr vert="horz" lIns="188448" tIns="94225" rIns="188448" bIns="9422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11684739" y="13"/>
            <a:ext cx="8943130" cy="1477605"/>
          </a:xfrm>
          <a:prstGeom prst="rect">
            <a:avLst/>
          </a:prstGeom>
        </p:spPr>
        <p:txBody>
          <a:bodyPr vert="horz" lIns="188448" tIns="94225" rIns="188448" bIns="94225" rtlCol="0"/>
          <a:lstStyle>
            <a:lvl1pPr algn="r">
              <a:defRPr sz="2400"/>
            </a:lvl1pPr>
          </a:lstStyle>
          <a:p>
            <a:fld id="{CB483EFB-F0DD-4A29-AFA5-ECBBEE494D40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6" y="28041889"/>
            <a:ext cx="8939836" cy="1474343"/>
          </a:xfrm>
          <a:prstGeom prst="rect">
            <a:avLst/>
          </a:prstGeom>
        </p:spPr>
        <p:txBody>
          <a:bodyPr vert="horz" lIns="188448" tIns="94225" rIns="188448" bIns="9422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11684739" y="28041889"/>
            <a:ext cx="8943130" cy="1474343"/>
          </a:xfrm>
          <a:prstGeom prst="rect">
            <a:avLst/>
          </a:prstGeom>
        </p:spPr>
        <p:txBody>
          <a:bodyPr vert="horz" lIns="188448" tIns="94225" rIns="188448" bIns="94225" rtlCol="0" anchor="b"/>
          <a:lstStyle>
            <a:lvl1pPr algn="r">
              <a:defRPr sz="2400"/>
            </a:lvl1pPr>
          </a:lstStyle>
          <a:p>
            <a:fld id="{9F0AFCBB-2E8D-451D-865B-EC3310AEA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7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3" y="10"/>
            <a:ext cx="8940166" cy="1476137"/>
          </a:xfrm>
          <a:prstGeom prst="rect">
            <a:avLst/>
          </a:prstGeom>
        </p:spPr>
        <p:txBody>
          <a:bodyPr vert="horz" lIns="275839" tIns="137920" rIns="275839" bIns="137920" rtlCol="0"/>
          <a:lstStyle>
            <a:lvl1pPr algn="l">
              <a:defRPr sz="36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11686227" y="10"/>
            <a:ext cx="8940166" cy="1476137"/>
          </a:xfrm>
          <a:prstGeom prst="rect">
            <a:avLst/>
          </a:prstGeom>
        </p:spPr>
        <p:txBody>
          <a:bodyPr vert="horz" lIns="275839" tIns="137920" rIns="275839" bIns="137920" rtlCol="0"/>
          <a:lstStyle>
            <a:lvl1pPr algn="r">
              <a:defRPr sz="3600"/>
            </a:lvl1pPr>
          </a:lstStyle>
          <a:p>
            <a:fld id="{DC582AAB-712C-45D4-8745-44516254F3BE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399213" y="2211388"/>
            <a:ext cx="7832725" cy="1107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75839" tIns="137920" rIns="275839" bIns="1379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063118" y="14023311"/>
            <a:ext cx="16504920" cy="13285232"/>
          </a:xfrm>
          <a:prstGeom prst="rect">
            <a:avLst/>
          </a:prstGeom>
        </p:spPr>
        <p:txBody>
          <a:bodyPr vert="horz" lIns="275839" tIns="137920" rIns="275839" bIns="1379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3" y="28041493"/>
            <a:ext cx="8940166" cy="1476137"/>
          </a:xfrm>
          <a:prstGeom prst="rect">
            <a:avLst/>
          </a:prstGeom>
        </p:spPr>
        <p:txBody>
          <a:bodyPr vert="horz" lIns="275839" tIns="137920" rIns="275839" bIns="137920" rtlCol="0" anchor="b"/>
          <a:lstStyle>
            <a:lvl1pPr algn="l">
              <a:defRPr sz="36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11686227" y="28041493"/>
            <a:ext cx="8940166" cy="1476137"/>
          </a:xfrm>
          <a:prstGeom prst="rect">
            <a:avLst/>
          </a:prstGeom>
        </p:spPr>
        <p:txBody>
          <a:bodyPr vert="horz" lIns="275839" tIns="137920" rIns="275839" bIns="137920" rtlCol="0" anchor="b"/>
          <a:lstStyle>
            <a:lvl1pPr algn="r">
              <a:defRPr sz="3600"/>
            </a:lvl1pPr>
          </a:lstStyle>
          <a:p>
            <a:fld id="{B7883994-8E3D-4DE9-802B-07ACB7333E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5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1pPr>
    <a:lvl2pPr marL="1992462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2pPr>
    <a:lvl3pPr marL="3984922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3pPr>
    <a:lvl4pPr marL="5977384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4pPr>
    <a:lvl5pPr marL="7969846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5pPr>
    <a:lvl6pPr marL="9962307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6pPr>
    <a:lvl7pPr marL="11954768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7pPr>
    <a:lvl8pPr marL="13947230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8pPr>
    <a:lvl9pPr marL="15939692" algn="l" defTabSz="3984922" rtl="0" eaLnBrk="1" latinLnBrk="0" hangingPunct="1">
      <a:defRPr kumimoji="1" sz="5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399213" y="2211388"/>
            <a:ext cx="7832725" cy="11075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3994-8E3D-4DE9-802B-07ACB7333E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641" y="13296912"/>
            <a:ext cx="25733932" cy="917506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284" y="24255467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26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02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7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5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28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04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49533" y="1714140"/>
            <a:ext cx="6811923" cy="3652191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13761" y="1714140"/>
            <a:ext cx="19931182" cy="3652191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534" y="27505386"/>
            <a:ext cx="25733932" cy="8501303"/>
          </a:xfrm>
        </p:spPr>
        <p:txBody>
          <a:bodyPr anchor="t"/>
          <a:lstStyle>
            <a:lvl1pPr algn="l">
              <a:defRPr sz="17284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534" y="18142064"/>
            <a:ext cx="25733932" cy="9363320"/>
          </a:xfrm>
        </p:spPr>
        <p:txBody>
          <a:bodyPr anchor="b"/>
          <a:lstStyle>
            <a:lvl1pPr marL="0" indent="0">
              <a:buNone/>
              <a:defRPr sz="8688">
                <a:solidFill>
                  <a:schemeClr val="tx1">
                    <a:tint val="75000"/>
                  </a:schemeClr>
                </a:solidFill>
              </a:defRPr>
            </a:lvl1pPr>
            <a:lvl2pPr marL="1975567" indent="0">
              <a:buNone/>
              <a:defRPr sz="7773">
                <a:solidFill>
                  <a:schemeClr val="tx1">
                    <a:tint val="75000"/>
                  </a:schemeClr>
                </a:solidFill>
              </a:defRPr>
            </a:lvl2pPr>
            <a:lvl3pPr marL="3951134" indent="0">
              <a:buNone/>
              <a:defRPr sz="6950">
                <a:solidFill>
                  <a:schemeClr val="tx1">
                    <a:tint val="75000"/>
                  </a:schemeClr>
                </a:solidFill>
              </a:defRPr>
            </a:lvl3pPr>
            <a:lvl4pPr marL="5926701" indent="0">
              <a:buNone/>
              <a:defRPr sz="6036">
                <a:solidFill>
                  <a:schemeClr val="tx1">
                    <a:tint val="75000"/>
                  </a:schemeClr>
                </a:solidFill>
              </a:defRPr>
            </a:lvl4pPr>
            <a:lvl5pPr marL="7902268" indent="0">
              <a:buNone/>
              <a:defRPr sz="6036">
                <a:solidFill>
                  <a:schemeClr val="tx1">
                    <a:tint val="75000"/>
                  </a:schemeClr>
                </a:solidFill>
              </a:defRPr>
            </a:lvl5pPr>
            <a:lvl6pPr marL="9877835" indent="0">
              <a:buNone/>
              <a:defRPr sz="6036">
                <a:solidFill>
                  <a:schemeClr val="tx1">
                    <a:tint val="75000"/>
                  </a:schemeClr>
                </a:solidFill>
              </a:defRPr>
            </a:lvl6pPr>
            <a:lvl7pPr marL="11853401" indent="0">
              <a:buNone/>
              <a:defRPr sz="6036">
                <a:solidFill>
                  <a:schemeClr val="tx1">
                    <a:tint val="75000"/>
                  </a:schemeClr>
                </a:solidFill>
              </a:defRPr>
            </a:lvl7pPr>
            <a:lvl8pPr marL="13828968" indent="0">
              <a:buNone/>
              <a:defRPr sz="6036">
                <a:solidFill>
                  <a:schemeClr val="tx1">
                    <a:tint val="75000"/>
                  </a:schemeClr>
                </a:solidFill>
              </a:defRPr>
            </a:lvl8pPr>
            <a:lvl9pPr marL="15804535" indent="0">
              <a:buNone/>
              <a:defRPr sz="60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513764" y="9987548"/>
            <a:ext cx="13371553" cy="28248506"/>
          </a:xfrm>
        </p:spPr>
        <p:txBody>
          <a:bodyPr/>
          <a:lstStyle>
            <a:lvl1pPr>
              <a:defRPr sz="12071"/>
            </a:lvl1pPr>
            <a:lvl2pPr>
              <a:defRPr sz="10334"/>
            </a:lvl2pPr>
            <a:lvl3pPr>
              <a:defRPr sz="8688"/>
            </a:lvl3pPr>
            <a:lvl4pPr>
              <a:defRPr sz="7773"/>
            </a:lvl4pPr>
            <a:lvl5pPr>
              <a:defRPr sz="7773"/>
            </a:lvl5pPr>
            <a:lvl6pPr>
              <a:defRPr sz="7773"/>
            </a:lvl6pPr>
            <a:lvl7pPr>
              <a:defRPr sz="7773"/>
            </a:lvl7pPr>
            <a:lvl8pPr>
              <a:defRPr sz="7773"/>
            </a:lvl8pPr>
            <a:lvl9pPr>
              <a:defRPr sz="777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389904" y="9987548"/>
            <a:ext cx="13371553" cy="28248506"/>
          </a:xfrm>
        </p:spPr>
        <p:txBody>
          <a:bodyPr/>
          <a:lstStyle>
            <a:lvl1pPr>
              <a:defRPr sz="12071"/>
            </a:lvl1pPr>
            <a:lvl2pPr>
              <a:defRPr sz="10334"/>
            </a:lvl2pPr>
            <a:lvl3pPr>
              <a:defRPr sz="8688"/>
            </a:lvl3pPr>
            <a:lvl4pPr>
              <a:defRPr sz="7773"/>
            </a:lvl4pPr>
            <a:lvl5pPr>
              <a:defRPr sz="7773"/>
            </a:lvl5pPr>
            <a:lvl6pPr>
              <a:defRPr sz="7773"/>
            </a:lvl6pPr>
            <a:lvl7pPr>
              <a:defRPr sz="7773"/>
            </a:lvl7pPr>
            <a:lvl8pPr>
              <a:defRPr sz="7773"/>
            </a:lvl8pPr>
            <a:lvl9pPr>
              <a:defRPr sz="777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761" y="9581310"/>
            <a:ext cx="13376810" cy="3993033"/>
          </a:xfrm>
        </p:spPr>
        <p:txBody>
          <a:bodyPr anchor="b"/>
          <a:lstStyle>
            <a:lvl1pPr marL="0" indent="0">
              <a:buNone/>
              <a:defRPr sz="10334" b="1"/>
            </a:lvl1pPr>
            <a:lvl2pPr marL="1975567" indent="0">
              <a:buNone/>
              <a:defRPr sz="8688" b="1"/>
            </a:lvl2pPr>
            <a:lvl3pPr marL="3951134" indent="0">
              <a:buNone/>
              <a:defRPr sz="7773" b="1"/>
            </a:lvl3pPr>
            <a:lvl4pPr marL="5926701" indent="0">
              <a:buNone/>
              <a:defRPr sz="6950" b="1"/>
            </a:lvl4pPr>
            <a:lvl5pPr marL="7902268" indent="0">
              <a:buNone/>
              <a:defRPr sz="6950" b="1"/>
            </a:lvl5pPr>
            <a:lvl6pPr marL="9877835" indent="0">
              <a:buNone/>
              <a:defRPr sz="6950" b="1"/>
            </a:lvl6pPr>
            <a:lvl7pPr marL="11853401" indent="0">
              <a:buNone/>
              <a:defRPr sz="6950" b="1"/>
            </a:lvl7pPr>
            <a:lvl8pPr marL="13828968" indent="0">
              <a:buNone/>
              <a:defRPr sz="6950" b="1"/>
            </a:lvl8pPr>
            <a:lvl9pPr marL="15804535" indent="0">
              <a:buNone/>
              <a:defRPr sz="695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3761" y="13574341"/>
            <a:ext cx="13376810" cy="24661708"/>
          </a:xfrm>
        </p:spPr>
        <p:txBody>
          <a:bodyPr/>
          <a:lstStyle>
            <a:lvl1pPr>
              <a:defRPr sz="10334"/>
            </a:lvl1pPr>
            <a:lvl2pPr>
              <a:defRPr sz="8688"/>
            </a:lvl2pPr>
            <a:lvl3pPr>
              <a:defRPr sz="7773"/>
            </a:lvl3pPr>
            <a:lvl4pPr>
              <a:defRPr sz="6950"/>
            </a:lvl4pPr>
            <a:lvl5pPr>
              <a:defRPr sz="6950"/>
            </a:lvl5pPr>
            <a:lvl6pPr>
              <a:defRPr sz="6950"/>
            </a:lvl6pPr>
            <a:lvl7pPr>
              <a:defRPr sz="6950"/>
            </a:lvl7pPr>
            <a:lvl8pPr>
              <a:defRPr sz="6950"/>
            </a:lvl8pPr>
            <a:lvl9pPr>
              <a:defRPr sz="69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79390" y="9581310"/>
            <a:ext cx="13382064" cy="3993033"/>
          </a:xfrm>
        </p:spPr>
        <p:txBody>
          <a:bodyPr anchor="b"/>
          <a:lstStyle>
            <a:lvl1pPr marL="0" indent="0">
              <a:buNone/>
              <a:defRPr sz="10334" b="1"/>
            </a:lvl1pPr>
            <a:lvl2pPr marL="1975567" indent="0">
              <a:buNone/>
              <a:defRPr sz="8688" b="1"/>
            </a:lvl2pPr>
            <a:lvl3pPr marL="3951134" indent="0">
              <a:buNone/>
              <a:defRPr sz="7773" b="1"/>
            </a:lvl3pPr>
            <a:lvl4pPr marL="5926701" indent="0">
              <a:buNone/>
              <a:defRPr sz="6950" b="1"/>
            </a:lvl4pPr>
            <a:lvl5pPr marL="7902268" indent="0">
              <a:buNone/>
              <a:defRPr sz="6950" b="1"/>
            </a:lvl5pPr>
            <a:lvl6pPr marL="9877835" indent="0">
              <a:buNone/>
              <a:defRPr sz="6950" b="1"/>
            </a:lvl6pPr>
            <a:lvl7pPr marL="11853401" indent="0">
              <a:buNone/>
              <a:defRPr sz="6950" b="1"/>
            </a:lvl7pPr>
            <a:lvl8pPr marL="13828968" indent="0">
              <a:buNone/>
              <a:defRPr sz="6950" b="1"/>
            </a:lvl8pPr>
            <a:lvl9pPr marL="15804535" indent="0">
              <a:buNone/>
              <a:defRPr sz="695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79390" y="13574341"/>
            <a:ext cx="13382064" cy="24661708"/>
          </a:xfrm>
        </p:spPr>
        <p:txBody>
          <a:bodyPr/>
          <a:lstStyle>
            <a:lvl1pPr>
              <a:defRPr sz="10334"/>
            </a:lvl1pPr>
            <a:lvl2pPr>
              <a:defRPr sz="8688"/>
            </a:lvl2pPr>
            <a:lvl3pPr>
              <a:defRPr sz="7773"/>
            </a:lvl3pPr>
            <a:lvl4pPr>
              <a:defRPr sz="6950"/>
            </a:lvl4pPr>
            <a:lvl5pPr>
              <a:defRPr sz="6950"/>
            </a:lvl5pPr>
            <a:lvl6pPr>
              <a:defRPr sz="6950"/>
            </a:lvl6pPr>
            <a:lvl7pPr>
              <a:defRPr sz="6950"/>
            </a:lvl7pPr>
            <a:lvl8pPr>
              <a:defRPr sz="6950"/>
            </a:lvl8pPr>
            <a:lvl9pPr>
              <a:defRPr sz="69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765" y="1704227"/>
            <a:ext cx="9960336" cy="7252860"/>
          </a:xfrm>
        </p:spPr>
        <p:txBody>
          <a:bodyPr anchor="b"/>
          <a:lstStyle>
            <a:lvl1pPr algn="l">
              <a:defRPr sz="8688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6768" y="1704228"/>
            <a:ext cx="16924685" cy="36531826"/>
          </a:xfrm>
        </p:spPr>
        <p:txBody>
          <a:bodyPr/>
          <a:lstStyle>
            <a:lvl1pPr>
              <a:defRPr sz="13809"/>
            </a:lvl1pPr>
            <a:lvl2pPr>
              <a:defRPr sz="12071"/>
            </a:lvl2pPr>
            <a:lvl3pPr>
              <a:defRPr sz="10334"/>
            </a:lvl3pPr>
            <a:lvl4pPr>
              <a:defRPr sz="8688"/>
            </a:lvl4pPr>
            <a:lvl5pPr>
              <a:defRPr sz="8688"/>
            </a:lvl5pPr>
            <a:lvl6pPr>
              <a:defRPr sz="8688"/>
            </a:lvl6pPr>
            <a:lvl7pPr>
              <a:defRPr sz="8688"/>
            </a:lvl7pPr>
            <a:lvl8pPr>
              <a:defRPr sz="8688"/>
            </a:lvl8pPr>
            <a:lvl9pPr>
              <a:defRPr sz="868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3765" y="8957088"/>
            <a:ext cx="9960336" cy="29278966"/>
          </a:xfrm>
        </p:spPr>
        <p:txBody>
          <a:bodyPr/>
          <a:lstStyle>
            <a:lvl1pPr marL="0" indent="0">
              <a:buNone/>
              <a:defRPr sz="6036"/>
            </a:lvl1pPr>
            <a:lvl2pPr marL="1975567" indent="0">
              <a:buNone/>
              <a:defRPr sz="5213"/>
            </a:lvl2pPr>
            <a:lvl3pPr marL="3951134" indent="0">
              <a:buNone/>
              <a:defRPr sz="4298"/>
            </a:lvl3pPr>
            <a:lvl4pPr marL="5926701" indent="0">
              <a:buNone/>
              <a:defRPr sz="3932"/>
            </a:lvl4pPr>
            <a:lvl5pPr marL="7902268" indent="0">
              <a:buNone/>
              <a:defRPr sz="3932"/>
            </a:lvl5pPr>
            <a:lvl6pPr marL="9877835" indent="0">
              <a:buNone/>
              <a:defRPr sz="3932"/>
            </a:lvl6pPr>
            <a:lvl7pPr marL="11853401" indent="0">
              <a:buNone/>
              <a:defRPr sz="3932"/>
            </a:lvl7pPr>
            <a:lvl8pPr marL="13828968" indent="0">
              <a:buNone/>
              <a:defRPr sz="3932"/>
            </a:lvl8pPr>
            <a:lvl9pPr marL="15804535" indent="0">
              <a:buNone/>
              <a:defRPr sz="393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4154" y="29962636"/>
            <a:ext cx="18165128" cy="3537258"/>
          </a:xfrm>
        </p:spPr>
        <p:txBody>
          <a:bodyPr anchor="b"/>
          <a:lstStyle>
            <a:lvl1pPr algn="l">
              <a:defRPr sz="8688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4154" y="3824596"/>
            <a:ext cx="18165128" cy="25682258"/>
          </a:xfrm>
        </p:spPr>
        <p:txBody>
          <a:bodyPr/>
          <a:lstStyle>
            <a:lvl1pPr marL="0" indent="0">
              <a:buNone/>
              <a:defRPr sz="13809"/>
            </a:lvl1pPr>
            <a:lvl2pPr marL="1975567" indent="0">
              <a:buNone/>
              <a:defRPr sz="12071"/>
            </a:lvl2pPr>
            <a:lvl3pPr marL="3951134" indent="0">
              <a:buNone/>
              <a:defRPr sz="10334"/>
            </a:lvl3pPr>
            <a:lvl4pPr marL="5926701" indent="0">
              <a:buNone/>
              <a:defRPr sz="8688"/>
            </a:lvl4pPr>
            <a:lvl5pPr marL="7902268" indent="0">
              <a:buNone/>
              <a:defRPr sz="8688"/>
            </a:lvl5pPr>
            <a:lvl6pPr marL="9877835" indent="0">
              <a:buNone/>
              <a:defRPr sz="8688"/>
            </a:lvl6pPr>
            <a:lvl7pPr marL="11853401" indent="0">
              <a:buNone/>
              <a:defRPr sz="8688"/>
            </a:lvl7pPr>
            <a:lvl8pPr marL="13828968" indent="0">
              <a:buNone/>
              <a:defRPr sz="8688"/>
            </a:lvl8pPr>
            <a:lvl9pPr marL="15804535" indent="0">
              <a:buNone/>
              <a:defRPr sz="868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4154" y="33499895"/>
            <a:ext cx="18165128" cy="5023495"/>
          </a:xfrm>
        </p:spPr>
        <p:txBody>
          <a:bodyPr/>
          <a:lstStyle>
            <a:lvl1pPr marL="0" indent="0">
              <a:buNone/>
              <a:defRPr sz="6036"/>
            </a:lvl1pPr>
            <a:lvl2pPr marL="1975567" indent="0">
              <a:buNone/>
              <a:defRPr sz="5213"/>
            </a:lvl2pPr>
            <a:lvl3pPr marL="3951134" indent="0">
              <a:buNone/>
              <a:defRPr sz="4298"/>
            </a:lvl3pPr>
            <a:lvl4pPr marL="5926701" indent="0">
              <a:buNone/>
              <a:defRPr sz="3932"/>
            </a:lvl4pPr>
            <a:lvl5pPr marL="7902268" indent="0">
              <a:buNone/>
              <a:defRPr sz="3932"/>
            </a:lvl5pPr>
            <a:lvl6pPr marL="9877835" indent="0">
              <a:buNone/>
              <a:defRPr sz="3932"/>
            </a:lvl6pPr>
            <a:lvl7pPr marL="11853401" indent="0">
              <a:buNone/>
              <a:defRPr sz="3932"/>
            </a:lvl7pPr>
            <a:lvl8pPr marL="13828968" indent="0">
              <a:buNone/>
              <a:defRPr sz="3932"/>
            </a:lvl8pPr>
            <a:lvl9pPr marL="15804535" indent="0">
              <a:buNone/>
              <a:defRPr sz="393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6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3766" y="39672751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4033" y="39672751"/>
            <a:ext cx="9587151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697241" y="39672751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1134" rtl="0" eaLnBrk="1" latinLnBrk="0" hangingPunct="1">
        <a:spcBef>
          <a:spcPct val="0"/>
        </a:spcBef>
        <a:buNone/>
        <a:defRPr kumimoji="1" sz="190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1676" indent="-1481676" algn="l" defTabSz="3951134" rtl="0" eaLnBrk="1" latinLnBrk="0" hangingPunct="1">
        <a:spcBef>
          <a:spcPct val="20000"/>
        </a:spcBef>
        <a:buFont typeface="Arial" pitchFamily="34" charset="0"/>
        <a:buChar char="•"/>
        <a:defRPr kumimoji="1" sz="13809" kern="1200">
          <a:solidFill>
            <a:schemeClr val="tx1"/>
          </a:solidFill>
          <a:latin typeface="+mn-lt"/>
          <a:ea typeface="+mn-ea"/>
          <a:cs typeface="+mn-cs"/>
        </a:defRPr>
      </a:lvl1pPr>
      <a:lvl2pPr marL="3210296" indent="-1234730" algn="l" defTabSz="3951134" rtl="0" eaLnBrk="1" latinLnBrk="0" hangingPunct="1">
        <a:spcBef>
          <a:spcPct val="20000"/>
        </a:spcBef>
        <a:buFont typeface="Arial" pitchFamily="34" charset="0"/>
        <a:buChar char="–"/>
        <a:defRPr kumimoji="1" sz="12071" kern="1200">
          <a:solidFill>
            <a:schemeClr val="tx1"/>
          </a:solidFill>
          <a:latin typeface="+mn-lt"/>
          <a:ea typeface="+mn-ea"/>
          <a:cs typeface="+mn-cs"/>
        </a:defRPr>
      </a:lvl2pPr>
      <a:lvl3pPr marL="4938917" indent="-987783" algn="l" defTabSz="3951134" rtl="0" eaLnBrk="1" latinLnBrk="0" hangingPunct="1">
        <a:spcBef>
          <a:spcPct val="20000"/>
        </a:spcBef>
        <a:buFont typeface="Arial" pitchFamily="34" charset="0"/>
        <a:buChar char="•"/>
        <a:defRPr kumimoji="1" sz="10334" kern="1200">
          <a:solidFill>
            <a:schemeClr val="tx1"/>
          </a:solidFill>
          <a:latin typeface="+mn-lt"/>
          <a:ea typeface="+mn-ea"/>
          <a:cs typeface="+mn-cs"/>
        </a:defRPr>
      </a:lvl3pPr>
      <a:lvl4pPr marL="6914484" indent="-987783" algn="l" defTabSz="3951134" rtl="0" eaLnBrk="1" latinLnBrk="0" hangingPunct="1">
        <a:spcBef>
          <a:spcPct val="20000"/>
        </a:spcBef>
        <a:buFont typeface="Arial" pitchFamily="34" charset="0"/>
        <a:buChar char="–"/>
        <a:defRPr kumimoji="1" sz="8688" kern="1200">
          <a:solidFill>
            <a:schemeClr val="tx1"/>
          </a:solidFill>
          <a:latin typeface="+mn-lt"/>
          <a:ea typeface="+mn-ea"/>
          <a:cs typeface="+mn-cs"/>
        </a:defRPr>
      </a:lvl4pPr>
      <a:lvl5pPr marL="8890051" indent="-987783" algn="l" defTabSz="3951134" rtl="0" eaLnBrk="1" latinLnBrk="0" hangingPunct="1">
        <a:spcBef>
          <a:spcPct val="20000"/>
        </a:spcBef>
        <a:buFont typeface="Arial" pitchFamily="34" charset="0"/>
        <a:buChar char="»"/>
        <a:defRPr kumimoji="1" sz="8688" kern="1200">
          <a:solidFill>
            <a:schemeClr val="tx1"/>
          </a:solidFill>
          <a:latin typeface="+mn-lt"/>
          <a:ea typeface="+mn-ea"/>
          <a:cs typeface="+mn-cs"/>
        </a:defRPr>
      </a:lvl5pPr>
      <a:lvl6pPr marL="10865618" indent="-987783" algn="l" defTabSz="3951134" rtl="0" eaLnBrk="1" latinLnBrk="0" hangingPunct="1">
        <a:spcBef>
          <a:spcPct val="20000"/>
        </a:spcBef>
        <a:buFont typeface="Arial" pitchFamily="34" charset="0"/>
        <a:buChar char="•"/>
        <a:defRPr kumimoji="1" sz="8688" kern="1200">
          <a:solidFill>
            <a:schemeClr val="tx1"/>
          </a:solidFill>
          <a:latin typeface="+mn-lt"/>
          <a:ea typeface="+mn-ea"/>
          <a:cs typeface="+mn-cs"/>
        </a:defRPr>
      </a:lvl6pPr>
      <a:lvl7pPr marL="12841185" indent="-987783" algn="l" defTabSz="3951134" rtl="0" eaLnBrk="1" latinLnBrk="0" hangingPunct="1">
        <a:spcBef>
          <a:spcPct val="20000"/>
        </a:spcBef>
        <a:buFont typeface="Arial" pitchFamily="34" charset="0"/>
        <a:buChar char="•"/>
        <a:defRPr kumimoji="1" sz="8688" kern="1200">
          <a:solidFill>
            <a:schemeClr val="tx1"/>
          </a:solidFill>
          <a:latin typeface="+mn-lt"/>
          <a:ea typeface="+mn-ea"/>
          <a:cs typeface="+mn-cs"/>
        </a:defRPr>
      </a:lvl7pPr>
      <a:lvl8pPr marL="14816752" indent="-987783" algn="l" defTabSz="3951134" rtl="0" eaLnBrk="1" latinLnBrk="0" hangingPunct="1">
        <a:spcBef>
          <a:spcPct val="20000"/>
        </a:spcBef>
        <a:buFont typeface="Arial" pitchFamily="34" charset="0"/>
        <a:buChar char="•"/>
        <a:defRPr kumimoji="1" sz="8688" kern="1200">
          <a:solidFill>
            <a:schemeClr val="tx1"/>
          </a:solidFill>
          <a:latin typeface="+mn-lt"/>
          <a:ea typeface="+mn-ea"/>
          <a:cs typeface="+mn-cs"/>
        </a:defRPr>
      </a:lvl8pPr>
      <a:lvl9pPr marL="16792319" indent="-987783" algn="l" defTabSz="3951134" rtl="0" eaLnBrk="1" latinLnBrk="0" hangingPunct="1">
        <a:spcBef>
          <a:spcPct val="20000"/>
        </a:spcBef>
        <a:buFont typeface="Arial" pitchFamily="34" charset="0"/>
        <a:buChar char="•"/>
        <a:defRPr kumimoji="1" sz="8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1pPr>
      <a:lvl2pPr marL="1975567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2pPr>
      <a:lvl3pPr marL="3951134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3pPr>
      <a:lvl4pPr marL="5926701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4pPr>
      <a:lvl5pPr marL="7902268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5pPr>
      <a:lvl6pPr marL="9877835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6pPr>
      <a:lvl7pPr marL="11853401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7pPr>
      <a:lvl8pPr marL="13828968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8pPr>
      <a:lvl9pPr marL="15804535" algn="l" defTabSz="3951134" rtl="0" eaLnBrk="1" latinLnBrk="0" hangingPunct="1">
        <a:defRPr kumimoji="1" sz="7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方形/長方形 200"/>
          <p:cNvSpPr/>
          <p:nvPr/>
        </p:nvSpPr>
        <p:spPr>
          <a:xfrm>
            <a:off x="0" y="0"/>
            <a:ext cx="30293911" cy="46525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69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4411046" y="700085"/>
            <a:ext cx="227752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6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Myrica M" panose="020B0509020203020207" pitchFamily="49" charset="-128"/>
              </a:rPr>
              <a:t>インタラクティブながんゲノムのレポートを自動作成</a:t>
            </a:r>
            <a:r>
              <a:rPr lang="ja-JP" altLang="en-US" sz="6600" dirty="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Myrica M" panose="020B0509020203020207" pitchFamily="49" charset="-128"/>
              </a:rPr>
              <a:t>する</a:t>
            </a:r>
            <a:endParaRPr lang="en-US" altLang="ja-JP" sz="6600" dirty="0" smtClean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Myrica M" panose="020B0509020203020207" pitchFamily="49" charset="-128"/>
            </a:endParaRPr>
          </a:p>
          <a:p>
            <a:pPr algn="ctr"/>
            <a:r>
              <a:rPr lang="en-US" altLang="ja-JP" sz="6600" dirty="0" err="1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Myrica M" panose="020B0509020203020207" pitchFamily="49" charset="-128"/>
              </a:rPr>
              <a:t>paplot</a:t>
            </a:r>
            <a:r>
              <a:rPr lang="ja-JP" altLang="en-US" sz="6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Myrica M" panose="020B0509020203020207" pitchFamily="49" charset="-128"/>
              </a:rPr>
              <a:t>に関する報告</a:t>
            </a:r>
            <a:endParaRPr lang="en-US" altLang="ja-JP" sz="6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Myrica M" panose="020B0509020203020207" pitchFamily="49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9267580" y="2951382"/>
            <a:ext cx="11777447" cy="59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岡田愛 </a:t>
            </a:r>
            <a:r>
              <a:rPr lang="en-US" altLang="ja-JP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3200" dirty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1), </a:t>
            </a:r>
            <a:r>
              <a:rPr lang="ja-JP" altLang="en-US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白石友一 </a:t>
            </a:r>
            <a:r>
              <a:rPr lang="en-US" altLang="ja-JP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</a:t>
            </a:r>
            <a:r>
              <a:rPr lang="en-US" altLang="ja-JP" sz="3200" dirty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), </a:t>
            </a:r>
            <a:r>
              <a:rPr lang="ja-JP" altLang="en-US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千葉健一 </a:t>
            </a:r>
            <a:r>
              <a:rPr lang="en-US" altLang="ja-JP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</a:t>
            </a:r>
            <a:r>
              <a:rPr lang="en-US" altLang="ja-JP" sz="3200" dirty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), </a:t>
            </a:r>
            <a:r>
              <a:rPr lang="ja-JP" altLang="en-US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宮野</a:t>
            </a:r>
            <a:r>
              <a:rPr lang="ja-JP" altLang="en-US" sz="3200" dirty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悟</a:t>
            </a:r>
            <a:r>
              <a:rPr lang="en-US" altLang="ja-JP" sz="3200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(</a:t>
            </a:r>
            <a:r>
              <a:rPr lang="en-US" altLang="ja-JP" sz="3200" dirty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1)</a:t>
            </a:r>
            <a:endParaRPr lang="pt-BR" altLang="ja-JP" sz="3200" dirty="0">
              <a:solidFill>
                <a:srgbClr val="FFFFFF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Arial" pitchFamily="34" charset="0"/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970219" y="17368813"/>
            <a:ext cx="28209770" cy="798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39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Plantagenet Cherokee"/>
              </a:rPr>
              <a:t>Various plots</a:t>
            </a:r>
            <a:endParaRPr lang="ja-JP" altLang="ja-JP" sz="439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Plantagenet Cherokee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8226801" y="3720321"/>
            <a:ext cx="14101761" cy="59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9428" indent="-679428" algn="ctr">
              <a:buAutoNum type="arabicParenBoth"/>
            </a:pPr>
            <a:r>
              <a:rPr lang="ja-JP" altLang="en-US" sz="3292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東京大学</a:t>
            </a:r>
            <a:r>
              <a:rPr lang="ja-JP" altLang="en-US" sz="3292" dirty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医科</a:t>
            </a:r>
            <a:r>
              <a:rPr lang="ja-JP" altLang="en-US" sz="3292" dirty="0" smtClean="0">
                <a:solidFill>
                  <a:srgbClr val="FFFFFF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学研究所 ヒトゲノム解析センター</a:t>
            </a:r>
            <a:endParaRPr lang="ja-JP" altLang="ja-JP" sz="3292" dirty="0">
              <a:solidFill>
                <a:srgbClr val="FFFFFF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7745" y="34964168"/>
            <a:ext cx="102921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ず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をインストールします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次に、結果ファイルのフォーマットにあわせて、設定ファイルを編集します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を実行します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8447673" y="32770951"/>
            <a:ext cx="10734303" cy="798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390" b="1" dirty="0" err="1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Plantagenet Cherokee"/>
              </a:rPr>
              <a:t>Infomation</a:t>
            </a:r>
            <a:endParaRPr lang="ja-JP" altLang="ja-JP" sz="439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Plantagenet Cheroke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57520" y="33849282"/>
            <a:ext cx="1094949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github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で公開しています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https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://github.com/Genomon-Project/paplot</a:t>
            </a:r>
          </a:p>
          <a:p>
            <a:endParaRPr lang="en-US" altLang="ja-JP" sz="3600" b="1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デモ</a:t>
            </a:r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http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://genomon-project.github.io/paplot</a:t>
            </a:r>
          </a:p>
          <a:p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メール</a:t>
            </a:r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</a:t>
            </a:r>
            <a:r>
              <a:rPr lang="en-US" altLang="ja-JP" sz="36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Genomon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developer 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team</a:t>
            </a: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 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genomon.devel@gmail.com</a:t>
            </a: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u="sng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解析</a:t>
            </a:r>
            <a:r>
              <a:rPr lang="ja-JP" altLang="en-US" sz="36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も一緒に</a:t>
            </a:r>
            <a:r>
              <a:rPr lang="ja-JP" altLang="en-US" sz="3600" u="sng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やりたいという方に</a:t>
            </a:r>
            <a:endParaRPr lang="en-US" altLang="ja-JP" sz="3600" u="sng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GenomonPipeline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使用されて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います。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GenomonPipeline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はシーケンスデ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タのマッピングから変異コールまで行う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パイプラインです。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3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https</a:t>
            </a: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://genomon-project.github.io/GenomonPagesR</a:t>
            </a:r>
          </a:p>
          <a:p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970219" y="32770949"/>
            <a:ext cx="17130683" cy="798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39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Plantagenet Cherokee"/>
              </a:rPr>
              <a:t>How to use</a:t>
            </a:r>
            <a:endParaRPr lang="ja-JP" altLang="ja-JP" sz="439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Plantagenet Cherokee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8" t="-17753" r="3028" b="44498"/>
          <a:stretch/>
        </p:blipFill>
        <p:spPr>
          <a:xfrm>
            <a:off x="1184027" y="18449553"/>
            <a:ext cx="6706305" cy="14304018"/>
          </a:xfrm>
          <a:prstGeom prst="rect">
            <a:avLst/>
          </a:prstGeom>
        </p:spPr>
      </p:pic>
      <p:sp>
        <p:nvSpPr>
          <p:cNvPr id="64" name="正方形/長方形 63"/>
          <p:cNvSpPr/>
          <p:nvPr/>
        </p:nvSpPr>
        <p:spPr>
          <a:xfrm>
            <a:off x="8425753" y="15628962"/>
            <a:ext cx="13428095" cy="1031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全てのチャートは画像として保存可能</a:t>
            </a:r>
            <a:r>
              <a:rPr lang="en-US" altLang="ja-JP" sz="44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4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(SVG, PNG</a:t>
            </a:r>
            <a:r>
              <a:rPr lang="en-US" altLang="ja-JP" sz="44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ja-JP" altLang="en-US" sz="4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066" y="856587"/>
            <a:ext cx="3413442" cy="3413442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1191210" y="18516062"/>
            <a:ext cx="73471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QC (Quality Control) graphs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サンプル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毎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bam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ファイルごとに様々な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QC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の値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(depth-coverage, depth-average, mapped-read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等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を棒グラフで表示します。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1184028" y="5854247"/>
            <a:ext cx="7547172" cy="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177188" y="4969394"/>
            <a:ext cx="6292107" cy="767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39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Plantagenet Cherokee"/>
              </a:rPr>
              <a:t>What is INTERACTIVE ?</a:t>
            </a:r>
            <a:endParaRPr lang="ja-JP" altLang="ja-JP" sz="4390" b="1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Plantagenet Cherokee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701772" y="18516062"/>
            <a:ext cx="93804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CA (Chromosomal Aberration) graphs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円形のグラフでは、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SV (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Structual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Variations)</a:t>
            </a:r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や融合遺伝子のような構造変異を可視化することができます。各グラフをクリックすると拡大表示し、マウスを乗せると各リンクの詳細情報を表示します。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棒グラフでは変異の分布を表示します。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32" y="23490113"/>
            <a:ext cx="8877314" cy="919965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225" y="38107737"/>
            <a:ext cx="3398053" cy="3398053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731638" y="36019505"/>
            <a:ext cx="9731992" cy="23687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&gt; </a:t>
            </a:r>
            <a:r>
              <a:rPr lang="en-US" altLang="ja-JP" sz="2926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git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clone https://github.com/Genomon-Project/paplot.git</a:t>
            </a:r>
          </a:p>
          <a:p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&gt; cd </a:t>
            </a:r>
            <a:r>
              <a:rPr lang="en-US" altLang="ja-JP" sz="2926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paplot</a:t>
            </a:r>
            <a:endParaRPr lang="en-US" altLang="ja-JP" sz="2926" dirty="0">
              <a:solidFill>
                <a:schemeClr val="tx1">
                  <a:lumMod val="95000"/>
                  <a:lumOff val="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Consolas" panose="020B0609020204030204" pitchFamily="49" charset="0"/>
            </a:endParaRPr>
          </a:p>
          <a:p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&gt; python setup.py build install</a:t>
            </a:r>
            <a:endParaRPr lang="ja-JP" altLang="en-US" sz="2926" dirty="0">
              <a:solidFill>
                <a:schemeClr val="tx1">
                  <a:lumMod val="95000"/>
                  <a:lumOff val="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Consolas" panose="020B0609020204030204" pitchFamily="49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31638" y="40700152"/>
            <a:ext cx="9731992" cy="1403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&gt; </a:t>
            </a:r>
            <a:r>
              <a:rPr lang="en-US" altLang="ja-JP" sz="2926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paplot</a:t>
            </a:r>
            <a:r>
              <a:rPr lang="en-US" altLang="ja-JP" sz="2926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qc {</a:t>
            </a:r>
            <a:r>
              <a:rPr lang="en-US" altLang="ja-JP" sz="2926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input_files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} {</a:t>
            </a:r>
            <a:r>
              <a:rPr lang="en-US" altLang="ja-JP" sz="2926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output_dir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} {name}</a:t>
            </a:r>
            <a:r>
              <a:rPr lang="ja-JP" altLang="en-US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　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--</a:t>
            </a:r>
            <a:r>
              <a:rPr lang="en-US" altLang="ja-JP" sz="2926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config_file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 {</a:t>
            </a:r>
            <a:r>
              <a:rPr lang="en-US" altLang="ja-JP" sz="2926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config_file</a:t>
            </a:r>
            <a:r>
              <a:rPr lang="en-US" altLang="ja-JP" sz="2926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675" y="34041500"/>
            <a:ext cx="1813332" cy="612490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12236182" y="36981031"/>
            <a:ext cx="5515066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ea typeface="游ゴシック Medium" panose="020B0500000000000000" pitchFamily="50" charset="-128"/>
              </a:rPr>
              <a:t>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1</a:t>
            </a:r>
            <a:r>
              <a:rPr lang="en-US" altLang="ja-JP" sz="2800" dirty="0">
                <a:ea typeface="游ゴシック Medium" panose="020B0500000000000000" pitchFamily="50" charset="-128"/>
              </a:rPr>
              <a:t> {</a:t>
            </a:r>
            <a:r>
              <a:rPr lang="en-US" altLang="ja-JP" sz="2800" dirty="0" err="1">
                <a:ea typeface="游ゴシック Medium" panose="020B0500000000000000" pitchFamily="50" charset="-128"/>
              </a:rPr>
              <a:t>output_dir</a:t>
            </a:r>
            <a:r>
              <a:rPr lang="en-US" altLang="ja-JP" sz="2800" dirty="0">
                <a:ea typeface="游ゴシック Medium" panose="020B0500000000000000" pitchFamily="50" charset="-128"/>
              </a:rPr>
              <a:t>}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1</a:t>
            </a:r>
            <a:r>
              <a:rPr lang="en-US" altLang="ja-JP" sz="2800" dirty="0">
                <a:ea typeface="游ゴシック Medium" panose="020B0500000000000000" pitchFamily="50" charset="-128"/>
              </a:rPr>
              <a:t> {name}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2</a:t>
            </a:r>
            <a:r>
              <a:rPr lang="en-US" altLang="ja-JP" sz="2800" dirty="0">
                <a:ea typeface="游ゴシック Medium" panose="020B0500000000000000" pitchFamily="50" charset="-128"/>
              </a:rPr>
              <a:t> graph_ca.html 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2</a:t>
            </a:r>
            <a:r>
              <a:rPr lang="en-US" altLang="ja-JP" sz="2800" dirty="0">
                <a:ea typeface="游ゴシック Medium" panose="020B0500000000000000" pitchFamily="50" charset="-128"/>
              </a:rPr>
              <a:t> graph_mut.html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2</a:t>
            </a:r>
            <a:r>
              <a:rPr lang="en-US" altLang="ja-JP" sz="2800" dirty="0">
                <a:ea typeface="游ゴシック Medium" panose="020B0500000000000000" pitchFamily="50" charset="-128"/>
              </a:rPr>
              <a:t> graph_qc.html 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0</a:t>
            </a:r>
            <a:r>
              <a:rPr lang="en-US" altLang="ja-JP" sz="2800" dirty="0">
                <a:ea typeface="游ゴシック Medium" panose="020B0500000000000000" pitchFamily="50" charset="-128"/>
              </a:rPr>
              <a:t> </a:t>
            </a:r>
            <a:r>
              <a:rPr lang="en-US" altLang="ja-JP" sz="2800" dirty="0" err="1">
                <a:ea typeface="游ゴシック Medium" panose="020B0500000000000000" pitchFamily="50" charset="-128"/>
              </a:rPr>
              <a:t>js</a:t>
            </a:r>
            <a:endParaRPr lang="en-US" altLang="ja-JP" sz="2800" dirty="0">
              <a:ea typeface="游ゴシック Medium" panose="020B0500000000000000" pitchFamily="50" charset="-128"/>
            </a:endParaRP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0</a:t>
            </a:r>
            <a:r>
              <a:rPr lang="en-US" altLang="ja-JP" sz="2800" dirty="0">
                <a:ea typeface="游ゴシック Medium" panose="020B0500000000000000" pitchFamily="50" charset="-128"/>
              </a:rPr>
              <a:t> layout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0</a:t>
            </a:r>
            <a:r>
              <a:rPr lang="en-US" altLang="ja-JP" sz="2800" dirty="0">
                <a:ea typeface="游ゴシック Medium" panose="020B0500000000000000" pitchFamily="50" charset="-128"/>
              </a:rPr>
              <a:t> lib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</a:t>
            </a:r>
            <a:r>
              <a:rPr lang="en-US" altLang="ja-JP" sz="2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0</a:t>
            </a:r>
            <a:r>
              <a:rPr lang="en-US" altLang="ja-JP" sz="2800" dirty="0">
                <a:ea typeface="游ゴシック Medium" panose="020B0500000000000000" pitchFamily="50" charset="-128"/>
              </a:rPr>
              <a:t> style</a:t>
            </a:r>
          </a:p>
          <a:p>
            <a:r>
              <a:rPr lang="en-US" altLang="ja-JP" sz="2800" dirty="0">
                <a:ea typeface="游ゴシック Medium" panose="020B0500000000000000" pitchFamily="50" charset="-128"/>
              </a:rPr>
              <a:t>    </a:t>
            </a:r>
            <a:r>
              <a:rPr lang="en-US" altLang="ja-JP" sz="4800" dirty="0">
                <a:latin typeface="Wingdings" panose="05000000000000000000" pitchFamily="2" charset="2"/>
                <a:ea typeface="游ゴシック Medium" panose="020B0500000000000000" pitchFamily="50" charset="-128"/>
              </a:rPr>
              <a:t>2</a:t>
            </a:r>
            <a:r>
              <a:rPr lang="en-US" altLang="ja-JP" sz="4800" dirty="0">
                <a:ea typeface="游ゴシック Medium" panose="020B0500000000000000" pitchFamily="50" charset="-128"/>
              </a:rPr>
              <a:t> index.html   </a:t>
            </a:r>
          </a:p>
          <a:p>
            <a:r>
              <a:rPr lang="en-US" altLang="ja-JP" sz="2800" dirty="0" smtClean="0">
                <a:ea typeface="游ゴシック Medium" panose="020B0500000000000000" pitchFamily="50" charset="-128"/>
              </a:rPr>
              <a:t>           </a:t>
            </a:r>
            <a:r>
              <a:rPr lang="en-US" altLang="ja-JP" sz="2800" dirty="0">
                <a:latin typeface="Wingdings 3" panose="05040102010807070707" pitchFamily="18" charset="2"/>
                <a:ea typeface="游ゴシック Medium" panose="020B0500000000000000" pitchFamily="50" charset="-128"/>
              </a:rPr>
              <a:t>j</a:t>
            </a:r>
            <a:r>
              <a:rPr lang="en-US" altLang="ja-JP" sz="2800" dirty="0">
                <a:ea typeface="游ゴシック Medium" panose="020B0500000000000000" pitchFamily="50" charset="-128"/>
              </a:rPr>
              <a:t>  Open your browser!!</a:t>
            </a:r>
            <a:endParaRPr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8941578" y="34958865"/>
            <a:ext cx="2512534" cy="821200"/>
            <a:chOff x="27986351" y="28409600"/>
            <a:chExt cx="2747452" cy="89798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5802" y="28409600"/>
              <a:ext cx="673727" cy="825859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351" y="28409601"/>
              <a:ext cx="936104" cy="825859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5553" y="28409600"/>
              <a:ext cx="778250" cy="897981"/>
            </a:xfrm>
            <a:prstGeom prst="rect">
              <a:avLst/>
            </a:prstGeom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02" y="6028325"/>
            <a:ext cx="13092961" cy="92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696" y="5854247"/>
            <a:ext cx="7212672" cy="323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2104756" y="52683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変異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タイプ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によるフィルタリング</a:t>
            </a:r>
            <a:endParaRPr lang="ja-JP" altLang="en-US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"/>
          <a:stretch/>
        </p:blipFill>
        <p:spPr bwMode="auto">
          <a:xfrm>
            <a:off x="22187044" y="10075504"/>
            <a:ext cx="7651026" cy="327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22213477" y="938369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ソート順の変更</a:t>
            </a:r>
            <a:endParaRPr lang="ja-JP" altLang="en-US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9"/>
          <a:stretch/>
        </p:blipFill>
        <p:spPr bwMode="auto">
          <a:xfrm>
            <a:off x="22217969" y="13170505"/>
            <a:ext cx="7423707" cy="31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9935377" y="16716944"/>
            <a:ext cx="19244614" cy="45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ja-JP" altLang="en-US" sz="2926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デモデータ：</a:t>
            </a:r>
            <a:r>
              <a:rPr lang="en-US" altLang="ja-JP" sz="2926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2926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TCGA-ACC, downloaded from http://gdac.broadinstitute.org/</a:t>
            </a:r>
            <a:endParaRPr lang="ja-JP" altLang="en-US" sz="2926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70219" y="6294135"/>
            <a:ext cx="7775015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ゲノム解析結果を視覚化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し理解するためには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、結果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ファイルを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整形し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グラフを作成するまでの面倒な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作業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が残されています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2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、我々はインタラクティブなグラフを作成するソフトウェア</a:t>
            </a:r>
            <a:r>
              <a:rPr lang="en-US" altLang="ja-JP" sz="36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ost </a:t>
            </a:r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nalysis </a:t>
            </a:r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PLOT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を開発しましたので報告いたします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javascript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en-US" altLang="ja-JP" sz="24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[D3.js] https://d3js.org/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HTML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で記述されたファイル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を出力します。</a:t>
            </a: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これらチャートはユーザによる操作が可能であり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コンテンツ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を再描画すること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なく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必要に応じて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フィルタリング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、フォーカス、ソート、マウスオーバーによる詳細な情報表示等が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可能となります。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8311536" y="18516062"/>
            <a:ext cx="1032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Genomic Signature graphs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Signature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とその積算を表示します。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さらに、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pmsignature</a:t>
            </a:r>
            <a:r>
              <a:rPr lang="en-US" altLang="ja-JP" sz="3600" u="sng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(*)</a:t>
            </a:r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にも対応しています。</a:t>
            </a:r>
            <a:endParaRPr lang="en-US" altLang="ja-JP" sz="3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それぞれの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signature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もしくは</a:t>
            </a:r>
            <a:r>
              <a:rPr lang="en-US" altLang="ja-JP" sz="3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pmsignature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にマウスを乗せると、詳細情報を表示します。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876869" y="34964168"/>
            <a:ext cx="601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en-US" altLang="ja-JP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index.html</a:t>
            </a:r>
            <a:r>
              <a:rPr lang="ja-JP" altLang="en-US" sz="3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をブラウザで開きます</a:t>
            </a:r>
            <a:endParaRPr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701" y="34741948"/>
            <a:ext cx="557477" cy="55747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22635" y="27938448"/>
            <a:ext cx="11184378" cy="394589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474976" y="22767734"/>
            <a:ext cx="5348293" cy="520892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615841" y="22920407"/>
            <a:ext cx="4220404" cy="5046620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1191210" y="33756311"/>
            <a:ext cx="1446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paplot</a:t>
            </a:r>
            <a:r>
              <a:rPr lang="en-US" altLang="ja-JP" sz="4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40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4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は自由にお試しいただけます</a:t>
            </a:r>
            <a:endParaRPr lang="en-US" altLang="ja-JP" sz="4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9935377" y="32040840"/>
            <a:ext cx="19244614" cy="45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ja-JP" sz="2926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* </a:t>
            </a:r>
            <a:r>
              <a:rPr lang="en-US" altLang="ja-JP" sz="2926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pmsignature</a:t>
            </a:r>
            <a:r>
              <a:rPr lang="en-US" altLang="ja-JP" sz="2926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… https://github.com/friend1ws/pmsignature</a:t>
            </a:r>
            <a:r>
              <a:rPr lang="en-US" altLang="ja-JP" sz="2926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/</a:t>
            </a:r>
            <a:endParaRPr lang="ja-JP" altLang="en-US" sz="2926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245678" y="22228656"/>
            <a:ext cx="229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signature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615840" y="22202862"/>
            <a:ext cx="348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msignature</a:t>
            </a:r>
            <a:r>
              <a:rPr lang="en-US" altLang="ja-JP" sz="36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(*)</a:t>
            </a:r>
            <a:endParaRPr lang="en-US" altLang="ja-JP" sz="3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858859" y="35897950"/>
            <a:ext cx="3892389" cy="77923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8731430" y="4308544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3200" dirty="0"/>
              <a:t>(´</a:t>
            </a:r>
            <a:r>
              <a:rPr lang="ja-JP" altLang="el-GR" sz="3200" dirty="0"/>
              <a:t>・</a:t>
            </a:r>
            <a:r>
              <a:rPr lang="el-GR" altLang="ja-JP" sz="3200" dirty="0"/>
              <a:t>ω</a:t>
            </a:r>
            <a:r>
              <a:rPr lang="ja-JP" altLang="el-GR" sz="3200" dirty="0"/>
              <a:t>・</a:t>
            </a:r>
            <a:r>
              <a:rPr lang="el-GR" altLang="ja-JP" sz="3200" dirty="0"/>
              <a:t>`)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16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242</Words>
  <Application>Microsoft Office PowerPoint</Application>
  <PresentationFormat>ユーザー設定</PresentationFormat>
  <Paragraphs>77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Myrica M</vt:lpstr>
      <vt:lpstr>Plantagenet Cherokee</vt:lpstr>
      <vt:lpstr>游ゴシック Medium</vt:lpstr>
      <vt:lpstr>Arial</vt:lpstr>
      <vt:lpstr>Calibri</vt:lpstr>
      <vt:lpstr>Consolas</vt:lpstr>
      <vt:lpstr>Wingdings</vt:lpstr>
      <vt:lpstr>Wingdings 3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Okada</cp:lastModifiedBy>
  <cp:revision>865</cp:revision>
  <cp:lastPrinted>2016-09-30T05:33:12Z</cp:lastPrinted>
  <dcterms:created xsi:type="dcterms:W3CDTF">2011-11-04T08:35:03Z</dcterms:created>
  <dcterms:modified xsi:type="dcterms:W3CDTF">2017-05-16T04:04:29Z</dcterms:modified>
</cp:coreProperties>
</file>