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08" r:id="rId3"/>
    <p:sldId id="295" r:id="rId4"/>
    <p:sldId id="296" r:id="rId5"/>
    <p:sldId id="298" r:id="rId6"/>
    <p:sldId id="299" r:id="rId7"/>
    <p:sldId id="302" r:id="rId8"/>
    <p:sldId id="300" r:id="rId9"/>
    <p:sldId id="304" r:id="rId10"/>
    <p:sldId id="306" r:id="rId11"/>
    <p:sldId id="307" r:id="rId12"/>
    <p:sldId id="309" r:id="rId13"/>
    <p:sldId id="310" r:id="rId14"/>
    <p:sldId id="303" r:id="rId15"/>
    <p:sldId id="305" r:id="rId16"/>
    <p:sldId id="297" r:id="rId17"/>
    <p:sldId id="301" r:id="rId18"/>
  </p:sldIdLst>
  <p:sldSz cx="9144000" cy="6858000" type="screen4x3"/>
  <p:notesSz cx="6858000" cy="9144000"/>
  <p:custDataLst>
    <p:tags r:id="rId20"/>
  </p:custData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2"/>
    <p:restoredTop sz="78961" autoAdjust="0"/>
  </p:normalViewPr>
  <p:slideViewPr>
    <p:cSldViewPr>
      <p:cViewPr>
        <p:scale>
          <a:sx n="120" d="100"/>
          <a:sy n="120" d="100"/>
        </p:scale>
        <p:origin x="1632" y="-2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5503A9-FF8E-4B6F-99E6-7337500B9A9D}" type="datetimeFigureOut">
              <a:rPr lang="zh-TW" altLang="en-US" smtClean="0"/>
              <a:t>2016/1/19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35111A-3F39-4F12-BC8E-AEA35D9EB013}" type="slidenum">
              <a:rPr lang="zh-TW" altLang="en-US" smtClean="0"/>
              <a:t>‹#›</a:t>
            </a:fld>
            <a:endParaRPr lang="zh-TW" altLang="en-US"/>
          </a:p>
        </p:txBody>
      </p:sp>
    </p:spTree>
    <p:extLst>
      <p:ext uri="{BB962C8B-B14F-4D97-AF65-F5344CB8AC3E}">
        <p14:creationId xmlns:p14="http://schemas.microsoft.com/office/powerpoint/2010/main" val="74986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1</a:t>
            </a:fld>
            <a:endParaRPr lang="zh-TW" altLang="en-US"/>
          </a:p>
        </p:txBody>
      </p:sp>
    </p:spTree>
    <p:extLst>
      <p:ext uri="{BB962C8B-B14F-4D97-AF65-F5344CB8AC3E}">
        <p14:creationId xmlns:p14="http://schemas.microsoft.com/office/powerpoint/2010/main" val="366480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為了要決定物體怎麼分配給專家，我們先從管理層的</a:t>
            </a:r>
            <a:r>
              <a:rPr kumimoji="1" lang="en-US" altLang="zh-TW" dirty="0" smtClean="0"/>
              <a:t>network</a:t>
            </a:r>
            <a:r>
              <a:rPr kumimoji="1" lang="zh-TW" altLang="en-US" dirty="0" smtClean="0"/>
              <a:t>容易被混淆的物件開始</a:t>
            </a:r>
            <a:endParaRPr kumimoji="1" lang="en-US" altLang="zh-TW" dirty="0" smtClean="0"/>
          </a:p>
          <a:p>
            <a:pPr marL="171450" indent="-171450">
              <a:buFont typeface="Arial" charset="0"/>
              <a:buChar char="•"/>
            </a:pPr>
            <a:r>
              <a:rPr kumimoji="1" lang="zh-TW" altLang="en-US" dirty="0" smtClean="0"/>
              <a:t>雖然我們也可以計算</a:t>
            </a:r>
            <a:r>
              <a:rPr kumimoji="1" lang="en-US" altLang="zh-TW" dirty="0" smtClean="0"/>
              <a:t>confusion</a:t>
            </a:r>
            <a:r>
              <a:rPr kumimoji="1" lang="zh-TW" altLang="en-US" dirty="0" smtClean="0"/>
              <a:t> </a:t>
            </a:r>
            <a:r>
              <a:rPr kumimoji="1" lang="en-US" altLang="zh-TW" dirty="0" smtClean="0"/>
              <a:t>matrix</a:t>
            </a:r>
            <a:r>
              <a:rPr kumimoji="1" lang="zh-TW" altLang="en-US" dirty="0" smtClean="0"/>
              <a:t>，然後使用它來分群；不過我們找到了更簡單的方法，不需要</a:t>
            </a:r>
            <a:r>
              <a:rPr kumimoji="1" lang="en-US" altLang="zh-TW" dirty="0" smtClean="0"/>
              <a:t>label</a:t>
            </a:r>
            <a:r>
              <a:rPr kumimoji="1" lang="zh-TW" altLang="en-US" dirty="0" smtClean="0"/>
              <a:t>來建立</a:t>
            </a:r>
            <a:r>
              <a:rPr kumimoji="1" lang="en-US" altLang="zh-TW" dirty="0" smtClean="0"/>
              <a:t>cluster</a:t>
            </a:r>
          </a:p>
          <a:p>
            <a:pPr marL="171450" indent="-171450">
              <a:buFont typeface="Arial" charset="0"/>
              <a:buChar char="•"/>
            </a:pPr>
            <a:r>
              <a:rPr kumimoji="1" lang="zh-TW" altLang="en-US" dirty="0" smtClean="0"/>
              <a:t>我們使用</a:t>
            </a:r>
            <a:r>
              <a:rPr kumimoji="1" lang="en-US" altLang="zh-TW" dirty="0" smtClean="0"/>
              <a:t>online</a:t>
            </a:r>
            <a:r>
              <a:rPr kumimoji="1" lang="zh-TW" altLang="en-US" dirty="0" smtClean="0"/>
              <a:t>的</a:t>
            </a:r>
            <a:r>
              <a:rPr kumimoji="1" lang="en-US" altLang="zh-TW" dirty="0" smtClean="0"/>
              <a:t>K-means</a:t>
            </a:r>
            <a:r>
              <a:rPr kumimoji="1" lang="zh-TW" altLang="en-US" dirty="0" smtClean="0"/>
              <a:t>方法來取得</a:t>
            </a:r>
            <a:r>
              <a:rPr kumimoji="1" lang="en-US" altLang="zh-TW" dirty="0" smtClean="0"/>
              <a:t>confusion</a:t>
            </a:r>
            <a:r>
              <a:rPr kumimoji="1" lang="zh-TW" altLang="en-US" dirty="0" smtClean="0"/>
              <a:t> </a:t>
            </a:r>
            <a:r>
              <a:rPr kumimoji="1" lang="en-US" altLang="zh-TW" dirty="0" smtClean="0"/>
              <a:t>matrix</a:t>
            </a:r>
            <a:r>
              <a:rPr kumimoji="1" lang="zh-TW" altLang="en-US" dirty="0" smtClean="0"/>
              <a:t>，然後得到</a:t>
            </a:r>
            <a:r>
              <a:rPr kumimoji="1" lang="en-US" altLang="zh-TW" dirty="0" smtClean="0"/>
              <a:t>cluster</a:t>
            </a:r>
          </a:p>
          <a:p>
            <a:pPr marL="171450" indent="-171450">
              <a:buFont typeface="Arial" charset="0"/>
              <a:buChar char="•"/>
            </a:pPr>
            <a:r>
              <a:rPr kumimoji="1" lang="zh-TW" altLang="en-US" dirty="0" smtClean="0"/>
              <a:t>我們也試了不同的分群法，結果都差不多</a:t>
            </a: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11</a:t>
            </a:fld>
            <a:endParaRPr lang="zh-TW" altLang="en-US"/>
          </a:p>
        </p:txBody>
      </p:sp>
    </p:spTree>
    <p:extLst>
      <p:ext uri="{BB962C8B-B14F-4D97-AF65-F5344CB8AC3E}">
        <p14:creationId xmlns:p14="http://schemas.microsoft.com/office/powerpoint/2010/main" val="156691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輸入的圖片</a:t>
                </a:r>
                <a:r>
                  <a:rPr kumimoji="1" lang="en-US" altLang="zh-TW" dirty="0" smtClean="0"/>
                  <a:t>x</a:t>
                </a:r>
                <a:r>
                  <a:rPr kumimoji="1" lang="zh-TW" altLang="en-US" dirty="0" smtClean="0"/>
                  <a:t>，兩個步驟：</a:t>
                </a:r>
                <a:endParaRPr kumimoji="1" lang="en-US" altLang="zh-TW" dirty="0" smtClean="0"/>
              </a:p>
              <a:p>
                <a:pPr marL="228600" indent="-228600">
                  <a:buFont typeface="+mj-lt"/>
                  <a:buAutoNum type="arabicParenR"/>
                </a:pPr>
                <a:r>
                  <a:rPr kumimoji="1" lang="zh-TW" altLang="en-US" dirty="0" smtClean="0"/>
                  <a:t>每個</a:t>
                </a:r>
                <a:r>
                  <a:rPr kumimoji="1" lang="en-US" altLang="zh-TW" dirty="0" smtClean="0"/>
                  <a:t>test</a:t>
                </a:r>
                <a:r>
                  <a:rPr kumimoji="1" lang="zh-TW" altLang="en-US" dirty="0" smtClean="0"/>
                  <a:t> </a:t>
                </a:r>
                <a:r>
                  <a:rPr kumimoji="1" lang="en-US" altLang="zh-TW" dirty="0" smtClean="0"/>
                  <a:t>case</a:t>
                </a:r>
                <a:r>
                  <a:rPr kumimoji="1" lang="zh-TW" altLang="en-US" dirty="0" smtClean="0"/>
                  <a:t>，我們用</a:t>
                </a:r>
                <a:r>
                  <a:rPr lang="en-US" altLang="zh-TW" dirty="0" smtClean="0"/>
                  <a:t>generalist</a:t>
                </a:r>
                <a:r>
                  <a:rPr lang="zh-TW" altLang="en-US" dirty="0" smtClean="0"/>
                  <a:t>模型找</a:t>
                </a:r>
                <a:r>
                  <a:rPr kumimoji="1" lang="en-US" altLang="zh-TW" dirty="0" smtClean="0"/>
                  <a:t>n</a:t>
                </a:r>
                <a:r>
                  <a:rPr kumimoji="1" lang="zh-TW" altLang="en-US" dirty="0" smtClean="0"/>
                  <a:t>個最有可能的</a:t>
                </a:r>
                <a:r>
                  <a:rPr kumimoji="1" lang="en-US" altLang="zh-TW" dirty="0" smtClean="0"/>
                  <a:t>class</a:t>
                </a:r>
              </a:p>
              <a:p>
                <a:pPr marL="228600" indent="-228600">
                  <a:buFont typeface="+mj-lt"/>
                  <a:buAutoNum type="arabicParenR"/>
                </a:pPr>
                <a:r>
                  <a:rPr kumimoji="1" lang="zh-TW" altLang="en-US" dirty="0" smtClean="0"/>
                  <a:t>然後找到跟這類有交集的那些專家模型，叫做</a:t>
                </a:r>
                <a14:m>
                  <m:oMath xmlns:m="http://schemas.openxmlformats.org/officeDocument/2006/math">
                    <m:sSub>
                      <m:sSubPr>
                        <m:ctrlPr>
                          <a:rPr lang="en-US" altLang="zh-TW" i="1" dirty="0" smtClean="0">
                            <a:latin typeface="Cambria Math" charset="0"/>
                          </a:rPr>
                        </m:ctrlPr>
                      </m:sSubPr>
                      <m:e>
                        <m:r>
                          <a:rPr lang="en-US" altLang="zh-TW" b="0" i="1" dirty="0" smtClean="0">
                            <a:latin typeface="Cambria Math" charset="0"/>
                          </a:rPr>
                          <m:t>𝐴</m:t>
                        </m:r>
                      </m:e>
                      <m:sub>
                        <m:r>
                          <a:rPr lang="en-US" altLang="zh-TW" b="0" i="1" dirty="0" smtClean="0">
                            <a:latin typeface="Cambria Math" charset="0"/>
                          </a:rPr>
                          <m:t>𝑘</m:t>
                        </m:r>
                      </m:sub>
                    </m:sSub>
                  </m:oMath>
                </a14:m>
                <a:r>
                  <a:rPr kumimoji="1" lang="zh-TW" altLang="en-US" dirty="0" smtClean="0"/>
                  <a:t>（可能找不到專家；</a:t>
                </a:r>
                <a:r>
                  <a:rPr kumimoji="1" lang="en-US" altLang="zh-TW" dirty="0" err="1" smtClean="0"/>
                  <a:t>ak</a:t>
                </a:r>
                <a:r>
                  <a:rPr kumimoji="1" lang="zh-TW" altLang="en-US" dirty="0" smtClean="0"/>
                  <a:t>＝</a:t>
                </a:r>
                <a:r>
                  <a:rPr kumimoji="1" lang="en-US" altLang="zh-TW" dirty="0" smtClean="0"/>
                  <a:t>0</a:t>
                </a:r>
                <a:r>
                  <a:rPr kumimoji="1" lang="zh-TW" altLang="en-US" dirty="0" smtClean="0"/>
                  <a:t>）</a:t>
                </a:r>
                <a:endParaRPr kumimoji="1" lang="en-US" altLang="zh-TW" dirty="0" smtClean="0"/>
              </a:p>
              <a:p>
                <a:pPr marL="228600" indent="-228600">
                  <a:buFont typeface="+mj-lt"/>
                  <a:buAutoNum type="arabicParenR"/>
                </a:pPr>
                <a:r>
                  <a:rPr kumimoji="1" lang="zh-TW" altLang="en-US" dirty="0" smtClean="0"/>
                  <a:t>對</a:t>
                </a:r>
                <a:r>
                  <a:rPr kumimoji="1" lang="en-US" altLang="zh-TW" dirty="0" err="1" smtClean="0"/>
                  <a:t>Ak</a:t>
                </a:r>
                <a:r>
                  <a:rPr kumimoji="1" lang="zh-TW" altLang="en-US" dirty="0" smtClean="0"/>
                  <a:t>中的所有專家</a:t>
                </a:r>
                <a:r>
                  <a:rPr kumimoji="1" lang="en-US" altLang="zh-TW" dirty="0" smtClean="0"/>
                  <a:t>m</a:t>
                </a:r>
                <a:r>
                  <a:rPr kumimoji="1" lang="zh-TW" altLang="en-US" dirty="0" smtClean="0"/>
                  <a:t>，要最小化下面的式子</a:t>
                </a:r>
                <a:endParaRPr kumimoji="1" lang="en-US" altLang="zh-TW" dirty="0" smtClean="0"/>
              </a:p>
              <a:p>
                <a:pPr marL="228600" indent="-228600">
                  <a:buFont typeface="+mj-lt"/>
                  <a:buAutoNum type="arabicParenR"/>
                </a:pPr>
                <a:endParaRPr kumimoji="1" lang="en-US" altLang="zh-TW" dirty="0" smtClean="0"/>
              </a:p>
              <a:p>
                <a:pPr marL="171450" indent="-171450">
                  <a:buFont typeface="Arial" charset="0"/>
                  <a:buChar char="•"/>
                </a:pPr>
                <a:endParaRPr kumimoji="1"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輸入的圖片</a:t>
                </a:r>
                <a:r>
                  <a:rPr kumimoji="1" lang="en-US" altLang="zh-TW" dirty="0" smtClean="0"/>
                  <a:t>x</a:t>
                </a:r>
                <a:r>
                  <a:rPr kumimoji="1" lang="zh-TW" altLang="en-US" dirty="0" smtClean="0"/>
                  <a:t>，兩個步驟：</a:t>
                </a:r>
                <a:endParaRPr kumimoji="1" lang="en-US" altLang="zh-TW" dirty="0" smtClean="0"/>
              </a:p>
              <a:p>
                <a:pPr marL="228600" indent="-228600">
                  <a:buFont typeface="+mj-lt"/>
                  <a:buAutoNum type="arabicParenR"/>
                </a:pPr>
                <a:r>
                  <a:rPr kumimoji="1" lang="zh-TW" altLang="en-US" dirty="0" smtClean="0"/>
                  <a:t>每個</a:t>
                </a:r>
                <a:r>
                  <a:rPr kumimoji="1" lang="en-US" altLang="zh-TW" dirty="0" smtClean="0"/>
                  <a:t>test</a:t>
                </a:r>
                <a:r>
                  <a:rPr kumimoji="1" lang="zh-TW" altLang="en-US" dirty="0" smtClean="0"/>
                  <a:t> </a:t>
                </a:r>
                <a:r>
                  <a:rPr kumimoji="1" lang="en-US" altLang="zh-TW" dirty="0" smtClean="0"/>
                  <a:t>case</a:t>
                </a:r>
                <a:r>
                  <a:rPr kumimoji="1" lang="zh-TW" altLang="en-US" dirty="0" smtClean="0"/>
                  <a:t>，我們用</a:t>
                </a:r>
                <a:r>
                  <a:rPr lang="en-US" altLang="zh-TW" dirty="0" smtClean="0"/>
                  <a:t>generalist</a:t>
                </a:r>
                <a:r>
                  <a:rPr lang="zh-TW" altLang="en-US" dirty="0" smtClean="0"/>
                  <a:t>模型找</a:t>
                </a:r>
                <a:r>
                  <a:rPr kumimoji="1" lang="en-US" altLang="zh-TW" dirty="0" smtClean="0"/>
                  <a:t>n</a:t>
                </a:r>
                <a:r>
                  <a:rPr kumimoji="1" lang="zh-TW" altLang="en-US" dirty="0" smtClean="0"/>
                  <a:t>個最有可能的</a:t>
                </a:r>
                <a:r>
                  <a:rPr kumimoji="1" lang="en-US" altLang="zh-TW" dirty="0" smtClean="0"/>
                  <a:t>class</a:t>
                </a:r>
              </a:p>
              <a:p>
                <a:pPr marL="228600" indent="-228600">
                  <a:buFont typeface="+mj-lt"/>
                  <a:buAutoNum type="arabicParenR"/>
                </a:pPr>
                <a:r>
                  <a:rPr kumimoji="1" lang="zh-TW" altLang="en-US" dirty="0" smtClean="0"/>
                  <a:t>然後找到跟這類有交集的那些專家模型，叫做</a:t>
                </a:r>
                <a:r>
                  <a:rPr lang="en-US" altLang="zh-TW" b="0" i="0" dirty="0" smtClean="0">
                    <a:latin typeface="Cambria Math" charset="0"/>
                  </a:rPr>
                  <a:t>𝐴</a:t>
                </a:r>
                <a:r>
                  <a:rPr lang="en-US" altLang="zh-TW" b="0" i="0" dirty="0" smtClean="0">
                    <a:latin typeface="Cambria Math" charset="0"/>
                  </a:rPr>
                  <a:t>_</a:t>
                </a:r>
                <a:r>
                  <a:rPr lang="en-US" altLang="zh-TW" b="0" i="0" dirty="0" smtClean="0">
                    <a:latin typeface="Cambria Math" charset="0"/>
                  </a:rPr>
                  <a:t>𝑘</a:t>
                </a:r>
                <a:r>
                  <a:rPr kumimoji="1" lang="zh-TW" altLang="en-US" dirty="0" smtClean="0"/>
                  <a:t>（可能找不到專家；</a:t>
                </a:r>
                <a:r>
                  <a:rPr kumimoji="1" lang="en-US" altLang="zh-TW" dirty="0" err="1" smtClean="0"/>
                  <a:t>ak</a:t>
                </a:r>
                <a:r>
                  <a:rPr kumimoji="1" lang="zh-TW" altLang="en-US" dirty="0" smtClean="0"/>
                  <a:t>＝</a:t>
                </a:r>
                <a:r>
                  <a:rPr kumimoji="1" lang="en-US" altLang="zh-TW" dirty="0" smtClean="0"/>
                  <a:t>0</a:t>
                </a:r>
                <a:r>
                  <a:rPr kumimoji="1" lang="zh-TW" altLang="en-US" dirty="0" smtClean="0"/>
                  <a:t>）</a:t>
                </a:r>
                <a:endParaRPr kumimoji="1" lang="en-US" altLang="zh-TW" dirty="0" smtClean="0"/>
              </a:p>
              <a:p>
                <a:pPr marL="228600" indent="-228600">
                  <a:buFont typeface="+mj-lt"/>
                  <a:buAutoNum type="arabicParenR"/>
                </a:pPr>
                <a:r>
                  <a:rPr kumimoji="1" lang="zh-TW" altLang="en-US" dirty="0" smtClean="0"/>
                  <a:t>對</a:t>
                </a:r>
                <a:r>
                  <a:rPr kumimoji="1" lang="en-US" altLang="zh-TW" dirty="0" err="1" smtClean="0"/>
                  <a:t>Ak</a:t>
                </a:r>
                <a:r>
                  <a:rPr kumimoji="1" lang="zh-TW" altLang="en-US" dirty="0" smtClean="0"/>
                  <a:t>中的所有專家</a:t>
                </a:r>
                <a:r>
                  <a:rPr kumimoji="1" lang="en-US" altLang="zh-TW" dirty="0" smtClean="0"/>
                  <a:t>m</a:t>
                </a:r>
                <a:r>
                  <a:rPr kumimoji="1" lang="zh-TW" altLang="en-US" dirty="0" smtClean="0"/>
                  <a:t>，要最小化下面的式子</a:t>
                </a:r>
                <a:endParaRPr kumimoji="1" lang="en-US" altLang="zh-TW" dirty="0" smtClean="0"/>
              </a:p>
              <a:p>
                <a:pPr marL="228600" indent="-228600">
                  <a:buFont typeface="+mj-lt"/>
                  <a:buAutoNum type="arabicParenR"/>
                </a:pPr>
                <a:endParaRPr kumimoji="1" lang="en-US" altLang="zh-TW" dirty="0" smtClean="0"/>
              </a:p>
              <a:p>
                <a:pPr marL="171450" indent="-171450">
                  <a:buFont typeface="Arial" charset="0"/>
                  <a:buChar char="•"/>
                </a:pPr>
                <a:endParaRPr kumimoji="1" lang="zh-TW" altLang="en-US" dirty="0"/>
              </a:p>
            </p:txBody>
          </p:sp>
        </mc:Fallback>
      </mc:AlternateContent>
      <p:sp>
        <p:nvSpPr>
          <p:cNvPr id="4" name="投影片編號版面配置區 3"/>
          <p:cNvSpPr>
            <a:spLocks noGrp="1"/>
          </p:cNvSpPr>
          <p:nvPr>
            <p:ph type="sldNum" sz="quarter" idx="10"/>
          </p:nvPr>
        </p:nvSpPr>
        <p:spPr/>
        <p:txBody>
          <a:bodyPr/>
          <a:lstStyle/>
          <a:p>
            <a:fld id="{D235111A-3F39-4F12-BC8E-AEA35D9EB013}" type="slidenum">
              <a:rPr lang="zh-TW" altLang="en-US" smtClean="0"/>
              <a:t>12</a:t>
            </a:fld>
            <a:endParaRPr lang="zh-TW" altLang="en-US"/>
          </a:p>
        </p:txBody>
      </p:sp>
    </p:spTree>
    <p:extLst>
      <p:ext uri="{BB962C8B-B14F-4D97-AF65-F5344CB8AC3E}">
        <p14:creationId xmlns:p14="http://schemas.microsoft.com/office/powerpoint/2010/main" val="737350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13</a:t>
            </a:fld>
            <a:endParaRPr lang="zh-TW" altLang="en-US"/>
          </a:p>
        </p:txBody>
      </p:sp>
    </p:spTree>
    <p:extLst>
      <p:ext uri="{BB962C8B-B14F-4D97-AF65-F5344CB8AC3E}">
        <p14:creationId xmlns:p14="http://schemas.microsoft.com/office/powerpoint/2010/main" val="15748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我們認為很多有用的資訊隱藏在</a:t>
            </a:r>
            <a:r>
              <a:rPr kumimoji="1" lang="en-US" altLang="zh-TW" dirty="0" smtClean="0"/>
              <a:t>soft</a:t>
            </a:r>
            <a:r>
              <a:rPr kumimoji="1" lang="zh-TW" altLang="en-US" dirty="0" smtClean="0"/>
              <a:t>機率中，表</a:t>
            </a:r>
            <a:r>
              <a:rPr kumimoji="1" lang="en-US" altLang="zh-TW" dirty="0" smtClean="0"/>
              <a:t>5</a:t>
            </a:r>
            <a:r>
              <a:rPr kumimoji="1" lang="zh-TW" altLang="en-US" dirty="0" smtClean="0"/>
              <a:t>顯示的是，如果只用</a:t>
            </a:r>
            <a:r>
              <a:rPr kumimoji="1" lang="en-US" altLang="zh-TW" dirty="0" smtClean="0"/>
              <a:t>3%</a:t>
            </a:r>
            <a:r>
              <a:rPr kumimoji="1" lang="zh-TW" altLang="en-US" dirty="0" smtClean="0"/>
              <a:t>的資料來訓練，使用</a:t>
            </a:r>
            <a:r>
              <a:rPr kumimoji="1" lang="en-US" altLang="zh-TW" dirty="0" smtClean="0"/>
              <a:t>hard</a:t>
            </a:r>
            <a:r>
              <a:rPr kumimoji="1" lang="zh-TW" altLang="en-US" dirty="0" smtClean="0"/>
              <a:t> </a:t>
            </a:r>
            <a:r>
              <a:rPr kumimoji="1" lang="en-US" altLang="zh-TW" dirty="0" smtClean="0"/>
              <a:t>label</a:t>
            </a:r>
            <a:r>
              <a:rPr kumimoji="1" lang="zh-TW" altLang="en-US" dirty="0" smtClean="0"/>
              <a:t>的模型很容易就</a:t>
            </a:r>
            <a:r>
              <a:rPr kumimoji="1" lang="en-US" altLang="zh-TW" dirty="0" err="1" smtClean="0"/>
              <a:t>overfitting</a:t>
            </a:r>
            <a:r>
              <a:rPr kumimoji="1" lang="zh-TW" altLang="en-US" dirty="0" smtClean="0"/>
              <a:t>，而使用</a:t>
            </a:r>
            <a:r>
              <a:rPr kumimoji="1" lang="en-US" altLang="zh-TW" dirty="0" smtClean="0"/>
              <a:t>soft</a:t>
            </a:r>
            <a:r>
              <a:rPr kumimoji="1" lang="zh-TW" altLang="en-US" dirty="0" smtClean="0"/>
              <a:t> </a:t>
            </a:r>
            <a:r>
              <a:rPr kumimoji="1" lang="en-US" altLang="zh-TW" dirty="0" smtClean="0"/>
              <a:t>label</a:t>
            </a:r>
            <a:r>
              <a:rPr kumimoji="1" lang="zh-TW" altLang="en-US" dirty="0" smtClean="0"/>
              <a:t>的並沒有</a:t>
            </a:r>
            <a:r>
              <a:rPr kumimoji="1" lang="en-US" altLang="zh-TW" dirty="0" err="1" smtClean="0"/>
              <a:t>overfitting</a:t>
            </a:r>
            <a:endParaRPr kumimoji="1" lang="en-US" altLang="zh-TW" dirty="0" smtClean="0"/>
          </a:p>
          <a:p>
            <a:pPr marL="171450" indent="-171450">
              <a:buFont typeface="Arial" charset="0"/>
              <a:buChar char="•"/>
            </a:pPr>
            <a:r>
              <a:rPr kumimoji="1" lang="zh-TW" altLang="en-US" dirty="0" smtClean="0"/>
              <a:t>這顯示</a:t>
            </a:r>
            <a:r>
              <a:rPr kumimoji="1" lang="en-US" altLang="zh-TW" dirty="0" smtClean="0"/>
              <a:t>soft</a:t>
            </a:r>
            <a:r>
              <a:rPr kumimoji="1" lang="zh-TW" altLang="en-US" dirty="0" smtClean="0"/>
              <a:t>的機率是一種避免</a:t>
            </a:r>
            <a:r>
              <a:rPr kumimoji="1" lang="en-US" altLang="zh-TW" dirty="0" err="1" smtClean="0"/>
              <a:t>overfitting</a:t>
            </a:r>
            <a:r>
              <a:rPr kumimoji="1" lang="zh-TW" altLang="en-US" dirty="0" smtClean="0"/>
              <a:t>的有效方式，</a:t>
            </a: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14</a:t>
            </a:fld>
            <a:endParaRPr lang="zh-TW" altLang="en-US"/>
          </a:p>
        </p:txBody>
      </p:sp>
    </p:spTree>
    <p:extLst>
      <p:ext uri="{BB962C8B-B14F-4D97-AF65-F5344CB8AC3E}">
        <p14:creationId xmlns:p14="http://schemas.microsoft.com/office/powerpoint/2010/main" val="1589207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en-US" altLang="zh-TW" dirty="0" err="1" smtClean="0"/>
              <a:t>Mixutre</a:t>
            </a:r>
            <a:r>
              <a:rPr kumimoji="1" lang="zh-TW" altLang="en-US" dirty="0" smtClean="0"/>
              <a:t> </a:t>
            </a:r>
            <a:r>
              <a:rPr kumimoji="1" lang="en-US" altLang="zh-TW" dirty="0" smtClean="0"/>
              <a:t>of</a:t>
            </a:r>
            <a:r>
              <a:rPr kumimoji="1" lang="zh-TW" altLang="en-US" dirty="0" smtClean="0"/>
              <a:t> </a:t>
            </a:r>
            <a:r>
              <a:rPr kumimoji="1" lang="en-US" altLang="zh-TW" dirty="0" smtClean="0"/>
              <a:t>experts</a:t>
            </a:r>
            <a:r>
              <a:rPr kumimoji="1" lang="zh-TW" altLang="en-US" dirty="0" smtClean="0"/>
              <a:t>可以想像成在許多專家中找到一個最好的答案。例如針對某個問題，每個專家都發表自己的意見後（每個專家都要</a:t>
            </a:r>
            <a:r>
              <a:rPr kumimoji="1" lang="en-US" altLang="zh-TW" dirty="0" smtClean="0"/>
              <a:t>run</a:t>
            </a:r>
            <a:r>
              <a:rPr kumimoji="1" lang="zh-TW" altLang="en-US" dirty="0" smtClean="0"/>
              <a:t>），再整合出一個最好的</a:t>
            </a:r>
            <a:endParaRPr kumimoji="1" lang="en-US" altLang="zh-TW" dirty="0" smtClean="0"/>
          </a:p>
          <a:p>
            <a:pPr marL="171450" indent="-171450">
              <a:buFont typeface="Arial" charset="0"/>
              <a:buChar char="•"/>
            </a:pPr>
            <a:r>
              <a:rPr kumimoji="1" lang="zh-TW" altLang="en-US" dirty="0" smtClean="0"/>
              <a:t>這個特色反而造成它的訓練很難平行化</a:t>
            </a:r>
            <a:endParaRPr kumimoji="1" lang="en-US" altLang="zh-TW" dirty="0" smtClean="0"/>
          </a:p>
          <a:p>
            <a:pPr marL="171450" indent="-171450">
              <a:buFont typeface="Arial" charset="0"/>
              <a:buChar char="•"/>
            </a:pPr>
            <a:r>
              <a:rPr kumimoji="1" lang="zh-TW" altLang="en-US" dirty="0" smtClean="0"/>
              <a:t>－－－</a:t>
            </a:r>
            <a:endParaRPr kumimoji="1" lang="en-US" altLang="zh-TW" dirty="0" smtClean="0"/>
          </a:p>
          <a:p>
            <a:r>
              <a:rPr lang="en-US" altLang="zh-TW" dirty="0" smtClean="0"/>
              <a:t>mixtures of experts</a:t>
            </a:r>
            <a:r>
              <a:rPr lang="zh-TW" altLang="en-US" dirty="0" smtClean="0"/>
              <a:t>的缺點：</a:t>
            </a:r>
            <a:endParaRPr lang="en-US" altLang="zh-TW" dirty="0" smtClean="0"/>
          </a:p>
          <a:p>
            <a:pPr marL="857250" lvl="1" indent="-457200">
              <a:buFont typeface="+mj-lt"/>
              <a:buAutoNum type="arabicParenR"/>
            </a:pPr>
            <a:r>
              <a:rPr lang="zh-TW" altLang="en-US" dirty="0" smtClean="0"/>
              <a:t>每個專家對於</a:t>
            </a:r>
            <a:r>
              <a:rPr lang="en-US" altLang="zh-TW" dirty="0" smtClean="0"/>
              <a:t>training</a:t>
            </a:r>
            <a:r>
              <a:rPr lang="zh-TW" altLang="en-US" dirty="0" smtClean="0"/>
              <a:t> </a:t>
            </a:r>
            <a:r>
              <a:rPr lang="en-US" altLang="zh-TW" dirty="0" smtClean="0"/>
              <a:t>set</a:t>
            </a:r>
            <a:r>
              <a:rPr lang="zh-TW" altLang="en-US" dirty="0" smtClean="0"/>
              <a:t>都有各自的權重，這個權重會一直改變，而且會跟所有其他的專家有關係</a:t>
            </a:r>
            <a:endParaRPr lang="en-US" altLang="zh-TW" dirty="0" smtClean="0"/>
          </a:p>
          <a:p>
            <a:pPr marL="857250" lvl="1" indent="-457200">
              <a:buFont typeface="+mj-lt"/>
              <a:buAutoNum type="arabicParenR"/>
            </a:pPr>
            <a:r>
              <a:rPr lang="en-US" altLang="zh-TW" dirty="0" smtClean="0"/>
              <a:t>Gating</a:t>
            </a:r>
            <a:r>
              <a:rPr lang="zh-TW" altLang="en-US" dirty="0" smtClean="0"/>
              <a:t> </a:t>
            </a:r>
            <a:r>
              <a:rPr lang="en-US" altLang="zh-TW" dirty="0" smtClean="0"/>
              <a:t>network</a:t>
            </a:r>
            <a:r>
              <a:rPr lang="zh-TW" altLang="en-US" dirty="0" smtClean="0"/>
              <a:t>需要比較所有其他的專家，才能決定要採用哪個專家的結果</a:t>
            </a:r>
            <a:endParaRPr lang="en-US" altLang="zh-TW" dirty="0" smtClean="0"/>
          </a:p>
          <a:p>
            <a:pPr marL="114300" lvl="0" indent="-171450">
              <a:buFont typeface="Arial" charset="0"/>
              <a:buChar char="•"/>
            </a:pPr>
            <a:r>
              <a:rPr lang="zh-TW" altLang="en-US" dirty="0" smtClean="0"/>
              <a:t>這些缺點導致</a:t>
            </a:r>
            <a:r>
              <a:rPr lang="en-US" altLang="zh-TW" dirty="0" smtClean="0"/>
              <a:t>mixture</a:t>
            </a:r>
            <a:r>
              <a:rPr lang="zh-TW" altLang="en-US" dirty="0" smtClean="0"/>
              <a:t> </a:t>
            </a:r>
            <a:r>
              <a:rPr lang="en-US" altLang="zh-TW" dirty="0" smtClean="0"/>
              <a:t>of</a:t>
            </a:r>
            <a:r>
              <a:rPr lang="zh-TW" altLang="en-US" dirty="0" smtClean="0"/>
              <a:t> </a:t>
            </a:r>
            <a:r>
              <a:rPr lang="en-US" altLang="zh-TW" dirty="0" smtClean="0"/>
              <a:t>experts</a:t>
            </a:r>
            <a:r>
              <a:rPr lang="zh-TW" altLang="en-US" dirty="0" smtClean="0"/>
              <a:t>很少被使用，雖然它可能很有用</a:t>
            </a:r>
            <a:endParaRPr lang="en-US" altLang="zh-TW" dirty="0" smtClean="0"/>
          </a:p>
          <a:p>
            <a:pPr marL="114300" lvl="0" indent="-171450">
              <a:buFont typeface="Arial" charset="0"/>
              <a:buChar char="•"/>
            </a:pPr>
            <a:r>
              <a:rPr lang="zh-TW" altLang="en-US" dirty="0" smtClean="0"/>
              <a:t>＝＝＝＝</a:t>
            </a:r>
            <a:endParaRPr lang="en-US" altLang="zh-TW" dirty="0" smtClean="0"/>
          </a:p>
          <a:p>
            <a:pPr marL="114300" lvl="0" indent="-171450">
              <a:buFont typeface="Arial" charset="0"/>
              <a:buChar char="•"/>
            </a:pPr>
            <a:r>
              <a:rPr lang="zh-TW" altLang="en-US" dirty="0" smtClean="0"/>
              <a:t>但是如果採用</a:t>
            </a:r>
            <a:r>
              <a:rPr lang="en-US" altLang="zh-TW" dirty="0" smtClean="0"/>
              <a:t>multiple specialists</a:t>
            </a:r>
            <a:r>
              <a:rPr lang="zh-TW" altLang="en-US" dirty="0" smtClean="0"/>
              <a:t>的方法的話，就能夠簡單的平行化。首先訓練一個模型，然後使用</a:t>
            </a:r>
            <a:r>
              <a:rPr lang="en-US" altLang="zh-TW" dirty="0" smtClean="0"/>
              <a:t>confusion</a:t>
            </a:r>
            <a:r>
              <a:rPr lang="zh-TW" altLang="en-US" dirty="0" smtClean="0"/>
              <a:t> </a:t>
            </a:r>
            <a:r>
              <a:rPr lang="en-US" altLang="zh-TW" dirty="0" smtClean="0"/>
              <a:t>matrix</a:t>
            </a:r>
            <a:r>
              <a:rPr lang="zh-TW" altLang="en-US" dirty="0" smtClean="0"/>
              <a:t>來定義每個專家負責哪些子集合</a:t>
            </a:r>
            <a:endParaRPr lang="en-US" altLang="zh-TW" dirty="0" smtClean="0"/>
          </a:p>
          <a:p>
            <a:pPr marL="114300" lvl="0" indent="-171450">
              <a:buFont typeface="Arial" charset="0"/>
              <a:buChar char="•"/>
            </a:pPr>
            <a:r>
              <a:rPr lang="zh-TW" altLang="en-US" dirty="0" smtClean="0"/>
              <a:t>子集合定義好了之後，這些專家各自獨立地下去訓練</a:t>
            </a:r>
            <a:endParaRPr lang="en-US" altLang="zh-TW" dirty="0" smtClean="0"/>
          </a:p>
          <a:p>
            <a:pPr marL="114300" lvl="0" indent="-171450">
              <a:buFont typeface="Arial" charset="0"/>
              <a:buChar char="•"/>
            </a:pPr>
            <a:r>
              <a:rPr lang="zh-TW" altLang="en-US" dirty="0" smtClean="0"/>
              <a:t>測試的時候，只要從模型來決定哪些專家是相關的，然後只需要哪些專家需要</a:t>
            </a:r>
            <a:r>
              <a:rPr lang="en-US" altLang="zh-TW" dirty="0" smtClean="0"/>
              <a:t>run</a:t>
            </a:r>
          </a:p>
          <a:p>
            <a:pPr marL="171450" indent="-171450">
              <a:buFont typeface="Arial" charset="0"/>
              <a:buChar char="•"/>
            </a:pPr>
            <a:endParaRPr kumimoji="1" lang="en-US" altLang="zh-TW" dirty="0" smtClean="0"/>
          </a:p>
          <a:p>
            <a:pPr marL="171450" indent="-171450">
              <a:buFont typeface="Arial" charset="0"/>
              <a:buChar char="•"/>
            </a:pP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15</a:t>
            </a:fld>
            <a:endParaRPr lang="zh-TW" altLang="en-US"/>
          </a:p>
        </p:txBody>
      </p:sp>
    </p:spTree>
    <p:extLst>
      <p:ext uri="{BB962C8B-B14F-4D97-AF65-F5344CB8AC3E}">
        <p14:creationId xmlns:p14="http://schemas.microsoft.com/office/powerpoint/2010/main" val="469721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我們發現蒸餾模型的技術在轉移知識這方面表現很好</a:t>
            </a:r>
            <a:endParaRPr kumimoji="1" lang="en-US" altLang="zh-TW" dirty="0" smtClean="0"/>
          </a:p>
          <a:p>
            <a:pPr marL="171450" indent="-171450">
              <a:buFont typeface="Arial" charset="0"/>
              <a:buChar char="•"/>
            </a:pPr>
            <a:r>
              <a:rPr kumimoji="1" lang="zh-TW" altLang="en-US" dirty="0" smtClean="0"/>
              <a:t>手寫辨識的任務中，即使轉移的資料集缺少其中某類資料，蒸餾模型的技術還是能表現地非常好</a:t>
            </a:r>
            <a:endParaRPr kumimoji="1" lang="en-US" altLang="zh-TW" dirty="0" smtClean="0"/>
          </a:p>
          <a:p>
            <a:pPr marL="171450" indent="-171450">
              <a:buFont typeface="Arial" charset="0"/>
              <a:buChar char="•"/>
            </a:pPr>
            <a:r>
              <a:rPr kumimoji="1" lang="zh-TW" altLang="en-US" dirty="0" smtClean="0"/>
              <a:t>而在</a:t>
            </a:r>
            <a:r>
              <a:rPr kumimoji="1" lang="en-US" altLang="zh-TW" dirty="0" smtClean="0"/>
              <a:t>android</a:t>
            </a:r>
            <a:r>
              <a:rPr kumimoji="1" lang="zh-TW" altLang="en-US" dirty="0" smtClean="0"/>
              <a:t>語音搜尋的任務上，多個深層類神經網路聲學模型來做</a:t>
            </a:r>
            <a:r>
              <a:rPr kumimoji="1" lang="en-US" altLang="zh-TW" dirty="0" smtClean="0"/>
              <a:t>ensemble</a:t>
            </a:r>
            <a:r>
              <a:rPr kumimoji="1" lang="zh-TW" altLang="en-US" dirty="0" smtClean="0"/>
              <a:t>，經過蒸餾後得到的單一個模型，在效能上非常接近，並且小模型也比較容易配置</a:t>
            </a:r>
            <a:endParaRPr kumimoji="1" lang="en-US" altLang="zh-TW" dirty="0" smtClean="0"/>
          </a:p>
          <a:p>
            <a:pPr marL="171450" indent="-171450">
              <a:buFont typeface="Arial" charset="0"/>
              <a:buChar char="•"/>
            </a:pP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16</a:t>
            </a:fld>
            <a:endParaRPr lang="zh-TW" altLang="en-US"/>
          </a:p>
        </p:txBody>
      </p:sp>
    </p:spTree>
    <p:extLst>
      <p:ext uri="{BB962C8B-B14F-4D97-AF65-F5344CB8AC3E}">
        <p14:creationId xmlns:p14="http://schemas.microsoft.com/office/powerpoint/2010/main" val="1851593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對於超大的網路來說，訓練完整的</a:t>
            </a:r>
            <a:r>
              <a:rPr kumimoji="1" lang="en-US" altLang="zh-TW" dirty="0" smtClean="0"/>
              <a:t>ensemble</a:t>
            </a:r>
            <a:r>
              <a:rPr kumimoji="1" lang="zh-TW" altLang="en-US" dirty="0" smtClean="0"/>
              <a:t>模型是不可能的，但是我們的實驗顯示用大量的專家網路的效果可以比單一個大型網絡還要好</a:t>
            </a:r>
            <a:endParaRPr kumimoji="1" lang="en-US" altLang="zh-TW" dirty="0" smtClean="0"/>
          </a:p>
          <a:p>
            <a:pPr marL="171450" indent="-171450">
              <a:buFont typeface="Arial" charset="0"/>
              <a:buChar char="•"/>
            </a:pPr>
            <a:r>
              <a:rPr kumimoji="1" lang="zh-TW" altLang="en-US" dirty="0" smtClean="0"/>
              <a:t>但是我們的研究還沒能夠把知識從專家網路蒸餾回單一的大網路</a:t>
            </a: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17</a:t>
            </a:fld>
            <a:endParaRPr lang="zh-TW" altLang="en-US"/>
          </a:p>
        </p:txBody>
      </p:sp>
    </p:spTree>
    <p:extLst>
      <p:ext uri="{BB962C8B-B14F-4D97-AF65-F5344CB8AC3E}">
        <p14:creationId xmlns:p14="http://schemas.microsoft.com/office/powerpoint/2010/main" val="2386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大多數的</a:t>
            </a:r>
            <a:r>
              <a:rPr kumimoji="1" lang="en-US" altLang="zh-TW" dirty="0" smtClean="0"/>
              <a:t>machine</a:t>
            </a:r>
            <a:r>
              <a:rPr kumimoji="1" lang="zh-TW" altLang="en-US" dirty="0" smtClean="0"/>
              <a:t> </a:t>
            </a:r>
            <a:r>
              <a:rPr kumimoji="1" lang="en-US" altLang="zh-TW" dirty="0" smtClean="0"/>
              <a:t>learning</a:t>
            </a:r>
            <a:r>
              <a:rPr kumimoji="1" lang="zh-TW" altLang="en-US" dirty="0" smtClean="0"/>
              <a:t>為了提高效能，最簡單的方式就是用同一組訓練集，訓練出多個模型，並平均這些模型的預測結果</a:t>
            </a:r>
            <a:endParaRPr kumimoji="1" lang="en-US" altLang="zh-TW" dirty="0" smtClean="0"/>
          </a:p>
          <a:p>
            <a:pPr marL="171450" indent="-171450">
              <a:buFont typeface="Arial" charset="0"/>
              <a:buChar char="•"/>
            </a:pPr>
            <a:r>
              <a:rPr kumimoji="1" lang="zh-TW" altLang="en-US" dirty="0" smtClean="0"/>
              <a:t>但是這種方法除了產生笨重的模型之外；如果想要讓大量的使用者來使用，也會太耗費計算量</a:t>
            </a:r>
            <a:endParaRPr kumimoji="1" lang="en-US" altLang="zh-TW" dirty="0" smtClean="0"/>
          </a:p>
          <a:p>
            <a:pPr marL="171450" indent="-171450">
              <a:buFont typeface="Arial" charset="0"/>
              <a:buChar char="•"/>
            </a:pPr>
            <a:r>
              <a:rPr lang="en-US" altLang="zh-TW" dirty="0" err="1" smtClean="0"/>
              <a:t>Caruana</a:t>
            </a:r>
            <a:r>
              <a:rPr lang="zh-TW" altLang="en-US" dirty="0" smtClean="0"/>
              <a:t>等人的研究顯示，是有可能壓縮</a:t>
            </a:r>
            <a:r>
              <a:rPr lang="en-US" altLang="zh-TW" dirty="0" smtClean="0"/>
              <a:t>ensemble</a:t>
            </a:r>
            <a:r>
              <a:rPr lang="zh-TW" altLang="en-US" dirty="0" smtClean="0"/>
              <a:t>的知識到一個模型</a:t>
            </a:r>
            <a:endParaRPr lang="en-US" altLang="zh-TW" dirty="0" smtClean="0"/>
          </a:p>
          <a:p>
            <a:pPr marL="171450" indent="-171450">
              <a:buFont typeface="Arial" charset="0"/>
              <a:buChar char="•"/>
            </a:pPr>
            <a:r>
              <a:rPr lang="zh-TW" altLang="en-US" dirty="0" smtClean="0"/>
              <a:t>這篇</a:t>
            </a:r>
            <a:r>
              <a:rPr lang="en-US" altLang="zh-TW" dirty="0" smtClean="0"/>
              <a:t>paper</a:t>
            </a:r>
            <a:r>
              <a:rPr lang="zh-TW" altLang="en-US" dirty="0" smtClean="0"/>
              <a:t>延伸這個想法，提出了模型的壓縮技術</a:t>
            </a: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3</a:t>
            </a:fld>
            <a:endParaRPr lang="zh-TW" altLang="en-US"/>
          </a:p>
        </p:txBody>
      </p:sp>
    </p:spTree>
    <p:extLst>
      <p:ext uri="{BB962C8B-B14F-4D97-AF65-F5344CB8AC3E}">
        <p14:creationId xmlns:p14="http://schemas.microsoft.com/office/powerpoint/2010/main" val="211726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笨重的大模型通常學習如何分類大量的類別，訓練的目標就是要最大化正確答案的平均</a:t>
            </a:r>
            <a:r>
              <a:rPr kumimoji="1" lang="en-US" altLang="zh-TW" dirty="0" smtClean="0"/>
              <a:t>log</a:t>
            </a:r>
            <a:r>
              <a:rPr kumimoji="1" lang="zh-TW" altLang="en-US" dirty="0" smtClean="0"/>
              <a:t>機率；但是這有個副作用就是模型賦予錯誤答案的機率都很小，有些錯誤答案的機率還比其他的高</a:t>
            </a:r>
            <a:endParaRPr kumimoji="1" lang="en-US" altLang="zh-TW" dirty="0" smtClean="0"/>
          </a:p>
          <a:p>
            <a:pPr marL="171450" indent="-171450">
              <a:buFont typeface="Arial" charset="0"/>
              <a:buChar char="•"/>
            </a:pPr>
            <a:r>
              <a:rPr kumimoji="1" lang="zh-TW" altLang="en-US" dirty="0" smtClean="0"/>
              <a:t>他們認為錯誤答案的這些機率告訴我們很多資訊，舉例來說：</a:t>
            </a:r>
            <a:r>
              <a:rPr kumimoji="1" lang="en-US" altLang="zh-TW" dirty="0" smtClean="0"/>
              <a:t>BMW</a:t>
            </a:r>
            <a:r>
              <a:rPr kumimoji="1" lang="zh-TW" altLang="en-US" dirty="0" smtClean="0"/>
              <a:t>的圖片只有很小的機率被誤認為垃圾車，但是這個機率還是比誤認為胡蘿蔔大</a:t>
            </a:r>
            <a:endParaRPr kumimoji="1" lang="en-US" altLang="zh-TW" dirty="0" smtClean="0"/>
          </a:p>
          <a:p>
            <a:pPr marL="171450" indent="-171450">
              <a:buFont typeface="Arial" charset="0"/>
              <a:buChar char="•"/>
            </a:pPr>
            <a:r>
              <a:rPr kumimoji="1" lang="zh-TW" altLang="en-US" dirty="0" smtClean="0"/>
              <a:t>大家都能接受模型的目標函數要儘可能的反應使用者實際的需求，但是，訓練模型的時候，通常是最佳化模型在訓練集上的效能，而實際的目標卻是要讓高新的</a:t>
            </a:r>
            <a:r>
              <a:rPr kumimoji="1" lang="en-US" altLang="zh-TW" dirty="0" smtClean="0"/>
              <a:t>data</a:t>
            </a:r>
            <a:r>
              <a:rPr kumimoji="1" lang="zh-TW" altLang="en-US" dirty="0" smtClean="0"/>
              <a:t>進來也能被分類的好</a:t>
            </a:r>
            <a:endParaRPr kumimoji="1" lang="en-US" altLang="zh-TW" dirty="0" smtClean="0"/>
          </a:p>
          <a:p>
            <a:pPr marL="171450" indent="-171450">
              <a:buFont typeface="Arial" charset="0"/>
              <a:buChar char="•"/>
            </a:pPr>
            <a:r>
              <a:rPr kumimoji="1" lang="zh-TW" altLang="en-US" dirty="0" smtClean="0"/>
              <a:t>這件事是有可能做到的，只要我們知道如何以正確的方式提高模型的</a:t>
            </a:r>
            <a:r>
              <a:rPr lang="en-US" altLang="zh-TW" dirty="0" smtClean="0"/>
              <a:t>generalization</a:t>
            </a:r>
            <a:r>
              <a:rPr kumimoji="1" lang="zh-TW" altLang="en-US" dirty="0" smtClean="0"/>
              <a:t>能力（不過這項資訊往往我們不知道）</a:t>
            </a:r>
            <a:endParaRPr kumimoji="1" lang="en-US" altLang="zh-TW" dirty="0" smtClean="0"/>
          </a:p>
          <a:p>
            <a:pPr marL="171450" indent="-171450">
              <a:buFont typeface="Arial" charset="0"/>
              <a:buChar char="•"/>
            </a:pPr>
            <a:r>
              <a:rPr kumimoji="1" lang="zh-TW" altLang="en-US" dirty="0" smtClean="0"/>
              <a:t>他們認為如果可以把大模型的知識透過蒸餾融合進小模型，就可以讓小模型有同樣的</a:t>
            </a:r>
            <a:r>
              <a:rPr lang="en-US" altLang="zh-TW" dirty="0" smtClean="0"/>
              <a:t>generalization</a:t>
            </a:r>
            <a:r>
              <a:rPr kumimoji="1" lang="zh-TW" altLang="en-US" dirty="0" smtClean="0"/>
              <a:t>能力</a:t>
            </a:r>
            <a:endParaRPr kumimoji="1" lang="en-US" altLang="zh-TW" dirty="0" smtClean="0"/>
          </a:p>
          <a:p>
            <a:pPr marL="171450" indent="-171450">
              <a:buFont typeface="Arial" charset="0"/>
              <a:buChar char="•"/>
            </a:pPr>
            <a:r>
              <a:rPr kumimoji="1" lang="zh-TW" altLang="en-US" dirty="0" smtClean="0"/>
              <a:t>－－－</a:t>
            </a:r>
            <a:endParaRPr kumimoji="1" lang="en-US" altLang="zh-TW" dirty="0" smtClean="0"/>
          </a:p>
          <a:p>
            <a:pPr marL="171450" indent="-171450">
              <a:buFont typeface="Arial" charset="0"/>
              <a:buChar char="•"/>
            </a:pPr>
            <a:r>
              <a:rPr kumimoji="1" lang="zh-TW" altLang="en-US" dirty="0" smtClean="0"/>
              <a:t>要如何把大模型的</a:t>
            </a:r>
            <a:r>
              <a:rPr lang="en-US" altLang="zh-TW" dirty="0" smtClean="0"/>
              <a:t>generalization</a:t>
            </a:r>
            <a:r>
              <a:rPr lang="zh-TW" altLang="en-US" dirty="0" smtClean="0"/>
              <a:t>能力轉移到小模型上，可以透過大模型產生的類別機率，以</a:t>
            </a:r>
            <a:r>
              <a:rPr lang="en-US" altLang="zh-TW" dirty="0" smtClean="0"/>
              <a:t>soft</a:t>
            </a:r>
            <a:r>
              <a:rPr lang="zh-TW" altLang="en-US" dirty="0" smtClean="0"/>
              <a:t> </a:t>
            </a:r>
            <a:r>
              <a:rPr lang="en-US" altLang="zh-TW" dirty="0" smtClean="0"/>
              <a:t>target</a:t>
            </a:r>
            <a:r>
              <a:rPr lang="zh-TW" altLang="en-US" dirty="0" smtClean="0"/>
              <a:t>的形式來訓練小的模型，接下來</a:t>
            </a:r>
            <a:r>
              <a:rPr kumimoji="1" lang="zh-TW" altLang="en-US" dirty="0" smtClean="0"/>
              <a:t>會介紹</a:t>
            </a: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4</a:t>
            </a:fld>
            <a:endParaRPr lang="zh-TW" altLang="en-US"/>
          </a:p>
        </p:txBody>
      </p:sp>
    </p:spTree>
    <p:extLst>
      <p:ext uri="{BB962C8B-B14F-4D97-AF65-F5344CB8AC3E}">
        <p14:creationId xmlns:p14="http://schemas.microsoft.com/office/powerpoint/2010/main" val="155853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蒸餾模型最簡單的形式呢，透過</a:t>
            </a:r>
            <a:r>
              <a:rPr kumimoji="1" lang="en-US" altLang="zh-TW" dirty="0" smtClean="0"/>
              <a:t>transfer</a:t>
            </a:r>
            <a:r>
              <a:rPr kumimoji="1" lang="zh-TW" altLang="en-US" dirty="0" smtClean="0"/>
              <a:t> </a:t>
            </a:r>
            <a:r>
              <a:rPr kumimoji="1" lang="en-US" altLang="zh-TW" dirty="0" smtClean="0"/>
              <a:t>set</a:t>
            </a:r>
            <a:r>
              <a:rPr kumimoji="1" lang="zh-TW" altLang="en-US" dirty="0" smtClean="0"/>
              <a:t>將知識轉移到蒸餾模型，並使用大模型＋</a:t>
            </a:r>
            <a:r>
              <a:rPr kumimoji="1" lang="en-US" altLang="zh-TW" dirty="0" err="1" smtClean="0"/>
              <a:t>softmax</a:t>
            </a:r>
            <a:r>
              <a:rPr kumimoji="1" lang="zh-TW" altLang="en-US" dirty="0" smtClean="0"/>
              <a:t>高溫度對</a:t>
            </a:r>
            <a:r>
              <a:rPr kumimoji="1" lang="en-US" altLang="zh-TW" dirty="0" smtClean="0"/>
              <a:t>transfer</a:t>
            </a:r>
            <a:r>
              <a:rPr kumimoji="1" lang="zh-TW" altLang="en-US" dirty="0" smtClean="0"/>
              <a:t> </a:t>
            </a:r>
            <a:r>
              <a:rPr kumimoji="1" lang="en-US" altLang="zh-TW" dirty="0" smtClean="0"/>
              <a:t>set</a:t>
            </a:r>
            <a:r>
              <a:rPr kumimoji="1" lang="zh-TW" altLang="en-US" dirty="0" smtClean="0"/>
              <a:t>的每個資料，產生對應的</a:t>
            </a:r>
            <a:r>
              <a:rPr kumimoji="1" lang="en-US" altLang="zh-TW" dirty="0" smtClean="0"/>
              <a:t>soft</a:t>
            </a:r>
            <a:r>
              <a:rPr kumimoji="1" lang="zh-TW" altLang="en-US" dirty="0" smtClean="0"/>
              <a:t> </a:t>
            </a:r>
            <a:r>
              <a:rPr kumimoji="1" lang="en-US" altLang="zh-TW" dirty="0" smtClean="0"/>
              <a:t>target</a:t>
            </a:r>
          </a:p>
          <a:p>
            <a:pPr marL="171450" indent="-171450">
              <a:buFont typeface="Arial" charset="0"/>
              <a:buChar char="•"/>
            </a:pPr>
            <a:r>
              <a:rPr kumimoji="1" lang="zh-TW" altLang="en-US" dirty="0" smtClean="0"/>
              <a:t>訓練步驟：</a:t>
            </a:r>
            <a:endParaRPr kumimoji="1" lang="en-US" altLang="zh-TW" dirty="0" smtClean="0"/>
          </a:p>
          <a:p>
            <a:pPr marL="171450" indent="-171450">
              <a:buFont typeface="Arial" charset="0"/>
              <a:buChar char="•"/>
            </a:pPr>
            <a:r>
              <a:rPr kumimoji="1" lang="en-US" altLang="zh-TW" dirty="0" smtClean="0"/>
              <a:t>1</a:t>
            </a:r>
            <a:r>
              <a:rPr kumimoji="1" lang="zh-TW" altLang="en-US" dirty="0" smtClean="0"/>
              <a:t>）透過</a:t>
            </a:r>
            <a:r>
              <a:rPr kumimoji="1" lang="en-US" altLang="zh-TW" dirty="0" smtClean="0"/>
              <a:t>transfer</a:t>
            </a:r>
            <a:r>
              <a:rPr kumimoji="1" lang="zh-TW" altLang="en-US" dirty="0" smtClean="0"/>
              <a:t> </a:t>
            </a:r>
            <a:r>
              <a:rPr kumimoji="1" lang="en-US" altLang="zh-TW" dirty="0" smtClean="0"/>
              <a:t>set</a:t>
            </a:r>
          </a:p>
          <a:p>
            <a:pPr marL="171450" indent="-171450">
              <a:buFont typeface="Arial" charset="0"/>
              <a:buChar char="•"/>
            </a:pPr>
            <a:r>
              <a:rPr kumimoji="1" lang="en-US" altLang="zh-TW" dirty="0" smtClean="0"/>
              <a:t>2</a:t>
            </a:r>
            <a:r>
              <a:rPr kumimoji="1" lang="zh-TW" altLang="en-US" dirty="0" smtClean="0"/>
              <a:t>）用訓練好的大模型，把</a:t>
            </a:r>
            <a:r>
              <a:rPr kumimoji="1" lang="en-US" altLang="zh-TW" dirty="0" err="1" smtClean="0"/>
              <a:t>softmax</a:t>
            </a:r>
            <a:r>
              <a:rPr kumimoji="1" lang="zh-TW" altLang="en-US" dirty="0" smtClean="0"/>
              <a:t>的溫度調高，然後把</a:t>
            </a:r>
            <a:r>
              <a:rPr kumimoji="1" lang="en-US" altLang="zh-TW" dirty="0" smtClean="0"/>
              <a:t>transfer</a:t>
            </a:r>
            <a:r>
              <a:rPr kumimoji="1" lang="zh-TW" altLang="en-US" dirty="0" smtClean="0"/>
              <a:t> </a:t>
            </a:r>
            <a:r>
              <a:rPr kumimoji="1" lang="en-US" altLang="zh-TW" dirty="0" smtClean="0"/>
              <a:t>set</a:t>
            </a:r>
            <a:r>
              <a:rPr kumimoji="1" lang="zh-TW" altLang="en-US" dirty="0" smtClean="0"/>
              <a:t>輸入，得到</a:t>
            </a:r>
            <a:r>
              <a:rPr kumimoji="1" lang="en-US" altLang="zh-TW" dirty="0" smtClean="0"/>
              <a:t>soft</a:t>
            </a:r>
            <a:r>
              <a:rPr kumimoji="1" lang="zh-TW" altLang="en-US" dirty="0" smtClean="0"/>
              <a:t> 的</a:t>
            </a:r>
            <a:r>
              <a:rPr kumimoji="1" lang="en-US" altLang="zh-TW" dirty="0" smtClean="0"/>
              <a:t>class</a:t>
            </a:r>
            <a:r>
              <a:rPr kumimoji="1" lang="zh-TW" altLang="en-US" dirty="0" smtClean="0"/>
              <a:t> 機率</a:t>
            </a:r>
            <a:endParaRPr kumimoji="1" lang="en-US" altLang="zh-TW" dirty="0" smtClean="0"/>
          </a:p>
          <a:p>
            <a:pPr marL="171450" indent="-171450">
              <a:buFont typeface="Arial" charset="0"/>
              <a:buChar char="•"/>
            </a:pPr>
            <a:r>
              <a:rPr kumimoji="1" lang="en-US" altLang="zh-TW" dirty="0" smtClean="0"/>
              <a:t>3</a:t>
            </a:r>
            <a:r>
              <a:rPr kumimoji="1" lang="zh-TW" altLang="en-US" dirty="0" smtClean="0"/>
              <a:t>）用</a:t>
            </a:r>
            <a:r>
              <a:rPr kumimoji="1" lang="en-US" altLang="zh-TW" dirty="0" smtClean="0"/>
              <a:t>transfer</a:t>
            </a:r>
            <a:r>
              <a:rPr kumimoji="1" lang="zh-TW" altLang="en-US" dirty="0" smtClean="0"/>
              <a:t> </a:t>
            </a:r>
            <a:r>
              <a:rPr kumimoji="1" lang="en-US" altLang="zh-TW" dirty="0" smtClean="0"/>
              <a:t>set</a:t>
            </a:r>
            <a:r>
              <a:rPr kumimoji="1" lang="zh-TW" altLang="en-US" dirty="0" smtClean="0"/>
              <a:t>和</a:t>
            </a:r>
            <a:r>
              <a:rPr kumimoji="1" lang="en-US" altLang="zh-TW" dirty="0" smtClean="0"/>
              <a:t>soft</a:t>
            </a:r>
            <a:r>
              <a:rPr kumimoji="1" lang="zh-TW" altLang="en-US" dirty="0" smtClean="0"/>
              <a:t>的機率來訓練小的模型，訓練的時候</a:t>
            </a:r>
            <a:r>
              <a:rPr kumimoji="1" lang="en-US" altLang="zh-TW" dirty="0" err="1" smtClean="0"/>
              <a:t>softmax</a:t>
            </a:r>
            <a:r>
              <a:rPr kumimoji="1" lang="zh-TW" altLang="en-US" dirty="0" smtClean="0"/>
              <a:t>溫度跟大模型的相同，訓練結束後，溫度改回</a:t>
            </a:r>
            <a:r>
              <a:rPr kumimoji="1" lang="en-US" altLang="zh-TW" dirty="0" smtClean="0"/>
              <a:t>1</a:t>
            </a:r>
          </a:p>
          <a:p>
            <a:pPr marL="171450" indent="-171450">
              <a:buFont typeface="Arial" charset="0"/>
              <a:buChar char="•"/>
            </a:pP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5</a:t>
            </a:fld>
            <a:endParaRPr lang="zh-TW" altLang="en-US"/>
          </a:p>
        </p:txBody>
      </p:sp>
    </p:spTree>
    <p:extLst>
      <p:ext uri="{BB962C8B-B14F-4D97-AF65-F5344CB8AC3E}">
        <p14:creationId xmlns:p14="http://schemas.microsoft.com/office/powerpoint/2010/main" val="38045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en-US" altLang="zh-TW" dirty="0" smtClean="0"/>
              <a:t>Dropout</a:t>
            </a:r>
            <a:r>
              <a:rPr kumimoji="1" lang="zh-TW" altLang="en-US" dirty="0" smtClean="0"/>
              <a:t>可以看成是有指數數量，那麼多的模型的</a:t>
            </a:r>
            <a:r>
              <a:rPr kumimoji="1" lang="en-US" altLang="zh-TW" dirty="0" smtClean="0"/>
              <a:t>ensemble</a:t>
            </a:r>
            <a:r>
              <a:rPr kumimoji="1" lang="zh-TW" altLang="en-US" dirty="0" smtClean="0"/>
              <a:t>，彼此</a:t>
            </a:r>
            <a:r>
              <a:rPr kumimoji="1" lang="en-US" altLang="zh-TW" dirty="0" smtClean="0"/>
              <a:t>share</a:t>
            </a:r>
            <a:r>
              <a:rPr kumimoji="1" lang="zh-TW" altLang="en-US" dirty="0" smtClean="0"/>
              <a:t> </a:t>
            </a:r>
            <a:r>
              <a:rPr kumimoji="1" lang="en-US" altLang="zh-TW" dirty="0" smtClean="0"/>
              <a:t>weight</a:t>
            </a:r>
          </a:p>
          <a:p>
            <a:pPr marL="171450" indent="-171450">
              <a:buFont typeface="Arial" charset="0"/>
              <a:buChar char="•"/>
            </a:pP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6</a:t>
            </a:fld>
            <a:endParaRPr lang="zh-TW" altLang="en-US"/>
          </a:p>
        </p:txBody>
      </p:sp>
    </p:spTree>
    <p:extLst>
      <p:ext uri="{BB962C8B-B14F-4D97-AF65-F5344CB8AC3E}">
        <p14:creationId xmlns:p14="http://schemas.microsoft.com/office/powerpoint/2010/main" val="733672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小的模型如果每層多增加</a:t>
            </a:r>
            <a:r>
              <a:rPr kumimoji="1" lang="en-US" altLang="zh-TW" dirty="0" smtClean="0"/>
              <a:t>300</a:t>
            </a:r>
            <a:r>
              <a:rPr kumimoji="1" lang="zh-TW" altLang="en-US" dirty="0" smtClean="0"/>
              <a:t>個</a:t>
            </a:r>
            <a:r>
              <a:rPr kumimoji="1" lang="en-US" altLang="zh-TW" dirty="0" smtClean="0"/>
              <a:t>neuron</a:t>
            </a:r>
            <a:r>
              <a:rPr kumimoji="1" lang="zh-TW" altLang="en-US" dirty="0" smtClean="0"/>
              <a:t>，溫度取高於</a:t>
            </a:r>
            <a:r>
              <a:rPr kumimoji="1" lang="en-US" altLang="zh-TW" dirty="0" smtClean="0"/>
              <a:t>8</a:t>
            </a:r>
            <a:r>
              <a:rPr kumimoji="1" lang="zh-TW" altLang="en-US" dirty="0" smtClean="0"/>
              <a:t>的結果都差不多</a:t>
            </a:r>
            <a:endParaRPr kumimoji="1" lang="en-US" altLang="zh-TW" dirty="0" smtClean="0"/>
          </a:p>
          <a:p>
            <a:pPr marL="171450" indent="-171450">
              <a:buFont typeface="Arial" charset="0"/>
              <a:buChar char="•"/>
            </a:pPr>
            <a:r>
              <a:rPr kumimoji="1" lang="zh-TW" altLang="en-US" dirty="0" smtClean="0"/>
              <a:t>但是如果每層減少</a:t>
            </a:r>
            <a:r>
              <a:rPr kumimoji="1" lang="en-US" altLang="zh-TW" dirty="0" smtClean="0"/>
              <a:t>30</a:t>
            </a:r>
            <a:r>
              <a:rPr kumimoji="1" lang="zh-TW" altLang="en-US" dirty="0" smtClean="0"/>
              <a:t>個</a:t>
            </a:r>
            <a:r>
              <a:rPr kumimoji="1" lang="en-US" altLang="zh-TW" dirty="0" smtClean="0"/>
              <a:t>neuron</a:t>
            </a:r>
            <a:r>
              <a:rPr kumimoji="1" lang="zh-TW" altLang="en-US" dirty="0" smtClean="0"/>
              <a:t>的話，溫度取</a:t>
            </a:r>
            <a:r>
              <a:rPr kumimoji="1" lang="en-US" altLang="zh-TW" dirty="0" smtClean="0"/>
              <a:t>2.5</a:t>
            </a:r>
            <a:r>
              <a:rPr kumimoji="1" lang="zh-TW" altLang="en-US" dirty="0" smtClean="0"/>
              <a:t>～</a:t>
            </a:r>
            <a:r>
              <a:rPr kumimoji="1" lang="en-US" altLang="zh-TW" dirty="0" smtClean="0"/>
              <a:t>4</a:t>
            </a:r>
            <a:r>
              <a:rPr kumimoji="1" lang="zh-TW" altLang="en-US" dirty="0" smtClean="0"/>
              <a:t>的效果是最好的</a:t>
            </a:r>
            <a:endParaRPr kumimoji="1" lang="en-US" altLang="zh-TW" dirty="0" smtClean="0"/>
          </a:p>
          <a:p>
            <a:pPr marL="171450" indent="-171450">
              <a:buFont typeface="Arial" charset="0"/>
              <a:buChar char="•"/>
            </a:pPr>
            <a:r>
              <a:rPr kumimoji="1" lang="zh-TW" altLang="en-US" dirty="0" smtClean="0"/>
              <a:t>然後它們在</a:t>
            </a:r>
            <a:r>
              <a:rPr kumimoji="1" lang="en-US" altLang="zh-TW" dirty="0" smtClean="0"/>
              <a:t>transfer</a:t>
            </a:r>
            <a:r>
              <a:rPr kumimoji="1" lang="zh-TW" altLang="en-US" dirty="0" smtClean="0"/>
              <a:t> </a:t>
            </a:r>
            <a:r>
              <a:rPr kumimoji="1" lang="en-US" altLang="zh-TW" dirty="0" smtClean="0"/>
              <a:t>set</a:t>
            </a:r>
            <a:r>
              <a:rPr kumimoji="1" lang="zh-TW" altLang="en-US" dirty="0" smtClean="0"/>
              <a:t>裡面的</a:t>
            </a:r>
            <a:r>
              <a:rPr kumimoji="1" lang="en-US" altLang="zh-TW" dirty="0" smtClean="0"/>
              <a:t>3</a:t>
            </a:r>
            <a:r>
              <a:rPr kumimoji="1" lang="zh-TW" altLang="en-US" dirty="0" smtClean="0"/>
              <a:t>拿掉，所以對小模型來說，</a:t>
            </a:r>
            <a:r>
              <a:rPr kumimoji="1" lang="en-US" altLang="zh-TW" dirty="0" smtClean="0"/>
              <a:t>3</a:t>
            </a:r>
            <a:r>
              <a:rPr kumimoji="1" lang="zh-TW" altLang="en-US" dirty="0" smtClean="0"/>
              <a:t>是從來沒看過的資料</a:t>
            </a:r>
            <a:endParaRPr kumimoji="1" lang="en-US" altLang="zh-TW" dirty="0" smtClean="0"/>
          </a:p>
          <a:p>
            <a:pPr marL="171450" indent="-171450">
              <a:buFont typeface="Arial" charset="0"/>
              <a:buChar char="•"/>
            </a:pP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7</a:t>
            </a:fld>
            <a:endParaRPr lang="zh-TW" altLang="en-US"/>
          </a:p>
        </p:txBody>
      </p:sp>
    </p:spTree>
    <p:extLst>
      <p:ext uri="{BB962C8B-B14F-4D97-AF65-F5344CB8AC3E}">
        <p14:creationId xmlns:p14="http://schemas.microsoft.com/office/powerpoint/2010/main" val="6042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他們訓練</a:t>
            </a:r>
            <a:r>
              <a:rPr kumimoji="1" lang="en-US" altLang="zh-TW" dirty="0" smtClean="0"/>
              <a:t>10</a:t>
            </a:r>
            <a:r>
              <a:rPr kumimoji="1" lang="zh-TW" altLang="en-US" dirty="0" smtClean="0"/>
              <a:t>個模型，訓練使用跟</a:t>
            </a:r>
            <a:r>
              <a:rPr kumimoji="1" lang="en-US" altLang="zh-TW" dirty="0" smtClean="0"/>
              <a:t>baseline</a:t>
            </a:r>
            <a:r>
              <a:rPr kumimoji="1" lang="zh-TW" altLang="en-US" dirty="0" smtClean="0"/>
              <a:t>一樣的設定；模型參數採取隨機初始化，然後再平均他們的預測結果，他們發現這種作法的效果比起只用一個模型，有顯著的提升。</a:t>
            </a:r>
            <a:endParaRPr kumimoji="1" lang="en-US" altLang="zh-TW" dirty="0" smtClean="0"/>
          </a:p>
          <a:p>
            <a:pPr marL="171450" indent="-171450">
              <a:buFont typeface="Arial" charset="0"/>
              <a:buChar char="•"/>
            </a:pPr>
            <a:r>
              <a:rPr kumimoji="1" lang="zh-TW" altLang="en-US" dirty="0" smtClean="0"/>
              <a:t>他們也試著提供不同的訓練集給不同的模型訓練，但她們發現這樣沒有顯著的進步，所以他們選擇較簡單的作法</a:t>
            </a:r>
            <a:endParaRPr kumimoji="1" lang="en-US" altLang="zh-TW" dirty="0" smtClean="0"/>
          </a:p>
          <a:p>
            <a:pPr marL="171450" indent="-171450">
              <a:buFont typeface="Arial" charset="0"/>
              <a:buChar char="•"/>
            </a:pPr>
            <a:r>
              <a:rPr kumimoji="1" lang="zh-TW" altLang="en-US" dirty="0" smtClean="0"/>
              <a:t>－－－</a:t>
            </a:r>
            <a:endParaRPr kumimoji="1" lang="en-US" altLang="zh-TW" dirty="0" smtClean="0"/>
          </a:p>
          <a:p>
            <a:pPr marL="171450" indent="-171450">
              <a:buFont typeface="Arial" charset="0"/>
              <a:buChar char="•"/>
            </a:pPr>
            <a:r>
              <a:rPr kumimoji="1" lang="zh-TW" altLang="en-US" dirty="0" smtClean="0"/>
              <a:t>表中顯示，我們提出的蒸餾方法確實能夠從訓練資料中粹取出較有用的資訊（比起使用</a:t>
            </a:r>
            <a:r>
              <a:rPr kumimoji="1" lang="en-US" altLang="zh-TW" dirty="0" smtClean="0"/>
              <a:t>hard</a:t>
            </a:r>
            <a:r>
              <a:rPr kumimoji="1" lang="zh-TW" altLang="en-US" dirty="0" smtClean="0"/>
              <a:t> </a:t>
            </a:r>
            <a:r>
              <a:rPr kumimoji="1" lang="en-US" altLang="zh-TW" dirty="0" smtClean="0"/>
              <a:t>label</a:t>
            </a:r>
            <a:r>
              <a:rPr kumimoji="1" lang="zh-TW" altLang="en-US" dirty="0" smtClean="0"/>
              <a:t>訓練的模型），</a:t>
            </a:r>
            <a:r>
              <a:rPr kumimoji="1" lang="en-US" altLang="zh-TW" dirty="0" smtClean="0"/>
              <a:t>ensemble</a:t>
            </a:r>
            <a:r>
              <a:rPr kumimoji="1" lang="zh-TW" altLang="en-US" dirty="0" smtClean="0"/>
              <a:t>的模型在</a:t>
            </a:r>
            <a:r>
              <a:rPr kumimoji="1" lang="en-US" altLang="zh-TW" dirty="0" smtClean="0"/>
              <a:t>frame</a:t>
            </a:r>
            <a:r>
              <a:rPr kumimoji="1" lang="zh-TW" altLang="en-US" dirty="0" smtClean="0"/>
              <a:t>的分類上達到了超過</a:t>
            </a:r>
            <a:r>
              <a:rPr kumimoji="1" lang="en-US" altLang="zh-TW" dirty="0" smtClean="0"/>
              <a:t>80%</a:t>
            </a:r>
            <a:r>
              <a:rPr kumimoji="1" lang="zh-TW" altLang="en-US" dirty="0" smtClean="0"/>
              <a:t>的改善，他們從</a:t>
            </a:r>
            <a:r>
              <a:rPr kumimoji="1" lang="en-US" altLang="zh-TW" dirty="0" smtClean="0"/>
              <a:t>ensemble</a:t>
            </a:r>
            <a:r>
              <a:rPr kumimoji="1" lang="zh-TW" altLang="en-US" dirty="0" smtClean="0"/>
              <a:t>的模型蒸餾出小的模型，也得到不錯的效果；</a:t>
            </a:r>
            <a:endParaRPr kumimoji="1" lang="en-US" altLang="zh-TW" dirty="0" smtClean="0"/>
          </a:p>
          <a:p>
            <a:pPr marL="171450" indent="-171450">
              <a:buFont typeface="Arial" charset="0"/>
              <a:buChar char="•"/>
            </a:pPr>
            <a:r>
              <a:rPr kumimoji="1" lang="zh-TW" altLang="en-US" dirty="0" smtClean="0"/>
              <a:t>他們也發現蒸餾的相關方法，微軟在</a:t>
            </a:r>
            <a:r>
              <a:rPr kumimoji="1" lang="en-US" altLang="zh-TW" dirty="0" smtClean="0"/>
              <a:t>2014</a:t>
            </a:r>
            <a:r>
              <a:rPr kumimoji="1" lang="zh-TW" altLang="en-US" dirty="0" smtClean="0"/>
              <a:t>年已經提出過，但是他們的作法中，蒸餾的溫度設定為</a:t>
            </a:r>
            <a:r>
              <a:rPr kumimoji="1" lang="en-US" altLang="zh-TW" dirty="0" smtClean="0"/>
              <a:t>1</a:t>
            </a:r>
            <a:r>
              <a:rPr kumimoji="1" lang="zh-TW" altLang="en-US" dirty="0" smtClean="0"/>
              <a:t>，並使用大量的</a:t>
            </a:r>
            <a:r>
              <a:rPr kumimoji="1" lang="en-US" altLang="zh-TW" dirty="0" smtClean="0"/>
              <a:t>unlabeled</a:t>
            </a:r>
            <a:r>
              <a:rPr kumimoji="1" lang="zh-TW" altLang="en-US" dirty="0" smtClean="0"/>
              <a:t>資料集，但是他們的蒸餾模型的最好結果只減少了約</a:t>
            </a:r>
            <a:r>
              <a:rPr kumimoji="1" lang="en-US" altLang="zh-TW" dirty="0" smtClean="0"/>
              <a:t>28%</a:t>
            </a:r>
            <a:r>
              <a:rPr kumimoji="1" lang="zh-TW" altLang="en-US" dirty="0" smtClean="0"/>
              <a:t>的錯誤率，大模型與小模型之間的正確率也有</a:t>
            </a:r>
            <a:r>
              <a:rPr kumimoji="1" lang="en-US" altLang="zh-TW" dirty="0" smtClean="0"/>
              <a:t>gap</a:t>
            </a:r>
            <a:r>
              <a:rPr kumimoji="1" lang="zh-TW" altLang="en-US" dirty="0" smtClean="0"/>
              <a:t>，而且他們的大小模型都是使用</a:t>
            </a:r>
            <a:r>
              <a:rPr kumimoji="1" lang="en-US" altLang="zh-TW" dirty="0" smtClean="0"/>
              <a:t>hard</a:t>
            </a:r>
            <a:r>
              <a:rPr kumimoji="1" lang="zh-TW" altLang="en-US" dirty="0" smtClean="0"/>
              <a:t> </a:t>
            </a:r>
            <a:r>
              <a:rPr kumimoji="1" lang="en-US" altLang="zh-TW" dirty="0" smtClean="0"/>
              <a:t>label</a:t>
            </a: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8</a:t>
            </a:fld>
            <a:endParaRPr lang="zh-TW" altLang="en-US"/>
          </a:p>
        </p:txBody>
      </p:sp>
    </p:spTree>
    <p:extLst>
      <p:ext uri="{BB962C8B-B14F-4D97-AF65-F5344CB8AC3E}">
        <p14:creationId xmlns:p14="http://schemas.microsoft.com/office/powerpoint/2010/main" val="830837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訓練模型的</a:t>
            </a:r>
            <a:r>
              <a:rPr kumimoji="1" lang="en-US" altLang="zh-TW" dirty="0" smtClean="0"/>
              <a:t>ensemble</a:t>
            </a:r>
            <a:r>
              <a:rPr kumimoji="1" lang="zh-TW" altLang="en-US" dirty="0" smtClean="0"/>
              <a:t>是一種簡單利用平行運算的方法，但是在測試的時候太花計算，而且就算它很容易做平行處理，但是萬一</a:t>
            </a:r>
            <a:r>
              <a:rPr kumimoji="1" lang="en-US" altLang="zh-TW" dirty="0" smtClean="0"/>
              <a:t>ensemble</a:t>
            </a:r>
            <a:r>
              <a:rPr kumimoji="1" lang="zh-TW" altLang="en-US" dirty="0" smtClean="0"/>
              <a:t>的每個模型都很大，而且訓練資料也非常多的時候，計算量就又更驚人了</a:t>
            </a:r>
            <a:endParaRPr kumimoji="1" lang="en-US" altLang="zh-TW" dirty="0" smtClean="0"/>
          </a:p>
          <a:p>
            <a:pPr marL="171450" indent="-171450">
              <a:buFont typeface="Arial" charset="0"/>
              <a:buChar char="•"/>
            </a:pPr>
            <a:r>
              <a:rPr kumimoji="1" lang="zh-TW" altLang="en-US" dirty="0" smtClean="0"/>
              <a:t>接下來我們介紹 </a:t>
            </a:r>
            <a:r>
              <a:rPr lang="en-US" altLang="zh-TW" dirty="0" smtClean="0">
                <a:solidFill>
                  <a:srgbClr val="0070C0"/>
                </a:solidFill>
              </a:rPr>
              <a:t>learning specialist models </a:t>
            </a:r>
            <a:r>
              <a:rPr lang="zh-TW" altLang="en-US" dirty="0" smtClean="0">
                <a:solidFill>
                  <a:srgbClr val="0070C0"/>
                </a:solidFill>
              </a:rPr>
              <a:t>這個方法如何減少計算量，而且使用</a:t>
            </a:r>
            <a:r>
              <a:rPr lang="en-US" altLang="zh-TW" dirty="0" smtClean="0">
                <a:solidFill>
                  <a:srgbClr val="0070C0"/>
                </a:solidFill>
              </a:rPr>
              <a:t>soft</a:t>
            </a:r>
            <a:r>
              <a:rPr lang="zh-TW" altLang="en-US" dirty="0" smtClean="0">
                <a:solidFill>
                  <a:srgbClr val="0070C0"/>
                </a:solidFill>
              </a:rPr>
              <a:t> </a:t>
            </a:r>
            <a:r>
              <a:rPr lang="en-US" altLang="zh-TW" dirty="0" smtClean="0">
                <a:solidFill>
                  <a:srgbClr val="0070C0"/>
                </a:solidFill>
              </a:rPr>
              <a:t>target</a:t>
            </a:r>
            <a:r>
              <a:rPr lang="zh-TW" altLang="en-US" dirty="0" smtClean="0">
                <a:solidFill>
                  <a:srgbClr val="0070C0"/>
                </a:solidFill>
              </a:rPr>
              <a:t>如何能避免</a:t>
            </a:r>
            <a:r>
              <a:rPr lang="en-US" altLang="zh-TW" dirty="0" err="1" smtClean="0">
                <a:solidFill>
                  <a:srgbClr val="0070C0"/>
                </a:solidFill>
              </a:rPr>
              <a:t>overfitting</a:t>
            </a:r>
            <a:endParaRPr lang="en-US" altLang="zh-TW" dirty="0" smtClean="0">
              <a:solidFill>
                <a:srgbClr val="0070C0"/>
              </a:solidFill>
            </a:endParaRPr>
          </a:p>
          <a:p>
            <a:pPr marL="171450" indent="-171450">
              <a:buFont typeface="Arial" charset="0"/>
              <a:buChar char="•"/>
            </a:pPr>
            <a:r>
              <a:rPr kumimoji="1" lang="en-US" altLang="zh-TW" dirty="0" smtClean="0"/>
              <a:t>JFT</a:t>
            </a:r>
            <a:r>
              <a:rPr kumimoji="1" lang="zh-TW" altLang="en-US" dirty="0" smtClean="0"/>
              <a:t> </a:t>
            </a:r>
            <a:r>
              <a:rPr kumimoji="1" lang="en-US" altLang="zh-TW" dirty="0" smtClean="0"/>
              <a:t>dataset</a:t>
            </a:r>
            <a:r>
              <a:rPr kumimoji="1" lang="zh-TW" altLang="en-US" dirty="0" smtClean="0"/>
              <a:t>是</a:t>
            </a:r>
            <a:r>
              <a:rPr kumimoji="1" lang="en-US" altLang="zh-TW" dirty="0" smtClean="0"/>
              <a:t>google</a:t>
            </a:r>
            <a:r>
              <a:rPr kumimoji="1" lang="zh-TW" altLang="en-US" dirty="0" smtClean="0"/>
              <a:t>內部的資料集，有</a:t>
            </a:r>
            <a:r>
              <a:rPr kumimoji="1" lang="en-US" altLang="zh-TW" dirty="0" smtClean="0"/>
              <a:t>100M</a:t>
            </a:r>
            <a:r>
              <a:rPr kumimoji="1" lang="zh-TW" altLang="en-US" dirty="0" smtClean="0"/>
              <a:t>個有標記的圖片，總共有</a:t>
            </a:r>
            <a:r>
              <a:rPr kumimoji="1" lang="en-US" altLang="zh-TW" dirty="0" smtClean="0"/>
              <a:t>1</a:t>
            </a:r>
            <a:r>
              <a:rPr kumimoji="1" lang="zh-TW" altLang="en-US" dirty="0" smtClean="0"/>
              <a:t>萬</a:t>
            </a:r>
            <a:r>
              <a:rPr kumimoji="1" lang="en-US" altLang="zh-TW" dirty="0" smtClean="0"/>
              <a:t>5</a:t>
            </a:r>
            <a:r>
              <a:rPr kumimoji="1" lang="zh-TW" altLang="en-US" dirty="0" smtClean="0"/>
              <a:t>個</a:t>
            </a:r>
            <a:r>
              <a:rPr kumimoji="1" lang="en-US" altLang="zh-TW" dirty="0" smtClean="0"/>
              <a:t>label</a:t>
            </a:r>
            <a:r>
              <a:rPr kumimoji="1" lang="zh-TW" altLang="en-US" dirty="0" smtClean="0"/>
              <a:t>；</a:t>
            </a:r>
            <a:r>
              <a:rPr kumimoji="1" lang="en-US" altLang="zh-TW" dirty="0" smtClean="0"/>
              <a:t>baseline</a:t>
            </a:r>
            <a:r>
              <a:rPr kumimoji="1" lang="zh-TW" altLang="en-US" dirty="0" smtClean="0"/>
              <a:t>是使用</a:t>
            </a:r>
            <a:r>
              <a:rPr kumimoji="1" lang="en-US" altLang="zh-TW" dirty="0" smtClean="0"/>
              <a:t>deep</a:t>
            </a:r>
            <a:r>
              <a:rPr kumimoji="1" lang="zh-TW" altLang="en-US" dirty="0" smtClean="0"/>
              <a:t> </a:t>
            </a:r>
            <a:r>
              <a:rPr kumimoji="1" lang="en-US" altLang="zh-TW" dirty="0" smtClean="0"/>
              <a:t>CNN</a:t>
            </a:r>
            <a:r>
              <a:rPr kumimoji="1" lang="zh-TW" altLang="en-US" dirty="0" smtClean="0"/>
              <a:t>，這個</a:t>
            </a:r>
            <a:r>
              <a:rPr kumimoji="1" lang="en-US" altLang="zh-TW" dirty="0" smtClean="0"/>
              <a:t>CNN</a:t>
            </a:r>
            <a:r>
              <a:rPr kumimoji="1" lang="zh-TW" altLang="en-US" dirty="0" smtClean="0"/>
              <a:t>訓練了約</a:t>
            </a:r>
            <a:r>
              <a:rPr kumimoji="1" lang="en-US" altLang="zh-TW" dirty="0" smtClean="0"/>
              <a:t>6</a:t>
            </a:r>
            <a:r>
              <a:rPr kumimoji="1" lang="zh-TW" altLang="en-US" dirty="0" smtClean="0"/>
              <a:t>個月，使用</a:t>
            </a:r>
            <a:r>
              <a:rPr kumimoji="1" lang="en-US" altLang="zh-TW" dirty="0" smtClean="0"/>
              <a:t>ASGD</a:t>
            </a:r>
          </a:p>
          <a:p>
            <a:pPr marL="171450" indent="-171450">
              <a:buFont typeface="Arial" charset="0"/>
              <a:buChar char="•"/>
            </a:pPr>
            <a:endParaRPr kumimoji="1" lang="en-US" altLang="zh-TW" dirty="0" smtClean="0"/>
          </a:p>
          <a:p>
            <a:pPr marL="171450" indent="-171450">
              <a:buFont typeface="Arial" charset="0"/>
              <a:buChar char="•"/>
            </a:pP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9</a:t>
            </a:fld>
            <a:endParaRPr lang="zh-TW" altLang="en-US"/>
          </a:p>
        </p:txBody>
      </p:sp>
    </p:spTree>
    <p:extLst>
      <p:ext uri="{BB962C8B-B14F-4D97-AF65-F5344CB8AC3E}">
        <p14:creationId xmlns:p14="http://schemas.microsoft.com/office/powerpoint/2010/main" val="44895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charset="0"/>
              <a:buChar char="•"/>
            </a:pPr>
            <a:r>
              <a:rPr kumimoji="1" lang="zh-TW" altLang="en-US" dirty="0" smtClean="0"/>
              <a:t>當類別數量非常大的時候我們可以訓練一個負責管理的模型（從整個的資料集訓練而得），以及很多個專家模型（從容易混淆的資料訓練而得；例如不同種類的香菇）</a:t>
            </a:r>
            <a:endParaRPr kumimoji="1" lang="en-US" altLang="zh-TW" dirty="0" smtClean="0"/>
          </a:p>
          <a:p>
            <a:pPr marL="171450" indent="-171450">
              <a:buFont typeface="Arial" charset="0"/>
              <a:buChar char="•"/>
            </a:pPr>
            <a:r>
              <a:rPr kumimoji="1" lang="zh-TW" altLang="en-US" dirty="0" smtClean="0"/>
              <a:t>這種方法的話，專家模型的</a:t>
            </a:r>
            <a:r>
              <a:rPr kumimoji="1" lang="en-US" altLang="zh-TW" dirty="0" err="1" smtClean="0"/>
              <a:t>softmax</a:t>
            </a:r>
            <a:r>
              <a:rPr kumimoji="1" lang="zh-TW" altLang="en-US" dirty="0" smtClean="0"/>
              <a:t>的</a:t>
            </a:r>
            <a:r>
              <a:rPr kumimoji="1" lang="en-US" altLang="zh-TW" dirty="0" smtClean="0"/>
              <a:t>size</a:t>
            </a:r>
            <a:r>
              <a:rPr kumimoji="1" lang="zh-TW" altLang="en-US" dirty="0" smtClean="0"/>
              <a:t>就不用到整個類別這麼大，</a:t>
            </a:r>
            <a:endParaRPr kumimoji="1" lang="zh-TW" altLang="en-US" dirty="0"/>
          </a:p>
        </p:txBody>
      </p:sp>
      <p:sp>
        <p:nvSpPr>
          <p:cNvPr id="4" name="投影片編號版面配置區 3"/>
          <p:cNvSpPr>
            <a:spLocks noGrp="1"/>
          </p:cNvSpPr>
          <p:nvPr>
            <p:ph type="sldNum" sz="quarter" idx="10"/>
          </p:nvPr>
        </p:nvSpPr>
        <p:spPr/>
        <p:txBody>
          <a:bodyPr/>
          <a:lstStyle/>
          <a:p>
            <a:fld id="{D235111A-3F39-4F12-BC8E-AEA35D9EB013}" type="slidenum">
              <a:rPr lang="zh-TW" altLang="en-US" smtClean="0"/>
              <a:t>10</a:t>
            </a:fld>
            <a:endParaRPr lang="zh-TW" altLang="en-US"/>
          </a:p>
        </p:txBody>
      </p:sp>
    </p:spTree>
    <p:extLst>
      <p:ext uri="{BB962C8B-B14F-4D97-AF65-F5344CB8AC3E}">
        <p14:creationId xmlns:p14="http://schemas.microsoft.com/office/powerpoint/2010/main" val="4739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9" name="頁尾版面配置區 4"/>
          <p:cNvSpPr>
            <a:spLocks noGrp="1"/>
          </p:cNvSpPr>
          <p:nvPr>
            <p:ph type="ftr" sz="quarter" idx="3"/>
          </p:nvPr>
        </p:nvSpPr>
        <p:spPr>
          <a:xfrm>
            <a:off x="76200" y="6416675"/>
            <a:ext cx="823392" cy="365125"/>
          </a:xfrm>
          <a:prstGeom prst="rect">
            <a:avLst/>
          </a:prstGeom>
        </p:spPr>
        <p:txBody>
          <a:bodyPr vert="horz" lIns="91440" tIns="45720" rIns="91440" bIns="45720" rtlCol="0" anchor="ctr"/>
          <a:lstStyle>
            <a:lvl1pPr algn="ctr">
              <a:defRPr sz="1800">
                <a:solidFill>
                  <a:schemeClr val="bg1"/>
                </a:solidFill>
              </a:defRPr>
            </a:lvl1pPr>
          </a:lstStyle>
          <a:p>
            <a:r>
              <a:rPr lang="en-US" altLang="zh-TW" dirty="0" smtClean="0"/>
              <a:t>Page</a:t>
            </a:r>
            <a:endParaRPr lang="zh-TW" altLang="en-US" dirty="0"/>
          </a:p>
        </p:txBody>
      </p:sp>
      <p:sp>
        <p:nvSpPr>
          <p:cNvPr id="10" name="投影片編號版面配置區 5"/>
          <p:cNvSpPr>
            <a:spLocks noGrp="1"/>
          </p:cNvSpPr>
          <p:nvPr>
            <p:ph type="sldNum" sz="quarter" idx="4"/>
          </p:nvPr>
        </p:nvSpPr>
        <p:spPr>
          <a:xfrm>
            <a:off x="8001000" y="6411285"/>
            <a:ext cx="914400" cy="365125"/>
          </a:xfrm>
          <a:prstGeom prst="rect">
            <a:avLst/>
          </a:prstGeom>
        </p:spPr>
        <p:txBody>
          <a:bodyPr vert="horz" lIns="91440" tIns="45720" rIns="91440" bIns="45720" rtlCol="0" anchor="ctr"/>
          <a:lstStyle>
            <a:lvl1pPr algn="r">
              <a:defRPr sz="1800">
                <a:solidFill>
                  <a:schemeClr val="tx1"/>
                </a:solidFill>
              </a:defRPr>
            </a:lvl1pPr>
          </a:lstStyle>
          <a:p>
            <a:fld id="{73DA0BB7-265A-403C-9275-D587AB510EDC}" type="slidenum">
              <a:rPr lang="zh-TW" altLang="en-US" smtClean="0"/>
              <a:pPr/>
              <a:t>‹#›</a:t>
            </a:fld>
            <a:endParaRPr lang="zh-TW" altLang="en-US" dirty="0"/>
          </a:p>
        </p:txBody>
      </p:sp>
    </p:spTree>
    <p:extLst>
      <p:ext uri="{BB962C8B-B14F-4D97-AF65-F5344CB8AC3E}">
        <p14:creationId xmlns:p14="http://schemas.microsoft.com/office/powerpoint/2010/main" val="30947022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Times New Roman" charset="0"/>
                <a:ea typeface="Times New Roman" charset="0"/>
                <a:cs typeface="Times New Roman" charset="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a:latin typeface="Times New Roman" charset="0"/>
                <a:ea typeface="Times New Roman" charset="0"/>
                <a:cs typeface="Times New Roman" charset="0"/>
              </a:defRPr>
            </a:lvl1pPr>
            <a:lvl2pPr>
              <a:defRPr>
                <a:latin typeface="Times New Roman" charset="0"/>
                <a:ea typeface="Times New Roman" charset="0"/>
                <a:cs typeface="Times New Roman" charset="0"/>
              </a:defRPr>
            </a:lvl2pPr>
            <a:lvl3pPr>
              <a:defRPr>
                <a:latin typeface="Times New Roman" charset="0"/>
                <a:ea typeface="Times New Roman" charset="0"/>
                <a:cs typeface="Times New Roman" charset="0"/>
              </a:defRPr>
            </a:lvl3pPr>
            <a:lvl4pPr>
              <a:defRPr>
                <a:latin typeface="Times New Roman" charset="0"/>
                <a:ea typeface="Times New Roman" charset="0"/>
                <a:cs typeface="Times New Roman" charset="0"/>
              </a:defRPr>
            </a:lvl4pPr>
            <a:lvl5pPr>
              <a:defRPr>
                <a:latin typeface="Times New Roman" charset="0"/>
                <a:ea typeface="Times New Roman" charset="0"/>
                <a:cs typeface="Times New Roman"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投影片編號版面配置區 5"/>
          <p:cNvSpPr txBox="1">
            <a:spLocks/>
          </p:cNvSpPr>
          <p:nvPr userDrawn="1"/>
        </p:nvSpPr>
        <p:spPr>
          <a:xfrm>
            <a:off x="8001000" y="6411285"/>
            <a:ext cx="914400" cy="365125"/>
          </a:xfrm>
          <a:prstGeom prst="rect">
            <a:avLst/>
          </a:prstGeom>
        </p:spPr>
        <p:txBody>
          <a:bodyPr vert="horz" lIns="91440" tIns="45720" rIns="91440" bIns="45720" rtlCol="0" anchor="ctr"/>
          <a:lstStyle>
            <a:defPPr>
              <a:defRPr lang="zh-TW"/>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DA0BB7-265A-403C-9275-D587AB510EDC}" type="slidenum">
              <a:rPr lang="zh-TW" altLang="en-US" smtClean="0"/>
              <a:pPr/>
              <a:t>‹#›</a:t>
            </a:fld>
            <a:endParaRPr lang="zh-TW" altLang="en-US" dirty="0"/>
          </a:p>
        </p:txBody>
      </p:sp>
    </p:spTree>
    <p:extLst>
      <p:ext uri="{BB962C8B-B14F-4D97-AF65-F5344CB8AC3E}">
        <p14:creationId xmlns:p14="http://schemas.microsoft.com/office/powerpoint/2010/main" val="14458503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投影片編號版面配置區 5"/>
          <p:cNvSpPr>
            <a:spLocks noGrp="1"/>
          </p:cNvSpPr>
          <p:nvPr>
            <p:ph type="sldNum" sz="quarter" idx="4"/>
          </p:nvPr>
        </p:nvSpPr>
        <p:spPr>
          <a:xfrm>
            <a:off x="8001000" y="6411285"/>
            <a:ext cx="914400" cy="365125"/>
          </a:xfrm>
          <a:prstGeom prst="rect">
            <a:avLst/>
          </a:prstGeom>
        </p:spPr>
        <p:txBody>
          <a:bodyPr vert="horz" lIns="91440" tIns="45720" rIns="91440" bIns="45720" rtlCol="0" anchor="ctr"/>
          <a:lstStyle>
            <a:lvl1pPr algn="r">
              <a:defRPr sz="1800">
                <a:solidFill>
                  <a:schemeClr val="tx1"/>
                </a:solidFill>
              </a:defRPr>
            </a:lvl1pPr>
          </a:lstStyle>
          <a:p>
            <a:fld id="{73DA0BB7-265A-403C-9275-D587AB510EDC}" type="slidenum">
              <a:rPr lang="zh-TW" altLang="en-US" smtClean="0"/>
              <a:pPr/>
              <a:t>‹#›</a:t>
            </a:fld>
            <a:endParaRPr lang="zh-TW" altLang="en-US" dirty="0"/>
          </a:p>
        </p:txBody>
      </p:sp>
    </p:spTree>
    <p:extLst>
      <p:ext uri="{BB962C8B-B14F-4D97-AF65-F5344CB8AC3E}">
        <p14:creationId xmlns:p14="http://schemas.microsoft.com/office/powerpoint/2010/main" val="25264276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標題版面配置區 1"/>
          <p:cNvSpPr>
            <a:spLocks noGrp="1"/>
          </p:cNvSpPr>
          <p:nvPr>
            <p:ph type="title"/>
          </p:nvPr>
        </p:nvSpPr>
        <p:spPr bwMode="auto">
          <a:xfrm>
            <a:off x="179512" y="-14882"/>
            <a:ext cx="8856984"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8" name="文字版面配置區 2"/>
          <p:cNvSpPr>
            <a:spLocks noGrp="1"/>
          </p:cNvSpPr>
          <p:nvPr>
            <p:ph type="body" idx="1"/>
          </p:nvPr>
        </p:nvSpPr>
        <p:spPr bwMode="auto">
          <a:xfrm>
            <a:off x="179512" y="620688"/>
            <a:ext cx="8856984" cy="55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pic>
        <p:nvPicPr>
          <p:cNvPr id="3" name="圖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6" y="6355224"/>
            <a:ext cx="457200" cy="467832"/>
          </a:xfrm>
          <a:prstGeom prst="rect">
            <a:avLst/>
          </a:prstGeom>
        </p:spPr>
      </p:pic>
      <p:sp>
        <p:nvSpPr>
          <p:cNvPr id="9" name="投影片編號版面配置區 5"/>
          <p:cNvSpPr>
            <a:spLocks noGrp="1"/>
          </p:cNvSpPr>
          <p:nvPr>
            <p:ph type="sldNum" sz="quarter" idx="4"/>
          </p:nvPr>
        </p:nvSpPr>
        <p:spPr>
          <a:xfrm>
            <a:off x="8001000" y="6411285"/>
            <a:ext cx="914400" cy="365125"/>
          </a:xfrm>
          <a:prstGeom prst="rect">
            <a:avLst/>
          </a:prstGeom>
        </p:spPr>
        <p:txBody>
          <a:bodyPr vert="horz" lIns="91440" tIns="45720" rIns="91440" bIns="45720" rtlCol="0" anchor="ctr"/>
          <a:lstStyle>
            <a:lvl1pPr algn="r">
              <a:defRPr sz="1800">
                <a:solidFill>
                  <a:schemeClr val="tx1"/>
                </a:solidFill>
              </a:defRPr>
            </a:lvl1pPr>
          </a:lstStyle>
          <a:p>
            <a:fld id="{73DA0BB7-265A-403C-9275-D587AB510EDC}" type="slidenum">
              <a:rPr lang="zh-TW" altLang="en-US" smtClean="0"/>
              <a:pPr/>
              <a:t>‹#›</a:t>
            </a:fld>
            <a:endParaRPr lang="zh-TW"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timing>
    <p:tnLst>
      <p:par>
        <p:cTn id="1" dur="indefinite" restart="never" nodeType="tmRoot"/>
      </p:par>
    </p:tnLst>
  </p:timing>
  <p:hf hdr="0" dt="0"/>
  <p:txStyles>
    <p:titleStyle>
      <a:lvl1pPr algn="ctr" rtl="0" eaLnBrk="1" fontAlgn="base" hangingPunct="1">
        <a:spcBef>
          <a:spcPct val="0"/>
        </a:spcBef>
        <a:spcAft>
          <a:spcPct val="0"/>
        </a:spcAft>
        <a:defRPr sz="3200" kern="1200">
          <a:solidFill>
            <a:srgbClr val="00B0F0"/>
          </a:solidFill>
          <a:latin typeface="Times New Roman" charset="0"/>
          <a:ea typeface="Times New Roman" charset="0"/>
          <a:cs typeface="Times New Roman" charset="0"/>
        </a:defRPr>
      </a:lvl1pPr>
      <a:lvl2pPr algn="ctr" rtl="0" eaLnBrk="1" fontAlgn="base" hangingPunct="1">
        <a:spcBef>
          <a:spcPct val="0"/>
        </a:spcBef>
        <a:spcAft>
          <a:spcPct val="0"/>
        </a:spcAft>
        <a:defRPr sz="4400">
          <a:solidFill>
            <a:srgbClr val="00B0F0"/>
          </a:solidFill>
          <a:latin typeface="Calibri" pitchFamily="34" charset="0"/>
        </a:defRPr>
      </a:lvl2pPr>
      <a:lvl3pPr algn="ctr" rtl="0" eaLnBrk="1" fontAlgn="base" hangingPunct="1">
        <a:spcBef>
          <a:spcPct val="0"/>
        </a:spcBef>
        <a:spcAft>
          <a:spcPct val="0"/>
        </a:spcAft>
        <a:defRPr sz="4400">
          <a:solidFill>
            <a:srgbClr val="00B0F0"/>
          </a:solidFill>
          <a:latin typeface="Calibri" pitchFamily="34" charset="0"/>
        </a:defRPr>
      </a:lvl3pPr>
      <a:lvl4pPr algn="ctr" rtl="0" eaLnBrk="1" fontAlgn="base" hangingPunct="1">
        <a:spcBef>
          <a:spcPct val="0"/>
        </a:spcBef>
        <a:spcAft>
          <a:spcPct val="0"/>
        </a:spcAft>
        <a:defRPr sz="4400">
          <a:solidFill>
            <a:srgbClr val="00B0F0"/>
          </a:solidFill>
          <a:latin typeface="Calibri" pitchFamily="34" charset="0"/>
        </a:defRPr>
      </a:lvl4pPr>
      <a:lvl5pPr algn="ctr" rtl="0" eaLnBrk="1" fontAlgn="base" hangingPunct="1">
        <a:spcBef>
          <a:spcPct val="0"/>
        </a:spcBef>
        <a:spcAft>
          <a:spcPct val="0"/>
        </a:spcAft>
        <a:defRPr sz="4400">
          <a:solidFill>
            <a:srgbClr val="00B0F0"/>
          </a:solidFill>
          <a:latin typeface="Calibri" pitchFamily="34" charset="0"/>
        </a:defRPr>
      </a:lvl5pPr>
      <a:lvl6pPr marL="457200" algn="ctr" rtl="0" eaLnBrk="1" fontAlgn="base" hangingPunct="1">
        <a:spcBef>
          <a:spcPct val="0"/>
        </a:spcBef>
        <a:spcAft>
          <a:spcPct val="0"/>
        </a:spcAft>
        <a:defRPr sz="4400">
          <a:solidFill>
            <a:srgbClr val="00B0F0"/>
          </a:solidFill>
          <a:latin typeface="Calibri" pitchFamily="34" charset="0"/>
        </a:defRPr>
      </a:lvl6pPr>
      <a:lvl7pPr marL="914400" algn="ctr" rtl="0" eaLnBrk="1" fontAlgn="base" hangingPunct="1">
        <a:spcBef>
          <a:spcPct val="0"/>
        </a:spcBef>
        <a:spcAft>
          <a:spcPct val="0"/>
        </a:spcAft>
        <a:defRPr sz="4400">
          <a:solidFill>
            <a:srgbClr val="00B0F0"/>
          </a:solidFill>
          <a:latin typeface="Calibri" pitchFamily="34" charset="0"/>
        </a:defRPr>
      </a:lvl7pPr>
      <a:lvl8pPr marL="1371600" algn="ctr" rtl="0" eaLnBrk="1" fontAlgn="base" hangingPunct="1">
        <a:spcBef>
          <a:spcPct val="0"/>
        </a:spcBef>
        <a:spcAft>
          <a:spcPct val="0"/>
        </a:spcAft>
        <a:defRPr sz="4400">
          <a:solidFill>
            <a:srgbClr val="00B0F0"/>
          </a:solidFill>
          <a:latin typeface="Calibri" pitchFamily="34" charset="0"/>
        </a:defRPr>
      </a:lvl8pPr>
      <a:lvl9pPr marL="1828800" algn="ctr" rtl="0" eaLnBrk="1" fontAlgn="base" hangingPunct="1">
        <a:spcBef>
          <a:spcPct val="0"/>
        </a:spcBef>
        <a:spcAft>
          <a:spcPct val="0"/>
        </a:spcAft>
        <a:defRPr sz="4400">
          <a:solidFill>
            <a:srgbClr val="00B0F0"/>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Times New Roman" charset="0"/>
          <a:ea typeface="Times New Roman" charset="0"/>
          <a:cs typeface="Times New Roman" charset="0"/>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Times New Roman" charset="0"/>
          <a:ea typeface="Times New Roman" charset="0"/>
          <a:cs typeface="Times New Roman" charset="0"/>
        </a:defRPr>
      </a:lvl2pPr>
      <a:lvl3pPr marL="1143000" indent="-228600" algn="l" rtl="0" eaLnBrk="1" fontAlgn="base" hangingPunct="1">
        <a:spcBef>
          <a:spcPct val="20000"/>
        </a:spcBef>
        <a:spcAft>
          <a:spcPct val="0"/>
        </a:spcAft>
        <a:buFont typeface="Arial" charset="0"/>
        <a:buChar char="•"/>
        <a:defRPr sz="1800" kern="1200">
          <a:solidFill>
            <a:schemeClr val="tx1"/>
          </a:solidFill>
          <a:latin typeface="Times New Roman" charset="0"/>
          <a:ea typeface="Times New Roman" charset="0"/>
          <a:cs typeface="Times New Roman"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Times New Roman" charset="0"/>
          <a:ea typeface="Times New Roman" charset="0"/>
          <a:cs typeface="Times New Roman"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eg"/><Relationship Id="rId5" Type="http://schemas.openxmlformats.org/officeDocument/2006/relationships/image" Target="../media/image4.jp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Distilling the Knowledge in a Neural Network</a:t>
            </a:r>
            <a:endParaRPr lang="zh-TW" altLang="en-US" dirty="0"/>
          </a:p>
        </p:txBody>
      </p:sp>
      <p:sp>
        <p:nvSpPr>
          <p:cNvPr id="8" name="副標題 7"/>
          <p:cNvSpPr>
            <a:spLocks noGrp="1"/>
          </p:cNvSpPr>
          <p:nvPr>
            <p:ph type="subTitle" idx="1"/>
          </p:nvPr>
        </p:nvSpPr>
        <p:spPr/>
        <p:txBody>
          <a:bodyPr/>
          <a:lstStyle/>
          <a:p>
            <a:r>
              <a:rPr lang="en-US" altLang="zh-TW" dirty="0"/>
              <a:t>Geoffrey Hinton </a:t>
            </a:r>
            <a:endParaRPr lang="en-US" altLang="zh-TW" dirty="0" smtClean="0"/>
          </a:p>
          <a:p>
            <a:r>
              <a:rPr lang="en-US" altLang="zh-TW" dirty="0" err="1" smtClean="0"/>
              <a:t>Oriol</a:t>
            </a:r>
            <a:r>
              <a:rPr lang="en-US" altLang="zh-TW" dirty="0" smtClean="0"/>
              <a:t> </a:t>
            </a:r>
            <a:r>
              <a:rPr lang="en-US" altLang="zh-TW" dirty="0" err="1"/>
              <a:t>Vinyals</a:t>
            </a:r>
            <a:r>
              <a:rPr lang="en-US" altLang="zh-TW" dirty="0"/>
              <a:t> </a:t>
            </a:r>
            <a:endParaRPr lang="en-US" altLang="zh-TW" dirty="0" smtClean="0"/>
          </a:p>
          <a:p>
            <a:r>
              <a:rPr lang="en-US" altLang="zh-TW" dirty="0" smtClean="0"/>
              <a:t>Jeff </a:t>
            </a:r>
            <a:r>
              <a:rPr lang="en-US" altLang="zh-TW" dirty="0"/>
              <a:t>Dean</a:t>
            </a:r>
            <a:endParaRPr lang="zh-TW" altLang="en-US" dirty="0"/>
          </a:p>
        </p:txBody>
      </p:sp>
      <p:sp>
        <p:nvSpPr>
          <p:cNvPr id="5" name="副標題 2"/>
          <p:cNvSpPr txBox="1">
            <a:spLocks/>
          </p:cNvSpPr>
          <p:nvPr/>
        </p:nvSpPr>
        <p:spPr bwMode="auto">
          <a:xfrm>
            <a:off x="1475656" y="5517232"/>
            <a:ext cx="6400800"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sz="18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zh-TW" sz="2000" dirty="0" smtClean="0">
                <a:solidFill>
                  <a:schemeClr val="tx1"/>
                </a:solidFill>
              </a:rPr>
              <a:t>2016/01/19</a:t>
            </a:r>
          </a:p>
          <a:p>
            <a:r>
              <a:rPr lang="en-US" altLang="zh-TW" sz="2000" dirty="0" smtClean="0">
                <a:solidFill>
                  <a:schemeClr val="tx1"/>
                </a:solidFill>
              </a:rPr>
              <a:t>Ming-Han Yang</a:t>
            </a:r>
            <a:endParaRPr lang="zh-TW" altLang="en-US" sz="2000" dirty="0">
              <a:solidFill>
                <a:schemeClr val="tx1"/>
              </a:solidFill>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06" y="194766"/>
            <a:ext cx="1237432" cy="1649909"/>
          </a:xfrm>
          <a:prstGeom prst="rect">
            <a:avLst/>
          </a:prstGeom>
        </p:spPr>
      </p:pic>
      <p:pic>
        <p:nvPicPr>
          <p:cNvPr id="4" name="圖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1507" y="194766"/>
            <a:ext cx="1324429" cy="1655536"/>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6162" y="181894"/>
            <a:ext cx="1108521" cy="1662782"/>
          </a:xfrm>
          <a:prstGeom prst="rect">
            <a:avLst/>
          </a:prstGeom>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6136" y="4096948"/>
            <a:ext cx="922105" cy="922105"/>
          </a:xfrm>
          <a:prstGeom prst="rect">
            <a:avLst/>
          </a:prstGeom>
        </p:spPr>
      </p:pic>
    </p:spTree>
    <p:extLst>
      <p:ext uri="{BB962C8B-B14F-4D97-AF65-F5344CB8AC3E}">
        <p14:creationId xmlns:p14="http://schemas.microsoft.com/office/powerpoint/2010/main" val="321404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008" y="-14882"/>
            <a:ext cx="8964488" cy="563562"/>
          </a:xfrm>
        </p:spPr>
        <p:txBody>
          <a:bodyPr/>
          <a:lstStyle/>
          <a:p>
            <a:r>
              <a:rPr kumimoji="1" lang="en-US" altLang="zh-TW" dirty="0"/>
              <a:t>Specialist Models</a:t>
            </a:r>
            <a:endParaRPr kumimoji="1" lang="zh-TW" altLang="en-US" dirty="0"/>
          </a:p>
        </p:txBody>
      </p:sp>
      <p:sp>
        <p:nvSpPr>
          <p:cNvPr id="3" name="內容版面配置區 2"/>
          <p:cNvSpPr>
            <a:spLocks noGrp="1"/>
          </p:cNvSpPr>
          <p:nvPr>
            <p:ph idx="1"/>
          </p:nvPr>
        </p:nvSpPr>
        <p:spPr/>
        <p:txBody>
          <a:bodyPr/>
          <a:lstStyle/>
          <a:p>
            <a:r>
              <a:rPr lang="en-US" altLang="zh-TW" dirty="0" smtClean="0"/>
              <a:t>When </a:t>
            </a:r>
            <a:r>
              <a:rPr lang="en-US" altLang="zh-TW" dirty="0"/>
              <a:t>the number of classes is very large, it makes sense for the cumbersome model to be an </a:t>
            </a:r>
            <a:r>
              <a:rPr lang="en-US" altLang="zh-TW" dirty="0" smtClean="0"/>
              <a:t>ensemble </a:t>
            </a:r>
            <a:r>
              <a:rPr lang="en-US" altLang="zh-TW" dirty="0"/>
              <a:t>that contains one generalist model trained on all the data and many “specialist” models, each of which is trained on data that is highly enriched in examples from a very confusable subset of the classes (like different types of mushroom). </a:t>
            </a:r>
            <a:endParaRPr lang="en-US" altLang="zh-TW" dirty="0" smtClean="0"/>
          </a:p>
          <a:p>
            <a:endParaRPr lang="en-US" altLang="zh-TW" dirty="0"/>
          </a:p>
          <a:p>
            <a:r>
              <a:rPr lang="en-US" altLang="zh-TW" dirty="0" smtClean="0"/>
              <a:t>The </a:t>
            </a:r>
            <a:r>
              <a:rPr lang="en-US" altLang="zh-TW" dirty="0" err="1"/>
              <a:t>softmax</a:t>
            </a:r>
            <a:r>
              <a:rPr lang="en-US" altLang="zh-TW" dirty="0"/>
              <a:t> of this type of specialist can be made much smaller by combining all of the classes it does not care about into a single dustbin class </a:t>
            </a:r>
          </a:p>
          <a:p>
            <a:endParaRPr lang="en-US" altLang="zh-TW" dirty="0"/>
          </a:p>
        </p:txBody>
      </p:sp>
    </p:spTree>
    <p:extLst>
      <p:ext uri="{BB962C8B-B14F-4D97-AF65-F5344CB8AC3E}">
        <p14:creationId xmlns:p14="http://schemas.microsoft.com/office/powerpoint/2010/main" val="25209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008" y="-14882"/>
            <a:ext cx="8964488" cy="563562"/>
          </a:xfrm>
        </p:spPr>
        <p:txBody>
          <a:bodyPr/>
          <a:lstStyle/>
          <a:p>
            <a:r>
              <a:rPr kumimoji="1" lang="en-US" altLang="zh-TW" dirty="0" smtClean="0"/>
              <a:t>Assign classes to specialist</a:t>
            </a:r>
            <a:endParaRPr kumimoji="1"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In order to derive groupings of object categories for the specialists, we decided to focus on categories that our full network often confuses. </a:t>
                </a:r>
              </a:p>
              <a:p>
                <a:endParaRPr lang="en-US" altLang="zh-TW" sz="1000" dirty="0"/>
              </a:p>
              <a:p>
                <a:endParaRPr lang="en-US" altLang="zh-TW" sz="1000" dirty="0"/>
              </a:p>
              <a:p>
                <a:r>
                  <a:rPr lang="en-US" altLang="zh-TW" dirty="0"/>
                  <a:t>In particular, we apply a clustering algorithm to the covariance matrix of the predictions of our generalist model, so that a set of classes </a:t>
                </a:r>
                <a14:m>
                  <m:oMath xmlns:m="http://schemas.openxmlformats.org/officeDocument/2006/math">
                    <m:sSup>
                      <m:sSupPr>
                        <m:ctrlPr>
                          <a:rPr lang="en-US" altLang="zh-TW" i="1" smtClean="0">
                            <a:latin typeface="Cambria Math" charset="0"/>
                          </a:rPr>
                        </m:ctrlPr>
                      </m:sSupPr>
                      <m:e>
                        <m:r>
                          <a:rPr lang="en-US" altLang="zh-TW" b="0" i="1" smtClean="0">
                            <a:latin typeface="Cambria Math" charset="0"/>
                          </a:rPr>
                          <m:t>𝑆</m:t>
                        </m:r>
                      </m:e>
                      <m:sup>
                        <m:r>
                          <a:rPr lang="en-US" altLang="zh-TW" b="0" i="1" smtClean="0">
                            <a:latin typeface="Cambria Math" charset="0"/>
                          </a:rPr>
                          <m:t>𝑚</m:t>
                        </m:r>
                      </m:sup>
                    </m:sSup>
                  </m:oMath>
                </a14:m>
                <a:r>
                  <a:rPr lang="zh-TW" altLang="en-US" dirty="0" smtClean="0"/>
                  <a:t> </a:t>
                </a:r>
                <a:r>
                  <a:rPr lang="en-US" altLang="zh-TW" dirty="0" smtClean="0"/>
                  <a:t>that </a:t>
                </a:r>
                <a:r>
                  <a:rPr lang="en-US" altLang="zh-TW" dirty="0"/>
                  <a:t>are often predicted together will be used as targets for one of our specialist models, </a:t>
                </a:r>
                <a14:m>
                  <m:oMath xmlns:m="http://schemas.openxmlformats.org/officeDocument/2006/math">
                    <m:r>
                      <a:rPr lang="en-US" altLang="zh-TW" i="1">
                        <a:latin typeface="Cambria Math" charset="0"/>
                      </a:rPr>
                      <m:t>𝑚</m:t>
                    </m:r>
                  </m:oMath>
                </a14:m>
                <a:r>
                  <a:rPr lang="en-US" altLang="zh-TW" dirty="0"/>
                  <a:t>. </a:t>
                </a:r>
                <a:endParaRPr lang="en-US" altLang="zh-TW" dirty="0" smtClean="0"/>
              </a:p>
              <a:p>
                <a:endParaRPr lang="en-US" altLang="zh-TW" sz="1000" dirty="0" smtClean="0"/>
              </a:p>
              <a:p>
                <a:r>
                  <a:rPr lang="en-US" altLang="zh-TW" dirty="0" smtClean="0"/>
                  <a:t>We </a:t>
                </a:r>
                <a:r>
                  <a:rPr lang="en-US" altLang="zh-TW" dirty="0"/>
                  <a:t>applied an on-line version of the K-means algorithm to the columns of the covariance matrix, and obtained reasonable clusters </a:t>
                </a:r>
              </a:p>
              <a:p>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895" t="-886" r="-138"/>
                </a:stretch>
              </a:blipFill>
            </p:spPr>
            <p:txBody>
              <a:bodyPr/>
              <a:lstStyle/>
              <a:p>
                <a:r>
                  <a:rPr lang="zh-TW" altLang="en-US">
                    <a:noFill/>
                  </a:rPr>
                  <a:t> </a:t>
                </a:r>
              </a:p>
            </p:txBody>
          </p:sp>
        </mc:Fallback>
      </mc:AlternateContent>
      <p:pic>
        <p:nvPicPr>
          <p:cNvPr id="5" name="圖片 4"/>
          <p:cNvPicPr>
            <a:picLocks noChangeAspect="1"/>
          </p:cNvPicPr>
          <p:nvPr/>
        </p:nvPicPr>
        <p:blipFill rotWithShape="1">
          <a:blip r:embed="rId4">
            <a:extLst>
              <a:ext uri="{28A0092B-C50C-407E-A947-70E740481C1C}">
                <a14:useLocalDpi xmlns:a14="http://schemas.microsoft.com/office/drawing/2010/main" val="0"/>
              </a:ext>
            </a:extLst>
          </a:blip>
          <a:srcRect l="25200" t="33487" r="9439" b="52438"/>
          <a:stretch/>
        </p:blipFill>
        <p:spPr>
          <a:xfrm>
            <a:off x="755576" y="5373216"/>
            <a:ext cx="7355362" cy="1080120"/>
          </a:xfrm>
          <a:prstGeom prst="rect">
            <a:avLst/>
          </a:prstGeom>
        </p:spPr>
      </p:pic>
    </p:spTree>
    <p:extLst>
      <p:ext uri="{BB962C8B-B14F-4D97-AF65-F5344CB8AC3E}">
        <p14:creationId xmlns:p14="http://schemas.microsoft.com/office/powerpoint/2010/main" val="71664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008" y="-14882"/>
            <a:ext cx="8964488" cy="563562"/>
          </a:xfrm>
        </p:spPr>
        <p:txBody>
          <a:bodyPr/>
          <a:lstStyle/>
          <a:p>
            <a:r>
              <a:rPr kumimoji="1" lang="en-US" altLang="zh-TW" dirty="0"/>
              <a:t>Performing inference with ensembles of specialists</a:t>
            </a:r>
            <a:endParaRPr kumimoji="1"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We </a:t>
                </a:r>
                <a:r>
                  <a:rPr lang="en-US" altLang="zh-TW" dirty="0"/>
                  <a:t>wanted to see how well ensembles containing specialists performed. </a:t>
                </a:r>
                <a:endParaRPr lang="en-US" altLang="zh-TW" dirty="0" smtClean="0"/>
              </a:p>
              <a:p>
                <a:pPr lvl="1"/>
                <a:r>
                  <a:rPr lang="en-US" altLang="zh-TW" dirty="0" smtClean="0"/>
                  <a:t>In </a:t>
                </a:r>
                <a:r>
                  <a:rPr lang="en-US" altLang="zh-TW" dirty="0"/>
                  <a:t>addition to the specialist models, we always have a generalist model so that we can deal with classes for which we have no specialists and so that we can decide which specialists to use. </a:t>
                </a:r>
                <a:endParaRPr lang="en-US" altLang="zh-TW" dirty="0" smtClean="0"/>
              </a:p>
              <a:p>
                <a:pPr lvl="1"/>
                <a:endParaRPr lang="en-US" altLang="zh-TW" dirty="0" smtClean="0"/>
              </a:p>
              <a:p>
                <a:r>
                  <a:rPr lang="en-US" altLang="zh-TW" dirty="0"/>
                  <a:t>Given an input image x, we do top-one classification in two steps: </a:t>
                </a:r>
              </a:p>
              <a:p>
                <a:pPr marL="857250" lvl="1" indent="-457200">
                  <a:buFont typeface="+mj-lt"/>
                  <a:buAutoNum type="arabicParenR"/>
                </a:pPr>
                <a:r>
                  <a:rPr lang="en-US" altLang="zh-TW" dirty="0"/>
                  <a:t>For each test case, we find the </a:t>
                </a:r>
                <a14:m>
                  <m:oMath xmlns:m="http://schemas.openxmlformats.org/officeDocument/2006/math">
                    <m:r>
                      <a:rPr lang="en-US" altLang="zh-TW" i="1" dirty="0" smtClean="0">
                        <a:latin typeface="Cambria Math" charset="0"/>
                      </a:rPr>
                      <m:t>𝑛</m:t>
                    </m:r>
                  </m:oMath>
                </a14:m>
                <a:r>
                  <a:rPr lang="en-US" altLang="zh-TW" dirty="0"/>
                  <a:t> most probable classes according to the generalist </a:t>
                </a:r>
                <a:r>
                  <a:rPr lang="en-US" altLang="zh-TW" dirty="0" smtClean="0"/>
                  <a:t>model. </a:t>
                </a:r>
                <a:r>
                  <a:rPr lang="en-US" altLang="zh-TW" dirty="0"/>
                  <a:t>Call this set of classes </a:t>
                </a:r>
                <a:r>
                  <a:rPr lang="en-US" altLang="zh-TW" dirty="0" smtClean="0"/>
                  <a:t>k. </a:t>
                </a:r>
                <a:r>
                  <a:rPr lang="zh-TW" altLang="en-US" dirty="0" smtClean="0"/>
                  <a:t> </a:t>
                </a:r>
                <a:r>
                  <a:rPr lang="en-US" altLang="zh-TW" dirty="0" smtClean="0"/>
                  <a:t>(</a:t>
                </a:r>
                <a14:m>
                  <m:oMath xmlns:m="http://schemas.openxmlformats.org/officeDocument/2006/math">
                    <m:r>
                      <a:rPr lang="en-US" altLang="zh-TW" i="1" dirty="0" smtClean="0">
                        <a:latin typeface="Cambria Math" charset="0"/>
                      </a:rPr>
                      <m:t>𝑛</m:t>
                    </m:r>
                  </m:oMath>
                </a14:m>
                <a:r>
                  <a:rPr lang="en-US" altLang="zh-TW" dirty="0"/>
                  <a:t> = </a:t>
                </a:r>
                <a:r>
                  <a:rPr lang="en-US" altLang="zh-TW" dirty="0" smtClean="0"/>
                  <a:t>1). </a:t>
                </a:r>
              </a:p>
              <a:p>
                <a:pPr marL="857250" lvl="1" indent="-457200">
                  <a:buFont typeface="+mj-lt"/>
                  <a:buAutoNum type="arabicParenR"/>
                </a:pPr>
                <a:endParaRPr lang="en-US" altLang="zh-TW" dirty="0"/>
              </a:p>
              <a:p>
                <a:pPr marL="857250" lvl="1" indent="-457200">
                  <a:buFont typeface="+mj-lt"/>
                  <a:buAutoNum type="arabicParenR"/>
                </a:pPr>
                <a:r>
                  <a:rPr lang="en-US" altLang="zh-TW" dirty="0"/>
                  <a:t>We then take all the specialist models, </a:t>
                </a:r>
                <a14:m>
                  <m:oMath xmlns:m="http://schemas.openxmlformats.org/officeDocument/2006/math">
                    <m:r>
                      <a:rPr lang="en-US" altLang="zh-TW" i="1" dirty="0" smtClean="0">
                        <a:latin typeface="Cambria Math" charset="0"/>
                      </a:rPr>
                      <m:t>𝑚</m:t>
                    </m:r>
                  </m:oMath>
                </a14:m>
                <a:r>
                  <a:rPr lang="en-US" altLang="zh-TW" dirty="0"/>
                  <a:t>, whose special subset of confusable classes, </a:t>
                </a:r>
                <a14:m>
                  <m:oMath xmlns:m="http://schemas.openxmlformats.org/officeDocument/2006/math">
                    <m:sSup>
                      <m:sSupPr>
                        <m:ctrlPr>
                          <a:rPr lang="en-US" altLang="zh-TW" i="1">
                            <a:latin typeface="Cambria Math" charset="0"/>
                          </a:rPr>
                        </m:ctrlPr>
                      </m:sSupPr>
                      <m:e>
                        <m:r>
                          <a:rPr lang="en-US" altLang="zh-TW" i="1">
                            <a:latin typeface="Cambria Math" charset="0"/>
                          </a:rPr>
                          <m:t>𝑆</m:t>
                        </m:r>
                      </m:e>
                      <m:sup>
                        <m:r>
                          <a:rPr lang="en-US" altLang="zh-TW" i="1">
                            <a:latin typeface="Cambria Math" charset="0"/>
                          </a:rPr>
                          <m:t>𝑚</m:t>
                        </m:r>
                      </m:sup>
                    </m:sSup>
                  </m:oMath>
                </a14:m>
                <a:r>
                  <a:rPr lang="en-US" altLang="zh-TW" dirty="0"/>
                  <a:t>, has a non-empty intersection with k and call this the active set of specialists </a:t>
                </a:r>
                <a14:m>
                  <m:oMath xmlns:m="http://schemas.openxmlformats.org/officeDocument/2006/math">
                    <m:sSub>
                      <m:sSubPr>
                        <m:ctrlPr>
                          <a:rPr lang="en-US" altLang="zh-TW" i="1" dirty="0" smtClean="0">
                            <a:latin typeface="Cambria Math" charset="0"/>
                          </a:rPr>
                        </m:ctrlPr>
                      </m:sSubPr>
                      <m:e>
                        <m:r>
                          <a:rPr lang="en-US" altLang="zh-TW" b="0" i="1" dirty="0" smtClean="0">
                            <a:latin typeface="Cambria Math" charset="0"/>
                          </a:rPr>
                          <m:t>𝐴</m:t>
                        </m:r>
                      </m:e>
                      <m:sub>
                        <m:r>
                          <a:rPr lang="en-US" altLang="zh-TW" b="0" i="1" dirty="0" smtClean="0">
                            <a:latin typeface="Cambria Math" charset="0"/>
                          </a:rPr>
                          <m:t>𝑘</m:t>
                        </m:r>
                      </m:sub>
                    </m:sSub>
                  </m:oMath>
                </a14:m>
                <a:r>
                  <a:rPr lang="en-US" altLang="zh-TW" dirty="0"/>
                  <a:t> (note that this set may be empty). </a:t>
                </a:r>
                <a:endParaRPr lang="en-US" altLang="zh-TW" dirty="0" smtClean="0"/>
              </a:p>
              <a:p>
                <a:pPr marL="857250" lvl="1" indent="-457200">
                  <a:buFont typeface="+mj-lt"/>
                  <a:buAutoNum type="arabicParenR"/>
                </a:pPr>
                <a:endParaRPr lang="en-US" altLang="zh-TW" dirty="0" smtClean="0"/>
              </a:p>
              <a:p>
                <a:pPr marL="857250" lvl="1" indent="-457200">
                  <a:buFont typeface="+mj-lt"/>
                  <a:buAutoNum type="arabicParenR"/>
                </a:pPr>
                <a:r>
                  <a:rPr lang="en-US" altLang="zh-TW" dirty="0" smtClean="0"/>
                  <a:t>We </a:t>
                </a:r>
                <a:r>
                  <a:rPr lang="en-US" altLang="zh-TW" dirty="0"/>
                  <a:t>then find the full probability distribution </a:t>
                </a:r>
                <a14:m>
                  <m:oMath xmlns:m="http://schemas.openxmlformats.org/officeDocument/2006/math">
                    <m:r>
                      <a:rPr lang="en-US" altLang="zh-TW" b="1">
                        <a:latin typeface="Cambria Math" charset="0"/>
                      </a:rPr>
                      <m:t>𝐪</m:t>
                    </m:r>
                  </m:oMath>
                </a14:m>
                <a:r>
                  <a:rPr lang="en-US" altLang="zh-TW" dirty="0"/>
                  <a:t> over all the classes that minimizes </a:t>
                </a:r>
                <a:r>
                  <a:rPr lang="zh-TW" altLang="en-US" dirty="0" smtClean="0"/>
                  <a:t>：</a:t>
                </a:r>
                <a14:m>
                  <m:oMath xmlns:m="http://schemas.openxmlformats.org/officeDocument/2006/math">
                    <m:r>
                      <a:rPr lang="en-US" altLang="zh-TW" b="0" i="1" smtClean="0">
                        <a:latin typeface="Cambria Math" charset="0"/>
                      </a:rPr>
                      <m:t>𝐾𝐿</m:t>
                    </m:r>
                    <m:d>
                      <m:dPr>
                        <m:ctrlPr>
                          <a:rPr lang="en-US" altLang="zh-TW" b="0" i="1" smtClean="0">
                            <a:latin typeface="Cambria Math" charset="0"/>
                          </a:rPr>
                        </m:ctrlPr>
                      </m:dPr>
                      <m:e>
                        <m:sSup>
                          <m:sSupPr>
                            <m:ctrlPr>
                              <a:rPr lang="en-US" altLang="zh-TW" b="0" i="1" smtClean="0">
                                <a:latin typeface="Cambria Math" charset="0"/>
                              </a:rPr>
                            </m:ctrlPr>
                          </m:sSupPr>
                          <m:e>
                            <m:r>
                              <a:rPr lang="en-US" altLang="zh-TW" b="1" i="0" smtClean="0">
                                <a:latin typeface="Cambria Math" charset="0"/>
                              </a:rPr>
                              <m:t>𝐩</m:t>
                            </m:r>
                          </m:e>
                          <m:sup>
                            <m:r>
                              <a:rPr lang="en-US" altLang="zh-TW" b="0" i="1" smtClean="0">
                                <a:latin typeface="Cambria Math" charset="0"/>
                              </a:rPr>
                              <m:t>𝑔</m:t>
                            </m:r>
                          </m:sup>
                        </m:sSup>
                        <m:r>
                          <a:rPr lang="en-US" altLang="zh-TW" b="0" i="1" smtClean="0">
                            <a:latin typeface="Cambria Math" charset="0"/>
                          </a:rPr>
                          <m:t>, </m:t>
                        </m:r>
                        <m:r>
                          <a:rPr lang="en-US" altLang="zh-TW" b="1" i="0" smtClean="0">
                            <a:latin typeface="Cambria Math" charset="0"/>
                          </a:rPr>
                          <m:t>𝐪</m:t>
                        </m:r>
                      </m:e>
                    </m:d>
                    <m:r>
                      <a:rPr lang="en-US" altLang="zh-TW" b="0" i="1" smtClean="0">
                        <a:latin typeface="Cambria Math" charset="0"/>
                      </a:rPr>
                      <m:t>+</m:t>
                    </m:r>
                    <m:nary>
                      <m:naryPr>
                        <m:chr m:val="∑"/>
                        <m:supHide m:val="on"/>
                        <m:ctrlPr>
                          <a:rPr lang="en-US" altLang="zh-TW" b="0" i="1" smtClean="0">
                            <a:latin typeface="Cambria Math" charset="0"/>
                          </a:rPr>
                        </m:ctrlPr>
                      </m:naryPr>
                      <m:sub>
                        <m:r>
                          <m:rPr>
                            <m:brk m:alnAt="7"/>
                          </m:rPr>
                          <a:rPr lang="en-US" altLang="zh-TW" b="0" i="1" smtClean="0">
                            <a:latin typeface="Cambria Math" charset="0"/>
                          </a:rPr>
                          <m:t>𝑚</m:t>
                        </m:r>
                        <m:r>
                          <a:rPr lang="en-US" altLang="zh-TW" b="0" i="1" smtClean="0">
                            <a:latin typeface="Cambria Math" charset="0"/>
                            <a:ea typeface="Cambria Math" charset="0"/>
                            <a:cs typeface="Cambria Math" charset="0"/>
                          </a:rPr>
                          <m:t>∈</m:t>
                        </m:r>
                        <m:sSub>
                          <m:sSubPr>
                            <m:ctrlPr>
                              <a:rPr lang="en-US" altLang="zh-TW" i="1" dirty="0">
                                <a:latin typeface="Cambria Math" charset="0"/>
                              </a:rPr>
                            </m:ctrlPr>
                          </m:sSubPr>
                          <m:e>
                            <m:r>
                              <a:rPr lang="en-US" altLang="zh-TW" i="1" dirty="0">
                                <a:latin typeface="Cambria Math" charset="0"/>
                              </a:rPr>
                              <m:t>𝐴</m:t>
                            </m:r>
                          </m:e>
                          <m:sub>
                            <m:r>
                              <a:rPr lang="en-US" altLang="zh-TW" i="1" dirty="0">
                                <a:latin typeface="Cambria Math" charset="0"/>
                              </a:rPr>
                              <m:t>𝑘</m:t>
                            </m:r>
                          </m:sub>
                        </m:sSub>
                      </m:sub>
                      <m:sup/>
                      <m:e>
                        <m:r>
                          <a:rPr lang="en-US" altLang="zh-TW" b="0" i="1" smtClean="0">
                            <a:latin typeface="Cambria Math" charset="0"/>
                          </a:rPr>
                          <m:t>𝐾𝐿</m:t>
                        </m:r>
                        <m:r>
                          <a:rPr lang="en-US" altLang="zh-TW" b="0" i="1" smtClean="0">
                            <a:latin typeface="Cambria Math" charset="0"/>
                          </a:rPr>
                          <m:t>(</m:t>
                        </m:r>
                        <m:sSup>
                          <m:sSupPr>
                            <m:ctrlPr>
                              <a:rPr lang="en-US" altLang="zh-TW" i="1">
                                <a:latin typeface="Cambria Math" charset="0"/>
                              </a:rPr>
                            </m:ctrlPr>
                          </m:sSupPr>
                          <m:e>
                            <m:r>
                              <a:rPr lang="en-US" altLang="zh-TW" b="1">
                                <a:latin typeface="Cambria Math" charset="0"/>
                              </a:rPr>
                              <m:t>𝐩</m:t>
                            </m:r>
                          </m:e>
                          <m:sup>
                            <m:r>
                              <a:rPr lang="en-US" altLang="zh-TW" b="0" i="1" smtClean="0">
                                <a:latin typeface="Cambria Math" charset="0"/>
                              </a:rPr>
                              <m:t>𝑚</m:t>
                            </m:r>
                          </m:sup>
                        </m:sSup>
                        <m:r>
                          <a:rPr lang="en-US" altLang="zh-TW" i="1">
                            <a:latin typeface="Cambria Math" charset="0"/>
                          </a:rPr>
                          <m:t>, </m:t>
                        </m:r>
                        <m:r>
                          <a:rPr lang="en-US" altLang="zh-TW" b="1">
                            <a:latin typeface="Cambria Math" charset="0"/>
                          </a:rPr>
                          <m:t>𝐪</m:t>
                        </m:r>
                        <m:r>
                          <a:rPr lang="en-US" altLang="zh-TW" b="0" i="1" smtClean="0">
                            <a:latin typeface="Cambria Math" charset="0"/>
                          </a:rPr>
                          <m:t>)</m:t>
                        </m:r>
                      </m:e>
                    </m:nary>
                  </m:oMath>
                </a14:m>
                <a:endParaRPr lang="en-US" altLang="zh-TW" dirty="0"/>
              </a:p>
              <a:p>
                <a:pPr marL="857250" lvl="1" indent="-457200">
                  <a:buFont typeface="+mj-lt"/>
                  <a:buAutoNum type="arabicParenR"/>
                </a:pPr>
                <a:endParaRPr lang="en-US" altLang="zh-TW" dirty="0" smtClean="0"/>
              </a:p>
              <a:p>
                <a:endParaRPr lang="en-US" altLang="zh-TW" dirty="0"/>
              </a:p>
              <a:p>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895" t="-886" r="-1376" b="-1627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4431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008" y="-14882"/>
            <a:ext cx="8964488" cy="563562"/>
          </a:xfrm>
        </p:spPr>
        <p:txBody>
          <a:bodyPr/>
          <a:lstStyle/>
          <a:p>
            <a:r>
              <a:rPr kumimoji="1" lang="en-US" altLang="zh-TW" dirty="0"/>
              <a:t>Performing inference with ensembles of specialists</a:t>
            </a:r>
            <a:endParaRPr kumimoji="1" lang="zh-TW" altLang="en-US" dirty="0"/>
          </a:p>
        </p:txBody>
      </p:sp>
      <p:sp>
        <p:nvSpPr>
          <p:cNvPr id="3" name="內容版面配置區 2"/>
          <p:cNvSpPr>
            <a:spLocks noGrp="1"/>
          </p:cNvSpPr>
          <p:nvPr>
            <p:ph idx="1"/>
          </p:nvPr>
        </p:nvSpPr>
        <p:spPr/>
        <p:txBody>
          <a:bodyPr/>
          <a:lstStyle/>
          <a:p>
            <a:r>
              <a:rPr lang="en-US" altLang="zh-TW" dirty="0"/>
              <a:t>Table 3 shows the absolute test accuracy for the baseline system and the baseline system combined with the specialist models. </a:t>
            </a:r>
          </a:p>
          <a:p>
            <a:endParaRPr lang="en-US" altLang="zh-TW" dirty="0"/>
          </a:p>
        </p:txBody>
      </p:sp>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l="24013" t="14303" r="9051" b="31424"/>
          <a:stretch/>
        </p:blipFill>
        <p:spPr>
          <a:xfrm>
            <a:off x="899592" y="1700808"/>
            <a:ext cx="7292725" cy="4032448"/>
          </a:xfrm>
          <a:prstGeom prst="rect">
            <a:avLst/>
          </a:prstGeom>
        </p:spPr>
      </p:pic>
    </p:spTree>
    <p:extLst>
      <p:ext uri="{BB962C8B-B14F-4D97-AF65-F5344CB8AC3E}">
        <p14:creationId xmlns:p14="http://schemas.microsoft.com/office/powerpoint/2010/main" val="7347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Soft Targets as </a:t>
            </a:r>
            <a:r>
              <a:rPr kumimoji="1" lang="en-US" altLang="zh-TW" dirty="0" err="1" smtClean="0"/>
              <a:t>Regularizers</a:t>
            </a:r>
            <a:r>
              <a:rPr kumimoji="1" lang="en-US" altLang="zh-TW" dirty="0" smtClean="0"/>
              <a:t> </a:t>
            </a:r>
            <a:endParaRPr kumimoji="1" lang="zh-TW" altLang="en-US" dirty="0"/>
          </a:p>
        </p:txBody>
      </p:sp>
      <p:sp>
        <p:nvSpPr>
          <p:cNvPr id="3" name="內容版面配置區 2"/>
          <p:cNvSpPr>
            <a:spLocks noGrp="1"/>
          </p:cNvSpPr>
          <p:nvPr>
            <p:ph idx="1"/>
          </p:nvPr>
        </p:nvSpPr>
        <p:spPr/>
        <p:txBody>
          <a:bodyPr/>
          <a:lstStyle/>
          <a:p>
            <a:r>
              <a:rPr lang="en-US" altLang="zh-TW" dirty="0"/>
              <a:t>One of our main claims about using soft targets instead of hard targets is that a lot of helpful </a:t>
            </a:r>
            <a:r>
              <a:rPr lang="en-US" altLang="zh-TW" dirty="0" smtClean="0"/>
              <a:t>information </a:t>
            </a:r>
            <a:r>
              <a:rPr lang="en-US" altLang="zh-TW" dirty="0"/>
              <a:t>can be carried in soft targets that could not possibly be encoded with a single hard target. </a:t>
            </a:r>
          </a:p>
          <a:p>
            <a:endParaRPr lang="en-US" altLang="zh-TW" dirty="0" smtClean="0"/>
          </a:p>
          <a:p>
            <a:endParaRPr lang="en-US" altLang="zh-TW" dirty="0" smtClean="0"/>
          </a:p>
          <a:p>
            <a:r>
              <a:rPr lang="en-US" altLang="zh-TW" dirty="0" smtClean="0"/>
              <a:t>Table </a:t>
            </a:r>
            <a:r>
              <a:rPr lang="en-US" altLang="zh-TW" dirty="0"/>
              <a:t>5 shows that with only 3% of the data </a:t>
            </a:r>
            <a:r>
              <a:rPr lang="en-US" altLang="zh-TW" sz="1600" dirty="0">
                <a:solidFill>
                  <a:schemeClr val="tx1">
                    <a:lumMod val="65000"/>
                    <a:lumOff val="35000"/>
                  </a:schemeClr>
                </a:solidFill>
              </a:rPr>
              <a:t>(about 20M examples), </a:t>
            </a:r>
            <a:r>
              <a:rPr lang="en-US" altLang="zh-TW" dirty="0"/>
              <a:t>training the baseline model with hard targets leads to severe </a:t>
            </a:r>
            <a:r>
              <a:rPr lang="en-US" altLang="zh-TW" dirty="0" err="1"/>
              <a:t>overfitting</a:t>
            </a:r>
            <a:r>
              <a:rPr lang="en-US" altLang="zh-TW" dirty="0"/>
              <a:t> </a:t>
            </a:r>
            <a:r>
              <a:rPr lang="en-US" altLang="zh-TW" sz="1800" dirty="0">
                <a:solidFill>
                  <a:schemeClr val="tx1">
                    <a:lumMod val="65000"/>
                    <a:lumOff val="35000"/>
                  </a:schemeClr>
                </a:solidFill>
              </a:rPr>
              <a:t>(we did early stopping, as the accuracy drops sharply after reaching 44.5%)</a:t>
            </a:r>
            <a:r>
              <a:rPr lang="en-US" altLang="zh-TW" dirty="0"/>
              <a:t>, </a:t>
            </a:r>
            <a:endParaRPr lang="en-US" altLang="zh-TW" dirty="0" smtClean="0"/>
          </a:p>
          <a:p>
            <a:pPr lvl="1"/>
            <a:r>
              <a:rPr lang="en-US" altLang="zh-TW" dirty="0" smtClean="0"/>
              <a:t>whereas </a:t>
            </a:r>
            <a:r>
              <a:rPr lang="en-US" altLang="zh-TW" dirty="0"/>
              <a:t>the same model trained with soft targets is able to recover almost all the information in the full training set (about 2% shy). </a:t>
            </a:r>
            <a:endParaRPr lang="en-US" altLang="zh-TW" dirty="0" smtClean="0"/>
          </a:p>
          <a:p>
            <a:pPr lvl="1"/>
            <a:endParaRPr lang="en-US" altLang="zh-TW" sz="1100" dirty="0"/>
          </a:p>
          <a:p>
            <a:r>
              <a:rPr lang="en-US" altLang="zh-TW" dirty="0" smtClean="0"/>
              <a:t>This </a:t>
            </a:r>
            <a:r>
              <a:rPr lang="en-US" altLang="zh-TW" dirty="0"/>
              <a:t>shows that soft targets are a very effective way of communicating the regularities discovered by a model trained on all of the data to another model. </a:t>
            </a:r>
          </a:p>
          <a:p>
            <a:endParaRPr lang="en-US" altLang="zh-TW" dirty="0"/>
          </a:p>
          <a:p>
            <a:endParaRPr lang="en-US" altLang="zh-TW" dirty="0" smtClean="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1844824"/>
            <a:ext cx="5256584" cy="797249"/>
          </a:xfrm>
          <a:prstGeom prst="rect">
            <a:avLst/>
          </a:prstGeom>
        </p:spPr>
      </p:pic>
    </p:spTree>
    <p:extLst>
      <p:ext uri="{BB962C8B-B14F-4D97-AF65-F5344CB8AC3E}">
        <p14:creationId xmlns:p14="http://schemas.microsoft.com/office/powerpoint/2010/main" val="117586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Relationship to Mixtures of Experts</a:t>
            </a:r>
            <a:endParaRPr kumimoji="1" lang="zh-TW" altLang="en-US" dirty="0"/>
          </a:p>
        </p:txBody>
      </p:sp>
      <p:sp>
        <p:nvSpPr>
          <p:cNvPr id="3" name="內容版面配置區 2"/>
          <p:cNvSpPr>
            <a:spLocks noGrp="1"/>
          </p:cNvSpPr>
          <p:nvPr>
            <p:ph idx="1"/>
          </p:nvPr>
        </p:nvSpPr>
        <p:spPr/>
        <p:txBody>
          <a:bodyPr/>
          <a:lstStyle/>
          <a:p>
            <a:r>
              <a:rPr lang="en-US" altLang="zh-TW" dirty="0" smtClean="0"/>
              <a:t>mixtures </a:t>
            </a:r>
            <a:r>
              <a:rPr lang="en-US" altLang="zh-TW" dirty="0"/>
              <a:t>of </a:t>
            </a:r>
            <a:r>
              <a:rPr lang="en-US" altLang="zh-TW" dirty="0" smtClean="0"/>
              <a:t>experts</a:t>
            </a:r>
            <a:r>
              <a:rPr lang="zh-TW" altLang="en-US" dirty="0" smtClean="0"/>
              <a:t>的缺點：</a:t>
            </a:r>
            <a:endParaRPr lang="en-US" altLang="zh-TW" dirty="0" smtClean="0"/>
          </a:p>
          <a:p>
            <a:pPr marL="857250" lvl="1" indent="-457200">
              <a:buFont typeface="+mj-lt"/>
              <a:buAutoNum type="arabicParenR"/>
            </a:pPr>
            <a:r>
              <a:rPr lang="zh-TW" altLang="en-US" dirty="0"/>
              <a:t>每個專家對於</a:t>
            </a:r>
            <a:r>
              <a:rPr lang="en-US" altLang="zh-TW" dirty="0"/>
              <a:t>training</a:t>
            </a:r>
            <a:r>
              <a:rPr lang="zh-TW" altLang="en-US" dirty="0"/>
              <a:t> </a:t>
            </a:r>
            <a:r>
              <a:rPr lang="en-US" altLang="zh-TW" dirty="0"/>
              <a:t>set</a:t>
            </a:r>
            <a:r>
              <a:rPr lang="zh-TW" altLang="en-US" dirty="0"/>
              <a:t>都有各自的權重，這個權重會一直改變，而且會跟所有其他的專家有關係</a:t>
            </a:r>
            <a:endParaRPr lang="en-US" altLang="zh-TW" dirty="0"/>
          </a:p>
          <a:p>
            <a:pPr marL="857250" lvl="1" indent="-457200">
              <a:buFont typeface="+mj-lt"/>
              <a:buAutoNum type="arabicParenR"/>
            </a:pPr>
            <a:r>
              <a:rPr lang="en-US" altLang="zh-TW" dirty="0"/>
              <a:t>Gating</a:t>
            </a:r>
            <a:r>
              <a:rPr lang="zh-TW" altLang="en-US" dirty="0"/>
              <a:t> </a:t>
            </a:r>
            <a:r>
              <a:rPr lang="en-US" altLang="zh-TW" dirty="0"/>
              <a:t>network</a:t>
            </a:r>
            <a:r>
              <a:rPr lang="zh-TW" altLang="en-US" dirty="0"/>
              <a:t>需要比較所有其他的專家，才能決定要採用哪個專家的結果</a:t>
            </a:r>
            <a:endParaRPr lang="en-US" altLang="zh-TW" dirty="0"/>
          </a:p>
          <a:p>
            <a:endParaRPr lang="en-US" altLang="zh-TW" sz="1200" dirty="0"/>
          </a:p>
          <a:p>
            <a:r>
              <a:rPr lang="en-US" altLang="zh-TW" dirty="0"/>
              <a:t>It is much easier to parallelize the training of multiple specialists. </a:t>
            </a:r>
          </a:p>
          <a:p>
            <a:r>
              <a:rPr lang="en-US" altLang="zh-TW" dirty="0"/>
              <a:t>We first train a generalist model and then use the confusion matrix to define the subsets that the specialists are trained on. </a:t>
            </a:r>
            <a:endParaRPr lang="en-US" altLang="zh-TW" dirty="0" smtClean="0"/>
          </a:p>
          <a:p>
            <a:r>
              <a:rPr lang="en-US" altLang="zh-TW" dirty="0" smtClean="0"/>
              <a:t>Once </a:t>
            </a:r>
            <a:r>
              <a:rPr lang="en-US" altLang="zh-TW" dirty="0"/>
              <a:t>these subsets have been defined the specialists can be trained entirely independently. </a:t>
            </a:r>
            <a:endParaRPr lang="en-US" altLang="zh-TW" dirty="0" smtClean="0"/>
          </a:p>
          <a:p>
            <a:r>
              <a:rPr lang="en-US" altLang="zh-TW" dirty="0" smtClean="0"/>
              <a:t>At </a:t>
            </a:r>
            <a:r>
              <a:rPr lang="en-US" altLang="zh-TW" dirty="0"/>
              <a:t>test time we can use the predictions from the generalist model to decide which specialists are relevant and only these specialists need to be run. </a:t>
            </a:r>
          </a:p>
          <a:p>
            <a:endParaRPr lang="en-US" altLang="zh-TW" dirty="0" smtClean="0"/>
          </a:p>
        </p:txBody>
      </p:sp>
    </p:spTree>
    <p:extLst>
      <p:ext uri="{BB962C8B-B14F-4D97-AF65-F5344CB8AC3E}">
        <p14:creationId xmlns:p14="http://schemas.microsoft.com/office/powerpoint/2010/main" val="184162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Discussion (1/2)</a:t>
            </a:r>
            <a:endParaRPr kumimoji="1" lang="zh-TW" altLang="en-US" dirty="0"/>
          </a:p>
        </p:txBody>
      </p:sp>
      <p:sp>
        <p:nvSpPr>
          <p:cNvPr id="3" name="內容版面配置區 2"/>
          <p:cNvSpPr>
            <a:spLocks noGrp="1"/>
          </p:cNvSpPr>
          <p:nvPr>
            <p:ph idx="1"/>
          </p:nvPr>
        </p:nvSpPr>
        <p:spPr/>
        <p:txBody>
          <a:bodyPr/>
          <a:lstStyle/>
          <a:p>
            <a:r>
              <a:rPr lang="en-US" altLang="zh-TW" dirty="0"/>
              <a:t>We have shown that distilling works very well for </a:t>
            </a:r>
            <a:r>
              <a:rPr lang="en-US" altLang="zh-TW" dirty="0">
                <a:solidFill>
                  <a:srgbClr val="C00000"/>
                </a:solidFill>
              </a:rPr>
              <a:t>transferring knowledge </a:t>
            </a:r>
            <a:r>
              <a:rPr lang="en-US" altLang="zh-TW" dirty="0"/>
              <a:t>from an ensemble or from a large highly regularized model into a smaller, distilled model. </a:t>
            </a:r>
            <a:endParaRPr lang="en-US" altLang="zh-TW" dirty="0" smtClean="0"/>
          </a:p>
          <a:p>
            <a:endParaRPr lang="en-US" altLang="zh-TW" dirty="0" smtClean="0"/>
          </a:p>
          <a:p>
            <a:r>
              <a:rPr lang="en-US" altLang="zh-TW" dirty="0" smtClean="0"/>
              <a:t>On </a:t>
            </a:r>
            <a:r>
              <a:rPr lang="en-US" altLang="zh-TW" dirty="0"/>
              <a:t>MNIST distillation works remarkably well even when the transfer set that is used to train the distilled model lacks any examples of one or more of the classes. </a:t>
            </a:r>
            <a:endParaRPr lang="en-US" altLang="zh-TW" dirty="0" smtClean="0"/>
          </a:p>
          <a:p>
            <a:endParaRPr lang="en-US" altLang="zh-TW" dirty="0" smtClean="0"/>
          </a:p>
          <a:p>
            <a:r>
              <a:rPr lang="en-US" altLang="zh-TW" dirty="0" smtClean="0"/>
              <a:t>For </a:t>
            </a:r>
            <a:r>
              <a:rPr lang="en-US" altLang="zh-TW" dirty="0"/>
              <a:t>a deep acoustic model that is version of the one used by Android voice search, we have shown that nearly all of the improvement that is achieved by training an ensemble of deep neural nets can be distilled into a single neural net of the same size which is far easier to deploy. </a:t>
            </a:r>
          </a:p>
        </p:txBody>
      </p:sp>
    </p:spTree>
    <p:extLst>
      <p:ext uri="{BB962C8B-B14F-4D97-AF65-F5344CB8AC3E}">
        <p14:creationId xmlns:p14="http://schemas.microsoft.com/office/powerpoint/2010/main" val="85427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Discussion </a:t>
            </a:r>
            <a:r>
              <a:rPr kumimoji="1" lang="en-US" altLang="zh-TW" dirty="0" smtClean="0"/>
              <a:t>(2/2</a:t>
            </a:r>
            <a:r>
              <a:rPr kumimoji="1" lang="en-US" altLang="zh-TW" dirty="0"/>
              <a:t>)</a:t>
            </a:r>
            <a:endParaRPr kumimoji="1" lang="zh-TW" altLang="en-US" dirty="0"/>
          </a:p>
        </p:txBody>
      </p:sp>
      <p:sp>
        <p:nvSpPr>
          <p:cNvPr id="3" name="內容版面配置區 2"/>
          <p:cNvSpPr>
            <a:spLocks noGrp="1"/>
          </p:cNvSpPr>
          <p:nvPr>
            <p:ph idx="1"/>
          </p:nvPr>
        </p:nvSpPr>
        <p:spPr/>
        <p:txBody>
          <a:bodyPr/>
          <a:lstStyle/>
          <a:p>
            <a:r>
              <a:rPr lang="en-US" altLang="zh-TW" dirty="0" smtClean="0"/>
              <a:t>For </a:t>
            </a:r>
            <a:r>
              <a:rPr lang="en-US" altLang="zh-TW" dirty="0"/>
              <a:t>really big neural networks, it can be infeasible even to train a full ensemble, but we have shown that the performance of a single really big net that has been trained for a very long time can be </a:t>
            </a:r>
            <a:r>
              <a:rPr lang="en-US" altLang="zh-TW" dirty="0" smtClean="0"/>
              <a:t>significantly </a:t>
            </a:r>
            <a:r>
              <a:rPr lang="en-US" altLang="zh-TW" dirty="0"/>
              <a:t>improved by learning a large number of specialist </a:t>
            </a:r>
            <a:r>
              <a:rPr lang="en-US" altLang="zh-TW" dirty="0" smtClean="0"/>
              <a:t>nets</a:t>
            </a:r>
          </a:p>
          <a:p>
            <a:pPr lvl="1"/>
            <a:r>
              <a:rPr lang="en-US" altLang="zh-TW" dirty="0" smtClean="0"/>
              <a:t> </a:t>
            </a:r>
            <a:r>
              <a:rPr lang="en-US" altLang="zh-TW" dirty="0"/>
              <a:t>each of which learns to discriminate between the classes in a highly confusable cluster. </a:t>
            </a:r>
            <a:endParaRPr lang="en-US" altLang="zh-TW" dirty="0" smtClean="0"/>
          </a:p>
          <a:p>
            <a:endParaRPr lang="en-US" altLang="zh-TW" dirty="0"/>
          </a:p>
          <a:p>
            <a:r>
              <a:rPr lang="en-US" altLang="zh-TW" dirty="0" smtClean="0"/>
              <a:t>We </a:t>
            </a:r>
            <a:r>
              <a:rPr lang="en-US" altLang="zh-TW" dirty="0"/>
              <a:t>have not yet shown that we can distill the knowledge in the specialists back into the single large net. </a:t>
            </a:r>
          </a:p>
          <a:p>
            <a:endParaRPr kumimoji="1" lang="zh-TW" altLang="en-US" dirty="0"/>
          </a:p>
        </p:txBody>
      </p:sp>
    </p:spTree>
    <p:extLst>
      <p:ext uri="{BB962C8B-B14F-4D97-AF65-F5344CB8AC3E}">
        <p14:creationId xmlns:p14="http://schemas.microsoft.com/office/powerpoint/2010/main" val="99038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Outline</a:t>
            </a:r>
            <a:endParaRPr kumimoji="1" lang="zh-TW" altLang="en-US" dirty="0"/>
          </a:p>
        </p:txBody>
      </p:sp>
      <p:sp>
        <p:nvSpPr>
          <p:cNvPr id="3" name="內容版面配置區 2"/>
          <p:cNvSpPr>
            <a:spLocks noGrp="1"/>
          </p:cNvSpPr>
          <p:nvPr>
            <p:ph idx="1"/>
          </p:nvPr>
        </p:nvSpPr>
        <p:spPr/>
        <p:txBody>
          <a:bodyPr/>
          <a:lstStyle/>
          <a:p>
            <a:r>
              <a:rPr kumimoji="1" lang="en-US" altLang="zh-TW" dirty="0" smtClean="0"/>
              <a:t>Abstract</a:t>
            </a:r>
          </a:p>
          <a:p>
            <a:r>
              <a:rPr kumimoji="1" lang="en-US" altLang="zh-TW" dirty="0" smtClean="0"/>
              <a:t>Introduction</a:t>
            </a:r>
          </a:p>
          <a:p>
            <a:r>
              <a:rPr kumimoji="1" lang="en-US" altLang="zh-TW" dirty="0" smtClean="0"/>
              <a:t>Distillation</a:t>
            </a:r>
          </a:p>
          <a:p>
            <a:r>
              <a:rPr kumimoji="1" lang="en-US" altLang="zh-TW" dirty="0" smtClean="0"/>
              <a:t>Experiments</a:t>
            </a:r>
          </a:p>
          <a:p>
            <a:pPr lvl="1"/>
            <a:r>
              <a:rPr kumimoji="1" lang="en-US" altLang="zh-TW" dirty="0" smtClean="0"/>
              <a:t>MNIST</a:t>
            </a:r>
          </a:p>
          <a:p>
            <a:pPr lvl="1"/>
            <a:r>
              <a:rPr kumimoji="1" lang="en-US" altLang="zh-TW" dirty="0" smtClean="0"/>
              <a:t>Speech Recognition</a:t>
            </a:r>
          </a:p>
          <a:p>
            <a:pPr lvl="1"/>
            <a:r>
              <a:rPr kumimoji="1" lang="en-US" altLang="zh-TW" dirty="0" smtClean="0"/>
              <a:t>JFT dataset</a:t>
            </a:r>
          </a:p>
          <a:p>
            <a:r>
              <a:rPr kumimoji="1" lang="en-US" altLang="zh-TW" dirty="0" smtClean="0"/>
              <a:t>Discussion</a:t>
            </a:r>
            <a:endParaRPr kumimoji="1" lang="zh-TW" altLang="en-US" dirty="0"/>
          </a:p>
        </p:txBody>
      </p:sp>
    </p:spTree>
    <p:extLst>
      <p:ext uri="{BB962C8B-B14F-4D97-AF65-F5344CB8AC3E}">
        <p14:creationId xmlns:p14="http://schemas.microsoft.com/office/powerpoint/2010/main" val="4576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Abstract</a:t>
            </a:r>
            <a:r>
              <a:rPr kumimoji="1" lang="zh-TW" altLang="en-US" dirty="0" smtClean="0"/>
              <a:t> </a:t>
            </a:r>
            <a:endParaRPr kumimoji="1" lang="zh-TW" altLang="en-US" dirty="0"/>
          </a:p>
        </p:txBody>
      </p:sp>
      <p:sp>
        <p:nvSpPr>
          <p:cNvPr id="3" name="內容版面配置區 2"/>
          <p:cNvSpPr>
            <a:spLocks noGrp="1"/>
          </p:cNvSpPr>
          <p:nvPr>
            <p:ph idx="1"/>
          </p:nvPr>
        </p:nvSpPr>
        <p:spPr>
          <a:xfrm>
            <a:off x="179512" y="620688"/>
            <a:ext cx="8856984" cy="5760640"/>
          </a:xfrm>
        </p:spPr>
        <p:txBody>
          <a:bodyPr>
            <a:normAutofit/>
          </a:bodyPr>
          <a:lstStyle/>
          <a:p>
            <a:r>
              <a:rPr lang="en-US" altLang="zh-TW" dirty="0">
                <a:latin typeface="Times New Roman" charset="0"/>
                <a:ea typeface="Times New Roman" charset="0"/>
                <a:cs typeface="Times New Roman" charset="0"/>
              </a:rPr>
              <a:t>A very simple way to improve the performance of almost any machine learning algorithm is to </a:t>
            </a:r>
            <a:r>
              <a:rPr lang="en-US" altLang="zh-TW" i="1" dirty="0">
                <a:latin typeface="Times New Roman" charset="0"/>
                <a:ea typeface="Times New Roman" charset="0"/>
                <a:cs typeface="Times New Roman" charset="0"/>
              </a:rPr>
              <a:t>train many different models on the same data </a:t>
            </a:r>
            <a:r>
              <a:rPr lang="en-US" altLang="zh-TW" dirty="0">
                <a:latin typeface="Times New Roman" charset="0"/>
                <a:ea typeface="Times New Roman" charset="0"/>
                <a:cs typeface="Times New Roman" charset="0"/>
              </a:rPr>
              <a:t>and then to </a:t>
            </a:r>
            <a:r>
              <a:rPr lang="en-US" altLang="zh-TW" u="sng" dirty="0" smtClean="0">
                <a:latin typeface="Times New Roman" charset="0"/>
                <a:ea typeface="Times New Roman" charset="0"/>
                <a:cs typeface="Times New Roman" charset="0"/>
              </a:rPr>
              <a:t>average </a:t>
            </a:r>
            <a:r>
              <a:rPr lang="en-US" altLang="zh-TW" u="sng" dirty="0">
                <a:latin typeface="Times New Roman" charset="0"/>
                <a:ea typeface="Times New Roman" charset="0"/>
                <a:cs typeface="Times New Roman" charset="0"/>
              </a:rPr>
              <a:t>their </a:t>
            </a:r>
            <a:r>
              <a:rPr lang="en-US" altLang="zh-TW" u="sng" dirty="0" smtClean="0">
                <a:latin typeface="Times New Roman" charset="0"/>
                <a:ea typeface="Times New Roman" charset="0"/>
                <a:cs typeface="Times New Roman" charset="0"/>
              </a:rPr>
              <a:t>predictions</a:t>
            </a:r>
          </a:p>
          <a:p>
            <a:endParaRPr lang="en-US" altLang="zh-TW" sz="800" u="sng" dirty="0" smtClean="0">
              <a:latin typeface="Times New Roman" charset="0"/>
              <a:ea typeface="Times New Roman" charset="0"/>
              <a:cs typeface="Times New Roman" charset="0"/>
            </a:endParaRPr>
          </a:p>
          <a:p>
            <a:endParaRPr lang="en-US" altLang="zh-TW" sz="800" u="sng" dirty="0" smtClean="0">
              <a:latin typeface="Times New Roman" charset="0"/>
              <a:ea typeface="Times New Roman" charset="0"/>
              <a:cs typeface="Times New Roman" charset="0"/>
            </a:endParaRPr>
          </a:p>
          <a:p>
            <a:r>
              <a:rPr lang="en-US" altLang="zh-TW" dirty="0"/>
              <a:t>Unfortunately, making predictions using a whole ensemble of models is cumbersome </a:t>
            </a:r>
            <a:endParaRPr lang="en-US" altLang="zh-TW" dirty="0" smtClean="0"/>
          </a:p>
          <a:p>
            <a:pPr lvl="1"/>
            <a:r>
              <a:rPr lang="en-US" altLang="zh-TW" dirty="0" smtClean="0"/>
              <a:t>and </a:t>
            </a:r>
            <a:r>
              <a:rPr lang="en-US" altLang="zh-TW" dirty="0"/>
              <a:t>may be too computationally expensive to allow deployment to a large number of users, especially if the individual models are large neural nets. </a:t>
            </a:r>
            <a:endParaRPr lang="en-US" altLang="zh-TW" dirty="0" smtClean="0"/>
          </a:p>
          <a:p>
            <a:pPr lvl="1"/>
            <a:endParaRPr lang="en-US" altLang="zh-TW" sz="800" dirty="0" smtClean="0"/>
          </a:p>
          <a:p>
            <a:pPr lvl="1"/>
            <a:endParaRPr lang="en-US" altLang="zh-TW" sz="800" dirty="0" smtClean="0"/>
          </a:p>
          <a:p>
            <a:r>
              <a:rPr lang="en-US" altLang="zh-TW" dirty="0" err="1"/>
              <a:t>Caruana</a:t>
            </a:r>
            <a:r>
              <a:rPr lang="en-US" altLang="zh-TW" dirty="0"/>
              <a:t> and his collaborators [1] have shown that it is possible to compress the knowledge in an ensemble into a single model which is much easier to deploy </a:t>
            </a:r>
            <a:endParaRPr lang="en-US" altLang="zh-TW" dirty="0" smtClean="0"/>
          </a:p>
          <a:p>
            <a:pPr lvl="1"/>
            <a:r>
              <a:rPr lang="en-US" altLang="zh-TW" dirty="0" smtClean="0"/>
              <a:t>and </a:t>
            </a:r>
            <a:r>
              <a:rPr lang="en-US" altLang="zh-TW" dirty="0"/>
              <a:t>we develop this approach further using a different compression technique</a:t>
            </a:r>
            <a:r>
              <a:rPr lang="en-US" altLang="zh-TW" dirty="0" smtClean="0"/>
              <a:t>.</a:t>
            </a:r>
          </a:p>
          <a:p>
            <a:pPr lvl="1"/>
            <a:endParaRPr lang="en-US" altLang="zh-TW" sz="800" dirty="0" smtClean="0"/>
          </a:p>
          <a:p>
            <a:pPr lvl="1"/>
            <a:endParaRPr lang="en-US" altLang="zh-TW" sz="800" dirty="0" smtClean="0"/>
          </a:p>
          <a:p>
            <a:r>
              <a:rPr kumimoji="1" lang="en-US" altLang="zh-TW" dirty="0" smtClean="0"/>
              <a:t>MNIST</a:t>
            </a:r>
            <a:r>
              <a:rPr kumimoji="1" lang="zh-TW" altLang="en-US" dirty="0" smtClean="0"/>
              <a:t>，</a:t>
            </a:r>
            <a:r>
              <a:rPr kumimoji="1" lang="en-US" altLang="zh-TW" dirty="0" smtClean="0"/>
              <a:t>Android voice search, JFT dataset</a:t>
            </a:r>
            <a:endParaRPr kumimoji="1" lang="zh-TW" altLang="en-US" dirty="0">
              <a:latin typeface="Times New Roman" charset="0"/>
              <a:ea typeface="Times New Roman" charset="0"/>
              <a:cs typeface="Times New Roman" charset="0"/>
            </a:endParaRPr>
          </a:p>
        </p:txBody>
      </p:sp>
      <p:sp>
        <p:nvSpPr>
          <p:cNvPr id="6" name="矩形 5"/>
          <p:cNvSpPr/>
          <p:nvPr/>
        </p:nvSpPr>
        <p:spPr>
          <a:xfrm>
            <a:off x="899592" y="6487452"/>
            <a:ext cx="9001000" cy="253916"/>
          </a:xfrm>
          <a:prstGeom prst="rect">
            <a:avLst/>
          </a:prstGeom>
        </p:spPr>
        <p:txBody>
          <a:bodyPr wrap="square">
            <a:spAutoFit/>
          </a:bodyPr>
          <a:lstStyle/>
          <a:p>
            <a:r>
              <a:rPr lang="en-US" altLang="zh-TW" sz="1050" dirty="0">
                <a:latin typeface="Times New Roman" charset="0"/>
                <a:ea typeface="Times New Roman" charset="0"/>
                <a:cs typeface="Times New Roman" charset="0"/>
              </a:rPr>
              <a:t>[1] C. </a:t>
            </a:r>
            <a:r>
              <a:rPr lang="en-US" altLang="zh-TW" sz="1050" dirty="0" err="1">
                <a:latin typeface="Times New Roman" charset="0"/>
                <a:ea typeface="Times New Roman" charset="0"/>
                <a:cs typeface="Times New Roman" charset="0"/>
              </a:rPr>
              <a:t>Buciluˇa</a:t>
            </a:r>
            <a:r>
              <a:rPr lang="en-US" altLang="zh-TW" sz="1050" dirty="0">
                <a:latin typeface="Times New Roman" charset="0"/>
                <a:ea typeface="Times New Roman" charset="0"/>
                <a:cs typeface="Times New Roman" charset="0"/>
              </a:rPr>
              <a:t>, R. </a:t>
            </a:r>
            <a:r>
              <a:rPr lang="en-US" altLang="zh-TW" sz="1050" dirty="0" err="1">
                <a:latin typeface="Times New Roman" charset="0"/>
                <a:ea typeface="Times New Roman" charset="0"/>
                <a:cs typeface="Times New Roman" charset="0"/>
              </a:rPr>
              <a:t>Caruana</a:t>
            </a:r>
            <a:r>
              <a:rPr lang="en-US" altLang="zh-TW" sz="1050" dirty="0">
                <a:latin typeface="Times New Roman" charset="0"/>
                <a:ea typeface="Times New Roman" charset="0"/>
                <a:cs typeface="Times New Roman" charset="0"/>
              </a:rPr>
              <a:t>, and A. </a:t>
            </a:r>
            <a:r>
              <a:rPr lang="en-US" altLang="zh-TW" sz="1050" dirty="0" err="1">
                <a:latin typeface="Times New Roman" charset="0"/>
                <a:ea typeface="Times New Roman" charset="0"/>
                <a:cs typeface="Times New Roman" charset="0"/>
              </a:rPr>
              <a:t>Niculescu-Mizil</a:t>
            </a:r>
            <a:r>
              <a:rPr lang="en-US" altLang="zh-TW" sz="1050" dirty="0">
                <a:latin typeface="Times New Roman" charset="0"/>
                <a:ea typeface="Times New Roman" charset="0"/>
                <a:cs typeface="Times New Roman" charset="0"/>
              </a:rPr>
              <a:t>. Model compression. </a:t>
            </a:r>
            <a:r>
              <a:rPr lang="en-US" altLang="zh-TW" sz="1050" dirty="0" smtClean="0">
                <a:latin typeface="Times New Roman" charset="0"/>
                <a:ea typeface="Times New Roman" charset="0"/>
                <a:cs typeface="Times New Roman" charset="0"/>
              </a:rPr>
              <a:t>KDD </a:t>
            </a:r>
            <a:r>
              <a:rPr lang="en-US" altLang="zh-TW" sz="1050" dirty="0">
                <a:latin typeface="Times New Roman" charset="0"/>
                <a:ea typeface="Times New Roman" charset="0"/>
                <a:cs typeface="Times New Roman" charset="0"/>
              </a:rPr>
              <a:t>’06, pages 535–541, New York, NY, USA, 2006. ACM.</a:t>
            </a:r>
            <a:endParaRPr lang="zh-TW" altLang="en-US" sz="105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561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Introduction</a:t>
            </a:r>
            <a:endParaRPr kumimoji="1" lang="zh-TW" altLang="en-US" dirty="0"/>
          </a:p>
        </p:txBody>
      </p:sp>
      <p:sp>
        <p:nvSpPr>
          <p:cNvPr id="3" name="內容版面配置區 2"/>
          <p:cNvSpPr>
            <a:spLocks noGrp="1"/>
          </p:cNvSpPr>
          <p:nvPr>
            <p:ph idx="1"/>
          </p:nvPr>
        </p:nvSpPr>
        <p:spPr>
          <a:xfrm>
            <a:off x="179512" y="620688"/>
            <a:ext cx="8856984" cy="5505475"/>
          </a:xfrm>
        </p:spPr>
        <p:txBody>
          <a:bodyPr/>
          <a:lstStyle/>
          <a:p>
            <a:r>
              <a:rPr lang="en-US" altLang="zh-TW" dirty="0" smtClean="0"/>
              <a:t>For </a:t>
            </a:r>
            <a:r>
              <a:rPr lang="en-US" altLang="zh-TW" dirty="0"/>
              <a:t>cumbersome models that learn to discriminate between a large number of classes, the normal training objective is to </a:t>
            </a:r>
            <a:r>
              <a:rPr lang="en-US" altLang="zh-TW" i="1" dirty="0"/>
              <a:t>maximize</a:t>
            </a:r>
            <a:r>
              <a:rPr lang="en-US" altLang="zh-TW" dirty="0"/>
              <a:t> the average log probability of the </a:t>
            </a:r>
            <a:r>
              <a:rPr lang="en-US" altLang="zh-TW" u="sng" dirty="0"/>
              <a:t>correct answer</a:t>
            </a:r>
            <a:r>
              <a:rPr lang="en-US" altLang="zh-TW" dirty="0"/>
              <a:t>, </a:t>
            </a:r>
            <a:endParaRPr lang="en-US" altLang="zh-TW" dirty="0" smtClean="0"/>
          </a:p>
          <a:p>
            <a:pPr lvl="1"/>
            <a:r>
              <a:rPr lang="en-US" altLang="zh-TW" dirty="0" smtClean="0"/>
              <a:t>side-effect </a:t>
            </a:r>
            <a:r>
              <a:rPr lang="zh-TW" altLang="en-US" dirty="0" smtClean="0"/>
              <a:t>：</a:t>
            </a:r>
            <a:r>
              <a:rPr lang="en-US" altLang="zh-TW" dirty="0" smtClean="0"/>
              <a:t> </a:t>
            </a:r>
            <a:r>
              <a:rPr lang="en-US" altLang="zh-TW" dirty="0"/>
              <a:t>the trained model assigns probabilities to all of the incorrect answers and even when these probabilities are very small, some of them are much larger than others. </a:t>
            </a:r>
            <a:endParaRPr lang="en-US" altLang="zh-TW" dirty="0" smtClean="0"/>
          </a:p>
          <a:p>
            <a:endParaRPr lang="en-US" altLang="zh-TW" sz="1000" dirty="0"/>
          </a:p>
          <a:p>
            <a:r>
              <a:rPr lang="en-US" altLang="zh-TW" dirty="0" smtClean="0"/>
              <a:t>The </a:t>
            </a:r>
            <a:r>
              <a:rPr lang="en-US" altLang="zh-TW" dirty="0"/>
              <a:t>relative probabilities of incorrect answers tell us a lot about how the cumbersome model tends to generalize </a:t>
            </a:r>
          </a:p>
          <a:p>
            <a:pPr lvl="1"/>
            <a:r>
              <a:rPr lang="en-US" altLang="zh-TW" dirty="0" smtClean="0"/>
              <a:t>Ex: BMW, garbage truck, carrot</a:t>
            </a:r>
            <a:endParaRPr lang="en-US" altLang="zh-TW" dirty="0"/>
          </a:p>
          <a:p>
            <a:endParaRPr kumimoji="1" lang="en-US" altLang="zh-TW" sz="1000" dirty="0"/>
          </a:p>
          <a:p>
            <a:r>
              <a:rPr lang="en-US" altLang="zh-TW" dirty="0"/>
              <a:t>An obvious way to transfer the generalization ability of the cumbersome model to a small model is to use the class probabilities produced by the cumbersome model as “soft targets” for training the small model. </a:t>
            </a:r>
            <a:endParaRPr lang="en-US" altLang="zh-TW" dirty="0" smtClean="0"/>
          </a:p>
          <a:p>
            <a:pPr lvl="1"/>
            <a:r>
              <a:rPr lang="en-US" altLang="zh-TW" dirty="0" smtClean="0"/>
              <a:t>For </a:t>
            </a:r>
            <a:r>
              <a:rPr lang="en-US" altLang="zh-TW" dirty="0"/>
              <a:t>this transfer stage, we could use the same training set or a separate “transfer” set. </a:t>
            </a:r>
          </a:p>
          <a:p>
            <a:endParaRPr kumimoji="1" lang="zh-TW" altLang="en-US" dirty="0"/>
          </a:p>
        </p:txBody>
      </p:sp>
    </p:spTree>
    <p:extLst>
      <p:ext uri="{BB962C8B-B14F-4D97-AF65-F5344CB8AC3E}">
        <p14:creationId xmlns:p14="http://schemas.microsoft.com/office/powerpoint/2010/main" val="35078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Distillation</a:t>
            </a:r>
            <a:endParaRPr kumimoji="1"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r>
                  <a:rPr lang="en-US" altLang="zh-TW" dirty="0" smtClean="0"/>
                  <a:t>Neural </a:t>
                </a:r>
                <a:r>
                  <a:rPr lang="en-US" altLang="zh-TW" dirty="0"/>
                  <a:t>networks typically produce class probabilities by using a “</a:t>
                </a:r>
                <a:r>
                  <a:rPr lang="en-US" altLang="zh-TW" dirty="0" err="1"/>
                  <a:t>softmax</a:t>
                </a:r>
                <a:r>
                  <a:rPr lang="en-US" altLang="zh-TW" dirty="0"/>
                  <a:t>” output layer that converts the </a:t>
                </a:r>
                <a:r>
                  <a:rPr lang="en-US" altLang="zh-TW" dirty="0" err="1"/>
                  <a:t>logit</a:t>
                </a:r>
                <a:r>
                  <a:rPr lang="en-US" altLang="zh-TW" dirty="0"/>
                  <a:t>, </a:t>
                </a:r>
                <a14:m>
                  <m:oMath xmlns:m="http://schemas.openxmlformats.org/officeDocument/2006/math">
                    <m:sSub>
                      <m:sSubPr>
                        <m:ctrlPr>
                          <a:rPr kumimoji="1" lang="en-US" altLang="zh-TW" i="1">
                            <a:latin typeface="Cambria Math" charset="0"/>
                          </a:rPr>
                        </m:ctrlPr>
                      </m:sSubPr>
                      <m:e>
                        <m:r>
                          <a:rPr kumimoji="1" lang="en-US" altLang="zh-TW" i="1">
                            <a:latin typeface="Cambria Math" charset="0"/>
                          </a:rPr>
                          <m:t>𝑧</m:t>
                        </m:r>
                      </m:e>
                      <m:sub>
                        <m:r>
                          <a:rPr kumimoji="1" lang="en-US" altLang="zh-TW" i="1">
                            <a:latin typeface="Cambria Math" charset="0"/>
                          </a:rPr>
                          <m:t>𝑖</m:t>
                        </m:r>
                      </m:sub>
                    </m:sSub>
                  </m:oMath>
                </a14:m>
                <a:r>
                  <a:rPr lang="en-US" altLang="zh-TW" dirty="0"/>
                  <a:t>, computed for each class into a probability, </a:t>
                </a:r>
                <a14:m>
                  <m:oMath xmlns:m="http://schemas.openxmlformats.org/officeDocument/2006/math">
                    <m:sSub>
                      <m:sSubPr>
                        <m:ctrlPr>
                          <a:rPr kumimoji="1" lang="en-US" altLang="zh-TW" i="1">
                            <a:latin typeface="Cambria Math" charset="0"/>
                          </a:rPr>
                        </m:ctrlPr>
                      </m:sSubPr>
                      <m:e>
                        <m:r>
                          <a:rPr kumimoji="1" lang="en-US" altLang="zh-TW" i="1">
                            <a:latin typeface="Cambria Math" charset="0"/>
                          </a:rPr>
                          <m:t>𝑞</m:t>
                        </m:r>
                      </m:e>
                      <m:sub>
                        <m:r>
                          <a:rPr kumimoji="1" lang="en-US" altLang="zh-TW" i="1">
                            <a:latin typeface="Cambria Math" charset="0"/>
                          </a:rPr>
                          <m:t>𝑖</m:t>
                        </m:r>
                      </m:sub>
                    </m:sSub>
                  </m:oMath>
                </a14:m>
                <a:r>
                  <a:rPr lang="en-US" altLang="zh-TW" dirty="0"/>
                  <a:t>, by comparing </a:t>
                </a:r>
                <a14:m>
                  <m:oMath xmlns:m="http://schemas.openxmlformats.org/officeDocument/2006/math">
                    <m:sSub>
                      <m:sSubPr>
                        <m:ctrlPr>
                          <a:rPr kumimoji="1" lang="en-US" altLang="zh-TW" i="1">
                            <a:latin typeface="Cambria Math" charset="0"/>
                          </a:rPr>
                        </m:ctrlPr>
                      </m:sSubPr>
                      <m:e>
                        <m:r>
                          <a:rPr kumimoji="1" lang="en-US" altLang="zh-TW" i="1">
                            <a:latin typeface="Cambria Math" charset="0"/>
                          </a:rPr>
                          <m:t>𝑧</m:t>
                        </m:r>
                      </m:e>
                      <m:sub>
                        <m:r>
                          <a:rPr kumimoji="1" lang="en-US" altLang="zh-TW" i="1">
                            <a:latin typeface="Cambria Math" charset="0"/>
                          </a:rPr>
                          <m:t>𝑖</m:t>
                        </m:r>
                      </m:sub>
                    </m:sSub>
                  </m:oMath>
                </a14:m>
                <a:r>
                  <a:rPr lang="en-US" altLang="zh-TW" dirty="0"/>
                  <a:t> with the other </a:t>
                </a:r>
                <a:r>
                  <a:rPr lang="en-US" altLang="zh-TW" dirty="0" err="1"/>
                  <a:t>logits</a:t>
                </a:r>
                <a:r>
                  <a:rPr lang="en-US" altLang="zh-TW" dirty="0"/>
                  <a:t>. </a:t>
                </a:r>
                <a:endParaRPr lang="en-US" altLang="zh-TW" dirty="0" smtClean="0"/>
              </a:p>
              <a:p>
                <a:endParaRPr lang="en-US" altLang="zh-TW" sz="8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zh-TW" i="1">
                              <a:latin typeface="Cambria Math" charset="0"/>
                            </a:rPr>
                          </m:ctrlPr>
                        </m:sSubPr>
                        <m:e>
                          <m:r>
                            <a:rPr kumimoji="1" lang="en-US" altLang="zh-TW" b="0" i="1" smtClean="0">
                              <a:latin typeface="Cambria Math" charset="0"/>
                            </a:rPr>
                            <m:t>𝑞</m:t>
                          </m:r>
                        </m:e>
                        <m:sub>
                          <m:r>
                            <a:rPr kumimoji="1" lang="en-US" altLang="zh-TW" i="1">
                              <a:latin typeface="Cambria Math" charset="0"/>
                            </a:rPr>
                            <m:t>𝑖</m:t>
                          </m:r>
                        </m:sub>
                      </m:sSub>
                      <m:r>
                        <a:rPr kumimoji="1" lang="en-US" altLang="zh-TW" b="0" i="1" smtClean="0">
                          <a:latin typeface="Cambria Math" charset="0"/>
                        </a:rPr>
                        <m:t>=</m:t>
                      </m:r>
                      <m:f>
                        <m:fPr>
                          <m:ctrlPr>
                            <a:rPr kumimoji="1" lang="bg-BG" altLang="zh-TW" i="1" smtClean="0">
                              <a:latin typeface="Cambria Math" charset="0"/>
                            </a:rPr>
                          </m:ctrlPr>
                        </m:fPr>
                        <m:num>
                          <m:r>
                            <a:rPr kumimoji="1" lang="en-US" altLang="zh-TW" b="0" i="1" smtClean="0">
                              <a:latin typeface="Cambria Math" charset="0"/>
                            </a:rPr>
                            <m:t>𝑒𝑥𝑝</m:t>
                          </m:r>
                          <m:r>
                            <a:rPr kumimoji="1" lang="en-US" altLang="zh-TW" b="0" i="1" smtClean="0">
                              <a:latin typeface="Cambria Math" charset="0"/>
                            </a:rPr>
                            <m:t>⁡(</m:t>
                          </m:r>
                          <m:sSub>
                            <m:sSubPr>
                              <m:ctrlPr>
                                <a:rPr kumimoji="1" lang="en-US" altLang="zh-TW" b="0" i="1" smtClean="0">
                                  <a:latin typeface="Cambria Math" charset="0"/>
                                </a:rPr>
                              </m:ctrlPr>
                            </m:sSubPr>
                            <m:e>
                              <m:r>
                                <a:rPr kumimoji="1" lang="en-US" altLang="zh-TW" b="0" i="1" smtClean="0">
                                  <a:latin typeface="Cambria Math" charset="0"/>
                                </a:rPr>
                                <m:t>𝑧</m:t>
                              </m:r>
                            </m:e>
                            <m:sub>
                              <m:r>
                                <a:rPr kumimoji="1" lang="en-US" altLang="zh-TW" b="0" i="1" smtClean="0">
                                  <a:latin typeface="Cambria Math" charset="0"/>
                                </a:rPr>
                                <m:t>𝑖</m:t>
                              </m:r>
                            </m:sub>
                          </m:sSub>
                          <m:r>
                            <a:rPr kumimoji="1" lang="en-US" altLang="zh-TW" b="0" i="1" smtClean="0">
                              <a:latin typeface="Cambria Math" charset="0"/>
                            </a:rPr>
                            <m:t>/</m:t>
                          </m:r>
                          <m:r>
                            <a:rPr kumimoji="1" lang="en-US" altLang="zh-TW" b="0" i="1" smtClean="0">
                              <a:latin typeface="Cambria Math" charset="0"/>
                            </a:rPr>
                            <m:t>𝑇</m:t>
                          </m:r>
                          <m:r>
                            <a:rPr kumimoji="1" lang="en-US" altLang="zh-TW" b="0" i="1" smtClean="0">
                              <a:latin typeface="Cambria Math" charset="0"/>
                            </a:rPr>
                            <m:t>)</m:t>
                          </m:r>
                        </m:num>
                        <m:den>
                          <m:nary>
                            <m:naryPr>
                              <m:chr m:val="∑"/>
                              <m:supHide m:val="on"/>
                              <m:ctrlPr>
                                <a:rPr kumimoji="1" lang="bg-BG" altLang="zh-TW" i="1" smtClean="0">
                                  <a:latin typeface="Cambria Math" charset="0"/>
                                </a:rPr>
                              </m:ctrlPr>
                            </m:naryPr>
                            <m:sub>
                              <m:r>
                                <m:rPr>
                                  <m:brk m:alnAt="7"/>
                                </m:rPr>
                                <a:rPr kumimoji="1" lang="en-US" altLang="zh-TW" b="0" i="1" smtClean="0">
                                  <a:latin typeface="Cambria Math" charset="0"/>
                                </a:rPr>
                                <m:t>𝑗</m:t>
                              </m:r>
                            </m:sub>
                            <m:sup/>
                            <m:e>
                              <m:r>
                                <a:rPr kumimoji="1" lang="en-US" altLang="zh-TW" b="0" i="1" smtClean="0">
                                  <a:latin typeface="Cambria Math" charset="0"/>
                                </a:rPr>
                                <m:t>𝑒𝑥𝑝</m:t>
                              </m:r>
                              <m:r>
                                <a:rPr kumimoji="1" lang="en-US" altLang="zh-TW" b="0" i="1" smtClean="0">
                                  <a:latin typeface="Cambria Math" charset="0"/>
                                </a:rPr>
                                <m:t>⁡(</m:t>
                              </m:r>
                              <m:sSub>
                                <m:sSubPr>
                                  <m:ctrlPr>
                                    <a:rPr kumimoji="1" lang="en-US" altLang="zh-TW" i="1">
                                      <a:latin typeface="Cambria Math" charset="0"/>
                                    </a:rPr>
                                  </m:ctrlPr>
                                </m:sSubPr>
                                <m:e>
                                  <m:r>
                                    <a:rPr kumimoji="1" lang="en-US" altLang="zh-TW" i="1">
                                      <a:latin typeface="Cambria Math" charset="0"/>
                                    </a:rPr>
                                    <m:t>𝑧</m:t>
                                  </m:r>
                                </m:e>
                                <m:sub>
                                  <m:r>
                                    <a:rPr kumimoji="1" lang="en-US" altLang="zh-TW" b="0" i="1" smtClean="0">
                                      <a:latin typeface="Cambria Math" charset="0"/>
                                    </a:rPr>
                                    <m:t>𝑗</m:t>
                                  </m:r>
                                </m:sub>
                              </m:sSub>
                              <m:r>
                                <a:rPr kumimoji="1" lang="en-US" altLang="zh-TW" i="1">
                                  <a:latin typeface="Cambria Math" charset="0"/>
                                </a:rPr>
                                <m:t>/</m:t>
                              </m:r>
                              <m:r>
                                <a:rPr kumimoji="1" lang="en-US" altLang="zh-TW" i="1">
                                  <a:latin typeface="Cambria Math" charset="0"/>
                                </a:rPr>
                                <m:t>𝑇</m:t>
                              </m:r>
                              <m:r>
                                <a:rPr kumimoji="1" lang="en-US" altLang="zh-TW" b="0" i="1" smtClean="0">
                                  <a:latin typeface="Cambria Math" charset="0"/>
                                </a:rPr>
                                <m:t>)</m:t>
                              </m:r>
                            </m:e>
                          </m:nary>
                        </m:den>
                      </m:f>
                    </m:oMath>
                  </m:oMathPara>
                </a14:m>
                <a:endParaRPr kumimoji="1" lang="en-US" altLang="zh-TW" dirty="0" smtClean="0"/>
              </a:p>
              <a:p>
                <a:r>
                  <a:rPr lang="en-US" altLang="zh-TW" dirty="0" smtClean="0"/>
                  <a:t>where </a:t>
                </a:r>
                <a14:m>
                  <m:oMath xmlns:m="http://schemas.openxmlformats.org/officeDocument/2006/math">
                    <m:r>
                      <a:rPr kumimoji="1" lang="en-US" altLang="zh-TW" i="1">
                        <a:latin typeface="Cambria Math" charset="0"/>
                      </a:rPr>
                      <m:t>𝑇</m:t>
                    </m:r>
                  </m:oMath>
                </a14:m>
                <a:r>
                  <a:rPr lang="en-US" altLang="zh-TW" dirty="0"/>
                  <a:t> is a temperature that is normally set to 1. Using a higher value for </a:t>
                </a:r>
                <a14:m>
                  <m:oMath xmlns:m="http://schemas.openxmlformats.org/officeDocument/2006/math">
                    <m:r>
                      <a:rPr kumimoji="1" lang="en-US" altLang="zh-TW" i="1">
                        <a:latin typeface="Cambria Math" charset="0"/>
                      </a:rPr>
                      <m:t>𝑇</m:t>
                    </m:r>
                  </m:oMath>
                </a14:m>
                <a:r>
                  <a:rPr lang="en-US" altLang="zh-TW" dirty="0"/>
                  <a:t> produces a softer probability distribution over classes. </a:t>
                </a:r>
              </a:p>
              <a:p>
                <a:endParaRPr kumimoji="1" lang="en-US" altLang="zh-TW" sz="1000" dirty="0" smtClean="0"/>
              </a:p>
              <a:p>
                <a:r>
                  <a:rPr lang="en-US" altLang="zh-TW" dirty="0"/>
                  <a:t>In the simplest form of </a:t>
                </a:r>
                <a:r>
                  <a:rPr lang="en-US" altLang="zh-TW" dirty="0" smtClean="0"/>
                  <a:t>distillation</a:t>
                </a:r>
                <a:r>
                  <a:rPr lang="zh-TW" altLang="en-US" dirty="0" smtClean="0"/>
                  <a:t>：</a:t>
                </a:r>
                <a:r>
                  <a:rPr lang="en-US" altLang="zh-TW" dirty="0" smtClean="0"/>
                  <a:t> </a:t>
                </a:r>
              </a:p>
              <a:p>
                <a:pPr marL="857250" lvl="1" indent="-457200">
                  <a:buFont typeface="+mj-lt"/>
                  <a:buAutoNum type="arabicParenR"/>
                </a:pPr>
                <a:r>
                  <a:rPr lang="en-US" altLang="zh-TW" dirty="0" smtClean="0"/>
                  <a:t>knowledge </a:t>
                </a:r>
                <a:r>
                  <a:rPr lang="en-US" altLang="zh-TW" dirty="0"/>
                  <a:t>is transferred to the distilled model by training it on a </a:t>
                </a:r>
                <a:r>
                  <a:rPr lang="en-US" altLang="zh-TW" i="1" dirty="0"/>
                  <a:t>transfer set </a:t>
                </a:r>
                <a:endParaRPr lang="en-US" altLang="zh-TW" i="1" dirty="0" smtClean="0"/>
              </a:p>
              <a:p>
                <a:pPr marL="857250" lvl="1" indent="-457200">
                  <a:buFont typeface="+mj-lt"/>
                  <a:buAutoNum type="arabicParenR"/>
                </a:pPr>
                <a:r>
                  <a:rPr lang="en-US" altLang="zh-TW" dirty="0" smtClean="0"/>
                  <a:t>using </a:t>
                </a:r>
                <a:r>
                  <a:rPr lang="en-US" altLang="zh-TW" dirty="0"/>
                  <a:t>a </a:t>
                </a:r>
                <a:r>
                  <a:rPr lang="en-US" altLang="zh-TW" dirty="0">
                    <a:solidFill>
                      <a:srgbClr val="0070C0"/>
                    </a:solidFill>
                  </a:rPr>
                  <a:t>soft target distribution </a:t>
                </a:r>
                <a:r>
                  <a:rPr lang="en-US" altLang="zh-TW" dirty="0"/>
                  <a:t>for each case in the transfer set that is produced by using the cumbersome model with a high temperature in its </a:t>
                </a:r>
                <a:r>
                  <a:rPr lang="en-US" altLang="zh-TW" dirty="0" err="1"/>
                  <a:t>softmax</a:t>
                </a:r>
                <a:r>
                  <a:rPr lang="en-US" altLang="zh-TW" dirty="0" smtClean="0"/>
                  <a:t>.</a:t>
                </a:r>
              </a:p>
              <a:p>
                <a:pPr marL="857250" lvl="1" indent="-457200">
                  <a:buFont typeface="+mj-lt"/>
                  <a:buAutoNum type="arabicParenR"/>
                </a:pPr>
                <a:r>
                  <a:rPr lang="en-US" altLang="zh-TW" dirty="0"/>
                  <a:t>The </a:t>
                </a:r>
                <a:r>
                  <a:rPr lang="en-US" altLang="zh-TW" u="sng" dirty="0"/>
                  <a:t>same high temperature </a:t>
                </a:r>
                <a:r>
                  <a:rPr lang="en-US" altLang="zh-TW" dirty="0"/>
                  <a:t>is used when training the distilled </a:t>
                </a:r>
                <a:r>
                  <a:rPr lang="en-US" altLang="zh-TW" dirty="0" smtClean="0"/>
                  <a:t>model</a:t>
                </a:r>
              </a:p>
              <a:p>
                <a:pPr marL="1257300" lvl="2" indent="-457200">
                  <a:buFont typeface="Wingdings" charset="2"/>
                  <a:buChar char="ü"/>
                </a:pPr>
                <a:r>
                  <a:rPr lang="en-US" altLang="zh-TW" dirty="0" smtClean="0"/>
                  <a:t>but </a:t>
                </a:r>
                <a:r>
                  <a:rPr lang="en-US" altLang="zh-TW" dirty="0"/>
                  <a:t>after it has been trained it uses a temperature of 1. </a:t>
                </a:r>
              </a:p>
              <a:p>
                <a:pPr marL="857250" lvl="1" indent="-457200">
                  <a:buFont typeface="+mj-lt"/>
                  <a:buAutoNum type="arabicParenR"/>
                </a:pPr>
                <a:endParaRPr lang="en-US" altLang="zh-TW"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895" t="-886" r="-1789" b="-387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7742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Experiments on MNIST</a:t>
            </a:r>
            <a:r>
              <a:rPr kumimoji="1" lang="zh-TW" altLang="en-US" dirty="0" smtClean="0"/>
              <a:t> </a:t>
            </a:r>
            <a:r>
              <a:rPr kumimoji="1" lang="en-US" altLang="zh-TW" dirty="0" smtClean="0"/>
              <a:t>(1/2)</a:t>
            </a:r>
            <a:endParaRPr kumimoji="1" lang="zh-TW" altLang="en-US" dirty="0"/>
          </a:p>
        </p:txBody>
      </p:sp>
      <p:sp>
        <p:nvSpPr>
          <p:cNvPr id="3" name="內容版面配置區 2"/>
          <p:cNvSpPr>
            <a:spLocks noGrp="1"/>
          </p:cNvSpPr>
          <p:nvPr>
            <p:ph idx="1"/>
          </p:nvPr>
        </p:nvSpPr>
        <p:spPr/>
        <p:txBody>
          <a:bodyPr/>
          <a:lstStyle/>
          <a:p>
            <a:r>
              <a:rPr lang="en-US" altLang="zh-TW" dirty="0"/>
              <a:t>In addition, the input images were </a:t>
            </a:r>
            <a:r>
              <a:rPr lang="en-US" altLang="zh-TW" dirty="0" smtClean="0"/>
              <a:t>jittered </a:t>
            </a:r>
            <a:r>
              <a:rPr lang="en-US" altLang="zh-TW" dirty="0"/>
              <a:t>by up to two pixels in any direction. </a:t>
            </a:r>
          </a:p>
          <a:p>
            <a:endParaRPr kumimoji="1" lang="en-US" altLang="zh-TW" sz="1200" dirty="0"/>
          </a:p>
          <a:p>
            <a:r>
              <a:rPr kumimoji="1" lang="en-US" altLang="zh-TW" dirty="0" smtClean="0"/>
              <a:t>2</a:t>
            </a:r>
            <a:r>
              <a:rPr kumimoji="1" lang="zh-TW" altLang="en-US" dirty="0" smtClean="0"/>
              <a:t>層</a:t>
            </a:r>
            <a:r>
              <a:rPr kumimoji="1" lang="en-US" altLang="zh-TW" dirty="0" smtClean="0"/>
              <a:t>*1200</a:t>
            </a:r>
            <a:r>
              <a:rPr kumimoji="1" lang="zh-TW" altLang="en-US" dirty="0" smtClean="0"/>
              <a:t>，</a:t>
            </a:r>
            <a:r>
              <a:rPr kumimoji="1" lang="en-US" altLang="zh-TW" dirty="0" smtClean="0"/>
              <a:t>RELU</a:t>
            </a:r>
            <a:r>
              <a:rPr kumimoji="1" lang="zh-TW" altLang="en-US" dirty="0" smtClean="0"/>
              <a:t> </a:t>
            </a:r>
            <a:r>
              <a:rPr kumimoji="1" lang="en-US" altLang="zh-TW" dirty="0" smtClean="0"/>
              <a:t>DNN</a:t>
            </a:r>
            <a:r>
              <a:rPr kumimoji="1" lang="zh-TW" altLang="en-US" dirty="0" smtClean="0"/>
              <a:t>，</a:t>
            </a:r>
            <a:r>
              <a:rPr kumimoji="1" lang="en-US" altLang="zh-TW" dirty="0" smtClean="0"/>
              <a:t>60000 training cases</a:t>
            </a:r>
            <a:r>
              <a:rPr kumimoji="1" lang="zh-TW" altLang="en-US" dirty="0" smtClean="0"/>
              <a:t> </a:t>
            </a:r>
            <a:r>
              <a:rPr kumimoji="1" lang="zh-TW" altLang="en-US" dirty="0" smtClean="0">
                <a:sym typeface="Wingdings"/>
              </a:rPr>
              <a:t></a:t>
            </a:r>
            <a:r>
              <a:rPr kumimoji="1" lang="en-US" altLang="zh-TW" dirty="0" smtClean="0">
                <a:sym typeface="Wingdings"/>
              </a:rPr>
              <a:t> </a:t>
            </a:r>
            <a:r>
              <a:rPr kumimoji="1" lang="en-US" altLang="zh-TW" b="1" dirty="0" smtClean="0">
                <a:sym typeface="Wingdings"/>
              </a:rPr>
              <a:t>67</a:t>
            </a:r>
            <a:r>
              <a:rPr kumimoji="1" lang="en-US" altLang="zh-TW" dirty="0" smtClean="0">
                <a:sym typeface="Wingdings"/>
              </a:rPr>
              <a:t> test errors</a:t>
            </a:r>
            <a:endParaRPr kumimoji="1" lang="en-US" altLang="zh-TW" dirty="0"/>
          </a:p>
          <a:p>
            <a:pPr lvl="1"/>
            <a:r>
              <a:rPr lang="en-US" altLang="zh-TW" dirty="0"/>
              <a:t>The net was strongly regularized using dropout and weight-constraints </a:t>
            </a:r>
          </a:p>
          <a:p>
            <a:pPr lvl="1"/>
            <a:endParaRPr kumimoji="1" lang="en-US" altLang="zh-TW" dirty="0" smtClean="0"/>
          </a:p>
          <a:p>
            <a:r>
              <a:rPr kumimoji="1" lang="en-US" altLang="zh-TW" dirty="0"/>
              <a:t>2</a:t>
            </a:r>
            <a:r>
              <a:rPr kumimoji="1" lang="zh-TW" altLang="en-US" dirty="0"/>
              <a:t>層</a:t>
            </a:r>
            <a:r>
              <a:rPr kumimoji="1" lang="en-US" altLang="zh-TW" dirty="0" smtClean="0"/>
              <a:t>*</a:t>
            </a:r>
            <a:r>
              <a:rPr kumimoji="1" lang="en-US" altLang="zh-TW" dirty="0">
                <a:solidFill>
                  <a:schemeClr val="accent5">
                    <a:lumMod val="75000"/>
                  </a:schemeClr>
                </a:solidFill>
              </a:rPr>
              <a:t>8</a:t>
            </a:r>
            <a:r>
              <a:rPr kumimoji="1" lang="en-US" altLang="zh-TW" dirty="0" smtClean="0">
                <a:solidFill>
                  <a:schemeClr val="accent5">
                    <a:lumMod val="75000"/>
                  </a:schemeClr>
                </a:solidFill>
              </a:rPr>
              <a:t>00</a:t>
            </a:r>
            <a:r>
              <a:rPr kumimoji="1" lang="zh-TW" altLang="en-US" dirty="0"/>
              <a:t>，</a:t>
            </a:r>
            <a:r>
              <a:rPr kumimoji="1" lang="en-US" altLang="zh-TW" dirty="0"/>
              <a:t>RELU</a:t>
            </a:r>
            <a:r>
              <a:rPr kumimoji="1" lang="zh-TW" altLang="en-US" dirty="0"/>
              <a:t> </a:t>
            </a:r>
            <a:r>
              <a:rPr kumimoji="1" lang="en-US" altLang="zh-TW" dirty="0"/>
              <a:t>DNN</a:t>
            </a:r>
            <a:r>
              <a:rPr kumimoji="1" lang="zh-TW" altLang="en-US" dirty="0"/>
              <a:t>，</a:t>
            </a:r>
            <a:r>
              <a:rPr kumimoji="1" lang="en-US" altLang="zh-TW" dirty="0"/>
              <a:t>60000 training cases</a:t>
            </a:r>
            <a:r>
              <a:rPr kumimoji="1" lang="zh-TW" altLang="en-US" dirty="0"/>
              <a:t> </a:t>
            </a:r>
            <a:r>
              <a:rPr kumimoji="1" lang="zh-TW" altLang="en-US" dirty="0">
                <a:sym typeface="Wingdings"/>
              </a:rPr>
              <a:t></a:t>
            </a:r>
            <a:r>
              <a:rPr kumimoji="1" lang="en-US" altLang="zh-TW" dirty="0">
                <a:sym typeface="Wingdings"/>
              </a:rPr>
              <a:t> </a:t>
            </a:r>
            <a:r>
              <a:rPr kumimoji="1" lang="en-US" altLang="zh-TW" b="1" dirty="0" smtClean="0">
                <a:sym typeface="Wingdings"/>
              </a:rPr>
              <a:t>146</a:t>
            </a:r>
            <a:r>
              <a:rPr kumimoji="1" lang="en-US" altLang="zh-TW" dirty="0" smtClean="0">
                <a:sym typeface="Wingdings"/>
              </a:rPr>
              <a:t> </a:t>
            </a:r>
            <a:r>
              <a:rPr kumimoji="1" lang="en-US" altLang="zh-TW" dirty="0">
                <a:sym typeface="Wingdings"/>
              </a:rPr>
              <a:t>test errors</a:t>
            </a:r>
            <a:endParaRPr kumimoji="1" lang="en-US" altLang="zh-TW" dirty="0"/>
          </a:p>
          <a:p>
            <a:pPr lvl="1"/>
            <a:r>
              <a:rPr lang="en-US" altLang="zh-TW" dirty="0" smtClean="0"/>
              <a:t>no regularization  </a:t>
            </a:r>
          </a:p>
          <a:p>
            <a:pPr lvl="1"/>
            <a:r>
              <a:rPr lang="en-US" altLang="zh-TW" dirty="0"/>
              <a:t>if the smaller net was regularized solely by adding the </a:t>
            </a:r>
            <a:r>
              <a:rPr lang="en-US" altLang="zh-TW" i="1" u="sng" dirty="0"/>
              <a:t>additional task </a:t>
            </a:r>
            <a:r>
              <a:rPr lang="en-US" altLang="zh-TW" u="sng" dirty="0"/>
              <a:t>of matching the soft targets produced by the large net </a:t>
            </a:r>
            <a:r>
              <a:rPr lang="en-US" altLang="zh-TW" dirty="0"/>
              <a:t>at a temperature of 20, it achieved </a:t>
            </a:r>
            <a:r>
              <a:rPr lang="en-US" altLang="zh-TW" b="1" dirty="0"/>
              <a:t>74</a:t>
            </a:r>
            <a:r>
              <a:rPr lang="en-US" altLang="zh-TW" dirty="0"/>
              <a:t> test errors. </a:t>
            </a:r>
          </a:p>
          <a:p>
            <a:pPr lvl="1"/>
            <a:endParaRPr lang="en-US" altLang="zh-TW" dirty="0"/>
          </a:p>
          <a:p>
            <a:r>
              <a:rPr lang="en-US" altLang="zh-TW" dirty="0" smtClean="0"/>
              <a:t>+300 neurons per layer </a:t>
            </a:r>
            <a:r>
              <a:rPr lang="en-US" altLang="zh-TW" dirty="0" smtClean="0">
                <a:sym typeface="Wingdings"/>
              </a:rPr>
              <a:t> </a:t>
            </a:r>
            <a:r>
              <a:rPr lang="en-US" altLang="zh-TW" dirty="0"/>
              <a:t>all temperatures </a:t>
            </a:r>
            <a:r>
              <a:rPr lang="en-US" altLang="zh-TW" dirty="0" smtClean="0"/>
              <a:t>(&gt; 8) </a:t>
            </a:r>
            <a:r>
              <a:rPr lang="en-US" altLang="zh-TW" dirty="0"/>
              <a:t>gave fairly similar </a:t>
            </a:r>
            <a:r>
              <a:rPr lang="en-US" altLang="zh-TW" dirty="0" smtClean="0"/>
              <a:t>results</a:t>
            </a:r>
          </a:p>
          <a:p>
            <a:r>
              <a:rPr lang="en-US" altLang="zh-TW" dirty="0" smtClean="0"/>
              <a:t>-30 neurons per layer </a:t>
            </a:r>
            <a:r>
              <a:rPr lang="en-US" altLang="zh-TW" dirty="0" smtClean="0">
                <a:sym typeface="Wingdings"/>
              </a:rPr>
              <a:t> </a:t>
            </a:r>
            <a:r>
              <a:rPr lang="en-US" altLang="zh-TW" dirty="0"/>
              <a:t>temperatures </a:t>
            </a:r>
            <a:r>
              <a:rPr lang="en-US" altLang="zh-TW" dirty="0" smtClean="0"/>
              <a:t>(2.5~4) </a:t>
            </a:r>
            <a:r>
              <a:rPr lang="en-US" altLang="zh-TW" dirty="0"/>
              <a:t>worked significantly better than higher or lower temperatures. </a:t>
            </a:r>
          </a:p>
          <a:p>
            <a:r>
              <a:rPr lang="en-US" altLang="zh-TW" dirty="0" smtClean="0"/>
              <a:t> </a:t>
            </a:r>
            <a:endParaRPr lang="en-US" altLang="zh-TW" dirty="0"/>
          </a:p>
          <a:p>
            <a:endParaRPr lang="en-US" altLang="zh-TW" dirty="0"/>
          </a:p>
          <a:p>
            <a:endParaRPr kumimoji="1" lang="zh-TW" altLang="en-US" dirty="0"/>
          </a:p>
        </p:txBody>
      </p:sp>
    </p:spTree>
    <p:extLst>
      <p:ext uri="{BB962C8B-B14F-4D97-AF65-F5344CB8AC3E}">
        <p14:creationId xmlns:p14="http://schemas.microsoft.com/office/powerpoint/2010/main" val="169789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Experiments on MNIST (2/2)</a:t>
            </a:r>
            <a:endParaRPr kumimoji="1" lang="zh-TW" altLang="en-US" dirty="0"/>
          </a:p>
        </p:txBody>
      </p:sp>
      <p:sp>
        <p:nvSpPr>
          <p:cNvPr id="3" name="內容版面配置區 2"/>
          <p:cNvSpPr>
            <a:spLocks noGrp="1"/>
          </p:cNvSpPr>
          <p:nvPr>
            <p:ph idx="1"/>
          </p:nvPr>
        </p:nvSpPr>
        <p:spPr/>
        <p:txBody>
          <a:bodyPr/>
          <a:lstStyle/>
          <a:p>
            <a:r>
              <a:rPr lang="en-US" altLang="zh-TW" dirty="0"/>
              <a:t>We then tried omitting all examples of the digit 3 from the transfer set. </a:t>
            </a:r>
            <a:endParaRPr lang="en-US" altLang="zh-TW" dirty="0" smtClean="0"/>
          </a:p>
          <a:p>
            <a:pPr lvl="1"/>
            <a:r>
              <a:rPr lang="en-US" altLang="zh-TW" dirty="0"/>
              <a:t>206 test errors </a:t>
            </a:r>
            <a:r>
              <a:rPr lang="en-US" altLang="zh-TW" dirty="0" smtClean="0"/>
              <a:t>(</a:t>
            </a:r>
            <a:r>
              <a:rPr lang="zh-TW" altLang="en-US" dirty="0" smtClean="0"/>
              <a:t>其中：</a:t>
            </a:r>
            <a:r>
              <a:rPr lang="en-US" altLang="zh-TW" dirty="0" smtClean="0"/>
              <a:t>133/1010 </a:t>
            </a:r>
            <a:r>
              <a:rPr lang="en-US" altLang="zh-TW" dirty="0"/>
              <a:t>3s </a:t>
            </a:r>
            <a:r>
              <a:rPr lang="en-US" altLang="zh-TW" dirty="0" smtClean="0"/>
              <a:t>in </a:t>
            </a:r>
            <a:r>
              <a:rPr lang="en-US" altLang="zh-TW" dirty="0"/>
              <a:t>the test set. </a:t>
            </a:r>
            <a:r>
              <a:rPr lang="en-US" altLang="zh-TW" dirty="0" smtClean="0"/>
              <a:t>) </a:t>
            </a:r>
            <a:r>
              <a:rPr lang="en-US" altLang="zh-TW" dirty="0" smtClean="0">
                <a:sym typeface="Wingdings"/>
              </a:rPr>
              <a:t> bias</a:t>
            </a:r>
            <a:r>
              <a:rPr lang="zh-TW" altLang="en-US" dirty="0" smtClean="0">
                <a:sym typeface="Wingdings"/>
              </a:rPr>
              <a:t>太低</a:t>
            </a:r>
            <a:endParaRPr lang="en-US" altLang="zh-TW" dirty="0"/>
          </a:p>
          <a:p>
            <a:pPr lvl="1"/>
            <a:r>
              <a:rPr lang="zh-TW" altLang="en-US" dirty="0" smtClean="0"/>
              <a:t>調高</a:t>
            </a:r>
            <a:r>
              <a:rPr lang="en-US" altLang="zh-TW" dirty="0" smtClean="0"/>
              <a:t>bias </a:t>
            </a:r>
            <a:r>
              <a:rPr lang="en-US" altLang="zh-TW" dirty="0" smtClean="0">
                <a:sym typeface="Wingdings"/>
              </a:rPr>
              <a:t> </a:t>
            </a:r>
            <a:r>
              <a:rPr lang="en-US" altLang="zh-TW" dirty="0"/>
              <a:t>109 errors of which 14 are on 3s </a:t>
            </a:r>
          </a:p>
          <a:p>
            <a:pPr lvl="1"/>
            <a:r>
              <a:rPr lang="en-US" altLang="zh-TW" dirty="0"/>
              <a:t>So </a:t>
            </a:r>
            <a:r>
              <a:rPr lang="en-US" altLang="zh-TW" dirty="0">
                <a:solidFill>
                  <a:srgbClr val="C00000"/>
                </a:solidFill>
              </a:rPr>
              <a:t>with the right bias</a:t>
            </a:r>
            <a:r>
              <a:rPr lang="en-US" altLang="zh-TW" dirty="0"/>
              <a:t>, the distilled model gets 98.6% of the test 3s correct despite never having seen a 3 during training </a:t>
            </a:r>
          </a:p>
          <a:p>
            <a:pPr lvl="1"/>
            <a:endParaRPr lang="en-US" altLang="zh-TW" dirty="0"/>
          </a:p>
          <a:p>
            <a:pPr lvl="1"/>
            <a:endParaRPr lang="en-US" altLang="zh-TW" dirty="0"/>
          </a:p>
          <a:p>
            <a:r>
              <a:rPr lang="en-US" altLang="zh-TW" dirty="0" smtClean="0"/>
              <a:t>If </a:t>
            </a:r>
            <a:r>
              <a:rPr lang="en-US" altLang="zh-TW" dirty="0"/>
              <a:t>the transfer set contains </a:t>
            </a:r>
            <a:r>
              <a:rPr lang="en-US" altLang="zh-TW" i="1" dirty="0"/>
              <a:t>only </a:t>
            </a:r>
            <a:r>
              <a:rPr lang="en-US" altLang="zh-TW" dirty="0"/>
              <a:t>the 7s and 8s from the training set, the distilled model makes 47.3% test </a:t>
            </a:r>
            <a:r>
              <a:rPr lang="en-US" altLang="zh-TW" dirty="0" smtClean="0"/>
              <a:t>errors</a:t>
            </a:r>
          </a:p>
          <a:p>
            <a:pPr lvl="1"/>
            <a:r>
              <a:rPr lang="en-US" altLang="zh-TW" dirty="0" smtClean="0"/>
              <a:t>but </a:t>
            </a:r>
            <a:r>
              <a:rPr lang="en-US" altLang="zh-TW" dirty="0"/>
              <a:t>when the biases for 7 and 8 are reduced by 7.6 to optimize test performance, this falls to 13.2% test errors. </a:t>
            </a:r>
          </a:p>
          <a:p>
            <a:endParaRPr lang="en-US" altLang="zh-TW" dirty="0"/>
          </a:p>
        </p:txBody>
      </p:sp>
    </p:spTree>
    <p:extLst>
      <p:ext uri="{BB962C8B-B14F-4D97-AF65-F5344CB8AC3E}">
        <p14:creationId xmlns:p14="http://schemas.microsoft.com/office/powerpoint/2010/main" val="169580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Experiments on Speech Recognition</a:t>
            </a:r>
            <a:endParaRPr kumimoji="1" lang="zh-TW" altLang="en-US" dirty="0"/>
          </a:p>
        </p:txBody>
      </p:sp>
      <p:sp>
        <p:nvSpPr>
          <p:cNvPr id="3" name="內容版面配置區 2"/>
          <p:cNvSpPr>
            <a:spLocks noGrp="1"/>
          </p:cNvSpPr>
          <p:nvPr>
            <p:ph idx="1"/>
          </p:nvPr>
        </p:nvSpPr>
        <p:spPr/>
        <p:txBody>
          <a:bodyPr/>
          <a:lstStyle/>
          <a:p>
            <a:r>
              <a:rPr lang="en-US" altLang="zh-TW" dirty="0" smtClean="0"/>
              <a:t>8</a:t>
            </a:r>
            <a:r>
              <a:rPr lang="zh-TW" altLang="en-US" dirty="0" smtClean="0"/>
              <a:t>層</a:t>
            </a:r>
            <a:r>
              <a:rPr lang="en-US" altLang="zh-TW" dirty="0" smtClean="0"/>
              <a:t>*2560</a:t>
            </a:r>
            <a:r>
              <a:rPr lang="zh-TW" altLang="en-US" dirty="0" smtClean="0"/>
              <a:t>，</a:t>
            </a:r>
            <a:r>
              <a:rPr lang="en-US" altLang="zh-TW" dirty="0" smtClean="0"/>
              <a:t>RELU</a:t>
            </a:r>
            <a:r>
              <a:rPr lang="zh-TW" altLang="en-US" dirty="0" smtClean="0"/>
              <a:t> </a:t>
            </a:r>
            <a:r>
              <a:rPr lang="en-US" altLang="zh-TW" dirty="0" smtClean="0"/>
              <a:t>DNN</a:t>
            </a:r>
            <a:r>
              <a:rPr lang="zh-TW" altLang="en-US" dirty="0" smtClean="0"/>
              <a:t>，</a:t>
            </a:r>
            <a:r>
              <a:rPr lang="en-US" altLang="zh-TW" dirty="0" err="1" smtClean="0"/>
              <a:t>softmax</a:t>
            </a:r>
            <a:r>
              <a:rPr lang="zh-TW" altLang="en-US" dirty="0" smtClean="0"/>
              <a:t> </a:t>
            </a:r>
            <a:r>
              <a:rPr lang="en-US" altLang="zh-TW" dirty="0" smtClean="0"/>
              <a:t>layer</a:t>
            </a:r>
            <a:r>
              <a:rPr lang="zh-TW" altLang="en-US" dirty="0" smtClean="0"/>
              <a:t> </a:t>
            </a:r>
            <a:r>
              <a:rPr lang="en-US" altLang="zh-TW" dirty="0" smtClean="0"/>
              <a:t>with</a:t>
            </a:r>
            <a:r>
              <a:rPr lang="zh-TW" altLang="en-US" dirty="0" smtClean="0"/>
              <a:t> </a:t>
            </a:r>
            <a:r>
              <a:rPr lang="en-US" altLang="zh-TW" dirty="0" smtClean="0"/>
              <a:t>14000</a:t>
            </a:r>
            <a:r>
              <a:rPr lang="zh-TW" altLang="en-US" dirty="0" smtClean="0"/>
              <a:t> </a:t>
            </a:r>
            <a:r>
              <a:rPr lang="en-US" altLang="zh-TW" dirty="0" smtClean="0"/>
              <a:t>labels</a:t>
            </a:r>
          </a:p>
          <a:p>
            <a:endParaRPr lang="en-US" altLang="zh-TW" dirty="0" smtClean="0"/>
          </a:p>
          <a:p>
            <a:r>
              <a:rPr lang="en-US" altLang="zh-TW" dirty="0"/>
              <a:t>The input is 26 frames of 40 Mel-scaled filter- bank coefficients with a 10ms advance per frame </a:t>
            </a:r>
            <a:r>
              <a:rPr lang="en-US" altLang="zh-TW" dirty="0">
                <a:solidFill>
                  <a:srgbClr val="C00000"/>
                </a:solidFill>
              </a:rPr>
              <a:t>and we predict the HMM state of </a:t>
            </a:r>
            <a:r>
              <a:rPr lang="en-US" altLang="zh-TW" dirty="0" smtClean="0">
                <a:solidFill>
                  <a:srgbClr val="C00000"/>
                </a:solidFill>
              </a:rPr>
              <a:t>21</a:t>
            </a:r>
            <a:r>
              <a:rPr lang="en-US" altLang="zh-TW" baseline="30000" dirty="0" smtClean="0">
                <a:solidFill>
                  <a:srgbClr val="C00000"/>
                </a:solidFill>
              </a:rPr>
              <a:t>st</a:t>
            </a:r>
            <a:r>
              <a:rPr lang="en-US" altLang="zh-TW" dirty="0" smtClean="0">
                <a:solidFill>
                  <a:srgbClr val="C00000"/>
                </a:solidFill>
              </a:rPr>
              <a:t> frame</a:t>
            </a:r>
            <a:r>
              <a:rPr lang="en-US" altLang="zh-TW" dirty="0">
                <a:solidFill>
                  <a:srgbClr val="C00000"/>
                </a:solidFill>
              </a:rPr>
              <a:t>. </a:t>
            </a:r>
          </a:p>
          <a:p>
            <a:pPr lvl="1"/>
            <a:r>
              <a:rPr lang="en-US" altLang="zh-TW" dirty="0"/>
              <a:t>t</a:t>
            </a:r>
            <a:r>
              <a:rPr lang="en-US" altLang="zh-TW" dirty="0" smtClean="0"/>
              <a:t>otal # </a:t>
            </a:r>
            <a:r>
              <a:rPr lang="en-US" altLang="zh-TW" dirty="0"/>
              <a:t>parameters is about 85M </a:t>
            </a:r>
          </a:p>
          <a:p>
            <a:pPr lvl="1"/>
            <a:endParaRPr lang="en-US" altLang="zh-TW" dirty="0" smtClean="0"/>
          </a:p>
          <a:p>
            <a:r>
              <a:rPr lang="en-US" altLang="zh-TW" dirty="0"/>
              <a:t>Android voice search </a:t>
            </a:r>
            <a:r>
              <a:rPr lang="en-US" altLang="zh-TW" dirty="0" smtClean="0"/>
              <a:t>: 2000 hours, 700M training examples</a:t>
            </a:r>
          </a:p>
          <a:p>
            <a:endParaRPr lang="en-US" altLang="zh-TW" dirty="0" smtClean="0"/>
          </a:p>
          <a:p>
            <a:r>
              <a:rPr lang="en-US" altLang="zh-TW" dirty="0"/>
              <a:t>For the distillation we tried temperatures of [1, </a:t>
            </a:r>
            <a:r>
              <a:rPr lang="en-US" altLang="zh-TW" b="1" dirty="0">
                <a:solidFill>
                  <a:srgbClr val="0070C0"/>
                </a:solidFill>
              </a:rPr>
              <a:t>2</a:t>
            </a:r>
            <a:r>
              <a:rPr lang="en-US" altLang="zh-TW" dirty="0"/>
              <a:t>, 5, 10] and used a relative weight of 0.5 on the cross-entropy for the hard targets, where </a:t>
            </a:r>
            <a:r>
              <a:rPr lang="en-US" altLang="zh-TW" b="1" dirty="0">
                <a:solidFill>
                  <a:srgbClr val="0070C0"/>
                </a:solidFill>
              </a:rPr>
              <a:t>bold font </a:t>
            </a:r>
            <a:r>
              <a:rPr lang="en-US" altLang="zh-TW" dirty="0">
                <a:solidFill>
                  <a:srgbClr val="0070C0"/>
                </a:solidFill>
              </a:rPr>
              <a:t>indicates the best value </a:t>
            </a:r>
            <a:r>
              <a:rPr lang="en-US" altLang="zh-TW" dirty="0"/>
              <a:t>that was used for table 1 </a:t>
            </a:r>
          </a:p>
          <a:p>
            <a:endParaRPr lang="en-US" altLang="zh-TW" dirty="0"/>
          </a:p>
          <a:p>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5589240"/>
            <a:ext cx="3960440" cy="885275"/>
          </a:xfrm>
          <a:prstGeom prst="rect">
            <a:avLst/>
          </a:prstGeom>
        </p:spPr>
      </p:pic>
    </p:spTree>
    <p:extLst>
      <p:ext uri="{BB962C8B-B14F-4D97-AF65-F5344CB8AC3E}">
        <p14:creationId xmlns:p14="http://schemas.microsoft.com/office/powerpoint/2010/main" val="51420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008" y="-14882"/>
            <a:ext cx="8964488" cy="563562"/>
          </a:xfrm>
        </p:spPr>
        <p:txBody>
          <a:bodyPr/>
          <a:lstStyle/>
          <a:p>
            <a:r>
              <a:rPr kumimoji="1" lang="en-US" altLang="zh-TW" dirty="0" smtClean="0"/>
              <a:t>Training ensembles of specialists on very big datasets</a:t>
            </a:r>
            <a:endParaRPr kumimoji="1" lang="zh-TW" altLang="en-US" dirty="0"/>
          </a:p>
        </p:txBody>
      </p:sp>
      <p:sp>
        <p:nvSpPr>
          <p:cNvPr id="3" name="內容版面配置區 2"/>
          <p:cNvSpPr>
            <a:spLocks noGrp="1"/>
          </p:cNvSpPr>
          <p:nvPr>
            <p:ph idx="1"/>
          </p:nvPr>
        </p:nvSpPr>
        <p:spPr/>
        <p:txBody>
          <a:bodyPr/>
          <a:lstStyle/>
          <a:p>
            <a:r>
              <a:rPr lang="en-US" altLang="zh-TW" dirty="0"/>
              <a:t>In this section we give an example of such a dataset and we show how </a:t>
            </a:r>
            <a:r>
              <a:rPr lang="en-US" altLang="zh-TW" dirty="0">
                <a:solidFill>
                  <a:srgbClr val="0070C0"/>
                </a:solidFill>
              </a:rPr>
              <a:t>learning specialist models that each focus on a different confusable subset of the classes </a:t>
            </a:r>
            <a:r>
              <a:rPr lang="en-US" altLang="zh-TW" dirty="0"/>
              <a:t>can reduce the total amount of computation required to learn an ensemble. </a:t>
            </a:r>
            <a:endParaRPr lang="en-US" altLang="zh-TW" dirty="0" smtClean="0"/>
          </a:p>
          <a:p>
            <a:pPr lvl="1"/>
            <a:r>
              <a:rPr lang="en-US" altLang="zh-TW" dirty="0" smtClean="0"/>
              <a:t>we </a:t>
            </a:r>
            <a:r>
              <a:rPr lang="en-US" altLang="zh-TW" dirty="0"/>
              <a:t>describe how this </a:t>
            </a:r>
            <a:r>
              <a:rPr lang="en-US" altLang="zh-TW" dirty="0" err="1"/>
              <a:t>overfitting</a:t>
            </a:r>
            <a:r>
              <a:rPr lang="en-US" altLang="zh-TW" dirty="0"/>
              <a:t> may be prevented by using soft targets </a:t>
            </a:r>
            <a:endParaRPr lang="en-US" altLang="zh-TW" dirty="0" smtClean="0"/>
          </a:p>
          <a:p>
            <a:endParaRPr lang="en-US" altLang="zh-TW" dirty="0" smtClean="0"/>
          </a:p>
          <a:p>
            <a:r>
              <a:rPr lang="en-US" altLang="zh-TW" dirty="0" smtClean="0"/>
              <a:t>JFT </a:t>
            </a:r>
            <a:r>
              <a:rPr lang="en-US" altLang="zh-TW" dirty="0"/>
              <a:t>is an internal Google dataset that has 100 million labeled images with 15,000 labels </a:t>
            </a:r>
          </a:p>
          <a:p>
            <a:endParaRPr lang="en-US" altLang="zh-TW" dirty="0" smtClean="0"/>
          </a:p>
          <a:p>
            <a:endParaRPr lang="en-US" altLang="zh-TW" dirty="0" smtClean="0"/>
          </a:p>
          <a:p>
            <a:r>
              <a:rPr lang="en-US" altLang="zh-TW" dirty="0"/>
              <a:t>baseline model for JFT was a </a:t>
            </a:r>
            <a:r>
              <a:rPr lang="en-US" altLang="zh-TW" u="sng" dirty="0"/>
              <a:t>deep convolutional neural network </a:t>
            </a:r>
            <a:r>
              <a:rPr lang="en-US" altLang="zh-TW" u="sng" dirty="0" smtClean="0"/>
              <a:t> </a:t>
            </a:r>
            <a:r>
              <a:rPr lang="en-US" altLang="zh-TW" dirty="0"/>
              <a:t>that had been trained for about six months using asynchronous stochastic gradient descent on a large number of </a:t>
            </a:r>
            <a:r>
              <a:rPr lang="en-US" altLang="zh-TW" dirty="0" smtClean="0"/>
              <a:t>cores</a:t>
            </a:r>
            <a:r>
              <a:rPr lang="en-US" altLang="zh-TW" dirty="0"/>
              <a:t>.</a:t>
            </a:r>
          </a:p>
          <a:p>
            <a:endParaRPr lang="en-US" altLang="zh-TW"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3373425"/>
            <a:ext cx="4104456" cy="1315608"/>
          </a:xfrm>
          <a:prstGeom prst="rect">
            <a:avLst/>
          </a:prstGeom>
        </p:spPr>
      </p:pic>
    </p:spTree>
    <p:extLst>
      <p:ext uri="{BB962C8B-B14F-4D97-AF65-F5344CB8AC3E}">
        <p14:creationId xmlns:p14="http://schemas.microsoft.com/office/powerpoint/2010/main" val="135084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KAME169@UGTKWY0FUVWZY5H8" val="5813"/>
</p:tagLst>
</file>

<file path=ppt/theme/theme1.xml><?xml version="1.0" encoding="utf-8"?>
<a:theme xmlns:a="http://schemas.openxmlformats.org/drawingml/2006/main" name="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24566</TotalTime>
  <Words>3042</Words>
  <Application>Microsoft Macintosh PowerPoint</Application>
  <PresentationFormat>如螢幕大小 (4:3)</PresentationFormat>
  <Paragraphs>212</Paragraphs>
  <Slides>17</Slides>
  <Notes>16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Calibri</vt:lpstr>
      <vt:lpstr>Cambria Math</vt:lpstr>
      <vt:lpstr>Times New Roman</vt:lpstr>
      <vt:lpstr>Wingdings</vt:lpstr>
      <vt:lpstr>新細明體</vt:lpstr>
      <vt:lpstr>Arial</vt:lpstr>
      <vt:lpstr>blue</vt:lpstr>
      <vt:lpstr>Distilling the Knowledge in a Neural Network</vt:lpstr>
      <vt:lpstr>Outline</vt:lpstr>
      <vt:lpstr>Abstract </vt:lpstr>
      <vt:lpstr>Introduction</vt:lpstr>
      <vt:lpstr>Distillation</vt:lpstr>
      <vt:lpstr>Experiments on MNIST (1/2)</vt:lpstr>
      <vt:lpstr>Experiments on MNIST (2/2)</vt:lpstr>
      <vt:lpstr>Experiments on Speech Recognition</vt:lpstr>
      <vt:lpstr>Training ensembles of specialists on very big datasets</vt:lpstr>
      <vt:lpstr>Specialist Models</vt:lpstr>
      <vt:lpstr>Assign classes to specialist</vt:lpstr>
      <vt:lpstr>Performing inference with ensembles of specialists</vt:lpstr>
      <vt:lpstr>Performing inference with ensembles of specialists</vt:lpstr>
      <vt:lpstr>Soft Targets as Regularizers </vt:lpstr>
      <vt:lpstr>Relationship to Mixtures of Experts</vt:lpstr>
      <vt:lpstr>Discussion (1/2)</vt:lpstr>
      <vt:lpstr>Discussion (2/2)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mhy</dc:creator>
  <cp:lastModifiedBy>Microsoft Office 使用者</cp:lastModifiedBy>
  <cp:revision>2082</cp:revision>
  <dcterms:created xsi:type="dcterms:W3CDTF">2015-10-21T00:35:14Z</dcterms:created>
  <dcterms:modified xsi:type="dcterms:W3CDTF">2016-01-19T05:23:37Z</dcterms:modified>
</cp:coreProperties>
</file>