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4" r:id="rId1"/>
    <p:sldMasterId id="2147483794" r:id="rId2"/>
    <p:sldMasterId id="2147483814" r:id="rId3"/>
    <p:sldMasterId id="2147483854" r:id="rId4"/>
  </p:sldMasterIdLst>
  <p:notesMasterIdLst>
    <p:notesMasterId r:id="rId14"/>
  </p:notesMasterIdLst>
  <p:handoutMasterIdLst>
    <p:handoutMasterId r:id="rId15"/>
  </p:handoutMasterIdLst>
  <p:sldIdLst>
    <p:sldId id="351" r:id="rId5"/>
    <p:sldId id="380" r:id="rId6"/>
    <p:sldId id="381" r:id="rId7"/>
    <p:sldId id="382" r:id="rId8"/>
    <p:sldId id="383" r:id="rId9"/>
    <p:sldId id="384" r:id="rId10"/>
    <p:sldId id="385" r:id="rId11"/>
    <p:sldId id="386" r:id="rId12"/>
    <p:sldId id="387" r:id="rId13"/>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ferty,Charles" initials="R" lastIdx="3" clrIdx="0">
    <p:extLst>
      <p:ext uri="{19B8F6BF-5375-455C-9EA6-DF929625EA0E}">
        <p15:presenceInfo xmlns:p15="http://schemas.microsoft.com/office/powerpoint/2012/main" userId="S-1-5-21-802951002-2094223479-794563710-775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6366" autoAdjust="0"/>
  </p:normalViewPr>
  <p:slideViewPr>
    <p:cSldViewPr snapToGrid="0">
      <p:cViewPr varScale="1">
        <p:scale>
          <a:sx n="78" d="100"/>
          <a:sy n="78" d="100"/>
        </p:scale>
        <p:origin x="82" y="278"/>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842" y="-25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3/28/2023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54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46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556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08658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155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0069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2845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2023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2023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2023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3804785"/>
            <a:ext cx="4545024" cy="630942"/>
          </a:xfrm>
        </p:spPr>
        <p:txBody>
          <a:bodyPr/>
          <a:lstStyle/>
          <a:p>
            <a:pPr>
              <a:spcAft>
                <a:spcPts val="600"/>
              </a:spcAft>
            </a:pPr>
            <a:r>
              <a:rPr lang="en-US" b="1" dirty="0"/>
              <a:t>Downloadable Figures</a:t>
            </a:r>
          </a:p>
          <a:p>
            <a:r>
              <a:rPr lang="en-US" dirty="0"/>
              <a:t>Darin Stewart</a:t>
            </a:r>
          </a:p>
        </p:txBody>
      </p:sp>
      <p:sp>
        <p:nvSpPr>
          <p:cNvPr id="2" name="Title 1"/>
          <p:cNvSpPr>
            <a:spLocks noGrp="1"/>
          </p:cNvSpPr>
          <p:nvPr>
            <p:ph type="ctrTitle"/>
          </p:nvPr>
        </p:nvSpPr>
        <p:spPr/>
        <p:txBody>
          <a:bodyPr/>
          <a:lstStyle/>
          <a:p>
            <a:r>
              <a:rPr lang="en-US" sz="2800" dirty="0"/>
              <a:t>How Large Language Models and Knowledge Graphs Can Transform Enterprise Search</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a:t>
            </a:r>
          </a:p>
        </p:txBody>
      </p:sp>
      <p:pic>
        <p:nvPicPr>
          <p:cNvPr id="3" name="Picture 2" descr="Graphical user interface, text, application&#10;&#10;Description automatically generated">
            <a:extLst>
              <a:ext uri="{FF2B5EF4-FFF2-40B4-BE49-F238E27FC236}">
                <a16:creationId xmlns:a16="http://schemas.microsoft.com/office/drawing/2014/main" id="{4304E7DC-6B88-2ADE-5F64-DDFF3F1623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4413" y="890983"/>
            <a:ext cx="4064691" cy="5165687"/>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a:t>
            </a:r>
          </a:p>
        </p:txBody>
      </p:sp>
      <p:pic>
        <p:nvPicPr>
          <p:cNvPr id="40" name="Picture 39" descr="Diagram&#10;&#10;Description automatically generated">
            <a:extLst>
              <a:ext uri="{FF2B5EF4-FFF2-40B4-BE49-F238E27FC236}">
                <a16:creationId xmlns:a16="http://schemas.microsoft.com/office/drawing/2014/main" id="{CDAB4514-FBA2-F2C1-3206-CB9241CE830D}"/>
              </a:ext>
            </a:extLst>
          </p:cNvPr>
          <p:cNvPicPr>
            <a:picLocks noChangeAspect="1"/>
          </p:cNvPicPr>
          <p:nvPr/>
        </p:nvPicPr>
        <p:blipFill>
          <a:blip r:embed="rId3"/>
          <a:stretch>
            <a:fillRect/>
          </a:stretch>
        </p:blipFill>
        <p:spPr>
          <a:xfrm>
            <a:off x="1523664" y="1357160"/>
            <a:ext cx="9144672" cy="4143679"/>
          </a:xfrm>
          <a:prstGeom prst="rect">
            <a:avLst/>
          </a:prstGeom>
        </p:spPr>
      </p:pic>
    </p:spTree>
    <p:extLst>
      <p:ext uri="{BB962C8B-B14F-4D97-AF65-F5344CB8AC3E}">
        <p14:creationId xmlns:p14="http://schemas.microsoft.com/office/powerpoint/2010/main" val="40817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a:t>
            </a:r>
          </a:p>
        </p:txBody>
      </p:sp>
      <p:pic>
        <p:nvPicPr>
          <p:cNvPr id="4" name="Picture 3" descr="Timeline&#10;&#10;Description automatically generated">
            <a:extLst>
              <a:ext uri="{FF2B5EF4-FFF2-40B4-BE49-F238E27FC236}">
                <a16:creationId xmlns:a16="http://schemas.microsoft.com/office/drawing/2014/main" id="{4FA67CEA-65E0-8B23-93F6-628F1BC41526}"/>
              </a:ext>
            </a:extLst>
          </p:cNvPr>
          <p:cNvPicPr>
            <a:picLocks noChangeAspect="1"/>
          </p:cNvPicPr>
          <p:nvPr/>
        </p:nvPicPr>
        <p:blipFill>
          <a:blip r:embed="rId3"/>
          <a:stretch>
            <a:fillRect/>
          </a:stretch>
        </p:blipFill>
        <p:spPr>
          <a:xfrm>
            <a:off x="1523664" y="1457180"/>
            <a:ext cx="9144672" cy="3943640"/>
          </a:xfrm>
          <a:prstGeom prst="rect">
            <a:avLst/>
          </a:prstGeom>
        </p:spPr>
      </p:pic>
    </p:spTree>
    <p:extLst>
      <p:ext uri="{BB962C8B-B14F-4D97-AF65-F5344CB8AC3E}">
        <p14:creationId xmlns:p14="http://schemas.microsoft.com/office/powerpoint/2010/main" val="272728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a:t>
            </a:r>
          </a:p>
        </p:txBody>
      </p:sp>
      <p:pic>
        <p:nvPicPr>
          <p:cNvPr id="4" name="Picture 3" descr="A picture containing chart&#10;&#10;Description automatically generated">
            <a:extLst>
              <a:ext uri="{FF2B5EF4-FFF2-40B4-BE49-F238E27FC236}">
                <a16:creationId xmlns:a16="http://schemas.microsoft.com/office/drawing/2014/main" id="{1D6243AF-C5BE-6A33-74A7-18D0C7925245}"/>
              </a:ext>
            </a:extLst>
          </p:cNvPr>
          <p:cNvPicPr>
            <a:picLocks noChangeAspect="1"/>
          </p:cNvPicPr>
          <p:nvPr/>
        </p:nvPicPr>
        <p:blipFill>
          <a:blip r:embed="rId3"/>
          <a:stretch>
            <a:fillRect/>
          </a:stretch>
        </p:blipFill>
        <p:spPr>
          <a:xfrm>
            <a:off x="2399071" y="919131"/>
            <a:ext cx="7895304" cy="5360172"/>
          </a:xfrm>
          <a:prstGeom prst="rect">
            <a:avLst/>
          </a:prstGeom>
        </p:spPr>
      </p:pic>
    </p:spTree>
    <p:extLst>
      <p:ext uri="{BB962C8B-B14F-4D97-AF65-F5344CB8AC3E}">
        <p14:creationId xmlns:p14="http://schemas.microsoft.com/office/powerpoint/2010/main" val="43583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a:t>
            </a:r>
          </a:p>
        </p:txBody>
      </p:sp>
      <p:pic>
        <p:nvPicPr>
          <p:cNvPr id="1026" name="Picture 2">
            <a:extLst>
              <a:ext uri="{FF2B5EF4-FFF2-40B4-BE49-F238E27FC236}">
                <a16:creationId xmlns:a16="http://schemas.microsoft.com/office/drawing/2014/main" id="{2D6AF9D4-4C09-4777-0F0A-65BFC1FBD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083" y="1101902"/>
            <a:ext cx="7964129" cy="485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63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a:t>
            </a:r>
          </a:p>
        </p:txBody>
      </p:sp>
      <p:pic>
        <p:nvPicPr>
          <p:cNvPr id="4" name="Picture 3" descr="Diagram&#10;&#10;Description automatically generated with medium confidence">
            <a:extLst>
              <a:ext uri="{FF2B5EF4-FFF2-40B4-BE49-F238E27FC236}">
                <a16:creationId xmlns:a16="http://schemas.microsoft.com/office/drawing/2014/main" id="{C9568B50-586B-3FE5-8A0E-04447C2179B3}"/>
              </a:ext>
            </a:extLst>
          </p:cNvPr>
          <p:cNvPicPr>
            <a:picLocks noChangeAspect="1"/>
          </p:cNvPicPr>
          <p:nvPr/>
        </p:nvPicPr>
        <p:blipFill>
          <a:blip r:embed="rId3"/>
          <a:stretch>
            <a:fillRect/>
          </a:stretch>
        </p:blipFill>
        <p:spPr>
          <a:xfrm>
            <a:off x="1523664" y="1689369"/>
            <a:ext cx="9144672" cy="3479262"/>
          </a:xfrm>
          <a:prstGeom prst="rect">
            <a:avLst/>
          </a:prstGeom>
        </p:spPr>
      </p:pic>
    </p:spTree>
    <p:extLst>
      <p:ext uri="{BB962C8B-B14F-4D97-AF65-F5344CB8AC3E}">
        <p14:creationId xmlns:p14="http://schemas.microsoft.com/office/powerpoint/2010/main" val="208936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a:t>
            </a:r>
          </a:p>
        </p:txBody>
      </p:sp>
      <p:pic>
        <p:nvPicPr>
          <p:cNvPr id="4" name="Picture 3" descr="Timeline&#10;&#10;Description automatically generated">
            <a:extLst>
              <a:ext uri="{FF2B5EF4-FFF2-40B4-BE49-F238E27FC236}">
                <a16:creationId xmlns:a16="http://schemas.microsoft.com/office/drawing/2014/main" id="{42C86A6D-6D31-041F-4CAE-6194B467B0B1}"/>
              </a:ext>
            </a:extLst>
          </p:cNvPr>
          <p:cNvPicPr>
            <a:picLocks noChangeAspect="1"/>
          </p:cNvPicPr>
          <p:nvPr/>
        </p:nvPicPr>
        <p:blipFill>
          <a:blip r:embed="rId3"/>
          <a:stretch>
            <a:fillRect/>
          </a:stretch>
        </p:blipFill>
        <p:spPr>
          <a:xfrm>
            <a:off x="2880852" y="829252"/>
            <a:ext cx="6833419" cy="5525459"/>
          </a:xfrm>
          <a:prstGeom prst="rect">
            <a:avLst/>
          </a:prstGeom>
        </p:spPr>
      </p:pic>
    </p:spTree>
    <p:extLst>
      <p:ext uri="{BB962C8B-B14F-4D97-AF65-F5344CB8AC3E}">
        <p14:creationId xmlns:p14="http://schemas.microsoft.com/office/powerpoint/2010/main" val="230900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a:t>
            </a:r>
          </a:p>
        </p:txBody>
      </p:sp>
      <p:pic>
        <p:nvPicPr>
          <p:cNvPr id="4" name="Picture 3" descr="Graphical user interface, application&#10;&#10;Description automatically generated">
            <a:extLst>
              <a:ext uri="{FF2B5EF4-FFF2-40B4-BE49-F238E27FC236}">
                <a16:creationId xmlns:a16="http://schemas.microsoft.com/office/drawing/2014/main" id="{9BE16FC7-D448-1E84-38D7-E6D274603438}"/>
              </a:ext>
            </a:extLst>
          </p:cNvPr>
          <p:cNvPicPr>
            <a:picLocks noChangeAspect="1"/>
          </p:cNvPicPr>
          <p:nvPr/>
        </p:nvPicPr>
        <p:blipFill>
          <a:blip r:embed="rId3"/>
          <a:stretch>
            <a:fillRect/>
          </a:stretch>
        </p:blipFill>
        <p:spPr>
          <a:xfrm>
            <a:off x="1523664" y="1042812"/>
            <a:ext cx="9144672" cy="4772375"/>
          </a:xfrm>
          <a:prstGeom prst="rect">
            <a:avLst/>
          </a:prstGeom>
        </p:spPr>
      </p:pic>
    </p:spTree>
    <p:extLst>
      <p:ext uri="{BB962C8B-B14F-4D97-AF65-F5344CB8AC3E}">
        <p14:creationId xmlns:p14="http://schemas.microsoft.com/office/powerpoint/2010/main" val="3531848832"/>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16788D87-ADEB-456A-A5D0-2CA9F3FC3823}"/>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3FF19335-3A36-440A-8F21-B9FB7A6EB41C}"/>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D4EF6133-C155-4292-ACC3-3CEB72D78A0C}"/>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blank_R&amp;A_Template.potx" id="{BE182673-61A8-4F93-A411-4D3E8B5EEE28}" vid="{240D88AE-5F9D-4D50-81F1-E79194FC96D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581</TotalTime>
  <Words>31</Words>
  <Application>Microsoft Office PowerPoint</Application>
  <PresentationFormat>Widescreen</PresentationFormat>
  <Paragraphs>11</Paragraphs>
  <Slides>9</Slides>
  <Notes>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9</vt:i4>
      </vt:variant>
    </vt:vector>
  </HeadingPairs>
  <TitlesOfParts>
    <vt:vector size="17" baseType="lpstr">
      <vt:lpstr>Arial</vt:lpstr>
      <vt:lpstr>Arial Black</vt:lpstr>
      <vt:lpstr>Calibri</vt:lpstr>
      <vt:lpstr>Wingdings</vt:lpstr>
      <vt:lpstr>White bkgrnd master</vt:lpstr>
      <vt:lpstr>Blue bkgrnd master</vt:lpstr>
      <vt:lpstr>White bk accent color options</vt:lpstr>
      <vt:lpstr>Blue bk accent color options</vt:lpstr>
      <vt:lpstr>How Large Language Models and Knowledge Graphs Can Transform Enterprise Search</vt:lpstr>
      <vt:lpstr>Figure 1</vt:lpstr>
      <vt:lpstr>Figure 2</vt:lpstr>
      <vt:lpstr>Figure 3</vt:lpstr>
      <vt:lpstr>Figure 4</vt:lpstr>
      <vt:lpstr>Figure 5</vt:lpstr>
      <vt:lpstr>Figure 6</vt:lpstr>
      <vt:lpstr>Figure 7</vt:lpstr>
      <vt:lpstr>Figure 8</vt:lpstr>
    </vt:vector>
  </TitlesOfParts>
  <Company>Gartner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Comply With the Information Classification Policy</dc:title>
  <dc:creator>Reisfeld,Jill</dc:creator>
  <cp:lastModifiedBy>Pettit,Edward</cp:lastModifiedBy>
  <cp:revision>24</cp:revision>
  <cp:lastPrinted>2018-08-13T15:35:08Z</cp:lastPrinted>
  <dcterms:created xsi:type="dcterms:W3CDTF">2018-08-13T15:27:29Z</dcterms:created>
  <dcterms:modified xsi:type="dcterms:W3CDTF">2023-03-28T13:58:53Z</dcterms:modified>
</cp:coreProperties>
</file>