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9" r:id="rId2"/>
    <p:sldId id="281" r:id="rId3"/>
    <p:sldId id="261" r:id="rId4"/>
    <p:sldId id="260" r:id="rId5"/>
    <p:sldId id="282" r:id="rId6"/>
    <p:sldId id="262" r:id="rId7"/>
    <p:sldId id="280" r:id="rId8"/>
    <p:sldId id="263" r:id="rId9"/>
    <p:sldId id="283" r:id="rId10"/>
    <p:sldId id="285" r:id="rId11"/>
    <p:sldId id="284" r:id="rId12"/>
    <p:sldId id="266" r:id="rId13"/>
    <p:sldId id="276" r:id="rId14"/>
    <p:sldId id="267" r:id="rId15"/>
    <p:sldId id="269" r:id="rId16"/>
    <p:sldId id="286" r:id="rId17"/>
    <p:sldId id="287" r:id="rId18"/>
    <p:sldId id="288" r:id="rId19"/>
    <p:sldId id="268" r:id="rId20"/>
    <p:sldId id="270" r:id="rId21"/>
    <p:sldId id="289" r:id="rId22"/>
    <p:sldId id="271" r:id="rId23"/>
    <p:sldId id="272" r:id="rId24"/>
    <p:sldId id="273" r:id="rId25"/>
    <p:sldId id="302" r:id="rId26"/>
    <p:sldId id="274" r:id="rId27"/>
    <p:sldId id="290" r:id="rId28"/>
    <p:sldId id="275" r:id="rId29"/>
    <p:sldId id="296" r:id="rId30"/>
    <p:sldId id="277" r:id="rId31"/>
    <p:sldId id="292" r:id="rId32"/>
    <p:sldId id="291" r:id="rId33"/>
    <p:sldId id="293" r:id="rId34"/>
    <p:sldId id="294" r:id="rId35"/>
    <p:sldId id="279" r:id="rId36"/>
    <p:sldId id="278" r:id="rId37"/>
    <p:sldId id="297" r:id="rId38"/>
    <p:sldId id="298" r:id="rId39"/>
    <p:sldId id="299" r:id="rId40"/>
    <p:sldId id="300" r:id="rId41"/>
    <p:sldId id="301" r:id="rId42"/>
    <p:sldId id="30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39" autoAdjust="0"/>
    <p:restoredTop sz="94629" autoAdjust="0"/>
  </p:normalViewPr>
  <p:slideViewPr>
    <p:cSldViewPr>
      <p:cViewPr>
        <p:scale>
          <a:sx n="82" d="100"/>
          <a:sy n="82" d="100"/>
        </p:scale>
        <p:origin x="-60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66A0-FF2A-42ED-A7F3-F970A176FC2B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* standard metric for accuracy evalutation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4CD2D-9E67-42C0-A595-89CAA0A2D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5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1138A-B736-414F-80BA-9413804B608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* standard metric for accuracy evalutation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56A9-1B98-4B5C-993E-1EC45125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19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3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1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4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1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7724-D322-4ECE-A728-E07A29F6C66F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C0884-5BE4-4930-9150-77EA5FE5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7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iigTGKZfk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PGUQySBikQ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6858000" cy="2387600"/>
          </a:xfrm>
        </p:spPr>
        <p:txBody>
          <a:bodyPr/>
          <a:lstStyle/>
          <a:p>
            <a:pPr rtl="0"/>
            <a:r>
              <a:rPr lang="en-US" b="1" dirty="0" smtClean="0"/>
              <a:t>Reinforcement Learning</a:t>
            </a:r>
            <a:br>
              <a:rPr lang="en-US" b="1" dirty="0" smtClean="0"/>
            </a:br>
            <a:r>
              <a:rPr lang="en-US" b="1" dirty="0" smtClean="0"/>
              <a:t>and </a:t>
            </a:r>
            <a:br>
              <a:rPr lang="en-US" b="1" dirty="0" smtClean="0"/>
            </a:br>
            <a:r>
              <a:rPr lang="en-US" b="1" dirty="0" smtClean="0"/>
              <a:t>Understanding </a:t>
            </a:r>
            <a:r>
              <a:rPr lang="en-US" b="1" dirty="0" err="1" smtClean="0"/>
              <a:t>AlphaGo</a:t>
            </a:r>
            <a:endParaRPr lang="he-IL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2362200"/>
            <a:ext cx="3810000" cy="1066800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smtClean="0"/>
              <a:t>Ms. </a:t>
            </a:r>
            <a:r>
              <a:rPr lang="en-US" sz="2800" dirty="0" err="1" smtClean="0"/>
              <a:t>Hadar</a:t>
            </a:r>
            <a:r>
              <a:rPr lang="en-US" sz="2800" dirty="0" smtClean="0"/>
              <a:t> </a:t>
            </a:r>
            <a:r>
              <a:rPr lang="en-US" sz="2800" dirty="0" err="1" smtClean="0"/>
              <a:t>Gorodissky</a:t>
            </a:r>
            <a:endParaRPr lang="en-US" sz="2800" dirty="0" smtClean="0"/>
          </a:p>
          <a:p>
            <a:pPr algn="l" rtl="0"/>
            <a:r>
              <a:rPr lang="en-US" sz="2800" dirty="0" smtClean="0"/>
              <a:t>Mr. </a:t>
            </a:r>
            <a:r>
              <a:rPr lang="en-US" sz="2800" dirty="0" err="1" smtClean="0"/>
              <a:t>Niv</a:t>
            </a:r>
            <a:r>
              <a:rPr lang="en-US" sz="2800" dirty="0" smtClean="0"/>
              <a:t> </a:t>
            </a:r>
            <a:r>
              <a:rPr lang="en-US" sz="2800" dirty="0" smtClean="0"/>
              <a:t>Haim</a:t>
            </a:r>
            <a:endParaRPr lang="en-US" sz="2800" dirty="0" smtClean="0"/>
          </a:p>
        </p:txBody>
      </p:sp>
      <p:pic>
        <p:nvPicPr>
          <p:cNvPr id="4" name="Picture 2" descr="A player in the Korea Women Baduk League considers her next mov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4667251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nivh\Downloads\AAMarkov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878" y="3343137"/>
            <a:ext cx="2216151" cy="288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691" r="8660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725"/>
          <a:stretch/>
        </p:blipFill>
        <p:spPr bwMode="auto">
          <a:xfrm>
            <a:off x="4800600" y="4340241"/>
            <a:ext cx="3790709" cy="235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5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MDP </a:t>
            </a:r>
            <a:r>
              <a:rPr lang="en-US" dirty="0"/>
              <a:t>(</a:t>
            </a:r>
            <a:r>
              <a:rPr lang="en-US" dirty="0" smtClean="0"/>
              <a:t>Robot example)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Reward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he-IL" dirty="0"/>
                  <a:t>ℝ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285274"/>
              </p:ext>
            </p:extLst>
          </p:nvPr>
        </p:nvGraphicFramePr>
        <p:xfrm>
          <a:off x="1828800" y="1141134"/>
          <a:ext cx="5410200" cy="271824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4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+1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-0.02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70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MDP </a:t>
            </a:r>
            <a:r>
              <a:rPr lang="en-US" dirty="0"/>
              <a:t>(</a:t>
            </a:r>
            <a:r>
              <a:rPr lang="en-US" dirty="0" smtClean="0"/>
              <a:t>Robot example)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Transition </a:t>
            </a:r>
            <a:r>
              <a:rPr lang="en-US" dirty="0" err="1" smtClean="0"/>
              <a:t>P</a:t>
            </a:r>
            <a:r>
              <a:rPr lang="en-US" sz="2400" dirty="0" err="1" smtClean="0"/>
              <a:t>sa</a:t>
            </a:r>
            <a:r>
              <a:rPr lang="en-US" dirty="0"/>
              <a:t> </a:t>
            </a:r>
            <a:r>
              <a:rPr lang="en-US" dirty="0" smtClean="0"/>
              <a:t>- 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677321"/>
              </p:ext>
            </p:extLst>
          </p:nvPr>
        </p:nvGraphicFramePr>
        <p:xfrm>
          <a:off x="5486400" y="1066800"/>
          <a:ext cx="3124200" cy="137346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4" descr="C:\Users\nivh\Downloads\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144389"/>
            <a:ext cx="289598" cy="28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ivh\AppData\Local\Microsoft\Windows\Temporary Internet Files\Content.IE5\04Z3NXEF\Check-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7800"/>
            <a:ext cx="252280" cy="2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nivh\AppData\Local\Microsoft\Windows\Temporary Internet Files\Content.IE5\1H6M2Y40\600px-Red_x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598" y="1795198"/>
            <a:ext cx="271529" cy="2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09600" y="2438033"/>
                <a:ext cx="4343400" cy="37341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38033"/>
                <a:ext cx="4343400" cy="373416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01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vs. Graph search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P is deterministic – can be done by A* etc.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2323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- Dynamics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Start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Transit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Continue…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Total payoff: 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038600"/>
            <a:ext cx="63597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721069"/>
            <a:ext cx="55113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464024"/>
              </p:ext>
            </p:extLst>
          </p:nvPr>
        </p:nvGraphicFramePr>
        <p:xfrm>
          <a:off x="5562600" y="1488115"/>
          <a:ext cx="3124200" cy="137346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4" descr="C:\Users\nivh\Downloads\Robo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565704"/>
            <a:ext cx="289598" cy="28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ivh\AppData\Local\Microsoft\Windows\Temporary Internet Files\Content.IE5\04Z3NXEF\Check-green.svg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869115"/>
            <a:ext cx="252280" cy="2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nivh\AppData\Local\Microsoft\Windows\Temporary Internet Files\Content.IE5\1H6M2Y40\600px-Red_x.svg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5798" y="2216513"/>
            <a:ext cx="271529" cy="2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5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- Dynamics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 - Choose actions as to maximizing: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(expected total payoff)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Example from economics: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R – money made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– interest rate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4" y="2362200"/>
            <a:ext cx="6533804" cy="72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8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- Solution concepts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r>
                  <a:rPr lang="en-US" dirty="0" smtClean="0"/>
                  <a:t>Policy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 t="-1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621431"/>
              </p:ext>
            </p:extLst>
          </p:nvPr>
        </p:nvGraphicFramePr>
        <p:xfrm>
          <a:off x="1752600" y="2895600"/>
          <a:ext cx="5410200" cy="271824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4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+1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70809" y="4330980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84295" y="4964684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295" y="3664735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558" y="4982389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529" y="3662038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132528" y="4989721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48000" y="4294395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24600" y="4964684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nivh\Desktop\1jkh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51566" y="3648550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5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Value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Value function</a:t>
                </a:r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he-IL" dirty="0"/>
                  <a:t>ℝ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Expected sum of discounted rewards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9" y="3124200"/>
            <a:ext cx="8877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4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- </a:t>
            </a:r>
            <a:r>
              <a:rPr lang="en-US" dirty="0"/>
              <a:t>Value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399" y="1371600"/>
                <a:ext cx="8834817" cy="4754563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" y="1371600"/>
                <a:ext cx="8834817" cy="4754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7" y="1670540"/>
            <a:ext cx="8877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638800"/>
            <a:ext cx="6534150" cy="105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81000" y="3352800"/>
            <a:ext cx="4724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 smtClean="0"/>
              <a:t>Bellman’s equation:</a:t>
            </a:r>
            <a:endParaRPr lang="he-IL" sz="3600" dirty="0"/>
          </a:p>
        </p:txBody>
      </p:sp>
      <p:pic>
        <p:nvPicPr>
          <p:cNvPr id="6146" name="Picture 2" descr="C:\Users\nivh\AppData\Local\Microsoft\Windows\Temporary Internet Files\Content.IE5\1H6M2Y40\27fa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32253" y="4780181"/>
            <a:ext cx="858619" cy="85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53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- Value function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986" y="1865947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</a:rPr>
                      <m:t>𝛾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/>
                  <a:t>(</a:t>
                </a:r>
                <a:r>
                  <a:rPr lang="en-US" sz="2800" dirty="0" smtClean="0"/>
                  <a:t>2)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+ 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…</a:t>
                </a:r>
              </a:p>
              <a:p>
                <a:pPr marL="0" indent="0">
                  <a:buNone/>
                </a:pPr>
                <a:r>
                  <a:rPr lang="en-US" sz="2800" dirty="0"/>
                  <a:t>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𝛾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10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9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9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+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	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10</m:t>
                        </m:r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11</m:t>
                        </m:r>
                      </m:e>
                    </m:d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…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986" y="1865947"/>
                <a:ext cx="8229600" cy="4525963"/>
              </a:xfrm>
              <a:blipFill rotWithShape="1">
                <a:blip r:embed="rId2"/>
                <a:stretch>
                  <a:fillRect l="-1481" b="-8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6534150" cy="105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401364"/>
              </p:ext>
            </p:extLst>
          </p:nvPr>
        </p:nvGraphicFramePr>
        <p:xfrm>
          <a:off x="5867400" y="2873736"/>
          <a:ext cx="3124200" cy="137346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7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6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5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10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9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8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344324"/>
              </p:ext>
            </p:extLst>
          </p:nvPr>
        </p:nvGraphicFramePr>
        <p:xfrm>
          <a:off x="5867400" y="4330103"/>
          <a:ext cx="3124200" cy="137346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624840"/>
                <a:gridCol w="624840"/>
                <a:gridCol w="624840"/>
                <a:gridCol w="624840"/>
                <a:gridCol w="624840"/>
              </a:tblGrid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4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+1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1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-1</a:t>
                      </a:r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2</a:t>
                      </a:r>
                      <a:endParaRPr lang="he-IL" sz="1600" dirty="0"/>
                    </a:p>
                  </a:txBody>
                  <a:tcPr anchor="ctr"/>
                </a:tc>
              </a:tr>
              <a:tr h="343367"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 smtClean="0"/>
                        <a:t>3</a:t>
                      </a:r>
                      <a:endParaRPr lang="he-IL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0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43222" y="4720249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75870" y="5398632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513" y="4718900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435" y="4709460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66270" y="5047977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81105" y="5402677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09924">
            <a:off x="7313513" y="5411520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09924">
            <a:off x="6656710" y="5062214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 descr="C:\Users\nivh\Desktop\1jkh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85" y="5389191"/>
            <a:ext cx="272311" cy="27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C:\Users\nivh\AppData\Local\Microsoft\Windows\Temporary Internet Files\Content.IE5\1H6M2Y40\51px-Curly_bracket_left.svg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10" y="2710153"/>
            <a:ext cx="242888" cy="36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4169064"/>
                <a:ext cx="636649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err="1" smtClean="0"/>
                  <a:t>eqs</a:t>
                </a:r>
                <a:r>
                  <a:rPr lang="en-US" dirty="0" smtClean="0"/>
                  <a:t>.</a:t>
                </a:r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69064"/>
                <a:ext cx="636649" cy="646331"/>
              </a:xfrm>
              <a:prstGeom prst="rect">
                <a:avLst/>
              </a:prstGeom>
              <a:blipFill rotWithShape="1">
                <a:blip r:embed="rId6"/>
                <a:stretch>
                  <a:fillRect r="-6731" b="-141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4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- Solution concepts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Optimal value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Optimal policy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2666999" cy="622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6" y="2743200"/>
            <a:ext cx="51530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48553" y="2754959"/>
            <a:ext cx="150971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Bellman:</a:t>
            </a:r>
            <a:endParaRPr lang="he-IL" sz="2400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65" y="4469711"/>
            <a:ext cx="43815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5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that there are board markers!</a:t>
            </a:r>
          </a:p>
          <a:p>
            <a:r>
              <a:rPr lang="en-US" dirty="0" smtClean="0"/>
              <a:t>Write topics on the board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28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Solution concepts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Optimal policy for robot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657629"/>
              </p:ext>
            </p:extLst>
          </p:nvPr>
        </p:nvGraphicFramePr>
        <p:xfrm>
          <a:off x="1905000" y="2289425"/>
          <a:ext cx="5410200" cy="271824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4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+1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84889" y="3724804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36695" y="3724803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95" y="3058560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29" y="3055863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284928" y="4383546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89" y="3055862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83258" y="4383546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92581" y="4363874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nivh\Desktop\1jkh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00800" y="4352294"/>
            <a:ext cx="583019" cy="58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Solving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Value iteration</a:t>
            </a:r>
          </a:p>
          <a:p>
            <a:r>
              <a:rPr lang="en-US" dirty="0" smtClean="0"/>
              <a:t>Policy iteration</a:t>
            </a:r>
          </a:p>
          <a:p>
            <a:r>
              <a:rPr lang="en-US" dirty="0" smtClean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46095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Solving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iteration</a:t>
            </a:r>
          </a:p>
          <a:p>
            <a:endParaRPr lang="he-I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27" y="2286000"/>
            <a:ext cx="920061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0927" y="2971800"/>
            <a:ext cx="9393527" cy="152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5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Solving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Policy iteration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780789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24400" y="2819399"/>
                <a:ext cx="4495800" cy="830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400" dirty="0" smtClean="0"/>
                  <a:t>      Solving </a:t>
                </a:r>
                <a:r>
                  <a:rPr lang="en-US" sz="2400" dirty="0"/>
                  <a:t>Bellman’s </a:t>
                </a:r>
                <a:r>
                  <a:rPr lang="en-US" sz="2400" dirty="0" err="1"/>
                  <a:t>eq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r>
                  <a:rPr lang="en-US" sz="2400" dirty="0" smtClean="0"/>
                  <a:t>(</a:t>
                </a:r>
                <a:r>
                  <a:rPr lang="en-US" sz="2400" dirty="0"/>
                  <a:t>finite case -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eqs</a:t>
                </a:r>
                <a:r>
                  <a:rPr lang="en-US" sz="2400" dirty="0"/>
                  <a:t>.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vars</a:t>
                </a:r>
                <a:r>
                  <a:rPr lang="en-US" sz="2400" dirty="0" smtClean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399"/>
                <a:ext cx="4495800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033" t="-5109" b="-1532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urved Connector 5"/>
          <p:cNvCxnSpPr/>
          <p:nvPr/>
        </p:nvCxnSpPr>
        <p:spPr>
          <a:xfrm rot="10800000" flipV="1">
            <a:off x="3048000" y="3124200"/>
            <a:ext cx="1981200" cy="762000"/>
          </a:xfrm>
          <a:prstGeom prst="curvedConnector3">
            <a:avLst>
              <a:gd name="adj1" fmla="val 381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-227491" y="2944791"/>
            <a:ext cx="9926927" cy="2413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89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Q-Learning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Value iteration</a:t>
            </a:r>
          </a:p>
          <a:p>
            <a:r>
              <a:rPr lang="en-US" dirty="0" smtClean="0"/>
              <a:t>Policy iteration</a:t>
            </a:r>
          </a:p>
          <a:p>
            <a:endParaRPr lang="en-US" dirty="0" smtClean="0"/>
          </a:p>
          <a:p>
            <a:r>
              <a:rPr lang="en-US" dirty="0" smtClean="0"/>
              <a:t>Q-Learning – model-free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276600" y="1676400"/>
            <a:ext cx="4572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3886200" y="1676400"/>
            <a:ext cx="45720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 smtClean="0"/>
              <a:t>Both assumed domain knowledge:</a:t>
            </a:r>
          </a:p>
          <a:p>
            <a:r>
              <a:rPr lang="en-US" sz="2400" dirty="0" smtClean="0"/>
              <a:t>Accurately knowing P and R</a:t>
            </a:r>
          </a:p>
          <a:p>
            <a:r>
              <a:rPr lang="en-US" sz="2400" dirty="0" smtClean="0"/>
              <a:t>(not model-free)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9661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</a:t>
            </a:r>
            <a:r>
              <a:rPr lang="en-US" dirty="0" smtClean="0"/>
              <a:t>Using Experience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Infer P and 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 – average reward observed in state 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200"/>
            <a:ext cx="8991600" cy="10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Q-Learning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</a:t>
                </a:r>
                <a:r>
                  <a:rPr lang="en-US" b="0" dirty="0" smtClean="0"/>
                  <a:t> state-action value function Q:</a:t>
                </a:r>
              </a:p>
              <a:p>
                <a:pPr marL="457200" lvl="1" indent="0">
                  <a:buNone/>
                </a:pP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m:rPr>
                        <m:nor/>
                      </m:rPr>
                      <a:rPr lang="he-IL" dirty="0"/>
                      <m:t>ℝ</m:t>
                    </m:r>
                  </m:oMath>
                </a14:m>
                <a:endParaRPr lang="he-IL" dirty="0" smtClean="0"/>
              </a:p>
              <a:p>
                <a:r>
                  <a:rPr lang="en-US" dirty="0" smtClean="0"/>
                  <a:t>Bellman update: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</m:sSubSup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 agent interacts with the environment, and update Q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2"/>
                <a:stretch>
                  <a:fillRect l="-1630" t="-1677" r="-25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5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– Q-Learning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Importance of storing values for state-action (vs. just state values):</a:t>
            </a:r>
          </a:p>
        </p:txBody>
      </p:sp>
      <p:pic>
        <p:nvPicPr>
          <p:cNvPr id="1026" name="Picture 2" descr="C:\Users\nivh\Desktop\USA-RS-214-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19400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6702903" y="2667000"/>
            <a:ext cx="914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125672" y="3301550"/>
            <a:ext cx="631178" cy="46933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324600" y="3390563"/>
            <a:ext cx="569814" cy="648037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627378" y="3487667"/>
            <a:ext cx="372233" cy="704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99611" y="3495759"/>
            <a:ext cx="113290" cy="79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82833" y="3495759"/>
            <a:ext cx="121379" cy="890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36581" y="3406747"/>
            <a:ext cx="356049" cy="938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541777" y="3293458"/>
            <a:ext cx="655455" cy="7282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7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Q-Learning – Choosing actions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2"/>
          <a:stretch/>
        </p:blipFill>
        <p:spPr bwMode="auto">
          <a:xfrm>
            <a:off x="304800" y="1676400"/>
            <a:ext cx="7620000" cy="427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-227493" y="3352800"/>
            <a:ext cx="9926927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4"/>
          <p:cNvSpPr/>
          <p:nvPr/>
        </p:nvSpPr>
        <p:spPr>
          <a:xfrm>
            <a:off x="-304800" y="1447800"/>
            <a:ext cx="9926927" cy="304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00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– classic summary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u="sng" dirty="0" smtClean="0">
              <a:hlinkClick r:id="rId2"/>
            </a:endParaRPr>
          </a:p>
          <a:p>
            <a:pPr marL="0" indent="0">
              <a:buNone/>
            </a:pPr>
            <a:endParaRPr lang="en-US" u="sng" dirty="0">
              <a:hlinkClick r:id="rId2"/>
            </a:endParaRP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://www.youtube.com/watch?v=XiigTGKZfks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818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Lecture I Flow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MDP (review of Ng lecture)</a:t>
            </a:r>
          </a:p>
          <a:p>
            <a:pPr lvl="1"/>
            <a:r>
              <a:rPr lang="en-US" dirty="0" smtClean="0"/>
              <a:t>Model parameters</a:t>
            </a:r>
          </a:p>
          <a:p>
            <a:pPr lvl="1"/>
            <a:r>
              <a:rPr lang="en-US" dirty="0" smtClean="0"/>
              <a:t>Solution concepts</a:t>
            </a:r>
          </a:p>
          <a:p>
            <a:pPr lvl="1"/>
            <a:r>
              <a:rPr lang="en-US" dirty="0" smtClean="0"/>
              <a:t>Value iteration</a:t>
            </a:r>
          </a:p>
          <a:p>
            <a:pPr lvl="1"/>
            <a:r>
              <a:rPr lang="en-US" dirty="0" smtClean="0"/>
              <a:t>Policy iteration</a:t>
            </a:r>
          </a:p>
          <a:p>
            <a:pPr lvl="1"/>
            <a:r>
              <a:rPr lang="en-US" dirty="0" smtClean="0"/>
              <a:t>Q-Learning</a:t>
            </a:r>
          </a:p>
          <a:p>
            <a:r>
              <a:rPr lang="en-US" dirty="0" smtClean="0"/>
              <a:t>RL in Neural Networks</a:t>
            </a:r>
          </a:p>
          <a:p>
            <a:pPr lvl="1"/>
            <a:r>
              <a:rPr lang="en-US" dirty="0" smtClean="0"/>
              <a:t>Approximating functions: policy, V, Q</a:t>
            </a:r>
          </a:p>
          <a:p>
            <a:pPr lvl="1"/>
            <a:r>
              <a:rPr lang="en-US" dirty="0" smtClean="0"/>
              <a:t>How to train policy network</a:t>
            </a:r>
          </a:p>
          <a:p>
            <a:pPr lvl="1"/>
            <a:r>
              <a:rPr lang="en-US" dirty="0" smtClean="0"/>
              <a:t>How to train value network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74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790" y="3301678"/>
            <a:ext cx="3718290" cy="759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DNN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12" y="1219200"/>
                <a:ext cx="8229600" cy="5334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≫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– not feasible to store all Q values separately </a:t>
                </a:r>
              </a:p>
              <a:p>
                <a:r>
                  <a:rPr lang="en-US" dirty="0" smtClean="0"/>
                  <a:t>Function approx. Before ANN - Linear</a:t>
                </a:r>
                <a:endParaRPr lang="en-US" dirty="0" smtClean="0"/>
              </a:p>
              <a:p>
                <a:r>
                  <a:rPr lang="en-US" dirty="0" smtClean="0"/>
                  <a:t>Q </a:t>
                </a:r>
                <a:r>
                  <a:rPr lang="en-US" dirty="0" smtClean="0"/>
                  <a:t>or V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 can be approximated with DNN with weights w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en-US" dirty="0" smtClean="0"/>
                  <a:t>Example - Training Policy network:</a:t>
                </a:r>
              </a:p>
              <a:p>
                <a:pPr lvl="1"/>
                <a:r>
                  <a:rPr lang="en-US" dirty="0" smtClean="0"/>
                  <a:t>Input: state</a:t>
                </a:r>
              </a:p>
              <a:p>
                <a:pPr lvl="1"/>
                <a:r>
                  <a:rPr lang="en-US" dirty="0" smtClean="0"/>
                  <a:t>Label: correct action</a:t>
                </a:r>
              </a:p>
              <a:p>
                <a:pPr lvl="1"/>
                <a:r>
                  <a:rPr lang="en-US" dirty="0" smtClean="0"/>
                  <a:t>(Using some known state-action dataset)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12" y="1219200"/>
                <a:ext cx="8229600" cy="5334000"/>
              </a:xfrm>
              <a:blipFill rotWithShape="1">
                <a:blip r:embed="rId3"/>
                <a:stretch>
                  <a:fillRect l="-1704" t="-1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2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network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219200"/>
            <a:ext cx="8229600" cy="47244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3074" name="Picture 2" descr="C:\Users\nivh\Desktop\conv_ag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194113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27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network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219200"/>
            <a:ext cx="8229600" cy="47244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pic>
        <p:nvPicPr>
          <p:cNvPr id="2050" name="Picture 2" descr="C:\Users\nivh\Desktop\gridwor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4" y="1447800"/>
            <a:ext cx="2514600" cy="198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84294" y="3202340"/>
            <a:ext cx="5953125" cy="3133725"/>
            <a:chOff x="1784294" y="3202340"/>
            <a:chExt cx="5953125" cy="3133725"/>
          </a:xfrm>
        </p:grpSpPr>
        <p:pic>
          <p:nvPicPr>
            <p:cNvPr id="2051" name="Picture 3" descr="C:\Users\nivh\Desktop\rl3ne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4294" y="3202340"/>
              <a:ext cx="5953125" cy="3133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400800" y="3810000"/>
              <a:ext cx="1336619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25354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train a Value Network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739188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Assume Chess game</a:t>
                </a:r>
              </a:p>
              <a:p>
                <a:pPr lvl="1"/>
                <a:r>
                  <a:rPr lang="en-US" dirty="0" smtClean="0"/>
                  <a:t>States: board</a:t>
                </a:r>
              </a:p>
              <a:p>
                <a:pPr lvl="1"/>
                <a:r>
                  <a:rPr lang="en-US" dirty="0" smtClean="0"/>
                  <a:t>Actions: legal moves</a:t>
                </a:r>
              </a:p>
              <a:p>
                <a:pPr lvl="1"/>
                <a:r>
                  <a:rPr lang="en-US" dirty="0" smtClean="0"/>
                  <a:t>Reward: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: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=±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(win/loss)</a:t>
                </a:r>
              </a:p>
              <a:p>
                <a:r>
                  <a:rPr lang="en-US" dirty="0" smtClean="0"/>
                  <a:t>Use </a:t>
                </a:r>
                <a:r>
                  <a:rPr lang="en-US" dirty="0" smtClean="0"/>
                  <a:t>(already trained) policy-network for moves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739188" cy="4724400"/>
              </a:xfrm>
              <a:blipFill rotWithShape="1">
                <a:blip r:embed="rId2"/>
                <a:stretch>
                  <a:fillRect l="-1534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433639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train a Value Network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12" y="1219200"/>
                <a:ext cx="8229600" cy="548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Let policy-network play (against something)</a:t>
                </a:r>
              </a:p>
              <a:p>
                <a:pPr lvl="1"/>
                <a:r>
                  <a:rPr lang="en-US" dirty="0" smtClean="0"/>
                  <a:t>Could be against a human or another network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: 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en-US" dirty="0" smtClean="0"/>
                  <a:t>Use as training dataset:</a:t>
                </a:r>
              </a:p>
              <a:p>
                <a:pPr lvl="1"/>
                <a:r>
                  <a:rPr lang="en-US" dirty="0" smtClean="0"/>
                  <a:t>Input: States</a:t>
                </a:r>
              </a:p>
              <a:p>
                <a:pPr lvl="1"/>
                <a:r>
                  <a:rPr lang="en-US" dirty="0" smtClean="0"/>
                  <a:t>Labels: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±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(win/loss)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12" y="1219200"/>
                <a:ext cx="8229600" cy="5486400"/>
              </a:xfrm>
              <a:blipFill rotWithShape="1">
                <a:blip r:embed="rId2"/>
                <a:stretch>
                  <a:fillRect l="-1704" t="-2333" b="-17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48313"/>
            <a:ext cx="1748354" cy="176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48313"/>
            <a:ext cx="1752600" cy="174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128242" y="3146796"/>
            <a:ext cx="348832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61133" y="3146796"/>
            <a:ext cx="348832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20315" y="3146796"/>
            <a:ext cx="348832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62325"/>
            <a:ext cx="1752600" cy="176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C:\Users\nivh\Desktop\chess\1776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29" y="3056826"/>
            <a:ext cx="923043" cy="92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52250" y="2446395"/>
            <a:ext cx="914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 smtClean="0"/>
              <a:t>White wins!</a:t>
            </a:r>
            <a:endParaRPr lang="he-IL" sz="2000" dirty="0"/>
          </a:p>
        </p:txBody>
      </p:sp>
      <p:cxnSp>
        <p:nvCxnSpPr>
          <p:cNvPr id="13" name="Curved Connector 12"/>
          <p:cNvCxnSpPr>
            <a:stCxn id="4" idx="2"/>
          </p:cNvCxnSpPr>
          <p:nvPr/>
        </p:nvCxnSpPr>
        <p:spPr>
          <a:xfrm rot="5400000">
            <a:off x="8060510" y="2942373"/>
            <a:ext cx="237032" cy="660848"/>
          </a:xfrm>
          <a:prstGeom prst="curvedConnector2">
            <a:avLst/>
          </a:prstGeom>
          <a:ln w="2222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5159" y="4027971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159" y="4027971"/>
                <a:ext cx="12192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19400" y="400408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004080"/>
                <a:ext cx="12192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9377" y="401853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77" y="4018530"/>
                <a:ext cx="12192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/>
          <p:cNvSpPr/>
          <p:nvPr/>
        </p:nvSpPr>
        <p:spPr>
          <a:xfrm rot="16200000">
            <a:off x="4080937" y="502244"/>
            <a:ext cx="298171" cy="775774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4230022" y="4373412"/>
            <a:ext cx="125426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14 states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789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7" grpId="0"/>
      <p:bldP spid="23" grpId="0"/>
      <p:bldP spid="25" grpId="0"/>
      <p:bldP spid="18" grpId="0" animBg="1"/>
      <p:bldP spid="2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DNN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12" y="1219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Objective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Following gradients: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28800"/>
            <a:ext cx="6600825" cy="160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" y="4495800"/>
            <a:ext cx="9067800" cy="10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7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RL in DNN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12" y="1219200"/>
                <a:ext cx="82296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Same can be done for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Different names:</a:t>
                </a:r>
              </a:p>
              <a:p>
                <a:pPr lvl="1"/>
                <a:r>
                  <a:rPr lang="en-US" dirty="0" smtClean="0"/>
                  <a:t>Direct policy search</a:t>
                </a:r>
              </a:p>
              <a:p>
                <a:pPr lvl="1"/>
                <a:r>
                  <a:rPr lang="en-US" dirty="0" smtClean="0"/>
                  <a:t>Policy gradient methods</a:t>
                </a:r>
              </a:p>
              <a:p>
                <a:pPr lvl="1"/>
                <a:r>
                  <a:rPr lang="en-US" dirty="0" smtClean="0"/>
                  <a:t>REINFORCE (Williams 92’)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12" y="1219200"/>
                <a:ext cx="8229600" cy="4724400"/>
              </a:xfrm>
              <a:blipFill rotWithShape="1">
                <a:blip r:embed="rId2"/>
                <a:stretch>
                  <a:fillRect l="-1704" t="-154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5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- Playing Atari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Human-level control through deep </a:t>
            </a:r>
            <a:r>
              <a:rPr lang="en-US" dirty="0" smtClean="0"/>
              <a:t>reinforcement learning (</a:t>
            </a:r>
            <a:r>
              <a:rPr lang="en-US" dirty="0" err="1" smtClean="0"/>
              <a:t>Mnih</a:t>
            </a:r>
            <a:r>
              <a:rPr lang="en-US" dirty="0"/>
              <a:t> </a:t>
            </a:r>
            <a:r>
              <a:rPr lang="en-US" dirty="0" smtClean="0"/>
              <a:t>et al. 2015)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- Playing Atari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Action-value:</a:t>
            </a:r>
            <a:endParaRPr lang="en-US" dirty="0"/>
          </a:p>
          <a:p>
            <a:r>
              <a:rPr lang="en-US" dirty="0" smtClean="0"/>
              <a:t>Loss function: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Gradient: </a:t>
            </a:r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41" y="1210770"/>
            <a:ext cx="4381500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2427354"/>
            <a:ext cx="7953375" cy="163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3" y="5029200"/>
            <a:ext cx="8863542" cy="10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5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- Playing Atari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1295400"/>
            <a:ext cx="9231024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1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Classic: Inverted pendulum</a:t>
            </a:r>
          </a:p>
          <a:p>
            <a:r>
              <a:rPr lang="en-US" dirty="0" smtClean="0"/>
              <a:t>Helicopter control</a:t>
            </a:r>
            <a:endParaRPr lang="en-US" dirty="0"/>
          </a:p>
          <a:p>
            <a:r>
              <a:rPr lang="en-US" dirty="0" err="1" smtClean="0"/>
              <a:t>AlphaGo</a:t>
            </a:r>
            <a:endParaRPr lang="en-US" dirty="0" smtClean="0"/>
          </a:p>
          <a:p>
            <a:r>
              <a:rPr lang="en-US" dirty="0" smtClean="0"/>
              <a:t>Playing </a:t>
            </a:r>
            <a:r>
              <a:rPr lang="en-US" dirty="0" err="1" smtClean="0"/>
              <a:t>Attari</a:t>
            </a:r>
            <a:endParaRPr lang="en-US" dirty="0" smtClean="0"/>
          </a:p>
          <a:p>
            <a:r>
              <a:rPr lang="en-US" dirty="0" err="1" smtClean="0"/>
              <a:t>SpaceX</a:t>
            </a:r>
            <a:r>
              <a:rPr lang="en-US" dirty="0" smtClean="0"/>
              <a:t> landing (Modern inverted pendulum)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https://www.youtube.com/watch?v=RPGUQySBikQ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36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DQN - Playing Atari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5" y="1621766"/>
            <a:ext cx="99005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" y="0"/>
            <a:ext cx="5604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CS229 Lecture notes - Andrew Ng</a:t>
            </a:r>
          </a:p>
          <a:p>
            <a:r>
              <a:rPr lang="en-US" dirty="0"/>
              <a:t>Reinforcement Learning: A Tutorial - Harmon </a:t>
            </a:r>
          </a:p>
          <a:p>
            <a:r>
              <a:rPr lang="en-US" dirty="0"/>
              <a:t>Simple Statistical Gradient-Following Algorithms for Connectionist Reinforcement Learning - Williams</a:t>
            </a:r>
          </a:p>
          <a:p>
            <a:r>
              <a:rPr lang="en-US" dirty="0"/>
              <a:t>Human-level control through deep reinforcement learning - </a:t>
            </a:r>
            <a:r>
              <a:rPr lang="en-US" dirty="0" err="1"/>
              <a:t>Mnih</a:t>
            </a:r>
            <a:r>
              <a:rPr lang="en-US" dirty="0"/>
              <a:t> et al.</a:t>
            </a:r>
          </a:p>
          <a:p>
            <a:r>
              <a:rPr lang="en-US" dirty="0"/>
              <a:t>http://www.iclr.cc/lib/exe/fetch.php?media=iclr2015:silver-iclr2015.pdf</a:t>
            </a:r>
          </a:p>
          <a:p>
            <a:r>
              <a:rPr lang="en-US" dirty="0"/>
              <a:t>http://uhaweb.hartford.edu/compsci/ccli/projects/QLearning.pdf</a:t>
            </a:r>
          </a:p>
          <a:p>
            <a:r>
              <a:rPr lang="en-US" dirty="0"/>
              <a:t>http://www2.econ.iastate.edu/tesfatsi/RLUsersGuide.ICAC2005.pdf</a:t>
            </a:r>
          </a:p>
          <a:p>
            <a:r>
              <a:rPr lang="en-US" dirty="0"/>
              <a:t>https://webdocs.cs.ualberta.ca/~sutton/book/ebook/the-book.html - Sutton RL book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09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Stands for: Markov </a:t>
            </a:r>
            <a:r>
              <a:rPr lang="en-US" dirty="0"/>
              <a:t>Decision </a:t>
            </a:r>
            <a:r>
              <a:rPr lang="en-US" dirty="0" smtClean="0"/>
              <a:t>Process</a:t>
            </a:r>
            <a:endParaRPr lang="he-IL" dirty="0"/>
          </a:p>
        </p:txBody>
      </p:sp>
      <p:pic>
        <p:nvPicPr>
          <p:cNvPr id="2050" name="Picture 2" descr="C:\Users\nivh\Downloads\AAMarko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71641"/>
            <a:ext cx="2908300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636011" y="2664043"/>
            <a:ext cx="1879134" cy="1832533"/>
            <a:chOff x="4636011" y="2664043"/>
            <a:chExt cx="1879134" cy="1832533"/>
          </a:xfrm>
        </p:grpSpPr>
        <p:pic>
          <p:nvPicPr>
            <p:cNvPr id="2051" name="Picture 3" descr="C:\Users\nivh\Desktop\adsızasa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3806">
              <a:off x="4636011" y="2664043"/>
              <a:ext cx="1832533" cy="18325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nivh\Desktop\ScumbagSteveHa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95782">
              <a:off x="5237651" y="2787723"/>
              <a:ext cx="1277494" cy="807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157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(Simple example)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S – set of States</a:t>
                </a:r>
              </a:p>
              <a:p>
                <a:r>
                  <a:rPr lang="en-US" dirty="0" smtClean="0"/>
                  <a:t>A – set of Actions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he-IL" dirty="0" smtClean="0"/>
                  <a:t>ℝ</a:t>
                </a:r>
                <a:r>
                  <a:rPr lang="en-US" dirty="0" smtClean="0"/>
                  <a:t>  (Reward)</a:t>
                </a:r>
              </a:p>
              <a:p>
                <a:r>
                  <a:rPr lang="en-US" dirty="0"/>
                  <a:t>P</a:t>
                </a:r>
                <a:r>
                  <a:rPr lang="en-US" sz="2400" dirty="0" err="1"/>
                  <a:t>sa</a:t>
                </a:r>
                <a:r>
                  <a:rPr lang="en-US" dirty="0"/>
                  <a:t> – transition probabilities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′)∈</m:t>
                    </m:r>
                    <m:r>
                      <m:rPr>
                        <m:nor/>
                      </m:rPr>
                      <a:rPr lang="he-IL" dirty="0"/>
                      <m:t>ℝ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/>
                  <a:t> – discount </a:t>
                </a:r>
                <a:r>
                  <a:rPr lang="en-US" dirty="0" smtClean="0"/>
                  <a:t>factor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MDP = (S, A, R</a:t>
                </a:r>
                <a:r>
                  <a:rPr lang="en-US" dirty="0"/>
                  <a:t>, </a:t>
                </a:r>
                <a:r>
                  <a:rPr lang="en-US" dirty="0" err="1"/>
                  <a:t>Psa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Car </a:t>
                </a:r>
                <a:r>
                  <a:rPr lang="en-US" u="sng" dirty="0" smtClean="0"/>
                  <a:t>autonomously</a:t>
                </a:r>
                <a:r>
                  <a:rPr lang="en-US" dirty="0" smtClean="0"/>
                  <a:t> learns driving up!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481" b="-227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09" y="1219200"/>
            <a:ext cx="4667250" cy="235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2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(Robot example)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grpSp>
        <p:nvGrpSpPr>
          <p:cNvPr id="7" name="Group 6"/>
          <p:cNvGrpSpPr/>
          <p:nvPr/>
        </p:nvGrpSpPr>
        <p:grpSpPr>
          <a:xfrm>
            <a:off x="457200" y="1600200"/>
            <a:ext cx="8077200" cy="4191000"/>
            <a:chOff x="457200" y="1600200"/>
            <a:chExt cx="8077200" cy="4191000"/>
          </a:xfrm>
        </p:grpSpPr>
        <p:graphicFrame>
          <p:nvGraphicFramePr>
            <p:cNvPr id="6" name="Content Placeholder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4963125"/>
                </p:ext>
              </p:extLst>
            </p:nvPr>
          </p:nvGraphicFramePr>
          <p:xfrm>
            <a:off x="457200" y="1600200"/>
            <a:ext cx="8077200" cy="4191000"/>
          </p:xfrm>
          <a:graphic>
            <a:graphicData uri="http://schemas.openxmlformats.org/drawingml/2006/table">
              <a:tbl>
                <a:tblPr rtl="1" firstRow="1" lastCol="1" bandRow="1">
                  <a:tableStyleId>{5C22544A-7EE6-4342-B048-85BDC9FD1C3A}</a:tableStyleId>
                </a:tblPr>
                <a:tblGrid>
                  <a:gridCol w="1615440"/>
                  <a:gridCol w="1615440"/>
                  <a:gridCol w="1615440"/>
                  <a:gridCol w="1615440"/>
                  <a:gridCol w="1615440"/>
                </a:tblGrid>
                <a:tr h="1047750"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3200" dirty="0" smtClean="0"/>
                          <a:t>4</a:t>
                        </a:r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3200" dirty="0" smtClean="0"/>
                          <a:t>3</a:t>
                        </a:r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3200" dirty="0" smtClean="0"/>
                          <a:t>2</a:t>
                        </a:r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3200" dirty="0" smtClean="0"/>
                          <a:t>1</a:t>
                        </a:r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 dirty="0"/>
                      </a:p>
                    </a:txBody>
                    <a:tcPr anchor="ctr"/>
                  </a:tc>
                </a:tr>
                <a:tr h="1047750">
                  <a:tc>
                    <a:txBody>
                      <a:bodyPr/>
                      <a:lstStyle/>
                      <a:p>
                        <a:pPr algn="ctr" rtl="0"/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3200" dirty="0" smtClean="0"/>
                          <a:t>1</a:t>
                        </a:r>
                        <a:endParaRPr lang="he-IL" sz="3200" dirty="0"/>
                      </a:p>
                    </a:txBody>
                    <a:tcPr anchor="ctr"/>
                  </a:tc>
                </a:tr>
                <a:tr h="1047750">
                  <a:tc>
                    <a:txBody>
                      <a:bodyPr/>
                      <a:lstStyle/>
                      <a:p>
                        <a:pPr algn="ctr" rtl="0"/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 dirty="0"/>
                      </a:p>
                    </a:txBody>
                    <a:tcPr anchor="ctr">
                      <a:solidFill>
                        <a:schemeClr val="tx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3200" dirty="0" smtClean="0"/>
                          <a:t>2</a:t>
                        </a:r>
                        <a:endParaRPr lang="he-IL" sz="3200" dirty="0"/>
                      </a:p>
                    </a:txBody>
                    <a:tcPr anchor="ctr"/>
                  </a:tc>
                </a:tr>
                <a:tr h="1047750">
                  <a:tc>
                    <a:txBody>
                      <a:bodyPr/>
                      <a:lstStyle/>
                      <a:p>
                        <a:pPr algn="ctr" rtl="0"/>
                        <a:endParaRPr lang="he-IL" sz="320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endParaRPr lang="he-IL" sz="320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 rtl="0"/>
                        <a:r>
                          <a:rPr lang="en-US" sz="3200" dirty="0" smtClean="0"/>
                          <a:t>3</a:t>
                        </a:r>
                        <a:endParaRPr lang="he-IL" sz="3200" dirty="0"/>
                      </a:p>
                    </a:txBody>
                    <a:tcPr anchor="ctr"/>
                  </a:tc>
                </a:tr>
              </a:tbl>
            </a:graphicData>
          </a:graphic>
        </p:graphicFrame>
        <p:pic>
          <p:nvPicPr>
            <p:cNvPr id="3074" name="Picture 2" descr="C:\Users\nivh\AppData\Local\Microsoft\Windows\Temporary Internet Files\Content.IE5\04Z3NXEF\Check-green.svg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2548" y="2785936"/>
              <a:ext cx="814177" cy="814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 descr="C:\Users\nivh\AppData\Local\Microsoft\Windows\Temporary Internet Files\Content.IE5\1H6M2Y40\600px-Red_x.svg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0425" y="3810000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nivh\Downloads\Robo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0" y="4928049"/>
              <a:ext cx="785053" cy="7850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279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MDP </a:t>
            </a:r>
            <a:r>
              <a:rPr lang="en-US" dirty="0"/>
              <a:t>(</a:t>
            </a:r>
            <a:r>
              <a:rPr lang="en-US" dirty="0" smtClean="0"/>
              <a:t>Robot example)</a:t>
            </a:r>
            <a:endParaRPr lang="he-IL" dirty="0"/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 = squares</a:t>
            </a:r>
          </a:p>
          <a:p>
            <a:r>
              <a:rPr lang="en-US" dirty="0" smtClean="0"/>
              <a:t>A = {N, S, W, E}</a:t>
            </a:r>
            <a:endParaRPr lang="en-US" dirty="0"/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2743786"/>
              </p:ext>
            </p:extLst>
          </p:nvPr>
        </p:nvGraphicFramePr>
        <p:xfrm>
          <a:off x="1828800" y="1141134"/>
          <a:ext cx="5410200" cy="271824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4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1" name="Picture 4" descr="C:\Users\nivh\Downloads\Robo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28626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nivh\AppData\Local\Microsoft\Windows\Temporary Internet Files\Content.IE5\04Z3NXEF\Check-green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274" y="1979334"/>
            <a:ext cx="407088" cy="40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C:\Users\nivh\AppData\Local\Microsoft\Windows\Temporary Internet Files\Content.IE5\1H6M2Y40\600px-Red_x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63" y="2596310"/>
            <a:ext cx="438149" cy="43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6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MDP </a:t>
            </a:r>
            <a:r>
              <a:rPr lang="en-US" dirty="0"/>
              <a:t>(</a:t>
            </a:r>
            <a:r>
              <a:rPr lang="en-US" dirty="0" smtClean="0"/>
              <a:t>Robot example)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Reward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he-IL" dirty="0"/>
                  <a:t>ℝ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189703"/>
              </p:ext>
            </p:extLst>
          </p:nvPr>
        </p:nvGraphicFramePr>
        <p:xfrm>
          <a:off x="1828800" y="1141134"/>
          <a:ext cx="5410200" cy="2718248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1082040"/>
                <a:gridCol w="1082040"/>
                <a:gridCol w="1082040"/>
                <a:gridCol w="1082040"/>
                <a:gridCol w="1082040"/>
              </a:tblGrid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4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+1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1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-1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he-IL" sz="32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2</a:t>
                      </a:r>
                      <a:endParaRPr lang="he-IL" sz="3200" dirty="0"/>
                    </a:p>
                  </a:txBody>
                  <a:tcPr anchor="ctr"/>
                </a:tc>
              </a:tr>
              <a:tr h="679562"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0</a:t>
                      </a:r>
                      <a:endParaRPr lang="he-IL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dirty="0" smtClean="0"/>
                        <a:t>3</a:t>
                      </a:r>
                      <a:endParaRPr lang="he-IL" sz="3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1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13925</TotalTime>
  <Words>1100</Words>
  <Application>Microsoft Office PowerPoint</Application>
  <PresentationFormat>‫הצגה על המסך (4:3)</PresentationFormat>
  <Paragraphs>347</Paragraphs>
  <Slides>42</Slides>
  <Notes>0</Notes>
  <HiddenSlides>4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42</vt:i4>
      </vt:variant>
    </vt:vector>
  </HeadingPairs>
  <TitlesOfParts>
    <vt:vector size="43" baseType="lpstr">
      <vt:lpstr>Office Theme</vt:lpstr>
      <vt:lpstr>Reinforcement Learning and  Understanding AlphaGo</vt:lpstr>
      <vt:lpstr>מצגת של PowerPoint</vt:lpstr>
      <vt:lpstr>Lecture I Flow</vt:lpstr>
      <vt:lpstr>Motivation</vt:lpstr>
      <vt:lpstr>MDP</vt:lpstr>
      <vt:lpstr>MDP (Simple example)</vt:lpstr>
      <vt:lpstr>MDP (Robot example)</vt:lpstr>
      <vt:lpstr>MDP (Robot example)</vt:lpstr>
      <vt:lpstr>MDP (Robot example)</vt:lpstr>
      <vt:lpstr>MDP (Robot example)</vt:lpstr>
      <vt:lpstr>MDP (Robot example)</vt:lpstr>
      <vt:lpstr>MDP vs. Graph search</vt:lpstr>
      <vt:lpstr>MDP - Dynamics</vt:lpstr>
      <vt:lpstr>MDP - Dynamics</vt:lpstr>
      <vt:lpstr>MDP - Solution concepts</vt:lpstr>
      <vt:lpstr>MDP – Value function</vt:lpstr>
      <vt:lpstr>MDP - Value function</vt:lpstr>
      <vt:lpstr>MDP - Value function</vt:lpstr>
      <vt:lpstr>MDP - Solution concepts</vt:lpstr>
      <vt:lpstr>MDP – Solution concepts</vt:lpstr>
      <vt:lpstr>MDP – Solving</vt:lpstr>
      <vt:lpstr>MDP – Solving</vt:lpstr>
      <vt:lpstr>MDP – Solving</vt:lpstr>
      <vt:lpstr>MDP – Q-Learning</vt:lpstr>
      <vt:lpstr>MDP – Using Experience</vt:lpstr>
      <vt:lpstr>MDP – Q-Learning</vt:lpstr>
      <vt:lpstr>MDP – Q-Learning</vt:lpstr>
      <vt:lpstr>Q-Learning – Choosing actions</vt:lpstr>
      <vt:lpstr>RL – classic summary</vt:lpstr>
      <vt:lpstr>RL in DNN</vt:lpstr>
      <vt:lpstr>Policy network example</vt:lpstr>
      <vt:lpstr>Policy network example</vt:lpstr>
      <vt:lpstr>How to train a Value Network</vt:lpstr>
      <vt:lpstr>How to train a Value Network</vt:lpstr>
      <vt:lpstr>RL in DNN</vt:lpstr>
      <vt:lpstr>RL in DNN</vt:lpstr>
      <vt:lpstr>DQN - Playing Atari</vt:lpstr>
      <vt:lpstr>DQN - Playing Atari</vt:lpstr>
      <vt:lpstr>DQN - Playing Atari</vt:lpstr>
      <vt:lpstr>DQN - Playing Atari</vt:lpstr>
      <vt:lpstr>מצגת של PowerPoint</vt:lpstr>
      <vt:lpstr>References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hadar</cp:lastModifiedBy>
  <cp:revision>333</cp:revision>
  <dcterms:created xsi:type="dcterms:W3CDTF">2016-01-18T15:25:02Z</dcterms:created>
  <dcterms:modified xsi:type="dcterms:W3CDTF">2016-05-04T07:39:12Z</dcterms:modified>
</cp:coreProperties>
</file>