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399" r:id="rId2"/>
    <p:sldId id="444" r:id="rId3"/>
    <p:sldId id="715" r:id="rId4"/>
    <p:sldId id="445" r:id="rId5"/>
    <p:sldId id="718" r:id="rId6"/>
    <p:sldId id="698" r:id="rId7"/>
    <p:sldId id="699" r:id="rId8"/>
    <p:sldId id="700" r:id="rId9"/>
    <p:sldId id="701" r:id="rId10"/>
    <p:sldId id="702" r:id="rId11"/>
    <p:sldId id="704" r:id="rId12"/>
    <p:sldId id="713" r:id="rId13"/>
    <p:sldId id="710" r:id="rId14"/>
    <p:sldId id="711" r:id="rId15"/>
    <p:sldId id="709" r:id="rId16"/>
    <p:sldId id="712" r:id="rId17"/>
    <p:sldId id="706" r:id="rId18"/>
    <p:sldId id="708" r:id="rId19"/>
    <p:sldId id="716" r:id="rId20"/>
    <p:sldId id="717" r:id="rId21"/>
    <p:sldId id="69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31" autoAdjust="0"/>
    <p:restoredTop sz="94660"/>
  </p:normalViewPr>
  <p:slideViewPr>
    <p:cSldViewPr snapToGrid="0">
      <p:cViewPr>
        <p:scale>
          <a:sx n="100" d="100"/>
          <a:sy n="100" d="100"/>
        </p:scale>
        <p:origin x="2178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00BC0-55BC-46F5-8F73-F45F7D45D071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7B984-9EB0-4360-AAD1-21D3DCF68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1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7714B3-73B8-470F-B6CD-433CBAA60211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8368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79651-8487-4BBD-969D-A511B1087813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CF81-5570-496D-813E-D777E1CB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34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79651-8487-4BBD-969D-A511B1087813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CF81-5570-496D-813E-D777E1CB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7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79651-8487-4BBD-969D-A511B1087813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CF81-5570-496D-813E-D777E1CB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4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7543"/>
            <a:ext cx="7886700" cy="46094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79651-8487-4BBD-969D-A511B1087813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CF81-5570-496D-813E-D777E1CB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2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79651-8487-4BBD-969D-A511B1087813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CF81-5570-496D-813E-D777E1CB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6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79651-8487-4BBD-969D-A511B1087813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CF81-5570-496D-813E-D777E1CB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2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79651-8487-4BBD-969D-A511B1087813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CF81-5570-496D-813E-D777E1CB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4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79651-8487-4BBD-969D-A511B1087813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CF81-5570-496D-813E-D777E1CB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78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79651-8487-4BBD-969D-A511B1087813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CF81-5570-496D-813E-D777E1CB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79651-8487-4BBD-969D-A511B1087813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CF81-5570-496D-813E-D777E1CB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79651-8487-4BBD-969D-A511B1087813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CF81-5570-496D-813E-D777E1CB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8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79651-8487-4BBD-969D-A511B1087813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CCF81-5570-496D-813E-D777E1CB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5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xiv.org/pdf/1502.03167v3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pdf/1310.1531.pdf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pdf/1403.6382.pdf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v-foundation.org/openaccess/content_cvpr_2014/papers/Oquab_Learning_and_Transferring_2014_CVPR_paper.pdf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311.2524v5.pdf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xiv.org/pdf/1411.1792v1.pd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08.08614v2.pdf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08.08614v2.pdf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08.08614v2.pdf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mlr.org/papers/volume15/srivastava14a/srivastava14a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jmlr.org/papers/volume15/srivastava14a/srivastava14a.pdf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pdf/1501.02876v2.pdf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pdf/1502.01852.pd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637" y="1374612"/>
            <a:ext cx="7752726" cy="1140667"/>
          </a:xfrm>
          <a:noFill/>
        </p:spPr>
        <p:txBody>
          <a:bodyPr anchor="ctr" anchorCtr="1">
            <a:normAutofit/>
          </a:bodyPr>
          <a:lstStyle/>
          <a:p>
            <a:r>
              <a:rPr lang="en-US" altLang="zh-TW" sz="6600" dirty="0" smtClean="0"/>
              <a:t>Supervised </a:t>
            </a:r>
            <a:r>
              <a:rPr lang="en-US" altLang="zh-TW" sz="6600" dirty="0" err="1" smtClean="0"/>
              <a:t>Pretraining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5637" y="5561722"/>
            <a:ext cx="7752726" cy="1182655"/>
          </a:xfrm>
          <a:noFill/>
        </p:spPr>
        <p:txBody>
          <a:bodyPr anchor="ctr" anchorCtr="1">
            <a:noAutofit/>
          </a:bodyPr>
          <a:lstStyle/>
          <a:p>
            <a:r>
              <a:rPr lang="en-US" sz="2400" dirty="0"/>
              <a:t>Jia-Bin Huang</a:t>
            </a:r>
          </a:p>
          <a:p>
            <a:r>
              <a:rPr lang="en-US" sz="2400" dirty="0"/>
              <a:t>Virginia </a:t>
            </a:r>
            <a:r>
              <a:rPr lang="en-US" sz="2400" dirty="0" smtClean="0"/>
              <a:t>Tech</a:t>
            </a:r>
          </a:p>
          <a:p>
            <a:r>
              <a:rPr lang="en-US" sz="2400" dirty="0" smtClean="0"/>
              <a:t>ECE 6554 Advanced Computer Vision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64802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Batch Normalization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74" y="4592595"/>
            <a:ext cx="5784850" cy="1663700"/>
          </a:xfrm>
        </p:spPr>
      </p:pic>
      <p:pic>
        <p:nvPicPr>
          <p:cNvPr id="6451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087" y="914400"/>
            <a:ext cx="520382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61023" y="6334780"/>
            <a:ext cx="50219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Batch Normalization: Accelerating Deep Network Training </a:t>
            </a:r>
            <a:r>
              <a:rPr lang="en-US" sz="1400" dirty="0" smtClean="0"/>
              <a:t>by </a:t>
            </a:r>
          </a:p>
          <a:p>
            <a:r>
              <a:rPr lang="en-US" sz="1400" dirty="0" smtClean="0"/>
              <a:t>Reducing </a:t>
            </a:r>
            <a:r>
              <a:rPr lang="en-US" sz="1400" dirty="0"/>
              <a:t>Internal Covariate </a:t>
            </a:r>
            <a:r>
              <a:rPr lang="en-US" sz="1400" dirty="0" smtClean="0"/>
              <a:t>Shift [</a:t>
            </a:r>
            <a:r>
              <a:rPr lang="en-US" sz="1400" dirty="0" err="1">
                <a:hlinkClick r:id="rId4"/>
              </a:rPr>
              <a:t>Ioffe</a:t>
            </a:r>
            <a:r>
              <a:rPr lang="en-US" sz="1400" dirty="0">
                <a:hlinkClick r:id="rId4"/>
              </a:rPr>
              <a:t> and </a:t>
            </a:r>
            <a:r>
              <a:rPr lang="en-US" sz="1400" dirty="0" err="1" smtClean="0">
                <a:hlinkClick r:id="rId4"/>
              </a:rPr>
              <a:t>Szegedy</a:t>
            </a:r>
            <a:r>
              <a:rPr lang="en-US" sz="1400" dirty="0" smtClean="0">
                <a:hlinkClick r:id="rId4"/>
              </a:rPr>
              <a:t> 2015</a:t>
            </a:r>
            <a:r>
              <a:rPr lang="en-US" sz="1400" dirty="0" smtClean="0"/>
              <a:t>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3157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Transfer </a:t>
            </a:r>
            <a:r>
              <a:rPr lang="en-US" alt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Improvement </a:t>
            </a:r>
            <a:r>
              <a:rPr lang="en-US" sz="2800" dirty="0"/>
              <a:t>of learning in a </a:t>
            </a:r>
            <a:r>
              <a:rPr lang="en-US" sz="2800" b="1" dirty="0"/>
              <a:t>new</a:t>
            </a:r>
            <a:r>
              <a:rPr lang="en-US" sz="2800" dirty="0"/>
              <a:t> task through the </a:t>
            </a:r>
            <a:r>
              <a:rPr lang="en-US" sz="2800" i="1" dirty="0">
                <a:solidFill>
                  <a:srgbClr val="FF0000"/>
                </a:solidFill>
              </a:rPr>
              <a:t>transfer of knowledge</a:t>
            </a:r>
            <a:r>
              <a:rPr lang="en-US" sz="2800" i="1" dirty="0"/>
              <a:t> </a:t>
            </a:r>
            <a:r>
              <a:rPr lang="en-US" sz="2800" dirty="0"/>
              <a:t>from a </a:t>
            </a:r>
            <a:r>
              <a:rPr lang="en-US" sz="2800" b="1" dirty="0"/>
              <a:t>related</a:t>
            </a:r>
            <a:r>
              <a:rPr lang="en-US" sz="2800" dirty="0"/>
              <a:t> task </a:t>
            </a:r>
            <a:r>
              <a:rPr lang="en-US" sz="2800" dirty="0" smtClean="0"/>
              <a:t>that </a:t>
            </a:r>
            <a:r>
              <a:rPr lang="en-US" sz="2800" dirty="0"/>
              <a:t>has already been learned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Weight initialization for </a:t>
            </a:r>
            <a:r>
              <a:rPr lang="en-US" sz="2800" dirty="0" smtClean="0"/>
              <a:t>CNN</a:t>
            </a:r>
          </a:p>
          <a:p>
            <a:endParaRPr lang="en-US" dirty="0"/>
          </a:p>
          <a:p>
            <a:r>
              <a:rPr lang="en-US" dirty="0" smtClean="0"/>
              <a:t>Two major strategies</a:t>
            </a:r>
          </a:p>
          <a:p>
            <a:pPr lvl="1"/>
            <a:r>
              <a:rPr lang="en-US" dirty="0" err="1"/>
              <a:t>ConvNet</a:t>
            </a:r>
            <a:r>
              <a:rPr lang="en-US" dirty="0"/>
              <a:t> as fixed feature </a:t>
            </a:r>
            <a:r>
              <a:rPr lang="en-US" dirty="0" smtClean="0"/>
              <a:t>extractor</a:t>
            </a:r>
          </a:p>
          <a:p>
            <a:pPr lvl="1"/>
            <a:r>
              <a:rPr lang="en-US" dirty="0"/>
              <a:t>Fine-tuning the </a:t>
            </a:r>
            <a:r>
              <a:rPr lang="en-US" dirty="0" err="1"/>
              <a:t>ConvNet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</a:t>
            </a:r>
            <a:r>
              <a:rPr lang="en-US" dirty="0" err="1" smtClean="0"/>
              <a:t>finetune</a:t>
            </a:r>
            <a:r>
              <a:rPr lang="en-US" dirty="0"/>
              <a:t> </a:t>
            </a:r>
            <a:r>
              <a:rPr lang="en-US" dirty="0" smtClean="0"/>
              <a:t>your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7542"/>
            <a:ext cx="7886700" cy="51141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New dataset is small and similar to original dataset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train a linear classifier on the CNN </a:t>
            </a:r>
            <a:r>
              <a:rPr lang="en-US" dirty="0" smtClean="0"/>
              <a:t>codes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New dataset is large and similar to the original </a:t>
            </a:r>
            <a:r>
              <a:rPr lang="en-US" dirty="0" smtClean="0"/>
              <a:t>dataset</a:t>
            </a:r>
          </a:p>
          <a:p>
            <a:pPr lvl="1"/>
            <a:r>
              <a:rPr lang="en-US" dirty="0"/>
              <a:t>fine-tune through the full </a:t>
            </a:r>
            <a:r>
              <a:rPr lang="en-US" dirty="0" smtClean="0"/>
              <a:t>network</a:t>
            </a:r>
          </a:p>
          <a:p>
            <a:pPr lvl="1"/>
            <a:endParaRPr lang="en-US" dirty="0"/>
          </a:p>
          <a:p>
            <a:r>
              <a:rPr lang="en-US" dirty="0"/>
              <a:t>New dataset is small but very different from the original </a:t>
            </a:r>
            <a:r>
              <a:rPr lang="en-US" dirty="0" smtClean="0"/>
              <a:t>dataset</a:t>
            </a:r>
          </a:p>
          <a:p>
            <a:pPr lvl="1"/>
            <a:r>
              <a:rPr lang="en-US" dirty="0"/>
              <a:t>SVM classifier from activations somewhere earlier in the </a:t>
            </a:r>
            <a:r>
              <a:rPr lang="en-US" dirty="0" smtClean="0"/>
              <a:t>network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New dataset is large and very different from the original </a:t>
            </a:r>
            <a:r>
              <a:rPr lang="en-US" dirty="0" smtClean="0"/>
              <a:t>dataset</a:t>
            </a:r>
          </a:p>
          <a:p>
            <a:pPr lvl="1"/>
            <a:r>
              <a:rPr lang="en-US" dirty="0"/>
              <a:t>fine-tune through the entire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98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Title 1"/>
          <p:cNvSpPr>
            <a:spLocks noGrp="1"/>
          </p:cNvSpPr>
          <p:nvPr>
            <p:ph type="title"/>
          </p:nvPr>
        </p:nvSpPr>
        <p:spPr>
          <a:xfrm>
            <a:off x="628650" y="-30956"/>
            <a:ext cx="7886700" cy="1325563"/>
          </a:xfrm>
        </p:spPr>
        <p:txBody>
          <a:bodyPr/>
          <a:lstStyle/>
          <a:p>
            <a:r>
              <a:rPr lang="en-US" altLang="en-US" dirty="0" smtClean="0"/>
              <a:t>Convolutional activation features</a:t>
            </a:r>
          </a:p>
        </p:txBody>
      </p:sp>
      <p:sp>
        <p:nvSpPr>
          <p:cNvPr id="7066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pic>
        <p:nvPicPr>
          <p:cNvPr id="7066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2" y="2385920"/>
            <a:ext cx="8804275" cy="22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2" name="Rectangle 5"/>
          <p:cNvSpPr>
            <a:spLocks noChangeArrowheads="1"/>
          </p:cNvSpPr>
          <p:nvPr/>
        </p:nvSpPr>
        <p:spPr bwMode="auto">
          <a:xfrm>
            <a:off x="2602706" y="6307885"/>
            <a:ext cx="39385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[</a:t>
            </a:r>
            <a:r>
              <a:rPr lang="en-US" altLang="en-US" sz="2400" dirty="0">
                <a:latin typeface="Arial" panose="020B0604020202020204" pitchFamily="34" charset="0"/>
                <a:hlinkClick r:id="rId3"/>
              </a:rPr>
              <a:t>Donahue et al. ICML 2013</a:t>
            </a:r>
            <a:r>
              <a:rPr lang="en-US" altLang="en-US" sz="2400" dirty="0">
                <a:latin typeface="Arial" panose="020B060402020202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7772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85" y="762998"/>
            <a:ext cx="8906428" cy="511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32117" y="6122176"/>
            <a:ext cx="76797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CNN Features off-the-shelf: </a:t>
            </a:r>
            <a:r>
              <a:rPr lang="en-US" altLang="en-US" sz="1800" dirty="0" smtClean="0">
                <a:latin typeface="Arial" panose="020B0604020202020204" pitchFamily="34" charset="0"/>
              </a:rPr>
              <a:t>an </a:t>
            </a:r>
            <a:r>
              <a:rPr lang="en-US" altLang="en-US" sz="1800" dirty="0">
                <a:latin typeface="Arial" panose="020B0604020202020204" pitchFamily="34" charset="0"/>
              </a:rPr>
              <a:t>Astounding Baseline for Recognition</a:t>
            </a:r>
            <a:br>
              <a:rPr lang="en-US" altLang="en-US" sz="1800" dirty="0">
                <a:latin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</a:rPr>
              <a:t>[</a:t>
            </a:r>
            <a:r>
              <a:rPr lang="en-US" altLang="en-US" sz="1800" dirty="0" err="1">
                <a:latin typeface="Arial" panose="020B0604020202020204" pitchFamily="34" charset="0"/>
                <a:hlinkClick r:id="rId3"/>
              </a:rPr>
              <a:t>Razavian</a:t>
            </a:r>
            <a:r>
              <a:rPr lang="en-US" altLang="en-US" sz="1800" dirty="0">
                <a:latin typeface="Arial" panose="020B0604020202020204" pitchFamily="34" charset="0"/>
                <a:hlinkClick r:id="rId3"/>
              </a:rPr>
              <a:t> et al. 2014</a:t>
            </a:r>
            <a:r>
              <a:rPr lang="en-US" altLang="en-US" sz="1800" dirty="0">
                <a:latin typeface="Arial" panose="020B060402020202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611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462" y="1325563"/>
            <a:ext cx="8913844" cy="405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14500" y="6126555"/>
            <a:ext cx="5715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Learning and Transferring Mid-Level Image Representations </a:t>
            </a:r>
            <a:r>
              <a:rPr lang="en-US" sz="1600" dirty="0" smtClean="0">
                <a:latin typeface="+mj-lt"/>
              </a:rPr>
              <a:t>using </a:t>
            </a:r>
            <a:br>
              <a:rPr lang="en-US" sz="1600" dirty="0" smtClean="0">
                <a:latin typeface="+mj-lt"/>
              </a:rPr>
            </a:br>
            <a:r>
              <a:rPr lang="en-US" sz="1600" dirty="0" smtClean="0">
                <a:latin typeface="+mj-lt"/>
              </a:rPr>
              <a:t>Convolutional </a:t>
            </a:r>
            <a:r>
              <a:rPr lang="en-US" sz="1600" dirty="0">
                <a:latin typeface="+mj-lt"/>
              </a:rPr>
              <a:t>Neural </a:t>
            </a:r>
            <a:r>
              <a:rPr lang="en-US" sz="1600" dirty="0" smtClean="0">
                <a:latin typeface="+mj-lt"/>
              </a:rPr>
              <a:t>Networks [</a:t>
            </a:r>
            <a:r>
              <a:rPr lang="en-US" sz="1600" dirty="0" smtClean="0">
                <a:hlinkClick r:id="rId3"/>
              </a:rPr>
              <a:t>Oquab et al. CVPR 2014</a:t>
            </a:r>
            <a:r>
              <a:rPr lang="en-US" sz="1600" dirty="0" smtClean="0">
                <a:latin typeface="+mj-lt"/>
              </a:rPr>
              <a:t>]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3108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13" y="0"/>
            <a:ext cx="9036887" cy="30760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88320" y="6095777"/>
            <a:ext cx="60380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Rich feature hierarchies for accurate object detection and semantic </a:t>
            </a:r>
            <a:r>
              <a:rPr lang="en-US" dirty="0" smtClean="0"/>
              <a:t>segmentation, [</a:t>
            </a:r>
            <a:r>
              <a:rPr lang="en-US" dirty="0" err="1" smtClean="0">
                <a:hlinkClick r:id="rId3"/>
              </a:rPr>
              <a:t>Girshick</a:t>
            </a:r>
            <a:r>
              <a:rPr lang="en-US" dirty="0" smtClean="0">
                <a:hlinkClick r:id="rId3"/>
              </a:rPr>
              <a:t> et al. CVPR 2014</a:t>
            </a:r>
            <a:r>
              <a:rPr lang="en-US" dirty="0" smtClean="0"/>
              <a:t>]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370" y="3676576"/>
            <a:ext cx="8690524" cy="220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41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transferable are features in CNN?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76" y="2146361"/>
            <a:ext cx="3620358" cy="359260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112" y="1142999"/>
            <a:ext cx="5333689" cy="559933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636" y="6096000"/>
            <a:ext cx="411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How transferable are features in deep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neural </a:t>
            </a:r>
            <a:r>
              <a:rPr lang="en-US" dirty="0"/>
              <a:t>networks </a:t>
            </a:r>
            <a:r>
              <a:rPr lang="en-US" dirty="0" smtClean="0"/>
              <a:t>[</a:t>
            </a:r>
            <a:r>
              <a:rPr lang="en-US" dirty="0" smtClean="0">
                <a:hlinkClick r:id="rId4"/>
              </a:rPr>
              <a:t>Yosinski NIPS 2014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7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65" y="807866"/>
            <a:ext cx="8425910" cy="52413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35739" y="6320116"/>
            <a:ext cx="64725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What makes ImageNet good for transfer learning? </a:t>
            </a:r>
            <a:r>
              <a:rPr lang="en-US" dirty="0" smtClean="0"/>
              <a:t>[</a:t>
            </a:r>
            <a:r>
              <a:rPr lang="en-US" dirty="0" smtClean="0">
                <a:hlinkClick r:id="rId3"/>
              </a:rPr>
              <a:t>Huh </a:t>
            </a:r>
            <a:r>
              <a:rPr lang="en-US" dirty="0" err="1" smtClean="0">
                <a:hlinkClick r:id="rId3"/>
              </a:rPr>
              <a:t>arXiv</a:t>
            </a:r>
            <a:r>
              <a:rPr lang="en-US" dirty="0" smtClean="0">
                <a:hlinkClick r:id="rId3"/>
              </a:rPr>
              <a:t> 2016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019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07" y="877887"/>
            <a:ext cx="8493430" cy="51822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35739" y="6320116"/>
            <a:ext cx="64725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What makes ImageNet good for transfer learning? </a:t>
            </a:r>
            <a:r>
              <a:rPr lang="en-US" dirty="0" smtClean="0"/>
              <a:t>[</a:t>
            </a:r>
            <a:r>
              <a:rPr lang="en-US" dirty="0" smtClean="0">
                <a:hlinkClick r:id="rId3"/>
              </a:rPr>
              <a:t>Huh </a:t>
            </a:r>
            <a:r>
              <a:rPr lang="en-US" dirty="0" err="1" smtClean="0">
                <a:hlinkClick r:id="rId3"/>
              </a:rPr>
              <a:t>arXiv</a:t>
            </a:r>
            <a:r>
              <a:rPr lang="en-US" dirty="0" smtClean="0">
                <a:hlinkClick r:id="rId3"/>
              </a:rPr>
              <a:t> 2016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36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stuffs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proposal due March 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1-page summary of </a:t>
            </a:r>
          </a:p>
          <a:p>
            <a:endParaRPr lang="en-US" dirty="0"/>
          </a:p>
          <a:p>
            <a:r>
              <a:rPr lang="en-US" dirty="0" smtClean="0"/>
              <a:t>Feedback on paper summary</a:t>
            </a:r>
          </a:p>
          <a:p>
            <a:pPr lvl="1"/>
            <a:r>
              <a:rPr lang="en-US" dirty="0" smtClean="0"/>
              <a:t>Explicit structure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567543"/>
            <a:ext cx="8896350" cy="277910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35739" y="6320116"/>
            <a:ext cx="64725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What makes ImageNet good for transfer learning? </a:t>
            </a:r>
            <a:r>
              <a:rPr lang="en-US" dirty="0" smtClean="0"/>
              <a:t>[</a:t>
            </a:r>
            <a:r>
              <a:rPr lang="en-US" dirty="0" smtClean="0">
                <a:hlinkClick r:id="rId3"/>
              </a:rPr>
              <a:t>Huh </a:t>
            </a:r>
            <a:r>
              <a:rPr lang="en-US" dirty="0" err="1" smtClean="0">
                <a:hlinkClick r:id="rId3"/>
              </a:rPr>
              <a:t>arXiv</a:t>
            </a:r>
            <a:r>
              <a:rPr lang="en-US" dirty="0" smtClean="0">
                <a:hlinkClick r:id="rId3"/>
              </a:rPr>
              <a:t> 2016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16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Things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CNN</a:t>
            </a:r>
          </a:p>
          <a:p>
            <a:pPr lvl="1"/>
            <a:r>
              <a:rPr lang="en-US" dirty="0" smtClean="0"/>
              <a:t>Dropout</a:t>
            </a:r>
          </a:p>
          <a:p>
            <a:pPr lvl="1"/>
            <a:r>
              <a:rPr lang="en-US" dirty="0" smtClean="0"/>
              <a:t>Data augmentation</a:t>
            </a:r>
          </a:p>
          <a:p>
            <a:pPr lvl="1"/>
            <a:r>
              <a:rPr lang="en-US" dirty="0" err="1" smtClean="0"/>
              <a:t>Activaition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Batch normalization</a:t>
            </a:r>
          </a:p>
          <a:p>
            <a:r>
              <a:rPr lang="en-US" dirty="0" smtClean="0"/>
              <a:t>Transfer learning	</a:t>
            </a:r>
          </a:p>
          <a:p>
            <a:pPr lvl="1"/>
            <a:r>
              <a:rPr lang="en-US" dirty="0" smtClean="0"/>
              <a:t>Two strategies</a:t>
            </a:r>
          </a:p>
          <a:p>
            <a:pPr lvl="2"/>
            <a:r>
              <a:rPr lang="en-US" dirty="0" smtClean="0"/>
              <a:t>CNN code </a:t>
            </a:r>
          </a:p>
          <a:p>
            <a:pPr lvl="2"/>
            <a:r>
              <a:rPr lang="en-US" dirty="0" err="1" smtClean="0"/>
              <a:t>Finetuning</a:t>
            </a:r>
            <a:endParaRPr lang="en-US" dirty="0" smtClean="0"/>
          </a:p>
          <a:p>
            <a:pPr lvl="1"/>
            <a:r>
              <a:rPr lang="en-US" dirty="0" smtClean="0"/>
              <a:t>When and how to transfer</a:t>
            </a:r>
          </a:p>
          <a:p>
            <a:pPr lvl="1"/>
            <a:r>
              <a:rPr lang="en-US" dirty="0" smtClean="0"/>
              <a:t>Characteristics of transfer learning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0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– Think-pair-share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 smtClean="0"/>
              <a:t>Discuss </a:t>
            </a:r>
            <a:endParaRPr lang="en-US" dirty="0" smtClean="0"/>
          </a:p>
          <a:p>
            <a:pPr lvl="1"/>
            <a:r>
              <a:rPr lang="en-US" dirty="0" smtClean="0"/>
              <a:t>strength, </a:t>
            </a:r>
          </a:p>
          <a:p>
            <a:pPr lvl="1"/>
            <a:r>
              <a:rPr lang="en-US" dirty="0" smtClean="0"/>
              <a:t>weakness, and </a:t>
            </a:r>
          </a:p>
          <a:p>
            <a:pPr lvl="1"/>
            <a:r>
              <a:rPr lang="en-US" dirty="0" smtClean="0"/>
              <a:t>potential extension</a:t>
            </a:r>
          </a:p>
          <a:p>
            <a:pPr lvl="1"/>
            <a:endParaRPr lang="en-US" dirty="0"/>
          </a:p>
          <a:p>
            <a:r>
              <a:rPr lang="en-US" dirty="0" smtClean="0"/>
              <a:t>Share with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0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tricks for CNN</a:t>
            </a:r>
          </a:p>
          <a:p>
            <a:endParaRPr lang="en-US" dirty="0"/>
          </a:p>
          <a:p>
            <a:r>
              <a:rPr lang="en-US" dirty="0" smtClean="0"/>
              <a:t>Transfer learning via supervised </a:t>
            </a:r>
            <a:r>
              <a:rPr lang="en-US" dirty="0" err="1" smtClean="0"/>
              <a:t>pretraining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5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CNN with gradient descent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 CNN as composition of functions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(… 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…;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r>
                  <a:rPr lang="en-US" dirty="0" smtClean="0"/>
                  <a:t>Parameters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Empirical loss function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Gradient descent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42" name="Picture 2" descr="https://upload.wikimedia.org/wikipedia/commons/thumb/f/ff/Gradient_descent.svg/350px-Gradient_descen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667000"/>
            <a:ext cx="2362200" cy="253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76194" y="6383246"/>
            <a:ext cx="1544012" cy="369332"/>
          </a:xfrm>
          <a:prstGeom prst="rect">
            <a:avLst/>
          </a:prstGeom>
          <a:ln w="571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Learning rate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0"/>
          </p:cNvCxnSpPr>
          <p:nvPr/>
        </p:nvCxnSpPr>
        <p:spPr>
          <a:xfrm flipV="1">
            <a:off x="4648200" y="5791200"/>
            <a:ext cx="381000" cy="59204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600697" y="6379041"/>
            <a:ext cx="1069524" cy="369332"/>
          </a:xfrm>
          <a:prstGeom prst="rect">
            <a:avLst/>
          </a:prstGeom>
          <a:ln w="57150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Gradient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>
          <a:xfrm flipV="1">
            <a:off x="6135459" y="5867400"/>
            <a:ext cx="0" cy="51164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389337" y="6379041"/>
            <a:ext cx="1277309" cy="369332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Old weight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0"/>
          </p:cNvCxnSpPr>
          <p:nvPr/>
        </p:nvCxnSpPr>
        <p:spPr>
          <a:xfrm flipV="1">
            <a:off x="3027992" y="5715000"/>
            <a:ext cx="769602" cy="6640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60990" y="5410188"/>
            <a:ext cx="1381606" cy="369332"/>
          </a:xfrm>
          <a:prstGeom prst="rect">
            <a:avLst/>
          </a:prstGeom>
          <a:ln w="5715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New weight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5" idx="3"/>
          </p:cNvCxnSpPr>
          <p:nvPr/>
        </p:nvCxnSpPr>
        <p:spPr>
          <a:xfrm>
            <a:off x="1742596" y="5594854"/>
            <a:ext cx="54340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60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9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Dropout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2936"/>
          </a:xfrm>
        </p:spPr>
        <p:txBody>
          <a:bodyPr/>
          <a:lstStyle/>
          <a:p>
            <a:endParaRPr lang="en-US" altLang="en-US" dirty="0" smtClean="0"/>
          </a:p>
        </p:txBody>
      </p:sp>
      <p:pic>
        <p:nvPicPr>
          <p:cNvPr id="6246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44264"/>
            <a:ext cx="5181600" cy="2836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1000" y="6473536"/>
            <a:ext cx="838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Dropout: A simple way to prevent neural networks from </a:t>
            </a:r>
            <a:r>
              <a:rPr lang="en-US" sz="1600" dirty="0" err="1" smtClean="0"/>
              <a:t>overfitting</a:t>
            </a:r>
            <a:r>
              <a:rPr lang="en-US" sz="1600" dirty="0"/>
              <a:t> [</a:t>
            </a:r>
            <a:r>
              <a:rPr lang="en-US" sz="1600" dirty="0" smtClean="0">
                <a:hlinkClick r:id="rId4"/>
              </a:rPr>
              <a:t>Srivastava JMLR 2014</a:t>
            </a:r>
            <a:r>
              <a:rPr lang="en-US" sz="1600" dirty="0" smtClean="0"/>
              <a:t>]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426609" y="3780491"/>
            <a:ext cx="8458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Intuition</a:t>
            </a:r>
            <a:r>
              <a:rPr lang="en-US" sz="2000" dirty="0"/>
              <a:t>: successful </a:t>
            </a:r>
            <a:r>
              <a:rPr lang="en-US" sz="2000" dirty="0" smtClean="0"/>
              <a:t>conspiracies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50 people planning a conspiracy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Strategy A</a:t>
            </a:r>
            <a:r>
              <a:rPr lang="en-US" sz="2000" dirty="0"/>
              <a:t>: plan a big conspiracy involving 50 people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Likely to fail. 50 people need to play their parts correctly.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Strategy B: </a:t>
            </a:r>
            <a:r>
              <a:rPr lang="en-US" sz="2000" dirty="0"/>
              <a:t>plan 10 conspiracies each involving 5 people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Likely to succeed!</a:t>
            </a:r>
          </a:p>
          <a:p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533400" y="4475457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81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Dropout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/>
          </a:p>
        </p:txBody>
      </p:sp>
      <p:pic>
        <p:nvPicPr>
          <p:cNvPr id="6246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4495800" cy="2460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99" y="990600"/>
            <a:ext cx="3258917" cy="247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171" y="5133281"/>
            <a:ext cx="5589655" cy="1386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1000" y="6473536"/>
            <a:ext cx="838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Dropout: A simple way to prevent neural networks from </a:t>
            </a:r>
            <a:r>
              <a:rPr lang="en-US" sz="1600" dirty="0" err="1" smtClean="0"/>
              <a:t>overfitting</a:t>
            </a:r>
            <a:r>
              <a:rPr lang="en-US" sz="1600" dirty="0"/>
              <a:t> [</a:t>
            </a:r>
            <a:r>
              <a:rPr lang="en-US" sz="1600" dirty="0" smtClean="0">
                <a:hlinkClick r:id="rId5"/>
              </a:rPr>
              <a:t>Srivastava JMLR 2014</a:t>
            </a:r>
            <a:r>
              <a:rPr lang="en-US" sz="1600" dirty="0" smtClean="0"/>
              <a:t>]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4800600" y="3674476"/>
            <a:ext cx="3886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Main Idea</a:t>
            </a:r>
            <a:r>
              <a:rPr lang="en-US" sz="2000" dirty="0" smtClean="0"/>
              <a:t>: approximately </a:t>
            </a:r>
            <a:r>
              <a:rPr lang="en-US" sz="2000" dirty="0"/>
              <a:t>combining exponentially many different neural network architectures efficiently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232" y="3717877"/>
            <a:ext cx="4454767" cy="123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2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</a:t>
            </a:r>
            <a:r>
              <a:rPr lang="en-US" altLang="en-US" dirty="0" smtClean="0"/>
              <a:t>Augmentation (Jittering)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i="1" dirty="0" smtClean="0"/>
              <a:t>virtual</a:t>
            </a:r>
            <a:r>
              <a:rPr lang="en-US" dirty="0" smtClean="0"/>
              <a:t> training samples</a:t>
            </a:r>
          </a:p>
          <a:p>
            <a:pPr lvl="1"/>
            <a:r>
              <a:rPr lang="en-US" dirty="0" smtClean="0"/>
              <a:t>Horizontal flip</a:t>
            </a:r>
          </a:p>
          <a:p>
            <a:pPr lvl="1"/>
            <a:r>
              <a:rPr lang="en-US" dirty="0" smtClean="0"/>
              <a:t>Random crop</a:t>
            </a:r>
          </a:p>
          <a:p>
            <a:pPr lvl="1"/>
            <a:r>
              <a:rPr lang="en-US" dirty="0" smtClean="0"/>
              <a:t>Color casting</a:t>
            </a:r>
          </a:p>
          <a:p>
            <a:pPr lvl="1"/>
            <a:r>
              <a:rPr lang="en-US" dirty="0" smtClean="0"/>
              <a:t>Geometric distortion</a:t>
            </a:r>
            <a:endParaRPr lang="en-US" dirty="0"/>
          </a:p>
        </p:txBody>
      </p:sp>
      <p:pic>
        <p:nvPicPr>
          <p:cNvPr id="4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6560" y="2299187"/>
            <a:ext cx="4187439" cy="4531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226200" y="6393325"/>
            <a:ext cx="3117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Deep </a:t>
            </a:r>
            <a:r>
              <a:rPr lang="en-US" dirty="0" smtClean="0"/>
              <a:t>Image [</a:t>
            </a:r>
            <a:r>
              <a:rPr lang="en-US" dirty="0" smtClean="0">
                <a:hlinkClick r:id="rId3"/>
              </a:rPr>
              <a:t>Wu et al. 2015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48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Rectified Linear Unit</a:t>
            </a:r>
            <a:endParaRPr lang="en-US" altLang="en-US" dirty="0" smtClean="0"/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/>
          </a:p>
        </p:txBody>
      </p:sp>
      <p:pic>
        <p:nvPicPr>
          <p:cNvPr id="6554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2" y="990600"/>
            <a:ext cx="6391275" cy="27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33534" y="6254126"/>
            <a:ext cx="58769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Lucida Grande"/>
              </a:rPr>
              <a:t>Delving Deep into Rectifiers: Surpassing Human-Level Performance on </a:t>
            </a:r>
            <a:endParaRPr lang="en-US" sz="1400" dirty="0" smtClean="0">
              <a:solidFill>
                <a:srgbClr val="000000"/>
              </a:solidFill>
              <a:latin typeface="Lucida Grande"/>
            </a:endParaRPr>
          </a:p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Lucida Grande"/>
              </a:rPr>
              <a:t>ImageNet</a:t>
            </a:r>
            <a:r>
              <a:rPr lang="en-US" sz="1400" dirty="0" smtClean="0">
                <a:solidFill>
                  <a:srgbClr val="000000"/>
                </a:solidFill>
                <a:latin typeface="Lucida Grande"/>
              </a:rPr>
              <a:t> Classification [</a:t>
            </a:r>
            <a:r>
              <a:rPr lang="en-US" sz="1400" dirty="0" smtClean="0">
                <a:solidFill>
                  <a:srgbClr val="000000"/>
                </a:solidFill>
                <a:latin typeface="Lucida Grande"/>
                <a:hlinkClick r:id="rId3"/>
              </a:rPr>
              <a:t>He et al. 2015</a:t>
            </a:r>
            <a:r>
              <a:rPr lang="en-US" sz="1400" dirty="0" smtClean="0">
                <a:solidFill>
                  <a:srgbClr val="000000"/>
                </a:solidFill>
                <a:latin typeface="Lucida Grande"/>
              </a:rPr>
              <a:t>] 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362" y="3894585"/>
            <a:ext cx="6400800" cy="221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4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3163</TotalTime>
  <Words>456</Words>
  <Application>Microsoft Office PowerPoint</Application>
  <PresentationFormat>On-screen Show (4:3)</PresentationFormat>
  <Paragraphs>102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Lucida Grande</vt:lpstr>
      <vt:lpstr>MS PGothic</vt:lpstr>
      <vt:lpstr>新細明體</vt:lpstr>
      <vt:lpstr>Arial</vt:lpstr>
      <vt:lpstr>Calibri</vt:lpstr>
      <vt:lpstr>Calibri Light</vt:lpstr>
      <vt:lpstr>Cambria Math</vt:lpstr>
      <vt:lpstr>Office Theme</vt:lpstr>
      <vt:lpstr>Supervised Pretraining</vt:lpstr>
      <vt:lpstr>Administrative stuffs</vt:lpstr>
      <vt:lpstr>Discussion – Think-pair-share</vt:lpstr>
      <vt:lpstr>Today’s class</vt:lpstr>
      <vt:lpstr>Training CNN with gradient descent</vt:lpstr>
      <vt:lpstr>Dropout</vt:lpstr>
      <vt:lpstr>Dropout</vt:lpstr>
      <vt:lpstr>Data Augmentation (Jittering)</vt:lpstr>
      <vt:lpstr>Parametric Rectified Linear Unit</vt:lpstr>
      <vt:lpstr>Batch Normalization</vt:lpstr>
      <vt:lpstr>Transfer Learning</vt:lpstr>
      <vt:lpstr>When to finetune your model?</vt:lpstr>
      <vt:lpstr>Convolutional activation features</vt:lpstr>
      <vt:lpstr>PowerPoint Presentation</vt:lpstr>
      <vt:lpstr>PowerPoint Presentation</vt:lpstr>
      <vt:lpstr>PowerPoint Presentation</vt:lpstr>
      <vt:lpstr>How transferable are features in CNN?</vt:lpstr>
      <vt:lpstr>PowerPoint Presentation</vt:lpstr>
      <vt:lpstr>PowerPoint Presentation</vt:lpstr>
      <vt:lpstr>PowerPoint Presentation</vt:lpstr>
      <vt:lpstr>Things to remember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 Jia-Bin</dc:creator>
  <cp:lastModifiedBy>Huang Jia-Bin</cp:lastModifiedBy>
  <cp:revision>131</cp:revision>
  <dcterms:created xsi:type="dcterms:W3CDTF">2016-08-19T16:11:18Z</dcterms:created>
  <dcterms:modified xsi:type="dcterms:W3CDTF">2017-01-31T07:36:30Z</dcterms:modified>
</cp:coreProperties>
</file>