
<file path=[Content_Types].xml><?xml version="1.0" encoding="utf-8"?>
<Types xmlns="http://schemas.openxmlformats.org/package/2006/content-types">
  <Default Extension="png" ContentType="image/png"/>
  <Default Extension="tmp"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17"/>
  </p:notesMasterIdLst>
  <p:sldIdLst>
    <p:sldId id="271" r:id="rId2"/>
    <p:sldId id="256" r:id="rId3"/>
    <p:sldId id="257" r:id="rId4"/>
    <p:sldId id="258" r:id="rId5"/>
    <p:sldId id="261" r:id="rId6"/>
    <p:sldId id="260"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channel name="T" type="integer" max="2.14748E9" units="dev"/>
        </inkml:traceFormat>
        <inkml:channelProperties>
          <inkml:channelProperty channel="X" name="resolution" value="3971.75757" units="1/cm"/>
          <inkml:channelProperty channel="Y" name="resolution" value="5302.10352" units="1/cm"/>
          <inkml:channelProperty channel="F" name="resolution" value="7.08333E-6" units="1/deg"/>
          <inkml:channelProperty channel="T" name="resolution" value="1" units="1/dev"/>
        </inkml:channelProperties>
      </inkml:inkSource>
      <inkml:timestamp xml:id="ts0" timeString="2015-11-15T12:43:42.464"/>
    </inkml:context>
    <inkml:brush xml:id="br0">
      <inkml:brushProperty name="width" value="0.00882" units="cm"/>
      <inkml:brushProperty name="height" value="0.00882" units="cm"/>
      <inkml:brushProperty name="color" value="#ED1C24"/>
      <inkml:brushProperty name="fitToCurve" value="1"/>
    </inkml:brush>
  </inkml:definitions>
  <inkml:trace contextRef="#ctx0" brushRef="#br0">20 0 32 0,'0'0'51'0,"0"0"-29"16,0 0-6-16,0 0-7 0,-7 0 2 0,7 0 4 15,0 0-6-15,0 0-11 16,-6 0-10-16,6 0-17 0,-7 0-22 16</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1-15T12:53:36.124"/>
    </inkml:context>
    <inkml:brush xml:id="br0">
      <inkml:brushProperty name="width" value="0.04667" units="cm"/>
      <inkml:brushProperty name="height" value="0.04667" units="cm"/>
      <inkml:brushProperty name="color" value="#00CCFF"/>
      <inkml:brushProperty name="fitToCurve" value="1"/>
    </inkml:brush>
  </inkml:definitions>
  <inkml:trace contextRef="#ctx0" brushRef="#br0">0 0 0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1-17T10:18:54.766"/>
    </inkml:context>
    <inkml:brush xml:id="br0">
      <inkml:brushProperty name="width" value="0.04667" units="cm"/>
      <inkml:brushProperty name="height" value="0.04667" units="cm"/>
      <inkml:brushProperty name="color" value="#FF8000"/>
      <inkml:brushProperty name="fitToCurve" value="1"/>
    </inkml:brush>
  </inkml:definitions>
  <inkml:trace contextRef="#ctx0" brushRef="#br0">0 0 0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1-15T12:53:36.124"/>
    </inkml:context>
    <inkml:brush xml:id="br0">
      <inkml:brushProperty name="width" value="0.04667" units="cm"/>
      <inkml:brushProperty name="height" value="0.04667" units="cm"/>
      <inkml:brushProperty name="color" value="#00CCFF"/>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1-15T12:53:36.124"/>
    </inkml:context>
    <inkml:brush xml:id="br0">
      <inkml:brushProperty name="width" value="0.04667" units="cm"/>
      <inkml:brushProperty name="height" value="0.04667" units="cm"/>
      <inkml:brushProperty name="color" value="#00CCFF"/>
      <inkml:brushProperty name="fitToCurve" value="1"/>
    </inkml:brush>
  </inkml:definitions>
  <inkml:traceGroup>
    <inkml:annotationXML>
      <emma:emma xmlns:emma="http://www.w3.org/2003/04/emma" version="1.0">
        <emma:interpretation id="{2EABDF41-8E9D-4077-AE8C-0957A89EA23C}" emma:medium="tactile" emma:mode="ink">
          <msink:context xmlns:msink="http://schemas.microsoft.com/ink/2010/main" type="writingRegion" rotatedBoundingBox="28135,1914 28150,1914 28150,1929 28135,1929"/>
        </emma:interpretation>
      </emma:emma>
    </inkml:annotationXML>
    <inkml:traceGroup>
      <inkml:annotationXML>
        <emma:emma xmlns:emma="http://www.w3.org/2003/04/emma" version="1.0">
          <emma:interpretation id="{A862244E-C813-4AAD-9F48-196A0399A6D6}" emma:medium="tactile" emma:mode="ink">
            <msink:context xmlns:msink="http://schemas.microsoft.com/ink/2010/main" type="paragraph" rotatedBoundingBox="28135,1914 28150,1914 28150,1929 28135,1929" alignmentLevel="1"/>
          </emma:interpretation>
        </emma:emma>
      </inkml:annotationXML>
      <inkml:traceGroup>
        <inkml:annotationXML>
          <emma:emma xmlns:emma="http://www.w3.org/2003/04/emma" version="1.0">
            <emma:interpretation id="{722106CF-4521-4001-ACD7-521280B44267}" emma:medium="tactile" emma:mode="ink">
              <msink:context xmlns:msink="http://schemas.microsoft.com/ink/2010/main" type="line" rotatedBoundingBox="28135,1914 28150,1914 28150,1929 28135,1929"/>
            </emma:interpretation>
          </emma:emma>
        </inkml:annotationXML>
        <inkml:traceGroup>
          <inkml:annotationXML>
            <emma:emma xmlns:emma="http://www.w3.org/2003/04/emma" version="1.0">
              <emma:interpretation id="{1A565A0A-8EC6-4F59-B55A-0A59BE870D18}" emma:medium="tactile" emma:mode="ink">
                <msink:context xmlns:msink="http://schemas.microsoft.com/ink/2010/main" type="inkWord" rotatedBoundingBox="28135,1914 28150,1914 28150,1929 28135,1929"/>
              </emma:interpretation>
              <emma:one-of disjunction-type="recognition" id="oneOf0">
                <emma:interpretation id="interp0" emma:lang="en-IN" emma:confidence="0">
                  <emma:literal>.</emma:literal>
                </emma:interpretation>
                <emma:interpretation id="interp1" emma:lang="en-IN" emma:confidence="0">
                  <emma:literal>`</emma:literal>
                </emma:interpretation>
                <emma:interpretation id="interp2" emma:lang="en-IN" emma:confidence="0">
                  <emma:literal>'</emma:literal>
                </emma:interpretation>
                <emma:interpretation id="interp3" emma:lang="en-IN" emma:confidence="0">
                  <emma:literal>l</emma:literal>
                </emma:interpretation>
                <emma:interpretation id="interp4" emma:lang="en-IN" emma:confidence="0">
                  <emma:literal>,</emma:literal>
                </emma:interpretation>
              </emma:one-of>
            </emma:emma>
          </inkml:annotationXML>
          <inkml:trace contextRef="#ctx0" brushRef="#br0">0 0 0</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1-15T14:02:56.091"/>
    </inkml:context>
    <inkml:brush xml:id="br0">
      <inkml:brushProperty name="width" value="0.04667" units="cm"/>
      <inkml:brushProperty name="height" value="0.04667" units="cm"/>
      <inkml:brushProperty name="color" value="#FF8000"/>
      <inkml:brushProperty name="fitToCurve" value="1"/>
    </inkml:brush>
  </inkml:definitions>
  <inkml:traceGroup>
    <inkml:annotationXML>
      <emma:emma xmlns:emma="http://www.w3.org/2003/04/emma" version="1.0">
        <emma:interpretation id="{1C31B2C0-065A-420C-AC4D-82C7F3184A4F}" emma:medium="tactile" emma:mode="ink">
          <msink:context xmlns:msink="http://schemas.microsoft.com/ink/2010/main" type="writingRegion" rotatedBoundingBox="5509,9456 5524,9456 5524,9471 5509,9471"/>
        </emma:interpretation>
      </emma:emma>
    </inkml:annotationXML>
    <inkml:traceGroup>
      <inkml:annotationXML>
        <emma:emma xmlns:emma="http://www.w3.org/2003/04/emma" version="1.0">
          <emma:interpretation id="{54568BE6-C8AE-4788-8317-A6060BC6EF8D}" emma:medium="tactile" emma:mode="ink">
            <msink:context xmlns:msink="http://schemas.microsoft.com/ink/2010/main" type="paragraph" rotatedBoundingBox="5509,9456 5524,9456 5524,9471 5509,9471" alignmentLevel="1"/>
          </emma:interpretation>
        </emma:emma>
      </inkml:annotationXML>
      <inkml:traceGroup>
        <inkml:annotationXML>
          <emma:emma xmlns:emma="http://www.w3.org/2003/04/emma" version="1.0">
            <emma:interpretation id="{6965A4F0-F6A9-421F-A4BA-64E86BFF74A4}" emma:medium="tactile" emma:mode="ink">
              <msink:context xmlns:msink="http://schemas.microsoft.com/ink/2010/main" type="line" rotatedBoundingBox="5509,9456 5524,9456 5524,9471 5509,9471"/>
            </emma:interpretation>
          </emma:emma>
        </inkml:annotationXML>
        <inkml:traceGroup>
          <inkml:annotationXML>
            <emma:emma xmlns:emma="http://www.w3.org/2003/04/emma" version="1.0">
              <emma:interpretation id="{5F7B4FB0-2BCC-4CC7-991D-46D5ADBF6261}" emma:medium="tactile" emma:mode="ink">
                <msink:context xmlns:msink="http://schemas.microsoft.com/ink/2010/main" type="inkWord" rotatedBoundingBox="5509,9456 5524,9456 5524,9471 5509,9471"/>
              </emma:interpretation>
              <emma:one-of disjunction-type="recognition" id="oneOf0">
                <emma:interpretation id="interp0" emma:lang="en-IN" emma:confidence="0">
                  <emma:literal>.</emma:literal>
                </emma:interpretation>
                <emma:interpretation id="interp1" emma:lang="en-IN" emma:confidence="0">
                  <emma:literal>`</emma:literal>
                </emma:interpretation>
                <emma:interpretation id="interp2" emma:lang="en-IN" emma:confidence="0">
                  <emma:literal>'</emma:literal>
                </emma:interpretation>
                <emma:interpretation id="interp3" emma:lang="en-IN" emma:confidence="0">
                  <emma:literal>l</emma:literal>
                </emma:interpretation>
                <emma:interpretation id="interp4" emma:lang="en-IN" emma:confidence="0">
                  <emma:literal>,</emma:literal>
                </emma:interpretation>
              </emma:one-of>
            </emma:emma>
          </inkml:annotationXML>
          <inkml:trace contextRef="#ctx0" brushRef="#br0">0 0 0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55" units="deg"/>
          <inkml:channel name="T" type="integer" max="2.14748E9" units="dev"/>
        </inkml:traceFormat>
        <inkml:channelProperties>
          <inkml:channelProperty channel="X" name="resolution" value="3971.75757" units="1/cm"/>
          <inkml:channelProperty channel="Y" name="resolution" value="5302.10352" units="1/cm"/>
          <inkml:channelProperty channel="F" name="resolution" value="7.08333E-6" units="1/deg"/>
          <inkml:channelProperty channel="T" name="resolution" value="1" units="1/dev"/>
        </inkml:channelProperties>
      </inkml:inkSource>
      <inkml:timestamp xml:id="ts0" timeString="2015-11-15T14:54:02.567"/>
    </inkml:context>
    <inkml:brush xml:id="br0">
      <inkml:brushProperty name="width" value="0.00882" units="cm"/>
      <inkml:brushProperty name="height" value="0.00882" units="cm"/>
      <inkml:brushProperty name="color" value="#ED1C24"/>
      <inkml:brushProperty name="fitToCurve" value="1"/>
    </inkml:brush>
  </inkml:definitions>
  <inkml:trace contextRef="#ctx0" brushRef="#br0">20 0 32 0,'0'0'51'0,"0"0"-29"16,0 0-6-16,0 0-7 0,-7 0 2 0,7 0 4 15,0 0-6-15,0 0-11 16,-6 0-10-16,6 0-17 0,-7 0-22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1-15T12:53:36.124"/>
    </inkml:context>
    <inkml:brush xml:id="br0">
      <inkml:brushProperty name="width" value="0.04667" units="cm"/>
      <inkml:brushProperty name="height" value="0.04667" units="cm"/>
      <inkml:brushProperty name="color" value="#00CCFF"/>
      <inkml:brushProperty name="fitToCurve" value="1"/>
    </inkml:brush>
  </inkml:definitions>
  <inkml:trace contextRef="#ctx0" brushRef="#br0">0 0 0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1-17T10:18:54.766"/>
    </inkml:context>
    <inkml:brush xml:id="br0">
      <inkml:brushProperty name="width" value="0.04667" units="cm"/>
      <inkml:brushProperty name="height" value="0.04667" units="cm"/>
      <inkml:brushProperty name="color" value="#FF8000"/>
      <inkml:brushProperty name="fitToCurve" value="1"/>
    </inkml:brush>
  </inkml:definitions>
  <inkml:trace contextRef="#ctx0" brushRef="#br0">0 0 0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1-15T12:53:36.124"/>
    </inkml:context>
    <inkml:brush xml:id="br0">
      <inkml:brushProperty name="width" value="0.04667" units="cm"/>
      <inkml:brushProperty name="height" value="0.04667" units="cm"/>
      <inkml:brushProperty name="color" value="#00CCFF"/>
      <inkml:brushProperty name="fitToCurve" value="1"/>
    </inkml:brush>
  </inkml:definitions>
  <inkml:trace contextRef="#ctx0" brushRef="#br0">0 0 0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1-17T10:18:54.766"/>
    </inkml:context>
    <inkml:brush xml:id="br0">
      <inkml:brushProperty name="width" value="0.04667" units="cm"/>
      <inkml:brushProperty name="height" value="0.04667" units="cm"/>
      <inkml:brushProperty name="color" value="#FF8000"/>
      <inkml:brushProperty name="fitToCurve" value="1"/>
    </inkml:brush>
  </inkml:definitions>
  <inkml:trace contextRef="#ctx0" brushRef="#br0">0 0 0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15-11-15T12:53:36.124"/>
    </inkml:context>
    <inkml:brush xml:id="br0">
      <inkml:brushProperty name="width" value="0.04667" units="cm"/>
      <inkml:brushProperty name="height" value="0.04667" units="cm"/>
      <inkml:brushProperty name="color" value="#00CCFF"/>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D2386-FF2F-4E2F-95C2-84C69956CABF}" type="datetimeFigureOut">
              <a:rPr lang="en-IN" smtClean="0"/>
              <a:t>22-12-2015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F8711-025B-4636-BD52-BDD7DE430122}" type="slidenum">
              <a:rPr lang="en-IN" smtClean="0"/>
              <a:t>‹#›</a:t>
            </a:fld>
            <a:endParaRPr lang="en-IN"/>
          </a:p>
        </p:txBody>
      </p:sp>
    </p:spTree>
    <p:extLst>
      <p:ext uri="{BB962C8B-B14F-4D97-AF65-F5344CB8AC3E}">
        <p14:creationId xmlns:p14="http://schemas.microsoft.com/office/powerpoint/2010/main" val="433377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94F8711-025B-4636-BD52-BDD7DE430122}" type="slidenum">
              <a:rPr lang="en-IN" smtClean="0"/>
              <a:t>15</a:t>
            </a:fld>
            <a:endParaRPr lang="en-IN"/>
          </a:p>
        </p:txBody>
      </p:sp>
    </p:spTree>
    <p:extLst>
      <p:ext uri="{BB962C8B-B14F-4D97-AF65-F5344CB8AC3E}">
        <p14:creationId xmlns:p14="http://schemas.microsoft.com/office/powerpoint/2010/main" val="2824227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2914719-A3F6-44B7-ABE2-26780A9FDB59}" type="datetime1">
              <a:rPr lang="en-IN" smtClean="0"/>
              <a:t>22-12-2015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311899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477C1ED-571C-4023-ADAF-8E589446D421}" type="datetime1">
              <a:rPr lang="en-IN" smtClean="0"/>
              <a:t>22-12-2015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1931001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55F6A6-DEA7-4D10-B118-7778AC54C47E}" type="datetime1">
              <a:rPr lang="en-IN" smtClean="0"/>
              <a:t>22-12-2015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601678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043903-6C73-47BF-919C-78468F8D1ED7}" type="datetime1">
              <a:rPr lang="en-IN" smtClean="0"/>
              <a:t>22-12-2015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3320566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A8F0EA-D850-4096-B690-F80E8D7BDC30}" type="datetime1">
              <a:rPr lang="en-IN" smtClean="0"/>
              <a:t>22-12-2015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133911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6124D3-4753-4144-ADD5-158221F39DC9}" type="datetime1">
              <a:rPr lang="en-IN" smtClean="0"/>
              <a:t>22-12-2015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2707888937"/>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572BBB4-3F42-4833-AF06-58437E2CDF09}" type="datetime1">
              <a:rPr lang="en-IN" smtClean="0"/>
              <a:t>22-12-2015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1815913201"/>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9929B8-070B-42E2-A089-E3DC222DC447}" type="datetime1">
              <a:rPr lang="en-IN" smtClean="0"/>
              <a:t>22-12-2015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41871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4D82E-B8BA-451D-886C-98E2D47063DF}" type="datetime1">
              <a:rPr lang="en-IN" smtClean="0"/>
              <a:t>22-12-2015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3215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4907BD-3562-4BEE-8753-5468B016794A}" type="datetime1">
              <a:rPr lang="en-IN" smtClean="0"/>
              <a:t>22-12-2015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763439477"/>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59AF3-D658-4A05-8314-FDD6E91F7E64}" type="datetime1">
              <a:rPr lang="en-IN" smtClean="0"/>
              <a:t>22-12-2015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27E3E8-F640-4211-BD48-134EC0885544}" type="slidenum">
              <a:rPr lang="en-IN" smtClean="0"/>
              <a:t>‹#›</a:t>
            </a:fld>
            <a:endParaRPr lang="en-IN"/>
          </a:p>
        </p:txBody>
      </p:sp>
    </p:spTree>
    <p:extLst>
      <p:ext uri="{BB962C8B-B14F-4D97-AF65-F5344CB8AC3E}">
        <p14:creationId xmlns:p14="http://schemas.microsoft.com/office/powerpoint/2010/main" val="1410927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B8C74-B6F3-4FF5-84E6-BBE87C5DAEBC}" type="datetime1">
              <a:rPr lang="en-IN" smtClean="0"/>
              <a:t>22-12-2015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27E3E8-F640-4211-BD48-134EC0885544}" type="slidenum">
              <a:rPr lang="en-IN" smtClean="0"/>
              <a:t>‹#›</a:t>
            </a:fld>
            <a:endParaRPr lang="en-IN"/>
          </a:p>
        </p:txBody>
      </p:sp>
    </p:spTree>
    <p:extLst>
      <p:ext uri="{BB962C8B-B14F-4D97-AF65-F5344CB8AC3E}">
        <p14:creationId xmlns:p14="http://schemas.microsoft.com/office/powerpoint/2010/main" val="268130710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2.tmp"/><Relationship Id="rId7"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4.tmp"/><Relationship Id="rId5" Type="http://schemas.openxmlformats.org/officeDocument/2006/relationships/image" Target="../media/image3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4.tmp"/><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image" Target="../media/image7.emf"/><Relationship Id="rId12" Type="http://schemas.openxmlformats.org/officeDocument/2006/relationships/image" Target="../media/image8.png"/><Relationship Id="rId2" Type="http://schemas.openxmlformats.org/officeDocument/2006/relationships/image" Target="../media/image5.png"/><Relationship Id="rId16"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customXml" Target="../ink/ink4.xml"/><Relationship Id="rId5" Type="http://schemas.openxmlformats.org/officeDocument/2006/relationships/image" Target="../media/image6.png"/><Relationship Id="rId15" Type="http://schemas.openxmlformats.org/officeDocument/2006/relationships/image" Target="../media/image11.png"/><Relationship Id="rId10" Type="http://schemas.openxmlformats.org/officeDocument/2006/relationships/image" Target="../media/image9.emf"/><Relationship Id="rId4" Type="http://schemas.openxmlformats.org/officeDocument/2006/relationships/image" Target="../media/image5.emf"/><Relationship Id="rId9" Type="http://schemas.openxmlformats.org/officeDocument/2006/relationships/customXml" Target="../ink/ink3.xml"/><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emf"/><Relationship Id="rId7"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2.emf"/><Relationship Id="rId4" Type="http://schemas.openxmlformats.org/officeDocument/2006/relationships/customXml" Target="../ink/ink6.xml"/></Relationships>
</file>

<file path=ppt/slides/_rels/slide6.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8.png"/><Relationship Id="rId3" Type="http://schemas.openxmlformats.org/officeDocument/2006/relationships/customXml" Target="../ink/ink7.xml"/><Relationship Id="rId7" Type="http://schemas.openxmlformats.org/officeDocument/2006/relationships/customXml" Target="../ink/ink8.xml"/><Relationship Id="rId12"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6.png"/><Relationship Id="rId15" Type="http://schemas.openxmlformats.org/officeDocument/2006/relationships/image" Target="../media/image1.png"/><Relationship Id="rId10" Type="http://schemas.openxmlformats.org/officeDocument/2006/relationships/image" Target="../media/image15.png"/><Relationship Id="rId4" Type="http://schemas.openxmlformats.org/officeDocument/2006/relationships/image" Target="../media/image7.emf"/><Relationship Id="rId9" Type="http://schemas.openxmlformats.org/officeDocument/2006/relationships/image" Target="../media/image14.png"/><Relationship Id="rId1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0.tmp"/><Relationship Id="rId3" Type="http://schemas.openxmlformats.org/officeDocument/2006/relationships/image" Target="../media/image21.emf"/><Relationship Id="rId7" Type="http://schemas.openxmlformats.org/officeDocument/2006/relationships/image" Target="../media/image14.png"/><Relationship Id="rId2" Type="http://schemas.openxmlformats.org/officeDocument/2006/relationships/customXml" Target="../ink/ink9.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1.png"/><Relationship Id="rId5" Type="http://schemas.openxmlformats.org/officeDocument/2006/relationships/image" Target="../media/image19.png"/><Relationship Id="rId10" Type="http://schemas.openxmlformats.org/officeDocument/2006/relationships/image" Target="../media/image22.tmp"/><Relationship Id="rId4" Type="http://schemas.openxmlformats.org/officeDocument/2006/relationships/image" Target="../media/image15.png"/><Relationship Id="rId9" Type="http://schemas.openxmlformats.org/officeDocument/2006/relationships/image" Target="../media/image21.tmp"/></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png"/><Relationship Id="rId3" Type="http://schemas.openxmlformats.org/officeDocument/2006/relationships/image" Target="../media/image21.emf"/><Relationship Id="rId7" Type="http://schemas.openxmlformats.org/officeDocument/2006/relationships/image" Target="../media/image24.tmp"/><Relationship Id="rId12" Type="http://schemas.openxmlformats.org/officeDocument/2006/relationships/image" Target="../media/image27.tmp"/><Relationship Id="rId2"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23.tmp"/><Relationship Id="rId11" Type="http://schemas.openxmlformats.org/officeDocument/2006/relationships/image" Target="../media/image26.png"/><Relationship Id="rId5" Type="http://schemas.openxmlformats.org/officeDocument/2006/relationships/image" Target="../media/image14.emf"/><Relationship Id="rId10" Type="http://schemas.openxmlformats.org/officeDocument/2006/relationships/image" Target="../media/image25.png"/><Relationship Id="rId4" Type="http://schemas.openxmlformats.org/officeDocument/2006/relationships/customXml" Target="../ink/ink11.xml"/><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emf"/><Relationship Id="rId7" Type="http://schemas.openxmlformats.org/officeDocument/2006/relationships/image" Target="../media/image30.png"/><Relationship Id="rId2" Type="http://schemas.openxmlformats.org/officeDocument/2006/relationships/customXml" Target="../ink/ink12.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B27E3E8-F640-4211-BD48-134EC0885544}" type="slidenum">
              <a:rPr lang="en-IN" smtClean="0"/>
              <a:t>1</a:t>
            </a:fld>
            <a:endParaRPr lang="en-IN" dirty="0"/>
          </a:p>
        </p:txBody>
      </p:sp>
      <p:sp>
        <p:nvSpPr>
          <p:cNvPr id="4" name="Rectangle 3"/>
          <p:cNvSpPr/>
          <p:nvPr/>
        </p:nvSpPr>
        <p:spPr>
          <a:xfrm>
            <a:off x="1461356" y="2475568"/>
            <a:ext cx="8937960" cy="1107996"/>
          </a:xfrm>
          <a:prstGeom prst="rect">
            <a:avLst/>
          </a:prstGeom>
          <a:noFill/>
        </p:spPr>
        <p:txBody>
          <a:bodyPr wrap="none" lIns="91440" tIns="45720" rIns="91440" bIns="45720">
            <a:spAutoFit/>
          </a:bodyPr>
          <a:lstStyle/>
          <a:p>
            <a:pPr algn="ctr"/>
            <a:r>
              <a:rPr lang="en-US" sz="6600" b="1" dirty="0" smtClean="0">
                <a:ln w="22225">
                  <a:solidFill>
                    <a:schemeClr val="accent2"/>
                  </a:solidFill>
                  <a:prstDash val="solid"/>
                </a:ln>
                <a:solidFill>
                  <a:schemeClr val="accent2">
                    <a:lumMod val="40000"/>
                    <a:lumOff val="60000"/>
                  </a:schemeClr>
                </a:solidFill>
              </a:rPr>
              <a:t>Draw a </a:t>
            </a:r>
            <a:r>
              <a:rPr lang="en-US" sz="6600" b="1" dirty="0" smtClean="0">
                <a:ln w="22225">
                  <a:solidFill>
                    <a:schemeClr val="accent2"/>
                  </a:solidFill>
                  <a:prstDash val="solid"/>
                </a:ln>
                <a:solidFill>
                  <a:schemeClr val="accent2">
                    <a:lumMod val="40000"/>
                    <a:lumOff val="60000"/>
                  </a:schemeClr>
                </a:solidFill>
              </a:rPr>
              <a:t>multicolor flower</a:t>
            </a:r>
            <a:endParaRPr lang="en-US" sz="6600" b="1" dirty="0">
              <a:ln w="22225">
                <a:solidFill>
                  <a:schemeClr val="accent2"/>
                </a:solidFill>
                <a:prstDash val="solid"/>
              </a:ln>
              <a:solidFill>
                <a:schemeClr val="accent2">
                  <a:lumMod val="40000"/>
                  <a:lumOff val="60000"/>
                </a:schemeClr>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59402" y="-44483"/>
            <a:ext cx="4473434" cy="1491146"/>
          </a:xfrm>
          <a:prstGeom prst="rect">
            <a:avLst/>
          </a:prstGeom>
        </p:spPr>
      </p:pic>
      <p:sp>
        <p:nvSpPr>
          <p:cNvPr id="6" name="TextBox 5"/>
          <p:cNvSpPr txBox="1"/>
          <p:nvPr/>
        </p:nvSpPr>
        <p:spPr>
          <a:xfrm>
            <a:off x="4360842" y="3807722"/>
            <a:ext cx="3193576" cy="369332"/>
          </a:xfrm>
          <a:prstGeom prst="rect">
            <a:avLst/>
          </a:prstGeom>
          <a:noFill/>
        </p:spPr>
        <p:txBody>
          <a:bodyPr wrap="square" rtlCol="0">
            <a:spAutoFit/>
          </a:bodyPr>
          <a:lstStyle/>
          <a:p>
            <a:r>
              <a:rPr lang="en-IN" dirty="0" smtClean="0"/>
              <a:t>Project designed and created by</a:t>
            </a:r>
          </a:p>
        </p:txBody>
      </p:sp>
      <p:sp>
        <p:nvSpPr>
          <p:cNvPr id="8" name="TextBox 7"/>
          <p:cNvSpPr txBox="1"/>
          <p:nvPr/>
        </p:nvSpPr>
        <p:spPr>
          <a:xfrm>
            <a:off x="5786650" y="4217997"/>
            <a:ext cx="2306472" cy="400110"/>
          </a:xfrm>
          <a:prstGeom prst="rect">
            <a:avLst/>
          </a:prstGeom>
          <a:noFill/>
        </p:spPr>
        <p:txBody>
          <a:bodyPr wrap="square" rtlCol="0">
            <a:spAutoFit/>
          </a:bodyPr>
          <a:lstStyle/>
          <a:p>
            <a:r>
              <a:rPr lang="en-IN" sz="2000" b="1" i="1" dirty="0" smtClean="0">
                <a:solidFill>
                  <a:srgbClr val="FFC000"/>
                </a:solidFill>
                <a:latin typeface="+mj-lt"/>
              </a:rPr>
              <a:t>M. Shajith Kumar</a:t>
            </a:r>
            <a:endParaRPr lang="en-IN" sz="2000" b="1" i="1" dirty="0">
              <a:solidFill>
                <a:srgbClr val="FFC000"/>
              </a:solidFill>
              <a:latin typeface="+mj-lt"/>
            </a:endParaRPr>
          </a:p>
        </p:txBody>
      </p:sp>
    </p:spTree>
    <p:extLst>
      <p:ext uri="{BB962C8B-B14F-4D97-AF65-F5344CB8AC3E}">
        <p14:creationId xmlns:p14="http://schemas.microsoft.com/office/powerpoint/2010/main" val="1956922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4233" y="1094238"/>
            <a:ext cx="2743201" cy="923330"/>
          </a:xfrm>
          <a:prstGeom prst="rect">
            <a:avLst/>
          </a:prstGeom>
          <a:noFill/>
        </p:spPr>
        <p:txBody>
          <a:bodyPr wrap="square" rtlCol="0">
            <a:spAutoFit/>
          </a:bodyPr>
          <a:lstStyle/>
          <a:p>
            <a:r>
              <a:rPr lang="en-IN" dirty="0" smtClean="0"/>
              <a:t>We have now finalised our code for the petal which should look like this</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233" y="1910164"/>
            <a:ext cx="2577968" cy="4110815"/>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496" y="1722985"/>
            <a:ext cx="2504050" cy="1347472"/>
          </a:xfrm>
          <a:prstGeom prst="rect">
            <a:avLst/>
          </a:prstGeom>
        </p:spPr>
      </p:pic>
      <p:sp>
        <p:nvSpPr>
          <p:cNvPr id="6" name="TextBox 5"/>
          <p:cNvSpPr txBox="1"/>
          <p:nvPr/>
        </p:nvSpPr>
        <p:spPr>
          <a:xfrm>
            <a:off x="3221496" y="1122374"/>
            <a:ext cx="2771336" cy="646331"/>
          </a:xfrm>
          <a:prstGeom prst="rect">
            <a:avLst/>
          </a:prstGeom>
          <a:noFill/>
        </p:spPr>
        <p:txBody>
          <a:bodyPr wrap="square" rtlCol="0">
            <a:spAutoFit/>
          </a:bodyPr>
          <a:lstStyle/>
          <a:p>
            <a:r>
              <a:rPr lang="en-IN" dirty="0" smtClean="0"/>
              <a:t>But our cat is at the end of the petal with the pen up.</a:t>
            </a:r>
            <a:endParaRPr lang="en-IN" dirty="0"/>
          </a:p>
        </p:txBody>
      </p:sp>
      <p:sp>
        <p:nvSpPr>
          <p:cNvPr id="7" name="TextBox 6"/>
          <p:cNvSpPr txBox="1"/>
          <p:nvPr/>
        </p:nvSpPr>
        <p:spPr>
          <a:xfrm>
            <a:off x="3221496" y="3277779"/>
            <a:ext cx="2644726" cy="2862322"/>
          </a:xfrm>
          <a:prstGeom prst="rect">
            <a:avLst/>
          </a:prstGeom>
          <a:noFill/>
        </p:spPr>
        <p:txBody>
          <a:bodyPr wrap="square" rtlCol="0">
            <a:spAutoFit/>
          </a:bodyPr>
          <a:lstStyle/>
          <a:p>
            <a:r>
              <a:rPr lang="en-IN" dirty="0" smtClean="0"/>
              <a:t>So, to draw the next petal, the cat has to be brought back to its initial position, </a:t>
            </a:r>
            <a:r>
              <a:rPr lang="en-IN" dirty="0" err="1" smtClean="0"/>
              <a:t>i.e</a:t>
            </a:r>
            <a:r>
              <a:rPr lang="en-IN" dirty="0" smtClean="0"/>
              <a:t> (0,0) using</a:t>
            </a:r>
          </a:p>
          <a:p>
            <a:r>
              <a:rPr lang="en-IN" dirty="0" smtClean="0"/>
              <a:t>and adding arguments 0 and 0 in the white oval space. </a:t>
            </a:r>
          </a:p>
          <a:p>
            <a:endParaRPr lang="en-IN" dirty="0"/>
          </a:p>
          <a:p>
            <a:r>
              <a:rPr lang="en-IN" dirty="0" smtClean="0"/>
              <a:t>Now our cat is back to its initial position.</a:t>
            </a:r>
            <a:endParaRPr lang="en-IN" dirty="0"/>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2449" y="4179535"/>
            <a:ext cx="1320383" cy="298573"/>
          </a:xfrm>
          <a:prstGeom prst="rect">
            <a:avLst/>
          </a:prstGeom>
        </p:spPr>
      </p:pic>
      <p:sp>
        <p:nvSpPr>
          <p:cNvPr id="29" name="TextBox 28"/>
          <p:cNvSpPr txBox="1"/>
          <p:nvPr/>
        </p:nvSpPr>
        <p:spPr>
          <a:xfrm>
            <a:off x="6147582" y="909572"/>
            <a:ext cx="2433711" cy="369332"/>
          </a:xfrm>
          <a:prstGeom prst="rect">
            <a:avLst/>
          </a:prstGeom>
          <a:noFill/>
        </p:spPr>
        <p:txBody>
          <a:bodyPr wrap="square" rtlCol="0">
            <a:spAutoFit/>
          </a:bodyPr>
          <a:lstStyle/>
          <a:p>
            <a:r>
              <a:rPr lang="en-IN" b="1" dirty="0" smtClean="0">
                <a:solidFill>
                  <a:srgbClr val="00B050"/>
                </a:solidFill>
              </a:rPr>
              <a:t>Think &amp; answer</a:t>
            </a:r>
            <a:endParaRPr lang="en-IN" b="1" dirty="0">
              <a:solidFill>
                <a:srgbClr val="00B050"/>
              </a:solidFill>
            </a:endParaRPr>
          </a:p>
        </p:txBody>
      </p:sp>
      <p:sp>
        <p:nvSpPr>
          <p:cNvPr id="31" name="TextBox 30"/>
          <p:cNvSpPr txBox="1"/>
          <p:nvPr/>
        </p:nvSpPr>
        <p:spPr>
          <a:xfrm>
            <a:off x="6147582" y="1307040"/>
            <a:ext cx="2897945" cy="2308324"/>
          </a:xfrm>
          <a:prstGeom prst="rect">
            <a:avLst/>
          </a:prstGeom>
          <a:noFill/>
        </p:spPr>
        <p:txBody>
          <a:bodyPr wrap="square" rtlCol="0">
            <a:spAutoFit/>
          </a:bodyPr>
          <a:lstStyle/>
          <a:p>
            <a:pPr marL="342900" indent="-342900">
              <a:buFont typeface="+mj-lt"/>
              <a:buAutoNum type="arabicPeriod"/>
            </a:pPr>
            <a:r>
              <a:rPr lang="en-IN" dirty="0" smtClean="0"/>
              <a:t>What is the size of the pen after the cat completes drawing a petal?</a:t>
            </a:r>
          </a:p>
          <a:p>
            <a:pPr marL="342900" indent="-342900">
              <a:buFont typeface="+mj-lt"/>
              <a:buAutoNum type="arabicPeriod"/>
            </a:pPr>
            <a:r>
              <a:rPr lang="en-IN" dirty="0" smtClean="0"/>
              <a:t>Should we now change the size of the pen back to 1. Which block should we use to do that?</a:t>
            </a:r>
            <a:endParaRPr lang="en-IN" dirty="0"/>
          </a:p>
        </p:txBody>
      </p:sp>
      <p:sp>
        <p:nvSpPr>
          <p:cNvPr id="12" name="TextBox 11"/>
          <p:cNvSpPr txBox="1"/>
          <p:nvPr/>
        </p:nvSpPr>
        <p:spPr>
          <a:xfrm>
            <a:off x="6186205" y="3643507"/>
            <a:ext cx="2658793" cy="2585323"/>
          </a:xfrm>
          <a:prstGeom prst="rect">
            <a:avLst/>
          </a:prstGeom>
          <a:noFill/>
        </p:spPr>
        <p:txBody>
          <a:bodyPr wrap="square" rtlCol="0">
            <a:spAutoFit/>
          </a:bodyPr>
          <a:lstStyle/>
          <a:p>
            <a:r>
              <a:rPr lang="en-IN" dirty="0" smtClean="0"/>
              <a:t>The size of the pen is so large that when it returns back to draw the next petal, we need to reset it to its lowest size. Otherwise, our next petal will be jumbo size. Our script will now look like this</a:t>
            </a:r>
            <a:endParaRPr lang="en-IN"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67563" y="756869"/>
            <a:ext cx="2395089" cy="3957985"/>
          </a:xfrm>
          <a:prstGeom prst="rect">
            <a:avLst/>
          </a:prstGeom>
        </p:spPr>
      </p:pic>
      <p:pic>
        <p:nvPicPr>
          <p:cNvPr id="18" name="Picture 17"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48562" y="5361185"/>
            <a:ext cx="2532596" cy="1079467"/>
          </a:xfrm>
          <a:prstGeom prst="rect">
            <a:avLst/>
          </a:prstGeom>
        </p:spPr>
      </p:pic>
      <p:sp>
        <p:nvSpPr>
          <p:cNvPr id="19" name="TextBox 18"/>
          <p:cNvSpPr txBox="1"/>
          <p:nvPr/>
        </p:nvSpPr>
        <p:spPr>
          <a:xfrm>
            <a:off x="9347247" y="4696399"/>
            <a:ext cx="2008102" cy="646331"/>
          </a:xfrm>
          <a:prstGeom prst="rect">
            <a:avLst/>
          </a:prstGeom>
          <a:noFill/>
        </p:spPr>
        <p:txBody>
          <a:bodyPr wrap="square" rtlCol="0">
            <a:spAutoFit/>
          </a:bodyPr>
          <a:lstStyle/>
          <a:p>
            <a:r>
              <a:rPr lang="en-IN" dirty="0" smtClean="0"/>
              <a:t>Our cat is back to its original position</a:t>
            </a:r>
            <a:endParaRPr lang="en-IN" dirty="0"/>
          </a:p>
        </p:txBody>
      </p:sp>
      <p:sp>
        <p:nvSpPr>
          <p:cNvPr id="39" name="Right Arrow 38"/>
          <p:cNvSpPr/>
          <p:nvPr/>
        </p:nvSpPr>
        <p:spPr>
          <a:xfrm rot="18220991">
            <a:off x="8202122" y="4887461"/>
            <a:ext cx="1644614" cy="262639"/>
          </a:xfrm>
          <a:prstGeom prst="rightArrow">
            <a:avLst/>
          </a:prstGeom>
          <a:solidFill>
            <a:srgbClr val="92D05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p:cNvSpPr txBox="1"/>
          <p:nvPr/>
        </p:nvSpPr>
        <p:spPr>
          <a:xfrm>
            <a:off x="600713" y="306628"/>
            <a:ext cx="4554365" cy="461665"/>
          </a:xfrm>
          <a:prstGeom prst="rect">
            <a:avLst/>
          </a:prstGeom>
          <a:noFill/>
        </p:spPr>
        <p:txBody>
          <a:bodyPr wrap="square" rtlCol="0">
            <a:spAutoFit/>
          </a:bodyPr>
          <a:lstStyle/>
          <a:p>
            <a:r>
              <a:rPr lang="en-IN" sz="2400" b="1" dirty="0" smtClean="0">
                <a:solidFill>
                  <a:srgbClr val="FFC000"/>
                </a:solidFill>
              </a:rPr>
              <a:t>The final petal code</a:t>
            </a:r>
            <a:endParaRPr lang="en-IN" sz="2400" b="1" dirty="0">
              <a:solidFill>
                <a:srgbClr val="FFC000"/>
              </a:solidFill>
            </a:endParaRPr>
          </a:p>
        </p:txBody>
      </p:sp>
      <p:pic>
        <p:nvPicPr>
          <p:cNvPr id="45" name="Picture 4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20" name="Slide Number Placeholder 19"/>
          <p:cNvSpPr>
            <a:spLocks noGrp="1"/>
          </p:cNvSpPr>
          <p:nvPr>
            <p:ph type="sldNum" sz="quarter" idx="12"/>
          </p:nvPr>
        </p:nvSpPr>
        <p:spPr/>
        <p:txBody>
          <a:bodyPr/>
          <a:lstStyle/>
          <a:p>
            <a:fld id="{6B27E3E8-F640-4211-BD48-134EC0885544}" type="slidenum">
              <a:rPr lang="en-IN" smtClean="0"/>
              <a:t>10</a:t>
            </a:fld>
            <a:endParaRPr lang="en-IN"/>
          </a:p>
        </p:txBody>
      </p:sp>
    </p:spTree>
    <p:extLst>
      <p:ext uri="{BB962C8B-B14F-4D97-AF65-F5344CB8AC3E}">
        <p14:creationId xmlns:p14="http://schemas.microsoft.com/office/powerpoint/2010/main" val="2931705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Picture 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6316" y="4652937"/>
            <a:ext cx="1100669" cy="1081014"/>
          </a:xfrm>
          <a:prstGeom prst="rect">
            <a:avLst/>
          </a:prstGeom>
        </p:spPr>
      </p:pic>
      <p:sp>
        <p:nvSpPr>
          <p:cNvPr id="2" name="TextBox 1"/>
          <p:cNvSpPr txBox="1"/>
          <p:nvPr/>
        </p:nvSpPr>
        <p:spPr>
          <a:xfrm>
            <a:off x="777179" y="2734543"/>
            <a:ext cx="6200395" cy="1477328"/>
          </a:xfrm>
          <a:prstGeom prst="rect">
            <a:avLst/>
          </a:prstGeom>
          <a:noFill/>
        </p:spPr>
        <p:txBody>
          <a:bodyPr wrap="square" rtlCol="0">
            <a:spAutoFit/>
          </a:bodyPr>
          <a:lstStyle/>
          <a:p>
            <a:r>
              <a:rPr lang="en-IN" dirty="0" smtClean="0"/>
              <a:t>So, to draw each petal, the cat has to rotate 360 divided by 16 </a:t>
            </a:r>
            <a:r>
              <a:rPr lang="en-IN" dirty="0" err="1" smtClean="0"/>
              <a:t>i.e</a:t>
            </a:r>
            <a:r>
              <a:rPr lang="en-IN" dirty="0" smtClean="0"/>
              <a:t> 22.5 degrees each time in one direction (to its right or its left). For doing this in Scratch, we either use the                                 or                                  and add the argument 22.5 inside it. The turn blocks are available in the “motion” tab. </a:t>
            </a:r>
            <a:endParaRPr lang="en-IN"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4832" y="3349098"/>
            <a:ext cx="1582742" cy="29210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8424" y="3624963"/>
            <a:ext cx="1614560" cy="297981"/>
          </a:xfrm>
          <a:prstGeom prst="rect">
            <a:avLst/>
          </a:prstGeom>
        </p:spPr>
      </p:pic>
      <p:pic>
        <p:nvPicPr>
          <p:cNvPr id="9" name="Picture 8"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360" y="4637152"/>
            <a:ext cx="2532596" cy="1079467"/>
          </a:xfrm>
          <a:prstGeom prst="rect">
            <a:avLst/>
          </a:prstGeom>
        </p:spPr>
      </p:pic>
      <p:cxnSp>
        <p:nvCxnSpPr>
          <p:cNvPr id="15" name="Straight Connector 14"/>
          <p:cNvCxnSpPr/>
          <p:nvPr/>
        </p:nvCxnSpPr>
        <p:spPr>
          <a:xfrm>
            <a:off x="1237947" y="4459432"/>
            <a:ext cx="42204" cy="1448972"/>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8263" y="900332"/>
            <a:ext cx="10638765" cy="923330"/>
          </a:xfrm>
          <a:prstGeom prst="rect">
            <a:avLst/>
          </a:prstGeom>
          <a:noFill/>
        </p:spPr>
        <p:txBody>
          <a:bodyPr wrap="square" rtlCol="0">
            <a:spAutoFit/>
          </a:bodyPr>
          <a:lstStyle/>
          <a:p>
            <a:r>
              <a:rPr lang="en-IN" dirty="0"/>
              <a:t>To draw our next petal, our cat has to turn a little bit and then we run the same script which we have made for one petal to draw the next petal, the next petal and so on. The number of times we do this depends on the total number of petals in our flower. In our project, the total number of petals are 16</a:t>
            </a:r>
            <a:r>
              <a:rPr lang="en-IN" dirty="0" smtClean="0"/>
              <a:t>.</a:t>
            </a:r>
            <a:endParaRPr lang="en-IN" dirty="0"/>
          </a:p>
        </p:txBody>
      </p:sp>
      <p:sp>
        <p:nvSpPr>
          <p:cNvPr id="20" name="TextBox 19"/>
          <p:cNvSpPr txBox="1"/>
          <p:nvPr/>
        </p:nvSpPr>
        <p:spPr>
          <a:xfrm>
            <a:off x="805316" y="1804688"/>
            <a:ext cx="6341072" cy="923330"/>
          </a:xfrm>
          <a:prstGeom prst="rect">
            <a:avLst/>
          </a:prstGeom>
          <a:noFill/>
        </p:spPr>
        <p:txBody>
          <a:bodyPr wrap="square" rtlCol="0">
            <a:spAutoFit/>
          </a:bodyPr>
          <a:lstStyle/>
          <a:p>
            <a:r>
              <a:rPr lang="en-IN" dirty="0"/>
              <a:t>We use our understanding of geometry to draw the whole flower. To draw the whole flower, the cat has to rotate a full circle. </a:t>
            </a:r>
            <a:r>
              <a:rPr lang="en-IN" dirty="0" smtClean="0"/>
              <a:t>To </a:t>
            </a:r>
            <a:r>
              <a:rPr lang="en-IN" dirty="0"/>
              <a:t>go a full circle we need to rotate by 360 degrees. </a:t>
            </a:r>
          </a:p>
        </p:txBody>
      </p:sp>
      <p:cxnSp>
        <p:nvCxnSpPr>
          <p:cNvPr id="30" name="Straight Arrow Connector 29"/>
          <p:cNvCxnSpPr/>
          <p:nvPr/>
        </p:nvCxnSpPr>
        <p:spPr>
          <a:xfrm flipV="1">
            <a:off x="3727934" y="5176885"/>
            <a:ext cx="2363364" cy="1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Arc 33"/>
          <p:cNvSpPr/>
          <p:nvPr/>
        </p:nvSpPr>
        <p:spPr>
          <a:xfrm rot="5630052">
            <a:off x="3799559" y="4267804"/>
            <a:ext cx="1534938" cy="1739948"/>
          </a:xfrm>
          <a:prstGeom prst="arc">
            <a:avLst>
              <a:gd name="adj1" fmla="val 16200000"/>
              <a:gd name="adj2" fmla="val 175691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Box 34"/>
          <p:cNvSpPr txBox="1"/>
          <p:nvPr/>
        </p:nvSpPr>
        <p:spPr>
          <a:xfrm>
            <a:off x="5552034" y="5280485"/>
            <a:ext cx="628357" cy="276999"/>
          </a:xfrm>
          <a:prstGeom prst="rect">
            <a:avLst/>
          </a:prstGeom>
          <a:noFill/>
        </p:spPr>
        <p:txBody>
          <a:bodyPr wrap="square" rtlCol="0">
            <a:spAutoFit/>
          </a:bodyPr>
          <a:lstStyle/>
          <a:p>
            <a:r>
              <a:rPr lang="en-IN" sz="1200" dirty="0" smtClean="0"/>
              <a:t>22.5 </a:t>
            </a:r>
            <a:r>
              <a:rPr lang="en-IN" sz="1200" baseline="30000" dirty="0" smtClean="0"/>
              <a:t>o</a:t>
            </a:r>
            <a:endParaRPr lang="en-IN" baseline="30000" dirty="0"/>
          </a:p>
        </p:txBody>
      </p:sp>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09955" y="4618993"/>
            <a:ext cx="1941004" cy="358229"/>
          </a:xfrm>
          <a:prstGeom prst="rect">
            <a:avLst/>
          </a:prstGeom>
        </p:spPr>
      </p:pic>
      <p:sp>
        <p:nvSpPr>
          <p:cNvPr id="39" name="TextBox 38"/>
          <p:cNvSpPr txBox="1"/>
          <p:nvPr/>
        </p:nvSpPr>
        <p:spPr>
          <a:xfrm>
            <a:off x="5709642" y="4648933"/>
            <a:ext cx="519478" cy="246221"/>
          </a:xfrm>
          <a:prstGeom prst="rect">
            <a:avLst/>
          </a:prstGeom>
          <a:noFill/>
        </p:spPr>
        <p:txBody>
          <a:bodyPr wrap="square" rtlCol="0">
            <a:spAutoFit/>
          </a:bodyPr>
          <a:lstStyle/>
          <a:p>
            <a:r>
              <a:rPr lang="en-IN" sz="1000" dirty="0" smtClean="0"/>
              <a:t>22.5</a:t>
            </a:r>
            <a:endParaRPr lang="en-IN" sz="1200" baseline="30000" dirty="0"/>
          </a:p>
        </p:txBody>
      </p:sp>
      <p:cxnSp>
        <p:nvCxnSpPr>
          <p:cNvPr id="43" name="Straight Arrow Connector 42"/>
          <p:cNvCxnSpPr/>
          <p:nvPr/>
        </p:nvCxnSpPr>
        <p:spPr>
          <a:xfrm>
            <a:off x="4262498" y="5197986"/>
            <a:ext cx="1828800" cy="62222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9" idx="1"/>
            <a:endCxn id="9" idx="3"/>
          </p:cNvCxnSpPr>
          <p:nvPr/>
        </p:nvCxnSpPr>
        <p:spPr>
          <a:xfrm>
            <a:off x="703360" y="5176886"/>
            <a:ext cx="25325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102988" y="6103196"/>
            <a:ext cx="3140689" cy="369332"/>
          </a:xfrm>
          <a:prstGeom prst="rect">
            <a:avLst/>
          </a:prstGeom>
          <a:noFill/>
        </p:spPr>
        <p:txBody>
          <a:bodyPr wrap="square" rtlCol="0">
            <a:spAutoFit/>
          </a:bodyPr>
          <a:lstStyle/>
          <a:p>
            <a:r>
              <a:rPr lang="en-IN" dirty="0" smtClean="0"/>
              <a:t>Our code will now look like this</a:t>
            </a:r>
            <a:endParaRPr lang="en-IN" dirty="0"/>
          </a:p>
        </p:txBody>
      </p:sp>
      <p:cxnSp>
        <p:nvCxnSpPr>
          <p:cNvPr id="52" name="Straight Connector 51"/>
          <p:cNvCxnSpPr/>
          <p:nvPr/>
        </p:nvCxnSpPr>
        <p:spPr>
          <a:xfrm>
            <a:off x="4260162" y="4457084"/>
            <a:ext cx="42204" cy="1448972"/>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Picture 5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96056" y="1804688"/>
            <a:ext cx="2717421" cy="4749779"/>
          </a:xfrm>
          <a:prstGeom prst="rect">
            <a:avLst/>
          </a:prstGeom>
        </p:spPr>
      </p:pic>
      <p:sp>
        <p:nvSpPr>
          <p:cNvPr id="62" name="Right Arrow 61"/>
          <p:cNvSpPr/>
          <p:nvPr/>
        </p:nvSpPr>
        <p:spPr>
          <a:xfrm rot="20294371">
            <a:off x="7181721" y="5920330"/>
            <a:ext cx="1179002" cy="341164"/>
          </a:xfrm>
          <a:prstGeom prst="rightArrow">
            <a:avLst/>
          </a:prstGeom>
          <a:solidFill>
            <a:srgbClr val="92D05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TextBox 63"/>
          <p:cNvSpPr txBox="1"/>
          <p:nvPr/>
        </p:nvSpPr>
        <p:spPr>
          <a:xfrm>
            <a:off x="819081" y="306628"/>
            <a:ext cx="4554365" cy="461665"/>
          </a:xfrm>
          <a:prstGeom prst="rect">
            <a:avLst/>
          </a:prstGeom>
          <a:noFill/>
        </p:spPr>
        <p:txBody>
          <a:bodyPr wrap="square" rtlCol="0">
            <a:spAutoFit/>
          </a:bodyPr>
          <a:lstStyle/>
          <a:p>
            <a:r>
              <a:rPr lang="en-IN" sz="2400" b="1" dirty="0" smtClean="0">
                <a:solidFill>
                  <a:srgbClr val="FFC000"/>
                </a:solidFill>
              </a:rPr>
              <a:t>Rotating the cat</a:t>
            </a:r>
            <a:endParaRPr lang="en-IN" sz="2400" b="1" dirty="0">
              <a:solidFill>
                <a:srgbClr val="FFC000"/>
              </a:solidFill>
            </a:endParaRPr>
          </a:p>
        </p:txBody>
      </p:sp>
      <p:pic>
        <p:nvPicPr>
          <p:cNvPr id="65" name="Picture 6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66" name="Slide Number Placeholder 65"/>
          <p:cNvSpPr>
            <a:spLocks noGrp="1"/>
          </p:cNvSpPr>
          <p:nvPr>
            <p:ph type="sldNum" sz="quarter" idx="12"/>
          </p:nvPr>
        </p:nvSpPr>
        <p:spPr/>
        <p:txBody>
          <a:bodyPr/>
          <a:lstStyle/>
          <a:p>
            <a:fld id="{6B27E3E8-F640-4211-BD48-134EC0885544}" type="slidenum">
              <a:rPr lang="en-IN" smtClean="0"/>
              <a:t>11</a:t>
            </a:fld>
            <a:endParaRPr lang="en-IN"/>
          </a:p>
        </p:txBody>
      </p:sp>
    </p:spTree>
    <p:extLst>
      <p:ext uri="{BB962C8B-B14F-4D97-AF65-F5344CB8AC3E}">
        <p14:creationId xmlns:p14="http://schemas.microsoft.com/office/powerpoint/2010/main" val="1150613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3046" y="882068"/>
            <a:ext cx="3277772" cy="5078313"/>
          </a:xfrm>
          <a:prstGeom prst="rect">
            <a:avLst/>
          </a:prstGeom>
          <a:noFill/>
        </p:spPr>
        <p:txBody>
          <a:bodyPr wrap="square" rtlCol="0">
            <a:spAutoFit/>
          </a:bodyPr>
          <a:lstStyle/>
          <a:p>
            <a:r>
              <a:rPr lang="en-IN" dirty="0" smtClean="0"/>
              <a:t>Try running this code now:</a:t>
            </a:r>
          </a:p>
          <a:p>
            <a:endParaRPr lang="en-IN" dirty="0"/>
          </a:p>
          <a:p>
            <a:r>
              <a:rPr lang="en-IN" dirty="0" smtClean="0"/>
              <a:t>Does it draw a flower?</a:t>
            </a:r>
          </a:p>
          <a:p>
            <a:endParaRPr lang="en-IN" dirty="0"/>
          </a:p>
          <a:p>
            <a:r>
              <a:rPr lang="en-IN" dirty="0" smtClean="0"/>
              <a:t>No. Why?</a:t>
            </a:r>
          </a:p>
          <a:p>
            <a:endParaRPr lang="en-IN" dirty="0"/>
          </a:p>
          <a:p>
            <a:r>
              <a:rPr lang="en-IN" dirty="0" smtClean="0"/>
              <a:t>Let us analyse the code and see what each </a:t>
            </a:r>
            <a:r>
              <a:rPr lang="en-IN" dirty="0"/>
              <a:t>b</a:t>
            </a:r>
            <a:r>
              <a:rPr lang="en-IN" dirty="0" smtClean="0"/>
              <a:t>lock or set of blocks does and find out what is missing to complete drawing a flower.</a:t>
            </a:r>
          </a:p>
          <a:p>
            <a:endParaRPr lang="en-IN" dirty="0"/>
          </a:p>
          <a:p>
            <a:r>
              <a:rPr lang="en-IN" dirty="0" smtClean="0"/>
              <a:t>We have to do        to        </a:t>
            </a:r>
            <a:r>
              <a:rPr lang="en-IN" dirty="0" err="1" smtClean="0"/>
              <a:t>to</a:t>
            </a:r>
            <a:r>
              <a:rPr lang="en-IN" dirty="0" smtClean="0"/>
              <a:t> complete drawing one petal and get ready to draw the next petal.</a:t>
            </a:r>
          </a:p>
          <a:p>
            <a:endParaRPr lang="en-IN" dirty="0"/>
          </a:p>
          <a:p>
            <a:r>
              <a:rPr lang="en-IN" dirty="0" smtClean="0"/>
              <a:t>So, if we repeat this 16 times, we will be able to draw the complete flower.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049" y="886090"/>
            <a:ext cx="2717421" cy="4749779"/>
          </a:xfrm>
          <a:prstGeom prst="rect">
            <a:avLst/>
          </a:prstGeom>
        </p:spPr>
      </p:pic>
      <p:sp>
        <p:nvSpPr>
          <p:cNvPr id="5" name="Right Brace 4"/>
          <p:cNvSpPr/>
          <p:nvPr/>
        </p:nvSpPr>
        <p:spPr>
          <a:xfrm>
            <a:off x="6246049" y="3146964"/>
            <a:ext cx="604911" cy="956603"/>
          </a:xfrm>
          <a:prstGeom prst="rightBrace">
            <a:avLst>
              <a:gd name="adj1" fmla="val 8333"/>
              <a:gd name="adj2" fmla="val 5259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TextBox 5"/>
          <p:cNvSpPr txBox="1"/>
          <p:nvPr/>
        </p:nvSpPr>
        <p:spPr>
          <a:xfrm>
            <a:off x="6963504" y="3472681"/>
            <a:ext cx="2152356" cy="307777"/>
          </a:xfrm>
          <a:prstGeom prst="rect">
            <a:avLst/>
          </a:prstGeom>
          <a:noFill/>
        </p:spPr>
        <p:txBody>
          <a:bodyPr wrap="square" rtlCol="0">
            <a:spAutoFit/>
          </a:bodyPr>
          <a:lstStyle/>
          <a:p>
            <a:r>
              <a:rPr lang="en-IN" sz="1400" dirty="0" smtClean="0">
                <a:solidFill>
                  <a:srgbClr val="FFC000"/>
                </a:solidFill>
              </a:rPr>
              <a:t>The loop draws one petal</a:t>
            </a:r>
            <a:endParaRPr lang="en-IN" sz="1400" dirty="0">
              <a:solidFill>
                <a:srgbClr val="FFC000"/>
              </a:solidFill>
            </a:endParaRPr>
          </a:p>
        </p:txBody>
      </p:sp>
      <p:sp>
        <p:nvSpPr>
          <p:cNvPr id="7" name="TextBox 6"/>
          <p:cNvSpPr txBox="1"/>
          <p:nvPr/>
        </p:nvSpPr>
        <p:spPr>
          <a:xfrm>
            <a:off x="5064365" y="2764512"/>
            <a:ext cx="3798277" cy="307777"/>
          </a:xfrm>
          <a:prstGeom prst="rect">
            <a:avLst/>
          </a:prstGeom>
          <a:noFill/>
        </p:spPr>
        <p:txBody>
          <a:bodyPr wrap="square" rtlCol="0">
            <a:spAutoFit/>
          </a:bodyPr>
          <a:lstStyle/>
          <a:p>
            <a:r>
              <a:rPr lang="en-IN" sz="1400" dirty="0" smtClean="0">
                <a:solidFill>
                  <a:srgbClr val="92D050"/>
                </a:solidFill>
              </a:rPr>
              <a:t>Puts the pen down on the screen</a:t>
            </a:r>
            <a:endParaRPr lang="en-IN" sz="1400" dirty="0">
              <a:solidFill>
                <a:srgbClr val="92D050"/>
              </a:solidFill>
            </a:endParaRPr>
          </a:p>
        </p:txBody>
      </p:sp>
      <p:sp>
        <p:nvSpPr>
          <p:cNvPr id="8" name="TextBox 7"/>
          <p:cNvSpPr txBox="1"/>
          <p:nvPr/>
        </p:nvSpPr>
        <p:spPr>
          <a:xfrm>
            <a:off x="4838100" y="4252916"/>
            <a:ext cx="4487594" cy="307777"/>
          </a:xfrm>
          <a:prstGeom prst="rect">
            <a:avLst/>
          </a:prstGeom>
          <a:noFill/>
        </p:spPr>
        <p:txBody>
          <a:bodyPr wrap="square" rtlCol="0">
            <a:spAutoFit/>
          </a:bodyPr>
          <a:lstStyle/>
          <a:p>
            <a:r>
              <a:rPr lang="en-IN" sz="1400" dirty="0" smtClean="0">
                <a:solidFill>
                  <a:srgbClr val="92D050"/>
                </a:solidFill>
              </a:rPr>
              <a:t>Withdraws the pen from the screen (but still has the pen)</a:t>
            </a:r>
            <a:endParaRPr lang="en-IN" sz="1400" dirty="0">
              <a:solidFill>
                <a:srgbClr val="92D050"/>
              </a:solidFill>
            </a:endParaRPr>
          </a:p>
        </p:txBody>
      </p:sp>
      <p:sp>
        <p:nvSpPr>
          <p:cNvPr id="9" name="TextBox 8"/>
          <p:cNvSpPr txBox="1"/>
          <p:nvPr/>
        </p:nvSpPr>
        <p:spPr>
          <a:xfrm>
            <a:off x="5730221" y="4830208"/>
            <a:ext cx="4904946" cy="307777"/>
          </a:xfrm>
          <a:prstGeom prst="rect">
            <a:avLst/>
          </a:prstGeom>
          <a:noFill/>
        </p:spPr>
        <p:txBody>
          <a:bodyPr wrap="square" rtlCol="0">
            <a:spAutoFit/>
          </a:bodyPr>
          <a:lstStyle/>
          <a:p>
            <a:r>
              <a:rPr lang="en-IN" sz="1400" dirty="0" smtClean="0">
                <a:solidFill>
                  <a:srgbClr val="92D050"/>
                </a:solidFill>
              </a:rPr>
              <a:t>Brings the pen size back to 1 from 51 when competing the loop</a:t>
            </a:r>
            <a:endParaRPr lang="en-IN" sz="1400" dirty="0">
              <a:solidFill>
                <a:srgbClr val="92D050"/>
              </a:solidFill>
            </a:endParaRPr>
          </a:p>
        </p:txBody>
      </p:sp>
      <p:sp>
        <p:nvSpPr>
          <p:cNvPr id="10" name="TextBox 9"/>
          <p:cNvSpPr txBox="1"/>
          <p:nvPr/>
        </p:nvSpPr>
        <p:spPr>
          <a:xfrm>
            <a:off x="5868553" y="5144102"/>
            <a:ext cx="5624752" cy="307777"/>
          </a:xfrm>
          <a:prstGeom prst="rect">
            <a:avLst/>
          </a:prstGeom>
          <a:noFill/>
        </p:spPr>
        <p:txBody>
          <a:bodyPr wrap="square" rtlCol="0">
            <a:spAutoFit/>
          </a:bodyPr>
          <a:lstStyle/>
          <a:p>
            <a:r>
              <a:rPr lang="en-IN" sz="1400" dirty="0" smtClean="0">
                <a:solidFill>
                  <a:schemeClr val="accent5">
                    <a:lumMod val="60000"/>
                    <a:lumOff val="40000"/>
                  </a:schemeClr>
                </a:solidFill>
              </a:rPr>
              <a:t>Turns the cat 22.5 degree to the right (getting ready to draw the next petal)</a:t>
            </a:r>
            <a:endParaRPr lang="en-IN" sz="1400" dirty="0">
              <a:solidFill>
                <a:schemeClr val="accent5">
                  <a:lumMod val="60000"/>
                  <a:lumOff val="40000"/>
                </a:schemeClr>
              </a:solidFill>
            </a:endParaRPr>
          </a:p>
        </p:txBody>
      </p:sp>
      <p:sp>
        <p:nvSpPr>
          <p:cNvPr id="11" name="Heptagon 10"/>
          <p:cNvSpPr/>
          <p:nvPr/>
        </p:nvSpPr>
        <p:spPr>
          <a:xfrm>
            <a:off x="5847447" y="1131929"/>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t>
            </a:r>
            <a:endParaRPr lang="en-IN" dirty="0"/>
          </a:p>
        </p:txBody>
      </p:sp>
      <p:sp>
        <p:nvSpPr>
          <p:cNvPr id="14" name="Heptagon 13"/>
          <p:cNvSpPr/>
          <p:nvPr/>
        </p:nvSpPr>
        <p:spPr>
          <a:xfrm>
            <a:off x="5614738" y="1509089"/>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5" name="Heptagon 14"/>
          <p:cNvSpPr/>
          <p:nvPr/>
        </p:nvSpPr>
        <p:spPr>
          <a:xfrm>
            <a:off x="6132920" y="1835345"/>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6" name="Heptagon 15"/>
          <p:cNvSpPr/>
          <p:nvPr/>
        </p:nvSpPr>
        <p:spPr>
          <a:xfrm>
            <a:off x="6294977" y="2188114"/>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17" name="Heptagon 16"/>
          <p:cNvSpPr/>
          <p:nvPr/>
        </p:nvSpPr>
        <p:spPr>
          <a:xfrm>
            <a:off x="6825737" y="2502471"/>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sp>
        <p:nvSpPr>
          <p:cNvPr id="18" name="Heptagon 17"/>
          <p:cNvSpPr/>
          <p:nvPr/>
        </p:nvSpPr>
        <p:spPr>
          <a:xfrm>
            <a:off x="2116888" y="3971277"/>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IN" dirty="0"/>
          </a:p>
        </p:txBody>
      </p:sp>
      <p:sp>
        <p:nvSpPr>
          <p:cNvPr id="20" name="TextBox 19"/>
          <p:cNvSpPr txBox="1"/>
          <p:nvPr/>
        </p:nvSpPr>
        <p:spPr>
          <a:xfrm>
            <a:off x="633046" y="5988638"/>
            <a:ext cx="9439422" cy="369332"/>
          </a:xfrm>
          <a:prstGeom prst="rect">
            <a:avLst/>
          </a:prstGeom>
          <a:noFill/>
        </p:spPr>
        <p:txBody>
          <a:bodyPr wrap="square" rtlCol="0">
            <a:spAutoFit/>
          </a:bodyPr>
          <a:lstStyle/>
          <a:p>
            <a:r>
              <a:rPr lang="en-IN" dirty="0" smtClean="0"/>
              <a:t>We now repeat blocks       to        16 times inside a repeat loop to draw the complete flower. </a:t>
            </a:r>
            <a:endParaRPr lang="en-IN" dirty="0"/>
          </a:p>
        </p:txBody>
      </p:sp>
      <p:sp>
        <p:nvSpPr>
          <p:cNvPr id="21" name="Heptagon 20"/>
          <p:cNvSpPr/>
          <p:nvPr/>
        </p:nvSpPr>
        <p:spPr>
          <a:xfrm>
            <a:off x="2847526" y="6055082"/>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IN" dirty="0"/>
          </a:p>
        </p:txBody>
      </p:sp>
      <p:sp>
        <p:nvSpPr>
          <p:cNvPr id="23" name="Heptagon 22"/>
          <p:cNvSpPr/>
          <p:nvPr/>
        </p:nvSpPr>
        <p:spPr>
          <a:xfrm>
            <a:off x="7665698" y="2803632"/>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a:t>
            </a:r>
            <a:endParaRPr lang="en-IN" dirty="0"/>
          </a:p>
        </p:txBody>
      </p:sp>
      <p:sp>
        <p:nvSpPr>
          <p:cNvPr id="24" name="Heptagon 23"/>
          <p:cNvSpPr/>
          <p:nvPr/>
        </p:nvSpPr>
        <p:spPr>
          <a:xfrm>
            <a:off x="8974589" y="3488012"/>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a:t>
            </a:r>
            <a:endParaRPr lang="en-IN" dirty="0"/>
          </a:p>
        </p:txBody>
      </p:sp>
      <p:sp>
        <p:nvSpPr>
          <p:cNvPr id="25" name="Heptagon 24"/>
          <p:cNvSpPr/>
          <p:nvPr/>
        </p:nvSpPr>
        <p:spPr>
          <a:xfrm>
            <a:off x="9198786" y="4257157"/>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p>
        </p:txBody>
      </p:sp>
      <p:sp>
        <p:nvSpPr>
          <p:cNvPr id="26" name="Heptagon 25"/>
          <p:cNvSpPr/>
          <p:nvPr/>
        </p:nvSpPr>
        <p:spPr>
          <a:xfrm>
            <a:off x="9488634" y="4562387"/>
            <a:ext cx="253815" cy="236443"/>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9</a:t>
            </a:r>
            <a:endParaRPr lang="en-IN" dirty="0"/>
          </a:p>
        </p:txBody>
      </p:sp>
      <p:sp>
        <p:nvSpPr>
          <p:cNvPr id="27" name="TextBox 26"/>
          <p:cNvSpPr txBox="1"/>
          <p:nvPr/>
        </p:nvSpPr>
        <p:spPr>
          <a:xfrm>
            <a:off x="5614738" y="4551829"/>
            <a:ext cx="3951293" cy="307777"/>
          </a:xfrm>
          <a:prstGeom prst="rect">
            <a:avLst/>
          </a:prstGeom>
          <a:noFill/>
        </p:spPr>
        <p:txBody>
          <a:bodyPr wrap="square" rtlCol="0">
            <a:spAutoFit/>
          </a:bodyPr>
          <a:lstStyle/>
          <a:p>
            <a:r>
              <a:rPr lang="en-IN" sz="1400" dirty="0" smtClean="0">
                <a:solidFill>
                  <a:schemeClr val="accent5">
                    <a:lumMod val="60000"/>
                    <a:lumOff val="40000"/>
                  </a:schemeClr>
                </a:solidFill>
              </a:rPr>
              <a:t>Brings the cat back to the middle of the screen</a:t>
            </a:r>
            <a:endParaRPr lang="en-IN" sz="1400" dirty="0">
              <a:solidFill>
                <a:schemeClr val="accent5">
                  <a:lumMod val="60000"/>
                  <a:lumOff val="40000"/>
                </a:schemeClr>
              </a:solidFill>
            </a:endParaRPr>
          </a:p>
        </p:txBody>
      </p:sp>
      <p:sp>
        <p:nvSpPr>
          <p:cNvPr id="28" name="Heptagon 27"/>
          <p:cNvSpPr/>
          <p:nvPr/>
        </p:nvSpPr>
        <p:spPr>
          <a:xfrm>
            <a:off x="10525266" y="4815966"/>
            <a:ext cx="264652" cy="283057"/>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29" name="TextBox 28"/>
          <p:cNvSpPr txBox="1"/>
          <p:nvPr/>
        </p:nvSpPr>
        <p:spPr>
          <a:xfrm>
            <a:off x="10466351" y="4791297"/>
            <a:ext cx="407971" cy="338554"/>
          </a:xfrm>
          <a:prstGeom prst="rect">
            <a:avLst/>
          </a:prstGeom>
          <a:noFill/>
        </p:spPr>
        <p:txBody>
          <a:bodyPr wrap="square" rtlCol="0">
            <a:spAutoFit/>
          </a:bodyPr>
          <a:lstStyle/>
          <a:p>
            <a:r>
              <a:rPr lang="en-IN" sz="1600" dirty="0" smtClean="0">
                <a:solidFill>
                  <a:schemeClr val="bg1"/>
                </a:solidFill>
              </a:rPr>
              <a:t>10</a:t>
            </a:r>
            <a:endParaRPr lang="en-IN" sz="1600" dirty="0">
              <a:solidFill>
                <a:schemeClr val="bg1"/>
              </a:solidFill>
            </a:endParaRPr>
          </a:p>
        </p:txBody>
      </p:sp>
      <p:sp>
        <p:nvSpPr>
          <p:cNvPr id="30" name="Heptagon 29"/>
          <p:cNvSpPr/>
          <p:nvPr/>
        </p:nvSpPr>
        <p:spPr>
          <a:xfrm>
            <a:off x="2730446" y="3942980"/>
            <a:ext cx="264652" cy="283057"/>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31" name="TextBox 30"/>
          <p:cNvSpPr txBox="1"/>
          <p:nvPr/>
        </p:nvSpPr>
        <p:spPr>
          <a:xfrm>
            <a:off x="2658787" y="3918197"/>
            <a:ext cx="407971" cy="338554"/>
          </a:xfrm>
          <a:prstGeom prst="rect">
            <a:avLst/>
          </a:prstGeom>
          <a:noFill/>
        </p:spPr>
        <p:txBody>
          <a:bodyPr wrap="square" rtlCol="0">
            <a:spAutoFit/>
          </a:bodyPr>
          <a:lstStyle/>
          <a:p>
            <a:r>
              <a:rPr lang="en-IN" sz="1600" dirty="0" smtClean="0">
                <a:solidFill>
                  <a:schemeClr val="bg1"/>
                </a:solidFill>
              </a:rPr>
              <a:t>11</a:t>
            </a:r>
            <a:endParaRPr lang="en-IN" sz="1600" dirty="0">
              <a:solidFill>
                <a:schemeClr val="bg1"/>
              </a:solidFill>
            </a:endParaRPr>
          </a:p>
        </p:txBody>
      </p:sp>
      <p:sp>
        <p:nvSpPr>
          <p:cNvPr id="32" name="Heptagon 31"/>
          <p:cNvSpPr/>
          <p:nvPr/>
        </p:nvSpPr>
        <p:spPr>
          <a:xfrm>
            <a:off x="3403358" y="6022657"/>
            <a:ext cx="264652" cy="283057"/>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33" name="TextBox 32"/>
          <p:cNvSpPr txBox="1"/>
          <p:nvPr/>
        </p:nvSpPr>
        <p:spPr>
          <a:xfrm>
            <a:off x="3331699" y="5997874"/>
            <a:ext cx="407971" cy="338554"/>
          </a:xfrm>
          <a:prstGeom prst="rect">
            <a:avLst/>
          </a:prstGeom>
          <a:noFill/>
        </p:spPr>
        <p:txBody>
          <a:bodyPr wrap="square" rtlCol="0">
            <a:spAutoFit/>
          </a:bodyPr>
          <a:lstStyle/>
          <a:p>
            <a:r>
              <a:rPr lang="en-IN" sz="1600" dirty="0" smtClean="0">
                <a:solidFill>
                  <a:schemeClr val="bg1"/>
                </a:solidFill>
              </a:rPr>
              <a:t>11</a:t>
            </a:r>
            <a:endParaRPr lang="en-IN" sz="1600" dirty="0">
              <a:solidFill>
                <a:schemeClr val="bg1"/>
              </a:solidFill>
            </a:endParaRPr>
          </a:p>
        </p:txBody>
      </p:sp>
      <p:sp>
        <p:nvSpPr>
          <p:cNvPr id="37" name="TextBox 36"/>
          <p:cNvSpPr txBox="1"/>
          <p:nvPr/>
        </p:nvSpPr>
        <p:spPr>
          <a:xfrm>
            <a:off x="628394" y="190243"/>
            <a:ext cx="4554365" cy="461665"/>
          </a:xfrm>
          <a:prstGeom prst="rect">
            <a:avLst/>
          </a:prstGeom>
          <a:noFill/>
        </p:spPr>
        <p:txBody>
          <a:bodyPr wrap="square" rtlCol="0">
            <a:spAutoFit/>
          </a:bodyPr>
          <a:lstStyle/>
          <a:p>
            <a:r>
              <a:rPr lang="en-IN" sz="2400" b="1" dirty="0" smtClean="0">
                <a:solidFill>
                  <a:srgbClr val="FFC000"/>
                </a:solidFill>
              </a:rPr>
              <a:t>Getting ready for next petal</a:t>
            </a:r>
            <a:endParaRPr lang="en-IN" sz="2400" b="1" dirty="0">
              <a:solidFill>
                <a:srgbClr val="FFC000"/>
              </a:solidFill>
            </a:endParaRP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39" name="Slide Number Placeholder 38"/>
          <p:cNvSpPr>
            <a:spLocks noGrp="1"/>
          </p:cNvSpPr>
          <p:nvPr>
            <p:ph type="sldNum" sz="quarter" idx="12"/>
          </p:nvPr>
        </p:nvSpPr>
        <p:spPr/>
        <p:txBody>
          <a:bodyPr/>
          <a:lstStyle/>
          <a:p>
            <a:fld id="{6B27E3E8-F640-4211-BD48-134EC0885544}" type="slidenum">
              <a:rPr lang="en-IN" smtClean="0"/>
              <a:t>12</a:t>
            </a:fld>
            <a:endParaRPr lang="en-IN"/>
          </a:p>
        </p:txBody>
      </p:sp>
      <p:sp>
        <p:nvSpPr>
          <p:cNvPr id="35" name="Heptagon 34"/>
          <p:cNvSpPr/>
          <p:nvPr/>
        </p:nvSpPr>
        <p:spPr>
          <a:xfrm>
            <a:off x="11526073" y="5137823"/>
            <a:ext cx="264652" cy="283057"/>
          </a:xfrm>
          <a:prstGeom prst="hep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p>
        </p:txBody>
      </p:sp>
      <p:sp>
        <p:nvSpPr>
          <p:cNvPr id="36" name="TextBox 35"/>
          <p:cNvSpPr txBox="1"/>
          <p:nvPr/>
        </p:nvSpPr>
        <p:spPr>
          <a:xfrm>
            <a:off x="11454414" y="5113040"/>
            <a:ext cx="407971" cy="338554"/>
          </a:xfrm>
          <a:prstGeom prst="rect">
            <a:avLst/>
          </a:prstGeom>
          <a:noFill/>
        </p:spPr>
        <p:txBody>
          <a:bodyPr wrap="square" rtlCol="0">
            <a:spAutoFit/>
          </a:bodyPr>
          <a:lstStyle/>
          <a:p>
            <a:r>
              <a:rPr lang="en-IN" sz="1600" dirty="0" smtClean="0">
                <a:solidFill>
                  <a:schemeClr val="bg1"/>
                </a:solidFill>
              </a:rPr>
              <a:t>11</a:t>
            </a:r>
            <a:endParaRPr lang="en-IN" sz="1600" dirty="0">
              <a:solidFill>
                <a:schemeClr val="bg1"/>
              </a:solidFill>
            </a:endParaRPr>
          </a:p>
        </p:txBody>
      </p:sp>
    </p:spTree>
    <p:extLst>
      <p:ext uri="{BB962C8B-B14F-4D97-AF65-F5344CB8AC3E}">
        <p14:creationId xmlns:p14="http://schemas.microsoft.com/office/powerpoint/2010/main" val="3614726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772" y="789386"/>
            <a:ext cx="3479841" cy="5706955"/>
          </a:xfrm>
          <a:prstGeom prst="rect">
            <a:avLst/>
          </a:prstGeom>
        </p:spPr>
      </p:pic>
      <p:sp>
        <p:nvSpPr>
          <p:cNvPr id="11" name="Round Diagonal Corner Rectangle 10"/>
          <p:cNvSpPr/>
          <p:nvPr/>
        </p:nvSpPr>
        <p:spPr>
          <a:xfrm>
            <a:off x="1141485" y="2833467"/>
            <a:ext cx="7482011" cy="3530987"/>
          </a:xfrm>
          <a:prstGeom prst="round2DiagRect">
            <a:avLst>
              <a:gd name="adj1" fmla="val 6589"/>
              <a:gd name="adj2" fmla="val 7215"/>
            </a:avLst>
          </a:prstGeom>
          <a:solidFill>
            <a:schemeClr val="accent1">
              <a:alpha val="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 Diagonal Corner Rectangle 11"/>
          <p:cNvSpPr/>
          <p:nvPr/>
        </p:nvSpPr>
        <p:spPr>
          <a:xfrm>
            <a:off x="1671700" y="3123614"/>
            <a:ext cx="5010454" cy="2950694"/>
          </a:xfrm>
          <a:prstGeom prst="round2DiagRect">
            <a:avLst>
              <a:gd name="adj1" fmla="val 1725"/>
              <a:gd name="adj2" fmla="val 2246"/>
            </a:avLst>
          </a:prstGeom>
          <a:solidFill>
            <a:schemeClr val="accent2">
              <a:lumMod val="75000"/>
              <a:alpha val="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4691302" y="3470955"/>
            <a:ext cx="1892379" cy="2308324"/>
          </a:xfrm>
          <a:prstGeom prst="rect">
            <a:avLst/>
          </a:prstGeom>
          <a:noFill/>
        </p:spPr>
        <p:txBody>
          <a:bodyPr wrap="square" rtlCol="0">
            <a:spAutoFit/>
          </a:bodyPr>
          <a:lstStyle/>
          <a:p>
            <a:r>
              <a:rPr lang="en-IN" dirty="0" smtClean="0"/>
              <a:t>Blocks that puts pen down, draw one petal, pulls pen up, returns to initial position, resets size of pen  and turns 22.5 degrees</a:t>
            </a:r>
            <a:endParaRPr lang="en-IN" dirty="0"/>
          </a:p>
        </p:txBody>
      </p:sp>
      <p:sp>
        <p:nvSpPr>
          <p:cNvPr id="14" name="TextBox 13"/>
          <p:cNvSpPr txBox="1"/>
          <p:nvPr/>
        </p:nvSpPr>
        <p:spPr>
          <a:xfrm>
            <a:off x="6947876" y="3798909"/>
            <a:ext cx="1280637" cy="1754326"/>
          </a:xfrm>
          <a:prstGeom prst="rect">
            <a:avLst/>
          </a:prstGeom>
          <a:noFill/>
        </p:spPr>
        <p:txBody>
          <a:bodyPr wrap="square" rtlCol="0">
            <a:spAutoFit/>
          </a:bodyPr>
          <a:lstStyle/>
          <a:p>
            <a:r>
              <a:rPr lang="en-IN" dirty="0" smtClean="0"/>
              <a:t>Repeat block that repeats all that is done inside 16 times</a:t>
            </a:r>
            <a:endParaRPr lang="en-IN" dirty="0"/>
          </a:p>
        </p:txBody>
      </p:sp>
      <p:sp>
        <p:nvSpPr>
          <p:cNvPr id="17" name="TextBox 16"/>
          <p:cNvSpPr txBox="1"/>
          <p:nvPr/>
        </p:nvSpPr>
        <p:spPr>
          <a:xfrm>
            <a:off x="4251437" y="1547815"/>
            <a:ext cx="6720301" cy="1200329"/>
          </a:xfrm>
          <a:prstGeom prst="rect">
            <a:avLst/>
          </a:prstGeom>
          <a:noFill/>
        </p:spPr>
        <p:txBody>
          <a:bodyPr wrap="square" rtlCol="0">
            <a:spAutoFit/>
          </a:bodyPr>
          <a:lstStyle/>
          <a:p>
            <a:r>
              <a:rPr lang="en-IN" dirty="0" smtClean="0"/>
              <a:t>These blocks help set initial values before the functional code (</a:t>
            </a:r>
            <a:r>
              <a:rPr lang="en-IN" dirty="0" err="1" smtClean="0"/>
              <a:t>i.e</a:t>
            </a:r>
            <a:r>
              <a:rPr lang="en-IN" dirty="0" smtClean="0"/>
              <a:t> code that draws the flower) is executed. These values will change as the script is run. This is called “</a:t>
            </a:r>
            <a:r>
              <a:rPr lang="en-IN" b="1" dirty="0" smtClean="0"/>
              <a:t>Initialisation</a:t>
            </a:r>
            <a:r>
              <a:rPr lang="en-IN" dirty="0" smtClean="0"/>
              <a:t>” and is a very important concept in programming.</a:t>
            </a:r>
            <a:endParaRPr lang="en-IN" dirty="0"/>
          </a:p>
        </p:txBody>
      </p:sp>
      <p:sp>
        <p:nvSpPr>
          <p:cNvPr id="18" name="Round Diagonal Corner Rectangle 17"/>
          <p:cNvSpPr/>
          <p:nvPr/>
        </p:nvSpPr>
        <p:spPr>
          <a:xfrm>
            <a:off x="1141486" y="1475366"/>
            <a:ext cx="9803180" cy="1345229"/>
          </a:xfrm>
          <a:prstGeom prst="round2DiagRect">
            <a:avLst/>
          </a:prstGeom>
          <a:solidFill>
            <a:srgbClr val="FFFF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819081" y="306628"/>
            <a:ext cx="5322412" cy="461665"/>
          </a:xfrm>
          <a:prstGeom prst="rect">
            <a:avLst/>
          </a:prstGeom>
          <a:noFill/>
        </p:spPr>
        <p:txBody>
          <a:bodyPr wrap="square" rtlCol="0">
            <a:spAutoFit/>
          </a:bodyPr>
          <a:lstStyle/>
          <a:p>
            <a:r>
              <a:rPr lang="en-IN" sz="2400" b="1" dirty="0" smtClean="0">
                <a:solidFill>
                  <a:srgbClr val="FFC000"/>
                </a:solidFill>
              </a:rPr>
              <a:t>Understanding the set of codes </a:t>
            </a:r>
            <a:endParaRPr lang="en-IN" sz="2400" b="1" dirty="0">
              <a:solidFill>
                <a:srgbClr val="FFC000"/>
              </a:solidFill>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22" name="Slide Number Placeholder 21"/>
          <p:cNvSpPr>
            <a:spLocks noGrp="1"/>
          </p:cNvSpPr>
          <p:nvPr>
            <p:ph type="sldNum" sz="quarter" idx="12"/>
          </p:nvPr>
        </p:nvSpPr>
        <p:spPr/>
        <p:txBody>
          <a:bodyPr/>
          <a:lstStyle/>
          <a:p>
            <a:fld id="{6B27E3E8-F640-4211-BD48-134EC0885544}" type="slidenum">
              <a:rPr lang="en-IN" smtClean="0"/>
              <a:t>13</a:t>
            </a:fld>
            <a:endParaRPr lang="en-IN"/>
          </a:p>
        </p:txBody>
      </p:sp>
    </p:spTree>
    <p:extLst>
      <p:ext uri="{BB962C8B-B14F-4D97-AF65-F5344CB8AC3E}">
        <p14:creationId xmlns:p14="http://schemas.microsoft.com/office/powerpoint/2010/main" val="42478141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971" y="873456"/>
            <a:ext cx="4869102" cy="5632311"/>
          </a:xfrm>
          <a:prstGeom prst="rect">
            <a:avLst/>
          </a:prstGeom>
          <a:noFill/>
        </p:spPr>
        <p:txBody>
          <a:bodyPr wrap="square" rtlCol="0">
            <a:spAutoFit/>
          </a:bodyPr>
          <a:lstStyle/>
          <a:p>
            <a:r>
              <a:rPr lang="en-IN" dirty="0" smtClean="0"/>
              <a:t>Now our code draws a flower but not exactly what we intended. Our flower is single coloured but we had earlier decided to draw a multi-coloured flower with each petal having different colour. </a:t>
            </a:r>
          </a:p>
          <a:p>
            <a:endParaRPr lang="en-IN" dirty="0"/>
          </a:p>
          <a:p>
            <a:r>
              <a:rPr lang="en-IN" dirty="0" smtClean="0"/>
              <a:t>To do this, we have to set an initial value for the pen colour and then change the value by a constant number as we change from one petal to another. </a:t>
            </a:r>
          </a:p>
          <a:p>
            <a:r>
              <a:rPr lang="en-IN" dirty="0" smtClean="0"/>
              <a:t>In Scratch, we can initialise the pen colour using</a:t>
            </a:r>
          </a:p>
          <a:p>
            <a:r>
              <a:rPr lang="en-IN" dirty="0"/>
              <a:t> </a:t>
            </a:r>
            <a:r>
              <a:rPr lang="en-IN" dirty="0" smtClean="0"/>
              <a:t>                            and change the colour every time inside the loop that draws a new petal (the outer loop that repeats 16 times) using the</a:t>
            </a:r>
          </a:p>
          <a:p>
            <a:r>
              <a:rPr lang="en-IN" dirty="0" smtClean="0"/>
              <a:t>                                 block. In Scratch we can use colour in the range 0 to 200. </a:t>
            </a:r>
          </a:p>
          <a:p>
            <a:endParaRPr lang="en-IN" dirty="0"/>
          </a:p>
          <a:p>
            <a:r>
              <a:rPr lang="en-IN" dirty="0"/>
              <a:t>Let us set the initial value to 0 and change the pen colour by 10 every time a new petal is </a:t>
            </a:r>
            <a:r>
              <a:rPr lang="en-IN" dirty="0" smtClean="0"/>
              <a:t>drawn. </a:t>
            </a:r>
          </a:p>
          <a:p>
            <a:endParaRPr lang="en-IN" dirty="0"/>
          </a:p>
          <a:p>
            <a:r>
              <a:rPr lang="en-IN" dirty="0" smtClean="0"/>
              <a:t>Final code after adding colours will look like this</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75" y="3559455"/>
            <a:ext cx="1562318" cy="45726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71" y="4458159"/>
            <a:ext cx="1886213" cy="381053"/>
          </a:xfrm>
          <a:prstGeom prst="rect">
            <a:avLst/>
          </a:prstGeom>
        </p:spPr>
      </p:pic>
      <p:sp>
        <p:nvSpPr>
          <p:cNvPr id="12" name="TextBox 11"/>
          <p:cNvSpPr txBox="1"/>
          <p:nvPr/>
        </p:nvSpPr>
        <p:spPr>
          <a:xfrm>
            <a:off x="8117899" y="2645147"/>
            <a:ext cx="1517418" cy="307777"/>
          </a:xfrm>
          <a:prstGeom prst="rect">
            <a:avLst/>
          </a:prstGeom>
          <a:noFill/>
        </p:spPr>
        <p:txBody>
          <a:bodyPr wrap="square" rtlCol="0">
            <a:spAutoFit/>
          </a:bodyPr>
          <a:lstStyle/>
          <a:p>
            <a:r>
              <a:rPr lang="en-IN" sz="1400" dirty="0" smtClean="0">
                <a:solidFill>
                  <a:srgbClr val="92D050"/>
                </a:solidFill>
              </a:rPr>
              <a:t>Initialised colour</a:t>
            </a:r>
            <a:endParaRPr lang="en-IN" sz="1400" dirty="0">
              <a:solidFill>
                <a:srgbClr val="92D050"/>
              </a:solidFill>
            </a:endParaRPr>
          </a:p>
        </p:txBody>
      </p:sp>
      <p:sp>
        <p:nvSpPr>
          <p:cNvPr id="13" name="TextBox 12"/>
          <p:cNvSpPr txBox="1"/>
          <p:nvPr/>
        </p:nvSpPr>
        <p:spPr>
          <a:xfrm>
            <a:off x="8743555" y="5849820"/>
            <a:ext cx="3087371" cy="307777"/>
          </a:xfrm>
          <a:prstGeom prst="rect">
            <a:avLst/>
          </a:prstGeom>
          <a:noFill/>
        </p:spPr>
        <p:txBody>
          <a:bodyPr wrap="square" rtlCol="0">
            <a:spAutoFit/>
          </a:bodyPr>
          <a:lstStyle/>
          <a:p>
            <a:r>
              <a:rPr lang="en-IN" sz="1400" dirty="0" smtClean="0">
                <a:solidFill>
                  <a:srgbClr val="92D050"/>
                </a:solidFill>
              </a:rPr>
              <a:t>Changing pen colour for each new petal</a:t>
            </a:r>
            <a:endParaRPr lang="en-IN" sz="1400" dirty="0">
              <a:solidFill>
                <a:srgbClr val="92D050"/>
              </a:solidFill>
            </a:endParaRPr>
          </a:p>
        </p:txBody>
      </p:sp>
      <p:sp>
        <p:nvSpPr>
          <p:cNvPr id="16" name="TextBox 15"/>
          <p:cNvSpPr txBox="1"/>
          <p:nvPr/>
        </p:nvSpPr>
        <p:spPr>
          <a:xfrm>
            <a:off x="757971" y="300603"/>
            <a:ext cx="5322412" cy="461665"/>
          </a:xfrm>
          <a:prstGeom prst="rect">
            <a:avLst/>
          </a:prstGeom>
          <a:noFill/>
        </p:spPr>
        <p:txBody>
          <a:bodyPr wrap="square" rtlCol="0">
            <a:spAutoFit/>
          </a:bodyPr>
          <a:lstStyle/>
          <a:p>
            <a:r>
              <a:rPr lang="en-IN" sz="2400" b="1" dirty="0" smtClean="0">
                <a:solidFill>
                  <a:srgbClr val="FFC000"/>
                </a:solidFill>
              </a:rPr>
              <a:t>The Final code</a:t>
            </a:r>
            <a:endParaRPr lang="en-IN" sz="2400" b="1" dirty="0">
              <a:solidFill>
                <a:srgbClr val="FFC000"/>
              </a:solidFill>
            </a:endParaRPr>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18" name="Right Arrow 17"/>
          <p:cNvSpPr/>
          <p:nvPr/>
        </p:nvSpPr>
        <p:spPr>
          <a:xfrm>
            <a:off x="5421896" y="6095027"/>
            <a:ext cx="819965" cy="341164"/>
          </a:xfrm>
          <a:prstGeom prst="rightArrow">
            <a:avLst/>
          </a:prstGeom>
          <a:solidFill>
            <a:srgbClr val="92D05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Slide Number Placeholder 18"/>
          <p:cNvSpPr>
            <a:spLocks noGrp="1"/>
          </p:cNvSpPr>
          <p:nvPr>
            <p:ph type="sldNum" sz="quarter" idx="12"/>
          </p:nvPr>
        </p:nvSpPr>
        <p:spPr/>
        <p:txBody>
          <a:bodyPr/>
          <a:lstStyle/>
          <a:p>
            <a:fld id="{6B27E3E8-F640-4211-BD48-134EC0885544}" type="slidenum">
              <a:rPr lang="en-IN" smtClean="0"/>
              <a:t>14</a:t>
            </a:fld>
            <a:endParaRPr lang="en-IN"/>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9738" y="775916"/>
            <a:ext cx="2802083" cy="5736547"/>
          </a:xfrm>
          <a:prstGeom prst="rect">
            <a:avLst/>
          </a:prstGeom>
        </p:spPr>
      </p:pic>
    </p:spTree>
    <p:extLst>
      <p:ext uri="{BB962C8B-B14F-4D97-AF65-F5344CB8AC3E}">
        <p14:creationId xmlns:p14="http://schemas.microsoft.com/office/powerpoint/2010/main" val="13202134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971" y="300603"/>
            <a:ext cx="1466614" cy="461665"/>
          </a:xfrm>
          <a:prstGeom prst="rect">
            <a:avLst/>
          </a:prstGeom>
          <a:noFill/>
        </p:spPr>
        <p:txBody>
          <a:bodyPr wrap="square" rtlCol="0">
            <a:spAutoFit/>
          </a:bodyPr>
          <a:lstStyle/>
          <a:p>
            <a:r>
              <a:rPr lang="en-IN" sz="2400" b="1" dirty="0" smtClean="0">
                <a:solidFill>
                  <a:srgbClr val="FFC000"/>
                </a:solidFill>
              </a:rPr>
              <a:t>Exercise</a:t>
            </a:r>
            <a:endParaRPr lang="en-IN" sz="2400" b="1" dirty="0">
              <a:solidFill>
                <a:srgbClr val="FFC000"/>
              </a:solidFill>
            </a:endParaRPr>
          </a:p>
        </p:txBody>
      </p:sp>
      <p:sp>
        <p:nvSpPr>
          <p:cNvPr id="3" name="TextBox 2"/>
          <p:cNvSpPr txBox="1"/>
          <p:nvPr/>
        </p:nvSpPr>
        <p:spPr>
          <a:xfrm>
            <a:off x="757971" y="1487607"/>
            <a:ext cx="5923128" cy="369332"/>
          </a:xfrm>
          <a:prstGeom prst="rect">
            <a:avLst/>
          </a:prstGeom>
          <a:noFill/>
        </p:spPr>
        <p:txBody>
          <a:bodyPr wrap="square" rtlCol="0">
            <a:spAutoFit/>
          </a:bodyPr>
          <a:lstStyle/>
          <a:p>
            <a:r>
              <a:rPr lang="en-IN" dirty="0" smtClean="0"/>
              <a:t>Now that you know to draw a flower, try to do the following</a:t>
            </a:r>
            <a:endParaRPr lang="en-IN" dirty="0"/>
          </a:p>
        </p:txBody>
      </p:sp>
      <p:sp>
        <p:nvSpPr>
          <p:cNvPr id="4" name="TextBox 3"/>
          <p:cNvSpPr txBox="1"/>
          <p:nvPr/>
        </p:nvSpPr>
        <p:spPr>
          <a:xfrm>
            <a:off x="941696" y="1965278"/>
            <a:ext cx="6987653" cy="1754326"/>
          </a:xfrm>
          <a:prstGeom prst="rect">
            <a:avLst/>
          </a:prstGeom>
          <a:noFill/>
        </p:spPr>
        <p:txBody>
          <a:bodyPr wrap="square" rtlCol="0">
            <a:spAutoFit/>
          </a:bodyPr>
          <a:lstStyle/>
          <a:p>
            <a:pPr marL="342900" indent="-342900">
              <a:buFont typeface="+mj-lt"/>
              <a:buAutoNum type="arabicPeriod"/>
            </a:pPr>
            <a:r>
              <a:rPr lang="en-IN" dirty="0" smtClean="0"/>
              <a:t>Draw a single coloured flower with 8 petals</a:t>
            </a:r>
          </a:p>
          <a:p>
            <a:pPr marL="342900" indent="-342900">
              <a:buFont typeface="+mj-lt"/>
              <a:buAutoNum type="arabicPeriod"/>
            </a:pPr>
            <a:r>
              <a:rPr lang="en-IN" dirty="0"/>
              <a:t>Draw different </a:t>
            </a:r>
            <a:r>
              <a:rPr lang="en-IN" dirty="0" smtClean="0"/>
              <a:t>coloured flower </a:t>
            </a:r>
            <a:r>
              <a:rPr lang="en-IN" dirty="0"/>
              <a:t>with </a:t>
            </a:r>
            <a:r>
              <a:rPr lang="en-IN" dirty="0" smtClean="0"/>
              <a:t>5 petals which are thicker in size</a:t>
            </a:r>
          </a:p>
          <a:p>
            <a:pPr marL="342900" indent="-342900">
              <a:buFont typeface="+mj-lt"/>
              <a:buAutoNum type="arabicPeriod"/>
            </a:pPr>
            <a:r>
              <a:rPr lang="en-IN" dirty="0" smtClean="0"/>
              <a:t>Draw a flower with a fixed petal size of 5</a:t>
            </a:r>
          </a:p>
          <a:p>
            <a:pPr marL="342900" indent="-342900">
              <a:buFont typeface="+mj-lt"/>
              <a:buAutoNum type="arabicPeriod"/>
            </a:pPr>
            <a:r>
              <a:rPr lang="en-IN" dirty="0" smtClean="0"/>
              <a:t>Draw a flower which has petals that is thicker in the beginning and thinner at the end</a:t>
            </a:r>
          </a:p>
          <a:p>
            <a:pPr marL="342900" indent="-342900">
              <a:buFont typeface="+mj-lt"/>
              <a:buAutoNum type="arabicPeriod"/>
            </a:pP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6" name="Slide Number Placeholder 5"/>
          <p:cNvSpPr>
            <a:spLocks noGrp="1"/>
          </p:cNvSpPr>
          <p:nvPr>
            <p:ph type="sldNum" sz="quarter" idx="12"/>
          </p:nvPr>
        </p:nvSpPr>
        <p:spPr/>
        <p:txBody>
          <a:bodyPr/>
          <a:lstStyle/>
          <a:p>
            <a:fld id="{6B27E3E8-F640-4211-BD48-134EC0885544}" type="slidenum">
              <a:rPr lang="en-IN" smtClean="0"/>
              <a:t>15</a:t>
            </a:fld>
            <a:endParaRPr lang="en-IN"/>
          </a:p>
        </p:txBody>
      </p:sp>
    </p:spTree>
    <p:extLst>
      <p:ext uri="{BB962C8B-B14F-4D97-AF65-F5344CB8AC3E}">
        <p14:creationId xmlns:p14="http://schemas.microsoft.com/office/powerpoint/2010/main" val="3017250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409" y="1351052"/>
            <a:ext cx="8593982" cy="5173553"/>
          </a:xfrm>
          <a:prstGeom prst="rect">
            <a:avLst/>
          </a:prstGeom>
        </p:spPr>
      </p:pic>
      <p:sp>
        <p:nvSpPr>
          <p:cNvPr id="5" name="TextBox 4"/>
          <p:cNvSpPr txBox="1"/>
          <p:nvPr/>
        </p:nvSpPr>
        <p:spPr>
          <a:xfrm>
            <a:off x="931825" y="981720"/>
            <a:ext cx="10573238" cy="369332"/>
          </a:xfrm>
          <a:prstGeom prst="rect">
            <a:avLst/>
          </a:prstGeom>
          <a:noFill/>
        </p:spPr>
        <p:txBody>
          <a:bodyPr wrap="square" rtlCol="0">
            <a:spAutoFit/>
          </a:bodyPr>
          <a:lstStyle/>
          <a:p>
            <a:r>
              <a:rPr lang="en-IN" dirty="0"/>
              <a:t>I</a:t>
            </a:r>
            <a:r>
              <a:rPr lang="en-IN" dirty="0" smtClean="0"/>
              <a:t>n this project we build a multi-coloured flower like the one below using the Scratch Programming environment</a:t>
            </a:r>
            <a:endParaRPr lang="en-IN"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2" name="Slide Number Placeholder 1"/>
          <p:cNvSpPr>
            <a:spLocks noGrp="1"/>
          </p:cNvSpPr>
          <p:nvPr>
            <p:ph type="sldNum" sz="quarter" idx="12"/>
          </p:nvPr>
        </p:nvSpPr>
        <p:spPr/>
        <p:txBody>
          <a:bodyPr/>
          <a:lstStyle/>
          <a:p>
            <a:fld id="{6B27E3E8-F640-4211-BD48-134EC0885544}" type="slidenum">
              <a:rPr lang="en-IN" smtClean="0"/>
              <a:t>2</a:t>
            </a:fld>
            <a:endParaRPr lang="en-IN"/>
          </a:p>
        </p:txBody>
      </p:sp>
      <p:sp>
        <p:nvSpPr>
          <p:cNvPr id="6" name="Rectangle 5"/>
          <p:cNvSpPr/>
          <p:nvPr/>
        </p:nvSpPr>
        <p:spPr>
          <a:xfrm>
            <a:off x="746198" y="196890"/>
            <a:ext cx="5293992" cy="646331"/>
          </a:xfrm>
          <a:prstGeom prst="rect">
            <a:avLst/>
          </a:prstGeom>
          <a:noFill/>
        </p:spPr>
        <p:txBody>
          <a:bodyPr wrap="square" lIns="91440" tIns="45720" rIns="91440" bIns="45720">
            <a:spAutoFit/>
          </a:bodyPr>
          <a:lstStyle/>
          <a:p>
            <a:pPr algn="ctr"/>
            <a:r>
              <a:rPr lang="en-US" sz="3600" b="1" dirty="0" smtClean="0">
                <a:ln w="22225">
                  <a:solidFill>
                    <a:schemeClr val="accent2"/>
                  </a:solidFill>
                  <a:prstDash val="solid"/>
                </a:ln>
                <a:solidFill>
                  <a:schemeClr val="accent2">
                    <a:lumMod val="40000"/>
                    <a:lumOff val="60000"/>
                  </a:schemeClr>
                </a:solidFill>
              </a:rPr>
              <a:t>Draw a </a:t>
            </a:r>
            <a:r>
              <a:rPr lang="en-US" sz="3600" b="1" dirty="0" smtClean="0">
                <a:ln w="22225">
                  <a:solidFill>
                    <a:schemeClr val="accent2"/>
                  </a:solidFill>
                  <a:prstDash val="solid"/>
                </a:ln>
                <a:solidFill>
                  <a:schemeClr val="accent2">
                    <a:lumMod val="40000"/>
                    <a:lumOff val="60000"/>
                  </a:schemeClr>
                </a:solidFill>
              </a:rPr>
              <a:t>multicolor flower</a:t>
            </a:r>
            <a:endParaRPr lang="en-US" sz="36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4611151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126" y="991884"/>
            <a:ext cx="9870242" cy="1077218"/>
          </a:xfrm>
          <a:prstGeom prst="rect">
            <a:avLst/>
          </a:prstGeom>
          <a:noFill/>
        </p:spPr>
        <p:txBody>
          <a:bodyPr wrap="square" rtlCol="0">
            <a:spAutoFit/>
          </a:bodyPr>
          <a:lstStyle/>
          <a:p>
            <a:r>
              <a:rPr lang="en-IN" dirty="0" smtClean="0"/>
              <a:t>Let us first break up this problem into manageable parts:</a:t>
            </a:r>
          </a:p>
          <a:p>
            <a:endParaRPr lang="en-IN" dirty="0" smtClean="0"/>
          </a:p>
          <a:p>
            <a:r>
              <a:rPr lang="en-IN" dirty="0" smtClean="0"/>
              <a:t>In programming we call this </a:t>
            </a:r>
            <a:r>
              <a:rPr lang="en-IN" sz="2800" dirty="0" smtClean="0">
                <a:solidFill>
                  <a:srgbClr val="FF0000"/>
                </a:solidFill>
              </a:rPr>
              <a:t>“Decomposition”</a:t>
            </a:r>
            <a:endParaRPr lang="en-IN" sz="2800" dirty="0">
              <a:solidFill>
                <a:srgbClr val="FF0000"/>
              </a:solidFill>
            </a:endParaRPr>
          </a:p>
        </p:txBody>
      </p:sp>
      <p:sp>
        <p:nvSpPr>
          <p:cNvPr id="3" name="TextBox 2"/>
          <p:cNvSpPr txBox="1"/>
          <p:nvPr/>
        </p:nvSpPr>
        <p:spPr>
          <a:xfrm>
            <a:off x="6329184" y="1068828"/>
            <a:ext cx="5201447" cy="9233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IN" dirty="0" smtClean="0"/>
              <a:t>The reason we decompose is to </a:t>
            </a:r>
            <a:r>
              <a:rPr lang="en-IN" b="1" dirty="0" smtClean="0"/>
              <a:t>solve each individual smaller problems </a:t>
            </a:r>
            <a:r>
              <a:rPr lang="en-IN" dirty="0" smtClean="0"/>
              <a:t>and then </a:t>
            </a:r>
            <a:r>
              <a:rPr lang="en-IN" b="1" dirty="0" smtClean="0"/>
              <a:t>combine together </a:t>
            </a:r>
            <a:r>
              <a:rPr lang="en-IN" dirty="0" smtClean="0"/>
              <a:t>those solutions to address and </a:t>
            </a:r>
            <a:r>
              <a:rPr lang="en-IN" b="1" dirty="0" smtClean="0"/>
              <a:t>solve the larger problem</a:t>
            </a:r>
            <a:r>
              <a:rPr lang="en-IN" dirty="0" smtClean="0"/>
              <a:t>.</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0867891" y="1648647"/>
            <a:ext cx="1019308" cy="917377"/>
          </a:xfrm>
          <a:prstGeom prst="rect">
            <a:avLst/>
          </a:prstGeom>
        </p:spPr>
      </p:pic>
      <p:sp>
        <p:nvSpPr>
          <p:cNvPr id="6" name="TextBox 5"/>
          <p:cNvSpPr txBox="1"/>
          <p:nvPr/>
        </p:nvSpPr>
        <p:spPr>
          <a:xfrm>
            <a:off x="783126" y="2980938"/>
            <a:ext cx="5049672" cy="3293209"/>
          </a:xfrm>
          <a:prstGeom prst="rect">
            <a:avLst/>
          </a:prstGeom>
          <a:noFill/>
        </p:spPr>
        <p:txBody>
          <a:bodyPr wrap="square" rtlCol="0">
            <a:spAutoFit/>
          </a:bodyPr>
          <a:lstStyle/>
          <a:p>
            <a:r>
              <a:rPr lang="en-IN" sz="2800" dirty="0" smtClean="0">
                <a:solidFill>
                  <a:srgbClr val="FF0000"/>
                </a:solidFill>
              </a:rPr>
              <a:t>“Pattern Recognition”</a:t>
            </a:r>
          </a:p>
          <a:p>
            <a:endParaRPr lang="en-IN" dirty="0" smtClean="0"/>
          </a:p>
          <a:p>
            <a:r>
              <a:rPr lang="en-IN" dirty="0" smtClean="0"/>
              <a:t>If you observe the flower closely, you find that it is made of individual arms (we call it petals) and each petal is identical except for the colour.  You can also see a pattern in which the petals are arranged to create the flower.</a:t>
            </a:r>
          </a:p>
          <a:p>
            <a:endParaRPr lang="en-IN" dirty="0"/>
          </a:p>
          <a:p>
            <a:r>
              <a:rPr lang="en-IN" dirty="0" smtClean="0"/>
              <a:t>So, if we can </a:t>
            </a:r>
            <a:r>
              <a:rPr lang="en-IN" b="1" dirty="0" smtClean="0"/>
              <a:t>draw one petal</a:t>
            </a:r>
            <a:r>
              <a:rPr lang="en-IN" dirty="0" smtClean="0"/>
              <a:t>, then we should be able to draw that flower… may not be that easy, but should definitely be possible.</a:t>
            </a:r>
            <a:endParaRPr lang="en-IN" dirty="0"/>
          </a:p>
        </p:txBody>
      </p:sp>
      <p:sp>
        <p:nvSpPr>
          <p:cNvPr id="7" name="TextBox 6"/>
          <p:cNvSpPr txBox="1"/>
          <p:nvPr/>
        </p:nvSpPr>
        <p:spPr>
          <a:xfrm>
            <a:off x="6086900" y="3233465"/>
            <a:ext cx="5010618" cy="2954655"/>
          </a:xfrm>
          <a:prstGeom prst="rect">
            <a:avLst/>
          </a:prstGeom>
          <a:noFill/>
        </p:spPr>
        <p:txBody>
          <a:bodyPr wrap="square" rtlCol="0">
            <a:spAutoFit/>
          </a:bodyPr>
          <a:lstStyle/>
          <a:p>
            <a:r>
              <a:rPr lang="en-IN" sz="2400" b="1" dirty="0" smtClean="0"/>
              <a:t>Drawing the petal</a:t>
            </a:r>
          </a:p>
          <a:p>
            <a:endParaRPr lang="en-IN" dirty="0"/>
          </a:p>
          <a:p>
            <a:r>
              <a:rPr lang="en-IN" dirty="0" smtClean="0"/>
              <a:t>If you examine the petal, it is thin and point sized at one end and thick and oval at the other. </a:t>
            </a:r>
          </a:p>
          <a:p>
            <a:endParaRPr lang="en-IN" dirty="0" smtClean="0"/>
          </a:p>
          <a:p>
            <a:endParaRPr lang="en-IN" dirty="0"/>
          </a:p>
          <a:p>
            <a:r>
              <a:rPr lang="en-IN" dirty="0" smtClean="0"/>
              <a:t>So, if we have a pen which can </a:t>
            </a:r>
            <a:r>
              <a:rPr lang="en-IN" b="1" dirty="0" smtClean="0"/>
              <a:t>grow in size as we draw</a:t>
            </a:r>
            <a:r>
              <a:rPr lang="en-IN" dirty="0" smtClean="0"/>
              <a:t>, then we should be able to draw a petal. </a:t>
            </a:r>
          </a:p>
          <a:p>
            <a:endParaRPr lang="en-IN" dirty="0"/>
          </a:p>
          <a:p>
            <a:r>
              <a:rPr lang="en-IN" dirty="0" smtClean="0"/>
              <a:t>Let us see how we create this in Scratch</a:t>
            </a:r>
            <a:endParaRPr lang="en-IN" dirty="0"/>
          </a:p>
        </p:txBody>
      </p:sp>
      <p:sp>
        <p:nvSpPr>
          <p:cNvPr id="5" name="Rectangle 4"/>
          <p:cNvSpPr/>
          <p:nvPr/>
        </p:nvSpPr>
        <p:spPr>
          <a:xfrm>
            <a:off x="783126" y="2345747"/>
            <a:ext cx="9798766" cy="369332"/>
          </a:xfrm>
          <a:prstGeom prst="rect">
            <a:avLst/>
          </a:prstGeom>
        </p:spPr>
        <p:txBody>
          <a:bodyPr wrap="square">
            <a:spAutoFit/>
          </a:bodyPr>
          <a:lstStyle/>
          <a:p>
            <a:r>
              <a:rPr lang="en-IN" dirty="0"/>
              <a:t>In this flower project, we need to use a concept that computer scientist use very regularly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7286" y="4199164"/>
            <a:ext cx="2930232" cy="102325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11" name="TextBox 10"/>
          <p:cNvSpPr txBox="1"/>
          <p:nvPr/>
        </p:nvSpPr>
        <p:spPr>
          <a:xfrm>
            <a:off x="846577" y="441444"/>
            <a:ext cx="5963656" cy="461665"/>
          </a:xfrm>
          <a:prstGeom prst="rect">
            <a:avLst/>
          </a:prstGeom>
          <a:noFill/>
        </p:spPr>
        <p:txBody>
          <a:bodyPr wrap="square" rtlCol="0">
            <a:spAutoFit/>
          </a:bodyPr>
          <a:lstStyle/>
          <a:p>
            <a:r>
              <a:rPr lang="en-IN" sz="2400" b="1" dirty="0" smtClean="0">
                <a:solidFill>
                  <a:srgbClr val="FFC000"/>
                </a:solidFill>
              </a:rPr>
              <a:t>Building our understanding of the problem</a:t>
            </a:r>
            <a:endParaRPr lang="en-IN" sz="2400" b="1" dirty="0">
              <a:solidFill>
                <a:srgbClr val="FFC000"/>
              </a:solidFill>
            </a:endParaRPr>
          </a:p>
        </p:txBody>
      </p:sp>
      <p:sp>
        <p:nvSpPr>
          <p:cNvPr id="12" name="Slide Number Placeholder 11"/>
          <p:cNvSpPr>
            <a:spLocks noGrp="1"/>
          </p:cNvSpPr>
          <p:nvPr>
            <p:ph type="sldNum" sz="quarter" idx="12"/>
          </p:nvPr>
        </p:nvSpPr>
        <p:spPr/>
        <p:txBody>
          <a:bodyPr/>
          <a:lstStyle/>
          <a:p>
            <a:fld id="{6B27E3E8-F640-4211-BD48-134EC0885544}" type="slidenum">
              <a:rPr lang="en-IN" smtClean="0"/>
              <a:t>3</a:t>
            </a:fld>
            <a:endParaRPr lang="en-IN"/>
          </a:p>
        </p:txBody>
      </p:sp>
    </p:spTree>
    <p:extLst>
      <p:ext uri="{BB962C8B-B14F-4D97-AF65-F5344CB8AC3E}">
        <p14:creationId xmlns:p14="http://schemas.microsoft.com/office/powerpoint/2010/main" val="3656721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4201" y="972501"/>
            <a:ext cx="4042041" cy="369332"/>
          </a:xfrm>
          <a:prstGeom prst="rect">
            <a:avLst/>
          </a:prstGeom>
          <a:noFill/>
        </p:spPr>
        <p:txBody>
          <a:bodyPr wrap="square" rtlCol="0">
            <a:spAutoFit/>
          </a:bodyPr>
          <a:lstStyle/>
          <a:p>
            <a:r>
              <a:rPr lang="en-IN" dirty="0"/>
              <a:t>S</a:t>
            </a:r>
            <a:r>
              <a:rPr lang="en-IN" dirty="0" smtClean="0"/>
              <a:t>et the pen size to the lowest value 1</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86000" y="1038717"/>
            <a:ext cx="1463932" cy="316764"/>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p14:cNvContentPartPr/>
              <p14:nvPr/>
            </p14:nvContentPartPr>
            <p14:xfrm>
              <a:off x="3942418" y="1451911"/>
              <a:ext cx="7560" cy="0"/>
            </p14:xfrm>
          </p:contentPart>
        </mc:Choice>
        <mc:Fallback xmlns="">
          <p:pic>
            <p:nvPicPr>
              <p:cNvPr id="10" name="Ink 9"/>
              <p:cNvPicPr/>
              <p:nvPr/>
            </p:nvPicPr>
            <p:blipFill>
              <a:blip r:embed="rId4"/>
              <a:stretch>
                <a:fillRect/>
              </a:stretch>
            </p:blipFill>
            <p:spPr>
              <a:xfrm>
                <a:off x="3941338" y="1451911"/>
                <a:ext cx="10080" cy="0"/>
              </a:xfrm>
              <a:prstGeom prst="rect">
                <a:avLst/>
              </a:prstGeom>
            </p:spPr>
          </p:pic>
        </mc:Fallback>
      </mc:AlternateContent>
      <p:sp>
        <p:nvSpPr>
          <p:cNvPr id="13" name="TextBox 12"/>
          <p:cNvSpPr txBox="1"/>
          <p:nvPr/>
        </p:nvSpPr>
        <p:spPr>
          <a:xfrm>
            <a:off x="1963341" y="1985014"/>
            <a:ext cx="6610114" cy="369332"/>
          </a:xfrm>
          <a:prstGeom prst="rect">
            <a:avLst/>
          </a:prstGeom>
          <a:noFill/>
        </p:spPr>
        <p:txBody>
          <a:bodyPr wrap="square" rtlCol="0">
            <a:spAutoFit/>
          </a:bodyPr>
          <a:lstStyle/>
          <a:p>
            <a:r>
              <a:rPr lang="en-IN" dirty="0" smtClean="0"/>
              <a:t>Let’s make the pen (</a:t>
            </a:r>
            <a:r>
              <a:rPr lang="en-IN" dirty="0" err="1" smtClean="0"/>
              <a:t>i.e</a:t>
            </a:r>
            <a:r>
              <a:rPr lang="en-IN" dirty="0" smtClean="0"/>
              <a:t> the cat) move. Let us try 10 steps first</a:t>
            </a:r>
            <a:endParaRPr lang="en-IN" dirty="0"/>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08602" y="2020961"/>
            <a:ext cx="1372248" cy="324938"/>
          </a:xfrm>
          <a:prstGeom prst="rect">
            <a:avLst/>
          </a:prstGeom>
        </p:spPr>
      </p:pic>
      <mc:AlternateContent xmlns:mc="http://schemas.openxmlformats.org/markup-compatibility/2006" xmlns:p14="http://schemas.microsoft.com/office/powerpoint/2010/main">
        <mc:Choice Requires="p14">
          <p:contentPart p14:bwMode="auto" r:id="rId6">
            <p14:nvContentPartPr>
              <p14:cNvPr id="74" name="Ink 73"/>
              <p14:cNvContentPartPr/>
              <p14:nvPr/>
            </p14:nvContentPartPr>
            <p14:xfrm>
              <a:off x="12011848" y="784742"/>
              <a:ext cx="360" cy="360"/>
            </p14:xfrm>
          </p:contentPart>
        </mc:Choice>
        <mc:Fallback xmlns="">
          <p:pic>
            <p:nvPicPr>
              <p:cNvPr id="74" name="Ink 73"/>
              <p:cNvPicPr/>
              <p:nvPr/>
            </p:nvPicPr>
            <p:blipFill>
              <a:blip r:embed="rId7"/>
              <a:stretch>
                <a:fillRect/>
              </a:stretch>
            </p:blipFill>
            <p:spPr>
              <a:xfrm>
                <a:off x="12003568" y="776462"/>
                <a:ext cx="16920" cy="16920"/>
              </a:xfrm>
              <a:prstGeom prst="rect">
                <a:avLst/>
              </a:prstGeom>
            </p:spPr>
          </p:pic>
        </mc:Fallback>
      </mc:AlternateContent>
      <p:sp>
        <p:nvSpPr>
          <p:cNvPr id="81" name="TextBox 80"/>
          <p:cNvSpPr txBox="1"/>
          <p:nvPr/>
        </p:nvSpPr>
        <p:spPr>
          <a:xfrm>
            <a:off x="1963341" y="2417589"/>
            <a:ext cx="6631385" cy="369332"/>
          </a:xfrm>
          <a:prstGeom prst="rect">
            <a:avLst/>
          </a:prstGeom>
          <a:noFill/>
        </p:spPr>
        <p:txBody>
          <a:bodyPr wrap="square" rtlCol="0">
            <a:spAutoFit/>
          </a:bodyPr>
          <a:lstStyle/>
          <a:p>
            <a:r>
              <a:rPr lang="en-IN" dirty="0" smtClean="0"/>
              <a:t>Now the size of the pen should change by some value - Let’s say 5</a:t>
            </a:r>
            <a:endParaRPr lang="en-IN" dirty="0"/>
          </a:p>
        </p:txBody>
      </p:sp>
      <p:pic>
        <p:nvPicPr>
          <p:cNvPr id="82" name="Picture 8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413926" y="2448969"/>
            <a:ext cx="1909861" cy="339982"/>
          </a:xfrm>
          <a:prstGeom prst="rect">
            <a:avLst/>
          </a:prstGeom>
        </p:spPr>
      </p:pic>
      <mc:AlternateContent xmlns:mc="http://schemas.openxmlformats.org/markup-compatibility/2006" xmlns:p14="http://schemas.microsoft.com/office/powerpoint/2010/main">
        <mc:Choice Requires="p14">
          <p:contentPart p14:bwMode="auto" r:id="rId9">
            <p14:nvContentPartPr>
              <p14:cNvPr id="113" name="Ink 112"/>
              <p14:cNvContentPartPr/>
              <p14:nvPr/>
            </p14:nvContentPartPr>
            <p14:xfrm>
              <a:off x="8170585" y="2193240"/>
              <a:ext cx="360" cy="360"/>
            </p14:xfrm>
          </p:contentPart>
        </mc:Choice>
        <mc:Fallback xmlns="">
          <p:pic>
            <p:nvPicPr>
              <p:cNvPr id="113" name="Ink 112"/>
              <p:cNvPicPr/>
              <p:nvPr/>
            </p:nvPicPr>
            <p:blipFill>
              <a:blip r:embed="rId10"/>
              <a:stretch>
                <a:fillRect/>
              </a:stretch>
            </p:blipFill>
            <p:spPr>
              <a:xfrm>
                <a:off x="8162305" y="2184960"/>
                <a:ext cx="16920" cy="16920"/>
              </a:xfrm>
              <a:prstGeom prst="rect">
                <a:avLst/>
              </a:prstGeom>
            </p:spPr>
          </p:pic>
        </mc:Fallback>
      </mc:AlternateContent>
      <p:sp>
        <p:nvSpPr>
          <p:cNvPr id="115" name="TextBox 114"/>
          <p:cNvSpPr txBox="1"/>
          <p:nvPr/>
        </p:nvSpPr>
        <p:spPr>
          <a:xfrm>
            <a:off x="6924785" y="1045992"/>
            <a:ext cx="250575" cy="276999"/>
          </a:xfrm>
          <a:prstGeom prst="rect">
            <a:avLst/>
          </a:prstGeom>
          <a:noFill/>
        </p:spPr>
        <p:txBody>
          <a:bodyPr wrap="square" rtlCol="0">
            <a:spAutoFit/>
          </a:bodyPr>
          <a:lstStyle/>
          <a:p>
            <a:r>
              <a:rPr lang="en-IN" sz="1200" dirty="0" smtClean="0">
                <a:latin typeface="Arial" panose="020B0604020202020204" pitchFamily="34" charset="0"/>
                <a:cs typeface="Arial" panose="020B0604020202020204" pitchFamily="34" charset="0"/>
              </a:rPr>
              <a:t>1</a:t>
            </a:r>
            <a:endParaRPr lang="en-IN" sz="1200" dirty="0">
              <a:latin typeface="Arial" panose="020B0604020202020204" pitchFamily="34" charset="0"/>
              <a:cs typeface="Arial" panose="020B0604020202020204" pitchFamily="34" charset="0"/>
            </a:endParaRPr>
          </a:p>
        </p:txBody>
      </p:sp>
      <p:sp>
        <p:nvSpPr>
          <p:cNvPr id="116" name="TextBox 115"/>
          <p:cNvSpPr txBox="1"/>
          <p:nvPr/>
        </p:nvSpPr>
        <p:spPr>
          <a:xfrm>
            <a:off x="9992386" y="2459185"/>
            <a:ext cx="331402" cy="281569"/>
          </a:xfrm>
          <a:prstGeom prst="rect">
            <a:avLst/>
          </a:prstGeom>
          <a:noFill/>
        </p:spPr>
        <p:txBody>
          <a:bodyPr wrap="square" rtlCol="0">
            <a:spAutoFit/>
          </a:bodyPr>
          <a:lstStyle/>
          <a:p>
            <a:r>
              <a:rPr lang="en-IN" sz="1200" dirty="0" smtClean="0">
                <a:latin typeface="Arial" panose="020B0604020202020204" pitchFamily="34" charset="0"/>
                <a:cs typeface="Arial" panose="020B0604020202020204" pitchFamily="34" charset="0"/>
              </a:rPr>
              <a:t>5</a:t>
            </a:r>
            <a:endParaRPr lang="en-IN" sz="1200" dirty="0">
              <a:latin typeface="Arial" panose="020B0604020202020204" pitchFamily="34" charset="0"/>
              <a:cs typeface="Arial" panose="020B0604020202020204" pitchFamily="34" charset="0"/>
            </a:endParaRPr>
          </a:p>
        </p:txBody>
      </p:sp>
      <p:sp>
        <p:nvSpPr>
          <p:cNvPr id="117" name="TextBox 116"/>
          <p:cNvSpPr txBox="1"/>
          <p:nvPr/>
        </p:nvSpPr>
        <p:spPr>
          <a:xfrm>
            <a:off x="846578" y="985137"/>
            <a:ext cx="1000571" cy="369332"/>
          </a:xfrm>
          <a:prstGeom prst="rect">
            <a:avLst/>
          </a:prstGeom>
          <a:noFill/>
        </p:spPr>
        <p:txBody>
          <a:bodyPr wrap="square" rtlCol="0">
            <a:spAutoFit/>
          </a:bodyPr>
          <a:lstStyle/>
          <a:p>
            <a:r>
              <a:rPr lang="en-IN" b="1" dirty="0" smtClean="0">
                <a:solidFill>
                  <a:srgbClr val="0070C0"/>
                </a:solidFill>
                <a:latin typeface="Arial" panose="020B0604020202020204" pitchFamily="34" charset="0"/>
                <a:cs typeface="Arial" panose="020B0604020202020204" pitchFamily="34" charset="0"/>
              </a:rPr>
              <a:t>STEP 1</a:t>
            </a:r>
            <a:endParaRPr lang="en-IN" b="1" dirty="0">
              <a:solidFill>
                <a:srgbClr val="0070C0"/>
              </a:solidFill>
              <a:latin typeface="Arial" panose="020B0604020202020204" pitchFamily="34" charset="0"/>
              <a:cs typeface="Arial" panose="020B0604020202020204" pitchFamily="34" charset="0"/>
            </a:endParaRPr>
          </a:p>
        </p:txBody>
      </p:sp>
      <p:sp>
        <p:nvSpPr>
          <p:cNvPr id="118" name="TextBox 117"/>
          <p:cNvSpPr txBox="1"/>
          <p:nvPr/>
        </p:nvSpPr>
        <p:spPr>
          <a:xfrm>
            <a:off x="846578" y="1991818"/>
            <a:ext cx="1000571" cy="369332"/>
          </a:xfrm>
          <a:prstGeom prst="rect">
            <a:avLst/>
          </a:prstGeom>
          <a:noFill/>
        </p:spPr>
        <p:txBody>
          <a:bodyPr wrap="square" rtlCol="0">
            <a:spAutoFit/>
          </a:bodyPr>
          <a:lstStyle/>
          <a:p>
            <a:r>
              <a:rPr lang="en-IN" b="1" dirty="0" smtClean="0">
                <a:solidFill>
                  <a:srgbClr val="0070C0"/>
                </a:solidFill>
                <a:latin typeface="Arial" panose="020B0604020202020204" pitchFamily="34" charset="0"/>
                <a:cs typeface="Arial" panose="020B0604020202020204" pitchFamily="34" charset="0"/>
              </a:rPr>
              <a:t>STEP 3</a:t>
            </a:r>
            <a:endParaRPr lang="en-IN" b="1" dirty="0">
              <a:solidFill>
                <a:srgbClr val="0070C0"/>
              </a:solidFill>
              <a:latin typeface="Arial" panose="020B0604020202020204" pitchFamily="34" charset="0"/>
              <a:cs typeface="Arial" panose="020B0604020202020204" pitchFamily="34" charset="0"/>
            </a:endParaRPr>
          </a:p>
        </p:txBody>
      </p:sp>
      <p:sp>
        <p:nvSpPr>
          <p:cNvPr id="119" name="TextBox 118"/>
          <p:cNvSpPr txBox="1"/>
          <p:nvPr/>
        </p:nvSpPr>
        <p:spPr>
          <a:xfrm>
            <a:off x="846577" y="2459185"/>
            <a:ext cx="1000571" cy="369332"/>
          </a:xfrm>
          <a:prstGeom prst="rect">
            <a:avLst/>
          </a:prstGeom>
          <a:noFill/>
        </p:spPr>
        <p:txBody>
          <a:bodyPr wrap="square" rtlCol="0">
            <a:spAutoFit/>
          </a:bodyPr>
          <a:lstStyle/>
          <a:p>
            <a:r>
              <a:rPr lang="en-IN" b="1" dirty="0" smtClean="0">
                <a:solidFill>
                  <a:srgbClr val="0070C0"/>
                </a:solidFill>
                <a:latin typeface="Arial" panose="020B0604020202020204" pitchFamily="34" charset="0"/>
                <a:cs typeface="Arial" panose="020B0604020202020204" pitchFamily="34" charset="0"/>
              </a:rPr>
              <a:t>STEP 4</a:t>
            </a:r>
            <a:endParaRPr lang="en-IN" b="1" dirty="0">
              <a:solidFill>
                <a:srgbClr val="0070C0"/>
              </a:solidFill>
              <a:latin typeface="Arial" panose="020B0604020202020204" pitchFamily="34" charset="0"/>
              <a:cs typeface="Arial" panose="020B0604020202020204" pitchFamily="34" charset="0"/>
            </a:endParaRPr>
          </a:p>
        </p:txBody>
      </p:sp>
      <p:sp>
        <p:nvSpPr>
          <p:cNvPr id="129" name="TextBox 128"/>
          <p:cNvSpPr txBox="1"/>
          <p:nvPr/>
        </p:nvSpPr>
        <p:spPr>
          <a:xfrm>
            <a:off x="1984613" y="1479249"/>
            <a:ext cx="5390899" cy="369332"/>
          </a:xfrm>
          <a:prstGeom prst="rect">
            <a:avLst/>
          </a:prstGeom>
          <a:noFill/>
        </p:spPr>
        <p:txBody>
          <a:bodyPr wrap="square" rtlCol="0">
            <a:spAutoFit/>
          </a:bodyPr>
          <a:lstStyle/>
          <a:p>
            <a:r>
              <a:rPr lang="en-IN" dirty="0" smtClean="0"/>
              <a:t>Now, put the pen down, </a:t>
            </a:r>
            <a:r>
              <a:rPr lang="en-IN" dirty="0" err="1" smtClean="0"/>
              <a:t>ie</a:t>
            </a:r>
            <a:r>
              <a:rPr lang="en-IN" dirty="0" smtClean="0"/>
              <a:t>. let it touch the screen  </a:t>
            </a:r>
            <a:endParaRPr lang="en-IN" dirty="0"/>
          </a:p>
        </p:txBody>
      </p:sp>
      <mc:AlternateContent xmlns:mc="http://schemas.openxmlformats.org/markup-compatibility/2006" xmlns:p14="http://schemas.microsoft.com/office/powerpoint/2010/main">
        <mc:Choice Requires="p14">
          <p:contentPart p14:bwMode="auto" r:id="rId11">
            <p14:nvContentPartPr>
              <p14:cNvPr id="131" name="Ink 130"/>
              <p14:cNvContentPartPr/>
              <p14:nvPr/>
            </p14:nvContentPartPr>
            <p14:xfrm>
              <a:off x="3944690" y="2423177"/>
              <a:ext cx="7560" cy="0"/>
            </p14:xfrm>
          </p:contentPart>
        </mc:Choice>
        <mc:Fallback xmlns="">
          <p:pic>
            <p:nvPicPr>
              <p:cNvPr id="131" name="Ink 130"/>
              <p:cNvPicPr/>
              <p:nvPr/>
            </p:nvPicPr>
            <p:blipFill>
              <a:blip r:embed="rId4"/>
              <a:stretch>
                <a:fillRect/>
              </a:stretch>
            </p:blipFill>
            <p:spPr>
              <a:xfrm>
                <a:off x="3943610" y="2423177"/>
                <a:ext cx="10080" cy="0"/>
              </a:xfrm>
              <a:prstGeom prst="rect">
                <a:avLst/>
              </a:prstGeom>
            </p:spPr>
          </p:pic>
        </mc:Fallback>
      </mc:AlternateContent>
      <p:sp>
        <p:nvSpPr>
          <p:cNvPr id="132" name="TextBox 131"/>
          <p:cNvSpPr txBox="1"/>
          <p:nvPr/>
        </p:nvSpPr>
        <p:spPr>
          <a:xfrm>
            <a:off x="846578" y="1483039"/>
            <a:ext cx="1000571" cy="369332"/>
          </a:xfrm>
          <a:prstGeom prst="rect">
            <a:avLst/>
          </a:prstGeom>
          <a:noFill/>
        </p:spPr>
        <p:txBody>
          <a:bodyPr wrap="square" rtlCol="0">
            <a:spAutoFit/>
          </a:bodyPr>
          <a:lstStyle/>
          <a:p>
            <a:r>
              <a:rPr lang="en-IN" b="1" dirty="0" smtClean="0">
                <a:solidFill>
                  <a:srgbClr val="0070C0"/>
                </a:solidFill>
                <a:latin typeface="Arial" panose="020B0604020202020204" pitchFamily="34" charset="0"/>
                <a:cs typeface="Arial" panose="020B0604020202020204" pitchFamily="34" charset="0"/>
              </a:rPr>
              <a:t>STEP 2</a:t>
            </a:r>
            <a:endParaRPr lang="en-IN" b="1" dirty="0">
              <a:solidFill>
                <a:srgbClr val="0070C0"/>
              </a:solidFill>
              <a:latin typeface="Arial" panose="020B0604020202020204" pitchFamily="34" charset="0"/>
              <a:cs typeface="Arial" panose="020B0604020202020204" pitchFamily="34" charset="0"/>
            </a:endParaRPr>
          </a:p>
        </p:txBody>
      </p:sp>
      <p:pic>
        <p:nvPicPr>
          <p:cNvPr id="133" name="Picture 13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883841" y="1545517"/>
            <a:ext cx="863741" cy="323581"/>
          </a:xfrm>
          <a:prstGeom prst="rect">
            <a:avLst/>
          </a:prstGeom>
        </p:spPr>
      </p:pic>
      <p:sp>
        <p:nvSpPr>
          <p:cNvPr id="21" name="TextBox 20"/>
          <p:cNvSpPr txBox="1"/>
          <p:nvPr/>
        </p:nvSpPr>
        <p:spPr>
          <a:xfrm>
            <a:off x="8413926" y="2039984"/>
            <a:ext cx="360784" cy="276999"/>
          </a:xfrm>
          <a:prstGeom prst="rect">
            <a:avLst/>
          </a:prstGeom>
          <a:noFill/>
        </p:spPr>
        <p:txBody>
          <a:bodyPr wrap="square" rtlCol="0">
            <a:spAutoFit/>
          </a:bodyPr>
          <a:lstStyle/>
          <a:p>
            <a:r>
              <a:rPr lang="en-IN" sz="1200" dirty="0" smtClean="0">
                <a:latin typeface="Arial" panose="020B0604020202020204" pitchFamily="34" charset="0"/>
                <a:cs typeface="Arial" panose="020B0604020202020204" pitchFamily="34" charset="0"/>
              </a:rPr>
              <a:t>10</a:t>
            </a:r>
            <a:endParaRPr lang="en-IN" sz="1200" dirty="0">
              <a:latin typeface="Arial" panose="020B0604020202020204" pitchFamily="34" charset="0"/>
              <a:cs typeface="Arial" panose="020B0604020202020204" pitchFamily="34" charset="0"/>
            </a:endParaRPr>
          </a:p>
        </p:txBody>
      </p:sp>
      <p:sp>
        <p:nvSpPr>
          <p:cNvPr id="6" name="TextBox 5"/>
          <p:cNvSpPr txBox="1"/>
          <p:nvPr/>
        </p:nvSpPr>
        <p:spPr>
          <a:xfrm>
            <a:off x="846577" y="2946517"/>
            <a:ext cx="10365374" cy="646331"/>
          </a:xfrm>
          <a:prstGeom prst="rect">
            <a:avLst/>
          </a:prstGeom>
          <a:noFill/>
        </p:spPr>
        <p:txBody>
          <a:bodyPr wrap="square" rtlCol="0">
            <a:spAutoFit/>
          </a:bodyPr>
          <a:lstStyle/>
          <a:p>
            <a:r>
              <a:rPr lang="en-IN" dirty="0" smtClean="0"/>
              <a:t>We now repeat Step 3 and 4 a definite number of times. For example, if we repeat 3 times, our code should look like this</a:t>
            </a:r>
            <a:endParaRPr lang="en-IN" dirty="0"/>
          </a:p>
        </p:txBody>
      </p:sp>
      <p:sp>
        <p:nvSpPr>
          <p:cNvPr id="11" name="Right Brace 10"/>
          <p:cNvSpPr/>
          <p:nvPr/>
        </p:nvSpPr>
        <p:spPr>
          <a:xfrm>
            <a:off x="2980794" y="4487595"/>
            <a:ext cx="378409" cy="511393"/>
          </a:xfrm>
          <a:prstGeom prst="rightBrace">
            <a:avLst>
              <a:gd name="adj1" fmla="val 8333"/>
              <a:gd name="adj2" fmla="val 526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Right Brace 28"/>
          <p:cNvSpPr/>
          <p:nvPr/>
        </p:nvSpPr>
        <p:spPr>
          <a:xfrm>
            <a:off x="2980794" y="5142966"/>
            <a:ext cx="378412" cy="474598"/>
          </a:xfrm>
          <a:prstGeom prst="rightBrace">
            <a:avLst>
              <a:gd name="adj1" fmla="val 8333"/>
              <a:gd name="adj2" fmla="val 526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Right Brace 29"/>
          <p:cNvSpPr/>
          <p:nvPr/>
        </p:nvSpPr>
        <p:spPr>
          <a:xfrm>
            <a:off x="2980794" y="5824207"/>
            <a:ext cx="378412" cy="468488"/>
          </a:xfrm>
          <a:prstGeom prst="rightBrace">
            <a:avLst>
              <a:gd name="adj1" fmla="val 8333"/>
              <a:gd name="adj2" fmla="val 526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TextBox 11"/>
          <p:cNvSpPr txBox="1"/>
          <p:nvPr/>
        </p:nvSpPr>
        <p:spPr>
          <a:xfrm>
            <a:off x="4217153" y="3712191"/>
            <a:ext cx="3270903" cy="2585323"/>
          </a:xfrm>
          <a:prstGeom prst="rect">
            <a:avLst/>
          </a:prstGeom>
          <a:noFill/>
        </p:spPr>
        <p:txBody>
          <a:bodyPr wrap="square" rtlCol="0">
            <a:spAutoFit/>
          </a:bodyPr>
          <a:lstStyle/>
          <a:p>
            <a:r>
              <a:rPr lang="en-IN" dirty="0" smtClean="0"/>
              <a:t>But, instead of writing the same</a:t>
            </a:r>
          </a:p>
          <a:p>
            <a:r>
              <a:rPr lang="en-IN" dirty="0" smtClean="0"/>
              <a:t>set of code again and again, we </a:t>
            </a:r>
          </a:p>
          <a:p>
            <a:r>
              <a:rPr lang="en-IN" dirty="0" smtClean="0"/>
              <a:t>can use, the</a:t>
            </a:r>
          </a:p>
          <a:p>
            <a:endParaRPr lang="en-IN" dirty="0"/>
          </a:p>
          <a:p>
            <a:endParaRPr lang="en-IN" dirty="0" smtClean="0"/>
          </a:p>
          <a:p>
            <a:endParaRPr lang="en-IN" dirty="0" smtClean="0"/>
          </a:p>
          <a:p>
            <a:r>
              <a:rPr lang="en-IN" dirty="0" smtClean="0"/>
              <a:t>block from the “control” tab </a:t>
            </a:r>
          </a:p>
          <a:p>
            <a:r>
              <a:rPr lang="en-IN" dirty="0" smtClean="0"/>
              <a:t>in the “scripts” menu to repeat a finite number of times</a:t>
            </a:r>
            <a:endParaRPr lang="en-IN" dirty="0"/>
          </a:p>
        </p:txBody>
      </p:sp>
      <p:pic>
        <p:nvPicPr>
          <p:cNvPr id="15" name="Picture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550707" y="4417394"/>
            <a:ext cx="1552918" cy="924261"/>
          </a:xfrm>
          <a:prstGeom prst="rect">
            <a:avLst/>
          </a:prstGeom>
        </p:spPr>
      </p:pic>
      <p:sp>
        <p:nvSpPr>
          <p:cNvPr id="18" name="TextBox 17"/>
          <p:cNvSpPr txBox="1"/>
          <p:nvPr/>
        </p:nvSpPr>
        <p:spPr>
          <a:xfrm>
            <a:off x="7918223" y="3703523"/>
            <a:ext cx="3147197" cy="369332"/>
          </a:xfrm>
          <a:prstGeom prst="rect">
            <a:avLst/>
          </a:prstGeom>
          <a:noFill/>
        </p:spPr>
        <p:txBody>
          <a:bodyPr wrap="square" rtlCol="0">
            <a:spAutoFit/>
          </a:bodyPr>
          <a:lstStyle/>
          <a:p>
            <a:r>
              <a:rPr lang="en-IN" dirty="0" smtClean="0"/>
              <a:t>Our code will now look like this</a:t>
            </a:r>
            <a:endParaRPr lang="en-IN" dirty="0"/>
          </a:p>
        </p:txBody>
      </p:sp>
      <p:sp>
        <p:nvSpPr>
          <p:cNvPr id="38" name="TextBox 37"/>
          <p:cNvSpPr txBox="1"/>
          <p:nvPr/>
        </p:nvSpPr>
        <p:spPr>
          <a:xfrm>
            <a:off x="9963340" y="5952275"/>
            <a:ext cx="1000571" cy="369332"/>
          </a:xfrm>
          <a:prstGeom prst="rect">
            <a:avLst/>
          </a:prstGeom>
          <a:noFill/>
        </p:spPr>
        <p:txBody>
          <a:bodyPr wrap="square" rtlCol="0">
            <a:spAutoFit/>
          </a:bodyPr>
          <a:lstStyle/>
          <a:p>
            <a:r>
              <a:rPr lang="en-IN" b="1" dirty="0" smtClean="0">
                <a:solidFill>
                  <a:srgbClr val="0070C0"/>
                </a:solidFill>
                <a:latin typeface="Arial" panose="020B0604020202020204" pitchFamily="34" charset="0"/>
                <a:cs typeface="Arial" panose="020B0604020202020204" pitchFamily="34" charset="0"/>
              </a:rPr>
              <a:t>STEP 5</a:t>
            </a:r>
            <a:endParaRPr lang="en-IN" b="1" dirty="0">
              <a:solidFill>
                <a:srgbClr val="0070C0"/>
              </a:solidFill>
              <a:latin typeface="Arial" panose="020B0604020202020204" pitchFamily="34" charset="0"/>
              <a:cs typeface="Arial" panose="020B0604020202020204" pitchFamily="34" charset="0"/>
            </a:endParaRPr>
          </a:p>
        </p:txBody>
      </p:sp>
      <p:sp>
        <p:nvSpPr>
          <p:cNvPr id="39" name="TextBox 38"/>
          <p:cNvSpPr txBox="1"/>
          <p:nvPr/>
        </p:nvSpPr>
        <p:spPr>
          <a:xfrm>
            <a:off x="8960603" y="5952275"/>
            <a:ext cx="1144326" cy="369332"/>
          </a:xfrm>
          <a:prstGeom prst="rect">
            <a:avLst/>
          </a:prstGeom>
          <a:noFill/>
        </p:spPr>
        <p:txBody>
          <a:bodyPr wrap="square" rtlCol="0">
            <a:spAutoFit/>
          </a:bodyPr>
          <a:lstStyle/>
          <a:p>
            <a:r>
              <a:rPr lang="en-IN" dirty="0" smtClean="0"/>
              <a:t>This is our </a:t>
            </a:r>
            <a:endParaRPr lang="en-IN" dirty="0"/>
          </a:p>
        </p:txBody>
      </p:sp>
      <p:pic>
        <p:nvPicPr>
          <p:cNvPr id="23" name="Picture 2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20173" y="3970119"/>
            <a:ext cx="2686425" cy="2152950"/>
          </a:xfrm>
          <a:prstGeom prst="rect">
            <a:avLst/>
          </a:prstGeom>
        </p:spPr>
      </p:pic>
      <p:sp>
        <p:nvSpPr>
          <p:cNvPr id="24" name="TextBox 23"/>
          <p:cNvSpPr txBox="1"/>
          <p:nvPr/>
        </p:nvSpPr>
        <p:spPr>
          <a:xfrm>
            <a:off x="3384379" y="4618754"/>
            <a:ext cx="696030" cy="276999"/>
          </a:xfrm>
          <a:prstGeom prst="rect">
            <a:avLst/>
          </a:prstGeom>
          <a:noFill/>
        </p:spPr>
        <p:txBody>
          <a:bodyPr wrap="square" rtlCol="0">
            <a:spAutoFit/>
          </a:bodyPr>
          <a:lstStyle/>
          <a:p>
            <a:r>
              <a:rPr lang="en-IN" sz="1200" dirty="0" smtClean="0"/>
              <a:t>1 time</a:t>
            </a:r>
            <a:endParaRPr lang="en-IN" sz="1200" dirty="0"/>
          </a:p>
        </p:txBody>
      </p:sp>
      <p:sp>
        <p:nvSpPr>
          <p:cNvPr id="43" name="TextBox 42"/>
          <p:cNvSpPr txBox="1"/>
          <p:nvPr/>
        </p:nvSpPr>
        <p:spPr>
          <a:xfrm>
            <a:off x="3386228" y="5265830"/>
            <a:ext cx="696030" cy="276999"/>
          </a:xfrm>
          <a:prstGeom prst="rect">
            <a:avLst/>
          </a:prstGeom>
          <a:noFill/>
        </p:spPr>
        <p:txBody>
          <a:bodyPr wrap="square" rtlCol="0">
            <a:spAutoFit/>
          </a:bodyPr>
          <a:lstStyle/>
          <a:p>
            <a:r>
              <a:rPr lang="en-IN" sz="1200" dirty="0" smtClean="0"/>
              <a:t>2 times</a:t>
            </a:r>
            <a:endParaRPr lang="en-IN" sz="1200" dirty="0"/>
          </a:p>
        </p:txBody>
      </p:sp>
      <p:sp>
        <p:nvSpPr>
          <p:cNvPr id="44" name="TextBox 43"/>
          <p:cNvSpPr txBox="1"/>
          <p:nvPr/>
        </p:nvSpPr>
        <p:spPr>
          <a:xfrm>
            <a:off x="3372580" y="5941830"/>
            <a:ext cx="696030" cy="276999"/>
          </a:xfrm>
          <a:prstGeom prst="rect">
            <a:avLst/>
          </a:prstGeom>
          <a:noFill/>
        </p:spPr>
        <p:txBody>
          <a:bodyPr wrap="square" rtlCol="0">
            <a:spAutoFit/>
          </a:bodyPr>
          <a:lstStyle/>
          <a:p>
            <a:r>
              <a:rPr lang="en-IN" sz="1200" dirty="0"/>
              <a:t>3</a:t>
            </a:r>
            <a:r>
              <a:rPr lang="en-IN" sz="1200" dirty="0" smtClean="0"/>
              <a:t> times</a:t>
            </a:r>
            <a:endParaRPr lang="en-IN" sz="1200" dirty="0"/>
          </a:p>
        </p:txBody>
      </p:sp>
      <p:pic>
        <p:nvPicPr>
          <p:cNvPr id="26" name="Picture 2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4344" y="3651807"/>
            <a:ext cx="2514951" cy="2915057"/>
          </a:xfrm>
          <a:prstGeom prst="rect">
            <a:avLst/>
          </a:prstGeom>
        </p:spPr>
      </p:pic>
      <p:sp>
        <p:nvSpPr>
          <p:cNvPr id="36" name="TextBox 35"/>
          <p:cNvSpPr txBox="1"/>
          <p:nvPr/>
        </p:nvSpPr>
        <p:spPr>
          <a:xfrm>
            <a:off x="846577" y="441444"/>
            <a:ext cx="4266888" cy="461665"/>
          </a:xfrm>
          <a:prstGeom prst="rect">
            <a:avLst/>
          </a:prstGeom>
          <a:noFill/>
        </p:spPr>
        <p:txBody>
          <a:bodyPr wrap="square" rtlCol="0">
            <a:spAutoFit/>
          </a:bodyPr>
          <a:lstStyle/>
          <a:p>
            <a:r>
              <a:rPr lang="en-IN" sz="2400" b="1" dirty="0" smtClean="0">
                <a:solidFill>
                  <a:srgbClr val="FFC000"/>
                </a:solidFill>
              </a:rPr>
              <a:t>Steps for drawing one petal</a:t>
            </a:r>
            <a:endParaRPr lang="en-IN" sz="2400" b="1" dirty="0">
              <a:solidFill>
                <a:srgbClr val="FFC000"/>
              </a:solidFill>
            </a:endParaRPr>
          </a:p>
        </p:txBody>
      </p:sp>
      <p:pic>
        <p:nvPicPr>
          <p:cNvPr id="37" name="Picture 3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4" name="Slide Number Placeholder 3"/>
          <p:cNvSpPr>
            <a:spLocks noGrp="1"/>
          </p:cNvSpPr>
          <p:nvPr>
            <p:ph type="sldNum" sz="quarter" idx="12"/>
          </p:nvPr>
        </p:nvSpPr>
        <p:spPr/>
        <p:txBody>
          <a:bodyPr/>
          <a:lstStyle/>
          <a:p>
            <a:fld id="{6B27E3E8-F640-4211-BD48-134EC0885544}" type="slidenum">
              <a:rPr lang="en-IN" smtClean="0"/>
              <a:t>4</a:t>
            </a:fld>
            <a:endParaRPr lang="en-IN"/>
          </a:p>
        </p:txBody>
      </p:sp>
    </p:spTree>
    <p:extLst>
      <p:ext uri="{BB962C8B-B14F-4D97-AF65-F5344CB8AC3E}">
        <p14:creationId xmlns:p14="http://schemas.microsoft.com/office/powerpoint/2010/main" val="3112938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4" name="Ink 73"/>
              <p14:cNvContentPartPr/>
              <p14:nvPr/>
            </p14:nvContentPartPr>
            <p14:xfrm>
              <a:off x="12011848" y="784742"/>
              <a:ext cx="360" cy="360"/>
            </p14:xfrm>
          </p:contentPart>
        </mc:Choice>
        <mc:Fallback xmlns="">
          <p:pic>
            <p:nvPicPr>
              <p:cNvPr id="74" name="Ink 73"/>
              <p:cNvPicPr/>
              <p:nvPr/>
            </p:nvPicPr>
            <p:blipFill>
              <a:blip r:embed="rId3"/>
              <a:stretch>
                <a:fillRect/>
              </a:stretch>
            </p:blipFill>
            <p:spPr>
              <a:xfrm>
                <a:off x="12003568" y="776462"/>
                <a:ext cx="1692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Ink 34"/>
              <p14:cNvContentPartPr/>
              <p14:nvPr/>
            </p14:nvContentPartPr>
            <p14:xfrm>
              <a:off x="1158995" y="4581589"/>
              <a:ext cx="360" cy="360"/>
            </p14:xfrm>
          </p:contentPart>
        </mc:Choice>
        <mc:Fallback xmlns="">
          <p:pic>
            <p:nvPicPr>
              <p:cNvPr id="35" name="Ink 34"/>
              <p:cNvPicPr/>
              <p:nvPr/>
            </p:nvPicPr>
            <p:blipFill>
              <a:blip r:embed="rId5"/>
              <a:stretch>
                <a:fillRect/>
              </a:stretch>
            </p:blipFill>
            <p:spPr>
              <a:xfrm>
                <a:off x="1150715" y="4573309"/>
                <a:ext cx="16920" cy="16920"/>
              </a:xfrm>
              <a:prstGeom prst="rect">
                <a:avLst/>
              </a:prstGeom>
            </p:spPr>
          </p:pic>
        </mc:Fallback>
      </mc:AlternateContent>
      <p:sp>
        <p:nvSpPr>
          <p:cNvPr id="2" name="TextBox 1"/>
          <p:cNvSpPr txBox="1"/>
          <p:nvPr/>
        </p:nvSpPr>
        <p:spPr>
          <a:xfrm>
            <a:off x="942535" y="784742"/>
            <a:ext cx="3697704" cy="461665"/>
          </a:xfrm>
          <a:prstGeom prst="rect">
            <a:avLst/>
          </a:prstGeom>
          <a:noFill/>
        </p:spPr>
        <p:txBody>
          <a:bodyPr wrap="square" rtlCol="0">
            <a:spAutoFit/>
          </a:bodyPr>
          <a:lstStyle/>
          <a:p>
            <a:r>
              <a:rPr lang="en-IN" sz="2400" b="1" dirty="0" smtClean="0">
                <a:solidFill>
                  <a:srgbClr val="FFC000"/>
                </a:solidFill>
              </a:rPr>
              <a:t>Test your Understanding</a:t>
            </a:r>
            <a:endParaRPr lang="en-IN" sz="2400" b="1" dirty="0">
              <a:solidFill>
                <a:srgbClr val="FFC000"/>
              </a:solidFill>
            </a:endParaRPr>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319" y="2084996"/>
            <a:ext cx="2472649" cy="2239013"/>
          </a:xfrm>
          <a:prstGeom prst="rect">
            <a:avLst/>
          </a:prstGeom>
        </p:spPr>
      </p:pic>
      <p:sp>
        <p:nvSpPr>
          <p:cNvPr id="7" name="TextBox 6"/>
          <p:cNvSpPr txBox="1"/>
          <p:nvPr/>
        </p:nvSpPr>
        <p:spPr>
          <a:xfrm>
            <a:off x="942535" y="1438665"/>
            <a:ext cx="4298205" cy="646331"/>
          </a:xfrm>
          <a:prstGeom prst="rect">
            <a:avLst/>
          </a:prstGeom>
          <a:noFill/>
        </p:spPr>
        <p:txBody>
          <a:bodyPr wrap="square" rtlCol="0">
            <a:spAutoFit/>
          </a:bodyPr>
          <a:lstStyle/>
          <a:p>
            <a:pPr marL="342900" indent="-342900">
              <a:buFont typeface="+mj-lt"/>
              <a:buAutoNum type="arabicPeriod"/>
            </a:pPr>
            <a:r>
              <a:rPr lang="en-IN" dirty="0" smtClean="0"/>
              <a:t>What will be the pen size at the end of repeating 20 times for the code below?</a:t>
            </a:r>
            <a:endParaRPr lang="en-IN"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70843" y="2357234"/>
            <a:ext cx="2613348" cy="2046482"/>
          </a:xfrm>
          <a:prstGeom prst="rect">
            <a:avLst/>
          </a:prstGeom>
        </p:spPr>
      </p:pic>
      <p:sp>
        <p:nvSpPr>
          <p:cNvPr id="17" name="TextBox 16"/>
          <p:cNvSpPr txBox="1"/>
          <p:nvPr/>
        </p:nvSpPr>
        <p:spPr>
          <a:xfrm>
            <a:off x="5397304" y="1438665"/>
            <a:ext cx="5534553" cy="923330"/>
          </a:xfrm>
          <a:prstGeom prst="rect">
            <a:avLst/>
          </a:prstGeom>
          <a:noFill/>
        </p:spPr>
        <p:txBody>
          <a:bodyPr wrap="square" rtlCol="0">
            <a:spAutoFit/>
          </a:bodyPr>
          <a:lstStyle/>
          <a:p>
            <a:pPr marL="342900" indent="-342900">
              <a:buFont typeface="+mj-lt"/>
              <a:buAutoNum type="arabicPeriod" startAt="2"/>
            </a:pPr>
            <a:r>
              <a:rPr lang="en-IN" dirty="0" smtClean="0"/>
              <a:t>In this code, the blocks within the repeat loop has been interchanged. Will your answer to question 1 be the same in this case also?</a:t>
            </a:r>
            <a:endParaRPr lang="en-IN" dirty="0"/>
          </a:p>
        </p:txBody>
      </p:sp>
      <p:sp>
        <p:nvSpPr>
          <p:cNvPr id="18" name="TextBox 17"/>
          <p:cNvSpPr txBox="1"/>
          <p:nvPr/>
        </p:nvSpPr>
        <p:spPr>
          <a:xfrm>
            <a:off x="942535" y="4524760"/>
            <a:ext cx="8381986" cy="369332"/>
          </a:xfrm>
          <a:prstGeom prst="rect">
            <a:avLst/>
          </a:prstGeom>
          <a:noFill/>
        </p:spPr>
        <p:txBody>
          <a:bodyPr wrap="square" rtlCol="0">
            <a:spAutoFit/>
          </a:bodyPr>
          <a:lstStyle/>
          <a:p>
            <a:pPr marL="342900" indent="-342900">
              <a:buFont typeface="+mj-lt"/>
              <a:buAutoNum type="arabicPeriod" startAt="3"/>
            </a:pPr>
            <a:r>
              <a:rPr lang="en-IN" dirty="0" smtClean="0"/>
              <a:t>Will the above two codes give the same result </a:t>
            </a:r>
            <a:r>
              <a:rPr lang="en-IN" dirty="0" err="1" smtClean="0"/>
              <a:t>i.e</a:t>
            </a:r>
            <a:r>
              <a:rPr lang="en-IN" dirty="0" smtClean="0"/>
              <a:t> will they draw the same thing?</a:t>
            </a:r>
            <a:endParaRPr lang="en-IN" dirty="0"/>
          </a:p>
        </p:txBody>
      </p:sp>
      <p:sp>
        <p:nvSpPr>
          <p:cNvPr id="10" name="TextBox 9"/>
          <p:cNvSpPr txBox="1"/>
          <p:nvPr/>
        </p:nvSpPr>
        <p:spPr>
          <a:xfrm>
            <a:off x="942535" y="5086350"/>
            <a:ext cx="10156874" cy="830997"/>
          </a:xfrm>
          <a:prstGeom prst="rect">
            <a:avLst/>
          </a:prstGeom>
          <a:noFill/>
        </p:spPr>
        <p:txBody>
          <a:bodyPr wrap="square" rtlCol="0">
            <a:spAutoFit/>
          </a:bodyPr>
          <a:lstStyle/>
          <a:p>
            <a:r>
              <a:rPr lang="en-IN" sz="1600" i="1" dirty="0" smtClean="0">
                <a:solidFill>
                  <a:schemeClr val="accent3">
                    <a:lumMod val="75000"/>
                  </a:schemeClr>
                </a:solidFill>
              </a:rPr>
              <a:t>Try to answer the questions only by looking at the code and then check your answer by trying it out in Scratch. This will help you improve your thinking skills and also code reading skills (</a:t>
            </a:r>
            <a:r>
              <a:rPr lang="en-IN" sz="1600" i="1" dirty="0" err="1" smtClean="0">
                <a:solidFill>
                  <a:schemeClr val="accent3">
                    <a:lumMod val="75000"/>
                  </a:schemeClr>
                </a:solidFill>
              </a:rPr>
              <a:t>i.e</a:t>
            </a:r>
            <a:r>
              <a:rPr lang="en-IN" sz="1600" i="1" dirty="0" smtClean="0">
                <a:solidFill>
                  <a:schemeClr val="accent3">
                    <a:lumMod val="75000"/>
                  </a:schemeClr>
                </a:solidFill>
              </a:rPr>
              <a:t> ability to understand by just looking at the code). For questions 1 &amp; 2, it is not possible to test the answer using Scratch. So think smartly </a:t>
            </a:r>
            <a:endParaRPr lang="en-IN" sz="1600" i="1" dirty="0">
              <a:solidFill>
                <a:schemeClr val="accent3">
                  <a:lumMod val="75000"/>
                </a:schemeClr>
              </a:solidFill>
            </a:endParaRPr>
          </a:p>
        </p:txBody>
      </p:sp>
      <p:pic>
        <p:nvPicPr>
          <p:cNvPr id="12" name="Picture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3" name="Slide Number Placeholder 2"/>
          <p:cNvSpPr>
            <a:spLocks noGrp="1"/>
          </p:cNvSpPr>
          <p:nvPr>
            <p:ph type="sldNum" sz="quarter" idx="12"/>
          </p:nvPr>
        </p:nvSpPr>
        <p:spPr/>
        <p:txBody>
          <a:bodyPr/>
          <a:lstStyle/>
          <a:p>
            <a:fld id="{6B27E3E8-F640-4211-BD48-134EC0885544}" type="slidenum">
              <a:rPr lang="en-IN" smtClean="0"/>
              <a:t>5</a:t>
            </a:fld>
            <a:endParaRPr lang="en-IN"/>
          </a:p>
        </p:txBody>
      </p:sp>
    </p:spTree>
    <p:extLst>
      <p:ext uri="{BB962C8B-B14F-4D97-AF65-F5344CB8AC3E}">
        <p14:creationId xmlns:p14="http://schemas.microsoft.com/office/powerpoint/2010/main" val="4370894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39826" y="3383135"/>
            <a:ext cx="1297902" cy="772481"/>
          </a:xfrm>
          <a:prstGeom prst="rect">
            <a:avLst/>
          </a:prstGeom>
        </p:spPr>
      </p:pic>
      <mc:AlternateContent xmlns:mc="http://schemas.openxmlformats.org/markup-compatibility/2006" xmlns:p14="http://schemas.microsoft.com/office/powerpoint/2010/main">
        <mc:Choice Requires="p14">
          <p:contentPart p14:bwMode="auto" r:id="rId3">
            <p14:nvContentPartPr>
              <p14:cNvPr id="74" name="Ink 73"/>
              <p14:cNvContentPartPr/>
              <p14:nvPr/>
            </p14:nvContentPartPr>
            <p14:xfrm>
              <a:off x="12011848" y="784742"/>
              <a:ext cx="360" cy="360"/>
            </p14:xfrm>
          </p:contentPart>
        </mc:Choice>
        <mc:Fallback xmlns="">
          <p:pic>
            <p:nvPicPr>
              <p:cNvPr id="74" name="Ink 73"/>
              <p:cNvPicPr/>
              <p:nvPr/>
            </p:nvPicPr>
            <p:blipFill>
              <a:blip r:embed="rId4"/>
              <a:stretch>
                <a:fillRect/>
              </a:stretch>
            </p:blipFill>
            <p:spPr>
              <a:xfrm>
                <a:off x="12003568" y="776462"/>
                <a:ext cx="16920" cy="16920"/>
              </a:xfrm>
              <a:prstGeom prst="rect">
                <a:avLst/>
              </a:prstGeom>
            </p:spPr>
          </p:pic>
        </mc:Fallback>
      </mc:AlternateContent>
      <p:sp>
        <p:nvSpPr>
          <p:cNvPr id="4" name="TextBox 3"/>
          <p:cNvSpPr txBox="1"/>
          <p:nvPr/>
        </p:nvSpPr>
        <p:spPr>
          <a:xfrm>
            <a:off x="873460" y="991666"/>
            <a:ext cx="10317705" cy="2739211"/>
          </a:xfrm>
          <a:prstGeom prst="rect">
            <a:avLst/>
          </a:prstGeom>
          <a:noFill/>
        </p:spPr>
        <p:txBody>
          <a:bodyPr wrap="square" rtlCol="0">
            <a:spAutoFit/>
          </a:bodyPr>
          <a:lstStyle/>
          <a:p>
            <a:r>
              <a:rPr lang="en-IN" dirty="0" smtClean="0"/>
              <a:t>The                           block gives us a short cut to save time. Imagine if we had to do the same set of blocks a 1000 times. We would have taken a whole day to arrange the blocks (</a:t>
            </a:r>
            <a:r>
              <a:rPr lang="en-IN" i="1" dirty="0" smtClean="0"/>
              <a:t>or write the code if we were doing this in a text based programming language like Java, Python or C++</a:t>
            </a:r>
            <a:r>
              <a:rPr lang="en-IN" dirty="0" smtClean="0"/>
              <a:t>). </a:t>
            </a:r>
          </a:p>
          <a:p>
            <a:endParaRPr lang="en-IN" dirty="0" smtClean="0"/>
          </a:p>
          <a:p>
            <a:r>
              <a:rPr lang="en-IN" dirty="0" smtClean="0"/>
              <a:t>The repeat block in Scratch is what we call in programming </a:t>
            </a:r>
            <a:r>
              <a:rPr lang="en-IN" sz="2800" dirty="0" smtClean="0">
                <a:solidFill>
                  <a:srgbClr val="FF0000"/>
                </a:solidFill>
              </a:rPr>
              <a:t>“Loops”</a:t>
            </a:r>
            <a:endParaRPr lang="en-IN" sz="2800" dirty="0">
              <a:solidFill>
                <a:srgbClr val="FF0000"/>
              </a:solidFill>
            </a:endParaRPr>
          </a:p>
          <a:p>
            <a:endParaRPr lang="en-IN" dirty="0" smtClean="0"/>
          </a:p>
          <a:p>
            <a:r>
              <a:rPr lang="en-IN" dirty="0" smtClean="0"/>
              <a:t>Loops are convenient as it allows us to repeat the same set of blocks any number of times we want to. In our example                          and                                   are repeated 3 times. If we want to make it 50 times, we just have to type 50 inside the white oval area within the block</a:t>
            </a:r>
            <a:endParaRPr lang="en-IN" dirty="0"/>
          </a:p>
        </p:txBody>
      </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19579" y="3126717"/>
            <a:ext cx="1225833" cy="290268"/>
          </a:xfrm>
          <a:prstGeom prst="rect">
            <a:avLst/>
          </a:prstGeom>
        </p:spPr>
      </p:pic>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33991" y="3108316"/>
            <a:ext cx="1734312" cy="308732"/>
          </a:xfrm>
          <a:prstGeom prst="rect">
            <a:avLst/>
          </a:prstGeom>
        </p:spPr>
      </p:pic>
      <mc:AlternateContent xmlns:mc="http://schemas.openxmlformats.org/markup-compatibility/2006" xmlns:p14="http://schemas.microsoft.com/office/powerpoint/2010/main">
        <mc:Choice Requires="p14">
          <p:contentPart p14:bwMode="auto" r:id="rId7">
            <p14:nvContentPartPr>
              <p14:cNvPr id="35" name="Ink 34"/>
              <p14:cNvContentPartPr/>
              <p14:nvPr/>
            </p14:nvContentPartPr>
            <p14:xfrm>
              <a:off x="1158995" y="4454142"/>
              <a:ext cx="360" cy="360"/>
            </p14:xfrm>
          </p:contentPart>
        </mc:Choice>
        <mc:Fallback xmlns="">
          <p:pic>
            <p:nvPicPr>
              <p:cNvPr id="35" name="Ink 34"/>
              <p:cNvPicPr/>
              <p:nvPr/>
            </p:nvPicPr>
            <p:blipFill>
              <a:blip r:embed="rId8"/>
              <a:stretch>
                <a:fillRect/>
              </a:stretch>
            </p:blipFill>
            <p:spPr>
              <a:xfrm>
                <a:off x="1150715" y="4445862"/>
                <a:ext cx="16920" cy="16920"/>
              </a:xfrm>
              <a:prstGeom prst="rect">
                <a:avLst/>
              </a:prstGeom>
            </p:spPr>
          </p:pic>
        </mc:Fallback>
      </mc:AlternateContent>
      <p:sp>
        <p:nvSpPr>
          <p:cNvPr id="36" name="TextBox 35"/>
          <p:cNvSpPr txBox="1"/>
          <p:nvPr/>
        </p:nvSpPr>
        <p:spPr>
          <a:xfrm>
            <a:off x="4943304" y="3118224"/>
            <a:ext cx="259961" cy="261610"/>
          </a:xfrm>
          <a:prstGeom prst="rect">
            <a:avLst/>
          </a:prstGeom>
          <a:noFill/>
        </p:spPr>
        <p:txBody>
          <a:bodyPr wrap="square" rtlCol="0">
            <a:spAutoFit/>
          </a:bodyPr>
          <a:lstStyle/>
          <a:p>
            <a:r>
              <a:rPr lang="en-IN" sz="1050" dirty="0" smtClean="0">
                <a:latin typeface="Arial" panose="020B0604020202020204" pitchFamily="34" charset="0"/>
                <a:cs typeface="Arial" panose="020B0604020202020204" pitchFamily="34" charset="0"/>
              </a:rPr>
              <a:t>5</a:t>
            </a:r>
            <a:endParaRPr lang="en-IN" sz="1050" dirty="0">
              <a:latin typeface="Arial" panose="020B0604020202020204" pitchFamily="34" charset="0"/>
              <a:cs typeface="Arial" panose="020B0604020202020204" pitchFamily="34" charset="0"/>
            </a:endParaRPr>
          </a:p>
        </p:txBody>
      </p:sp>
      <p:sp>
        <p:nvSpPr>
          <p:cNvPr id="37" name="TextBox 36"/>
          <p:cNvSpPr txBox="1"/>
          <p:nvPr/>
        </p:nvSpPr>
        <p:spPr>
          <a:xfrm>
            <a:off x="2258784" y="3131872"/>
            <a:ext cx="360784" cy="246221"/>
          </a:xfrm>
          <a:prstGeom prst="rect">
            <a:avLst/>
          </a:prstGeom>
          <a:noFill/>
        </p:spPr>
        <p:txBody>
          <a:bodyPr wrap="square" rtlCol="0">
            <a:spAutoFit/>
          </a:bodyPr>
          <a:lstStyle/>
          <a:p>
            <a:r>
              <a:rPr lang="en-IN" sz="1000" dirty="0" smtClean="0">
                <a:latin typeface="Arial" panose="020B0604020202020204" pitchFamily="34" charset="0"/>
                <a:cs typeface="Arial" panose="020B0604020202020204" pitchFamily="34" charset="0"/>
              </a:rPr>
              <a:t>10</a:t>
            </a:r>
            <a:endParaRPr lang="en-IN" sz="1000" dirty="0">
              <a:latin typeface="Arial" panose="020B0604020202020204" pitchFamily="34" charset="0"/>
              <a:cs typeface="Arial" panose="020B0604020202020204" pitchFamily="34" charset="0"/>
            </a:endParaRPr>
          </a:p>
        </p:txBody>
      </p:sp>
      <p:sp>
        <p:nvSpPr>
          <p:cNvPr id="8" name="TextBox 7"/>
          <p:cNvSpPr txBox="1"/>
          <p:nvPr/>
        </p:nvSpPr>
        <p:spPr>
          <a:xfrm>
            <a:off x="873461" y="3912282"/>
            <a:ext cx="5419678" cy="923330"/>
          </a:xfrm>
          <a:prstGeom prst="rect">
            <a:avLst/>
          </a:prstGeom>
          <a:noFill/>
        </p:spPr>
        <p:txBody>
          <a:bodyPr wrap="square" rtlCol="0">
            <a:spAutoFit/>
          </a:bodyPr>
          <a:lstStyle/>
          <a:p>
            <a:r>
              <a:rPr lang="en-IN" dirty="0" smtClean="0"/>
              <a:t>Getting back to our petal, lets see how our code works, but before that let us add a few more blocks just above the blocks we had created</a:t>
            </a:r>
            <a:endParaRPr lang="en-IN" dirty="0"/>
          </a:p>
        </p:txBody>
      </p:sp>
      <p:pic>
        <p:nvPicPr>
          <p:cNvPr id="68" name="Picture 6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0402" y="4900905"/>
            <a:ext cx="1251086" cy="431409"/>
          </a:xfrm>
          <a:prstGeom prst="rect">
            <a:avLst/>
          </a:prstGeom>
        </p:spPr>
      </p:pic>
      <p:pic>
        <p:nvPicPr>
          <p:cNvPr id="70" name="Picture 6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91826" y="5018825"/>
            <a:ext cx="562031" cy="313489"/>
          </a:xfrm>
          <a:prstGeom prst="rect">
            <a:avLst/>
          </a:prstGeom>
        </p:spPr>
      </p:pic>
      <p:cxnSp>
        <p:nvCxnSpPr>
          <p:cNvPr id="72" name="Straight Arrow Connector 71"/>
          <p:cNvCxnSpPr/>
          <p:nvPr/>
        </p:nvCxnSpPr>
        <p:spPr>
          <a:xfrm flipH="1" flipV="1">
            <a:off x="7309040" y="3520815"/>
            <a:ext cx="468000" cy="180000"/>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75" name="Picture 7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654347" y="5037087"/>
            <a:ext cx="1599642" cy="295227"/>
          </a:xfrm>
          <a:prstGeom prst="rect">
            <a:avLst/>
          </a:prstGeom>
        </p:spPr>
      </p:pic>
      <p:pic>
        <p:nvPicPr>
          <p:cNvPr id="88" name="Picture 8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71842" y="985326"/>
            <a:ext cx="1280276" cy="352875"/>
          </a:xfrm>
          <a:prstGeom prst="rect">
            <a:avLst/>
          </a:prstGeom>
        </p:spPr>
      </p:pic>
      <p:sp>
        <p:nvSpPr>
          <p:cNvPr id="76" name="TextBox 75"/>
          <p:cNvSpPr txBox="1"/>
          <p:nvPr/>
        </p:nvSpPr>
        <p:spPr>
          <a:xfrm>
            <a:off x="873460" y="5452213"/>
            <a:ext cx="4801420" cy="369332"/>
          </a:xfrm>
          <a:prstGeom prst="rect">
            <a:avLst/>
          </a:prstGeom>
          <a:noFill/>
        </p:spPr>
        <p:txBody>
          <a:bodyPr wrap="square" rtlCol="0">
            <a:spAutoFit/>
          </a:bodyPr>
          <a:lstStyle/>
          <a:p>
            <a:r>
              <a:rPr lang="en-IN" dirty="0" smtClean="0"/>
              <a:t>We will discuss why we add these blocks shortly</a:t>
            </a:r>
            <a:endParaRPr lang="en-IN" dirty="0"/>
          </a:p>
        </p:txBody>
      </p:sp>
      <p:sp>
        <p:nvSpPr>
          <p:cNvPr id="90" name="TextBox 89"/>
          <p:cNvSpPr txBox="1"/>
          <p:nvPr/>
        </p:nvSpPr>
        <p:spPr>
          <a:xfrm>
            <a:off x="6953615" y="4241521"/>
            <a:ext cx="1783584" cy="923330"/>
          </a:xfrm>
          <a:prstGeom prst="rect">
            <a:avLst/>
          </a:prstGeom>
          <a:noFill/>
        </p:spPr>
        <p:txBody>
          <a:bodyPr wrap="square" rtlCol="0">
            <a:spAutoFit/>
          </a:bodyPr>
          <a:lstStyle/>
          <a:p>
            <a:r>
              <a:rPr lang="en-IN" dirty="0" smtClean="0"/>
              <a:t>Our petal code should now look like this</a:t>
            </a:r>
            <a:endParaRPr lang="en-IN" dirty="0"/>
          </a:p>
        </p:txBody>
      </p:sp>
      <p:sp>
        <p:nvSpPr>
          <p:cNvPr id="79" name="Right Arrow 78"/>
          <p:cNvSpPr/>
          <p:nvPr/>
        </p:nvSpPr>
        <p:spPr>
          <a:xfrm>
            <a:off x="7895753" y="4852889"/>
            <a:ext cx="781491" cy="311962"/>
          </a:xfrm>
          <a:prstGeom prst="rightArrow">
            <a:avLst/>
          </a:prstGeom>
          <a:solidFill>
            <a:srgbClr val="92D05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3" name="Picture 8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37199" y="3365913"/>
            <a:ext cx="2349971" cy="3239603"/>
          </a:xfrm>
          <a:prstGeom prst="rect">
            <a:avLst/>
          </a:prstGeom>
        </p:spPr>
      </p:pic>
      <p:pic>
        <p:nvPicPr>
          <p:cNvPr id="23" name="Picture 2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173626" y="5026282"/>
            <a:ext cx="1320383" cy="298573"/>
          </a:xfrm>
          <a:prstGeom prst="rect">
            <a:avLst/>
          </a:prstGeom>
        </p:spPr>
      </p:pic>
      <p:sp>
        <p:nvSpPr>
          <p:cNvPr id="25" name="TextBox 24"/>
          <p:cNvSpPr txBox="1"/>
          <p:nvPr/>
        </p:nvSpPr>
        <p:spPr>
          <a:xfrm>
            <a:off x="846577" y="441444"/>
            <a:ext cx="4266888" cy="461665"/>
          </a:xfrm>
          <a:prstGeom prst="rect">
            <a:avLst/>
          </a:prstGeom>
          <a:noFill/>
        </p:spPr>
        <p:txBody>
          <a:bodyPr wrap="square" rtlCol="0">
            <a:spAutoFit/>
          </a:bodyPr>
          <a:lstStyle/>
          <a:p>
            <a:r>
              <a:rPr lang="en-IN" sz="2400" b="1" dirty="0" smtClean="0">
                <a:solidFill>
                  <a:srgbClr val="FFC000"/>
                </a:solidFill>
              </a:rPr>
              <a:t>Steps for drawing one petal</a:t>
            </a:r>
            <a:endParaRPr lang="en-IN" sz="2400" b="1" dirty="0">
              <a:solidFill>
                <a:srgbClr val="FFC000"/>
              </a:solidFill>
            </a:endParaRPr>
          </a:p>
        </p:txBody>
      </p:sp>
      <p:pic>
        <p:nvPicPr>
          <p:cNvPr id="26" name="Picture 2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2" name="Slide Number Placeholder 1"/>
          <p:cNvSpPr>
            <a:spLocks noGrp="1"/>
          </p:cNvSpPr>
          <p:nvPr>
            <p:ph type="sldNum" sz="quarter" idx="12"/>
          </p:nvPr>
        </p:nvSpPr>
        <p:spPr/>
        <p:txBody>
          <a:bodyPr/>
          <a:lstStyle/>
          <a:p>
            <a:fld id="{6B27E3E8-F640-4211-BD48-134EC0885544}" type="slidenum">
              <a:rPr lang="en-IN" smtClean="0"/>
              <a:t>6</a:t>
            </a:fld>
            <a:endParaRPr lang="en-IN"/>
          </a:p>
        </p:txBody>
      </p:sp>
    </p:spTree>
    <p:extLst>
      <p:ext uri="{BB962C8B-B14F-4D97-AF65-F5344CB8AC3E}">
        <p14:creationId xmlns:p14="http://schemas.microsoft.com/office/powerpoint/2010/main" val="1879031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4" name="Ink 73"/>
              <p14:cNvContentPartPr/>
              <p14:nvPr/>
            </p14:nvContentPartPr>
            <p14:xfrm>
              <a:off x="12011848" y="981694"/>
              <a:ext cx="360" cy="360"/>
            </p14:xfrm>
          </p:contentPart>
        </mc:Choice>
        <mc:Fallback xmlns="">
          <p:pic>
            <p:nvPicPr>
              <p:cNvPr id="74" name="Ink 73"/>
              <p:cNvPicPr/>
              <p:nvPr/>
            </p:nvPicPr>
            <p:blipFill>
              <a:blip r:embed="rId3"/>
              <a:stretch>
                <a:fillRect/>
              </a:stretch>
            </p:blipFill>
            <p:spPr>
              <a:xfrm>
                <a:off x="12003568" y="973414"/>
                <a:ext cx="16920" cy="16920"/>
              </a:xfrm>
              <a:prstGeom prst="rect">
                <a:avLst/>
              </a:prstGeom>
            </p:spPr>
          </p:pic>
        </mc:Fallback>
      </mc:AlternateContent>
      <p:graphicFrame>
        <p:nvGraphicFramePr>
          <p:cNvPr id="2" name="Table 1"/>
          <p:cNvGraphicFramePr>
            <a:graphicFrameLocks noGrp="1"/>
          </p:cNvGraphicFramePr>
          <p:nvPr>
            <p:extLst>
              <p:ext uri="{D42A27DB-BD31-4B8C-83A1-F6EECF244321}">
                <p14:modId xmlns:p14="http://schemas.microsoft.com/office/powerpoint/2010/main" val="1657330470"/>
              </p:ext>
            </p:extLst>
          </p:nvPr>
        </p:nvGraphicFramePr>
        <p:xfrm>
          <a:off x="1969476" y="1339097"/>
          <a:ext cx="7429365" cy="4828267"/>
        </p:xfrm>
        <a:graphic>
          <a:graphicData uri="http://schemas.openxmlformats.org/drawingml/2006/table">
            <a:tbl>
              <a:tblPr firstRow="1" bandRow="1">
                <a:tableStyleId>{5C22544A-7EE6-4342-B048-85BDC9FD1C3A}</a:tableStyleId>
              </a:tblPr>
              <a:tblGrid>
                <a:gridCol w="5808655"/>
                <a:gridCol w="1620710"/>
              </a:tblGrid>
              <a:tr h="441637">
                <a:tc>
                  <a:txBody>
                    <a:bodyPr/>
                    <a:lstStyle/>
                    <a:p>
                      <a:endParaRPr lang="en-IN" dirty="0"/>
                    </a:p>
                  </a:txBody>
                  <a:tcPr>
                    <a:solidFill>
                      <a:schemeClr val="bg1"/>
                    </a:solidFill>
                  </a:tcPr>
                </a:tc>
                <a:tc>
                  <a:txBody>
                    <a:bodyPr/>
                    <a:lstStyle/>
                    <a:p>
                      <a:endParaRPr lang="en-IN" dirty="0"/>
                    </a:p>
                  </a:txBody>
                  <a:tcPr>
                    <a:solidFill>
                      <a:schemeClr val="bg1"/>
                    </a:solidFill>
                  </a:tcPr>
                </a:tc>
              </a:tr>
              <a:tr h="765518">
                <a:tc>
                  <a:txBody>
                    <a:bodyPr/>
                    <a:lstStyle/>
                    <a:p>
                      <a:r>
                        <a:rPr lang="en-IN" sz="1600" dirty="0" smtClean="0"/>
                        <a:t>If there is something</a:t>
                      </a:r>
                      <a:r>
                        <a:rPr lang="en-IN" sz="1600" baseline="0" dirty="0" smtClean="0"/>
                        <a:t> already drawn on the screen, this block will erase it. This block ensures that we start with a clean slate</a:t>
                      </a:r>
                      <a:endParaRPr lang="en-IN" sz="16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“Pen” tab” in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“Scripts” menu </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a:p>
                  </a:txBody>
                  <a:tcPr>
                    <a:solidFill>
                      <a:schemeClr val="bg1"/>
                    </a:solidFill>
                  </a:tcPr>
                </a:tc>
              </a:tr>
              <a:tr h="1111686">
                <a:tc>
                  <a:txBody>
                    <a:bodyPr/>
                    <a:lstStyle/>
                    <a:p>
                      <a:r>
                        <a:rPr lang="en-IN" sz="1600" dirty="0" smtClean="0"/>
                        <a:t>The stage in Scratch</a:t>
                      </a:r>
                      <a:r>
                        <a:rPr lang="en-IN" sz="1600" baseline="0" dirty="0" smtClean="0"/>
                        <a:t> is like a graph and has (</a:t>
                      </a:r>
                      <a:r>
                        <a:rPr lang="en-IN" sz="1600" baseline="0" dirty="0" err="1" smtClean="0"/>
                        <a:t>x,y</a:t>
                      </a:r>
                      <a:r>
                        <a:rPr lang="en-IN" sz="1600" baseline="0" dirty="0" smtClean="0"/>
                        <a:t>) co-ordinates. Setting it at (0,0) will put the sprite at the middle of the screen when it starts drawing the petal</a:t>
                      </a:r>
                      <a:endParaRPr lang="en-IN" sz="16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“Motion” tab in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“Scripts” menu</a:t>
                      </a:r>
                    </a:p>
                    <a:p>
                      <a:endParaRPr lang="en-IN" sz="1600" dirty="0"/>
                    </a:p>
                  </a:txBody>
                  <a:tcPr>
                    <a:solidFill>
                      <a:schemeClr val="bg1"/>
                    </a:solidFill>
                  </a:tcPr>
                </a:tc>
              </a:tr>
              <a:tr h="849286">
                <a:tc>
                  <a:txBody>
                    <a:bodyPr/>
                    <a:lstStyle/>
                    <a:p>
                      <a:r>
                        <a:rPr lang="en-IN" sz="1600" dirty="0" smtClean="0"/>
                        <a:t>This is the direction which the sprite will face. 90 (face right), - 90 (face left), 0 (face up) and 180 (face down)</a:t>
                      </a:r>
                    </a:p>
                    <a:p>
                      <a:endParaRPr lang="en-IN" sz="1600" dirty="0"/>
                    </a:p>
                  </a:txBody>
                  <a:tcP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“Motion” tab in </a:t>
                      </a:r>
                    </a:p>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t>“Scripts” menu</a:t>
                      </a:r>
                    </a:p>
                  </a:txBody>
                  <a:tcPr>
                    <a:solidFill>
                      <a:schemeClr val="bg1"/>
                    </a:solidFill>
                  </a:tcPr>
                </a:tc>
              </a:tr>
              <a:tr h="1358858">
                <a:tc>
                  <a:txBody>
                    <a:bodyPr/>
                    <a:lstStyle/>
                    <a:p>
                      <a:r>
                        <a:rPr lang="en-IN" sz="1600" dirty="0" smtClean="0"/>
                        <a:t>For the entire script</a:t>
                      </a:r>
                      <a:r>
                        <a:rPr lang="en-IN" sz="1600" baseline="0" dirty="0" smtClean="0"/>
                        <a:t> (all the blocks together) to work, the user (you) have to do something. It could be, clicking the mouse, pressing any button on the keyboard etc. In this case we have chosen clicking the green flag on the screen. Only then will Scratch execute all the other blocks below it</a:t>
                      </a:r>
                      <a:endParaRPr lang="en-IN" sz="1600" dirty="0"/>
                    </a:p>
                  </a:txBody>
                  <a:tcPr>
                    <a:solidFill>
                      <a:schemeClr val="bg1"/>
                    </a:solidFill>
                  </a:tcPr>
                </a:tc>
                <a:tc>
                  <a:txBody>
                    <a:bodyPr/>
                    <a:lstStyle/>
                    <a:p>
                      <a:endParaRPr lang="en-IN" sz="1600" dirty="0" smtClean="0"/>
                    </a:p>
                    <a:p>
                      <a:r>
                        <a:rPr lang="en-IN" sz="1600" dirty="0" smtClean="0"/>
                        <a:t>“Events” tab in “Scripts” menu</a:t>
                      </a:r>
                      <a:endParaRPr lang="en-IN" sz="1600" dirty="0"/>
                    </a:p>
                  </a:txBody>
                  <a:tcPr>
                    <a:solidFill>
                      <a:schemeClr val="bg1"/>
                    </a:solidFill>
                  </a:tcPr>
                </a:tc>
              </a:tr>
            </a:tbl>
          </a:graphicData>
        </a:graphic>
      </p:graphicFrame>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00" y="1932189"/>
            <a:ext cx="562031" cy="313489"/>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939" y="3006065"/>
            <a:ext cx="1320383" cy="298573"/>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0823" y="4124192"/>
            <a:ext cx="1599642" cy="295227"/>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0823" y="4876520"/>
            <a:ext cx="1251086" cy="431409"/>
          </a:xfrm>
          <a:prstGeom prst="rect">
            <a:avLst/>
          </a:prstGeom>
        </p:spPr>
      </p:pic>
      <p:sp>
        <p:nvSpPr>
          <p:cNvPr id="21" name="TextBox 20"/>
          <p:cNvSpPr txBox="1"/>
          <p:nvPr/>
        </p:nvSpPr>
        <p:spPr>
          <a:xfrm>
            <a:off x="559100" y="441444"/>
            <a:ext cx="5104721" cy="461665"/>
          </a:xfrm>
          <a:prstGeom prst="rect">
            <a:avLst/>
          </a:prstGeom>
          <a:noFill/>
        </p:spPr>
        <p:txBody>
          <a:bodyPr wrap="square" rtlCol="0">
            <a:spAutoFit/>
          </a:bodyPr>
          <a:lstStyle/>
          <a:p>
            <a:r>
              <a:rPr lang="en-IN" sz="2400" b="1" dirty="0" smtClean="0">
                <a:solidFill>
                  <a:srgbClr val="FFC000"/>
                </a:solidFill>
              </a:rPr>
              <a:t>Why did we used additional blocks</a:t>
            </a:r>
            <a:endParaRPr lang="en-IN" sz="2400" b="1" dirty="0">
              <a:solidFill>
                <a:srgbClr val="FFC000"/>
              </a:solidFill>
            </a:endParaRPr>
          </a:p>
        </p:txBody>
      </p:sp>
      <p:pic>
        <p:nvPicPr>
          <p:cNvPr id="22" name="Picture 21"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21490" y="1226276"/>
            <a:ext cx="2000529" cy="1390844"/>
          </a:xfrm>
          <a:prstGeom prst="rect">
            <a:avLst/>
          </a:prstGeom>
        </p:spPr>
      </p:pic>
      <p:pic>
        <p:nvPicPr>
          <p:cNvPr id="23" name="Picture 22"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451760" y="3067334"/>
            <a:ext cx="2010056" cy="1371791"/>
          </a:xfrm>
          <a:prstGeom prst="rect">
            <a:avLst/>
          </a:prstGeom>
        </p:spPr>
      </p:pic>
      <p:pic>
        <p:nvPicPr>
          <p:cNvPr id="28" name="Picture 27" descr="Screen Clippi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461410" y="4876520"/>
            <a:ext cx="2010056" cy="1390844"/>
          </a:xfrm>
          <a:prstGeom prst="rect">
            <a:avLst/>
          </a:prstGeom>
        </p:spPr>
      </p:pic>
      <p:sp>
        <p:nvSpPr>
          <p:cNvPr id="29" name="Right Brace 28"/>
          <p:cNvSpPr/>
          <p:nvPr/>
        </p:nvSpPr>
        <p:spPr>
          <a:xfrm>
            <a:off x="9241353" y="3134828"/>
            <a:ext cx="112542" cy="11957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TextBox 29"/>
          <p:cNvSpPr txBox="1"/>
          <p:nvPr/>
        </p:nvSpPr>
        <p:spPr>
          <a:xfrm>
            <a:off x="7600843" y="1154428"/>
            <a:ext cx="1613495" cy="369332"/>
          </a:xfrm>
          <a:prstGeom prst="rect">
            <a:avLst/>
          </a:prstGeom>
          <a:noFill/>
        </p:spPr>
        <p:txBody>
          <a:bodyPr wrap="square" rtlCol="0">
            <a:spAutoFit/>
          </a:bodyPr>
          <a:lstStyle/>
          <a:p>
            <a:r>
              <a:rPr lang="en-IN" b="1" dirty="0" smtClean="0"/>
              <a:t>Block location</a:t>
            </a:r>
            <a:endParaRPr lang="en-IN" b="1" dirty="0"/>
          </a:p>
        </p:txBody>
      </p:sp>
      <p:sp>
        <p:nvSpPr>
          <p:cNvPr id="33" name="TextBox 32"/>
          <p:cNvSpPr txBox="1"/>
          <p:nvPr/>
        </p:nvSpPr>
        <p:spPr>
          <a:xfrm>
            <a:off x="540090" y="1244186"/>
            <a:ext cx="1366817" cy="369332"/>
          </a:xfrm>
          <a:prstGeom prst="rect">
            <a:avLst/>
          </a:prstGeom>
          <a:noFill/>
        </p:spPr>
        <p:txBody>
          <a:bodyPr wrap="square" rtlCol="0">
            <a:spAutoFit/>
          </a:bodyPr>
          <a:lstStyle/>
          <a:p>
            <a:r>
              <a:rPr lang="en-IN" b="1" dirty="0" smtClean="0"/>
              <a:t>Block</a:t>
            </a:r>
            <a:endParaRPr lang="en-IN" b="1" dirty="0"/>
          </a:p>
        </p:txBody>
      </p:sp>
      <p:sp>
        <p:nvSpPr>
          <p:cNvPr id="34" name="TextBox 33"/>
          <p:cNvSpPr txBox="1"/>
          <p:nvPr/>
        </p:nvSpPr>
        <p:spPr>
          <a:xfrm>
            <a:off x="1990465" y="1226276"/>
            <a:ext cx="2595603" cy="369332"/>
          </a:xfrm>
          <a:prstGeom prst="rect">
            <a:avLst/>
          </a:prstGeom>
          <a:noFill/>
        </p:spPr>
        <p:txBody>
          <a:bodyPr wrap="square" rtlCol="0">
            <a:spAutoFit/>
          </a:bodyPr>
          <a:lstStyle/>
          <a:p>
            <a:r>
              <a:rPr lang="en-IN" b="1" dirty="0" smtClean="0"/>
              <a:t>Why use this block</a:t>
            </a:r>
            <a:endParaRPr lang="en-IN" b="1" dirty="0"/>
          </a:p>
        </p:txBody>
      </p:sp>
      <p:pic>
        <p:nvPicPr>
          <p:cNvPr id="36" name="Picture 3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31" name="Slide Number Placeholder 30"/>
          <p:cNvSpPr>
            <a:spLocks noGrp="1"/>
          </p:cNvSpPr>
          <p:nvPr>
            <p:ph type="sldNum" sz="quarter" idx="12"/>
          </p:nvPr>
        </p:nvSpPr>
        <p:spPr/>
        <p:txBody>
          <a:bodyPr/>
          <a:lstStyle/>
          <a:p>
            <a:fld id="{6B27E3E8-F640-4211-BD48-134EC0885544}" type="slidenum">
              <a:rPr lang="en-IN" smtClean="0"/>
              <a:t>7</a:t>
            </a:fld>
            <a:endParaRPr lang="en-IN"/>
          </a:p>
        </p:txBody>
      </p:sp>
    </p:spTree>
    <p:extLst>
      <p:ext uri="{BB962C8B-B14F-4D97-AF65-F5344CB8AC3E}">
        <p14:creationId xmlns:p14="http://schemas.microsoft.com/office/powerpoint/2010/main" val="10318931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4" name="Ink 73"/>
              <p14:cNvContentPartPr/>
              <p14:nvPr/>
            </p14:nvContentPartPr>
            <p14:xfrm>
              <a:off x="11632015" y="784742"/>
              <a:ext cx="360" cy="360"/>
            </p14:xfrm>
          </p:contentPart>
        </mc:Choice>
        <mc:Fallback xmlns="">
          <p:pic>
            <p:nvPicPr>
              <p:cNvPr id="74" name="Ink 73"/>
              <p:cNvPicPr/>
              <p:nvPr/>
            </p:nvPicPr>
            <p:blipFill>
              <a:blip r:embed="rId3"/>
              <a:stretch>
                <a:fillRect/>
              </a:stretch>
            </p:blipFill>
            <p:spPr>
              <a:xfrm>
                <a:off x="11623735" y="776462"/>
                <a:ext cx="1692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5" name="Ink 34"/>
              <p14:cNvContentPartPr/>
              <p14:nvPr/>
            </p14:nvContentPartPr>
            <p14:xfrm>
              <a:off x="1088655" y="4303594"/>
              <a:ext cx="360" cy="360"/>
            </p14:xfrm>
          </p:contentPart>
        </mc:Choice>
        <mc:Fallback xmlns="">
          <p:pic>
            <p:nvPicPr>
              <p:cNvPr id="35" name="Ink 34"/>
              <p:cNvPicPr/>
              <p:nvPr/>
            </p:nvPicPr>
            <p:blipFill>
              <a:blip r:embed="rId5"/>
              <a:stretch>
                <a:fillRect/>
              </a:stretch>
            </p:blipFill>
            <p:spPr>
              <a:xfrm>
                <a:off x="1080375" y="4295314"/>
                <a:ext cx="16920" cy="16920"/>
              </a:xfrm>
              <a:prstGeom prst="rect">
                <a:avLst/>
              </a:prstGeom>
            </p:spPr>
          </p:pic>
        </mc:Fallback>
      </mc:AlternateContent>
      <p:sp>
        <p:nvSpPr>
          <p:cNvPr id="2" name="TextBox 1"/>
          <p:cNvSpPr txBox="1"/>
          <p:nvPr/>
        </p:nvSpPr>
        <p:spPr>
          <a:xfrm>
            <a:off x="633044" y="770674"/>
            <a:ext cx="3784209" cy="3416320"/>
          </a:xfrm>
          <a:prstGeom prst="rect">
            <a:avLst/>
          </a:prstGeom>
          <a:noFill/>
        </p:spPr>
        <p:txBody>
          <a:bodyPr wrap="square" rtlCol="0">
            <a:spAutoFit/>
          </a:bodyPr>
          <a:lstStyle/>
          <a:p>
            <a:r>
              <a:rPr lang="en-IN" dirty="0" smtClean="0"/>
              <a:t>Now, let us try running this script</a:t>
            </a:r>
          </a:p>
          <a:p>
            <a:endParaRPr lang="en-IN" dirty="0"/>
          </a:p>
          <a:p>
            <a:r>
              <a:rPr lang="en-IN" dirty="0" smtClean="0"/>
              <a:t>Click on the green flag.</a:t>
            </a:r>
          </a:p>
          <a:p>
            <a:endParaRPr lang="en-IN" dirty="0"/>
          </a:p>
          <a:p>
            <a:r>
              <a:rPr lang="en-IN" dirty="0" smtClean="0"/>
              <a:t>Can you see what happens? </a:t>
            </a:r>
          </a:p>
          <a:p>
            <a:endParaRPr lang="en-IN" dirty="0"/>
          </a:p>
          <a:p>
            <a:r>
              <a:rPr lang="en-IN" dirty="0" smtClean="0"/>
              <a:t>Noting much changes, right?</a:t>
            </a:r>
          </a:p>
          <a:p>
            <a:endParaRPr lang="en-IN" dirty="0"/>
          </a:p>
          <a:p>
            <a:r>
              <a:rPr lang="en-IN" dirty="0" smtClean="0"/>
              <a:t>To see what has happened, just pull the cat away using your mouse. You may see the below picture on the screen </a:t>
            </a:r>
            <a:endParaRPr lang="en-IN" dirty="0"/>
          </a:p>
        </p:txBody>
      </p:sp>
      <p:pic>
        <p:nvPicPr>
          <p:cNvPr id="3" name="Picture 2"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4631" y="3835303"/>
            <a:ext cx="1827547" cy="1488782"/>
          </a:xfrm>
          <a:prstGeom prst="rect">
            <a:avLst/>
          </a:prstGeom>
        </p:spPr>
      </p:pic>
      <p:sp>
        <p:nvSpPr>
          <p:cNvPr id="6" name="TextBox 5"/>
          <p:cNvSpPr txBox="1"/>
          <p:nvPr/>
        </p:nvSpPr>
        <p:spPr>
          <a:xfrm>
            <a:off x="633044" y="5115400"/>
            <a:ext cx="3559127" cy="1200329"/>
          </a:xfrm>
          <a:prstGeom prst="rect">
            <a:avLst/>
          </a:prstGeom>
          <a:noFill/>
        </p:spPr>
        <p:txBody>
          <a:bodyPr wrap="square" rtlCol="0">
            <a:spAutoFit/>
          </a:bodyPr>
          <a:lstStyle/>
          <a:p>
            <a:r>
              <a:rPr lang="en-IN" dirty="0" smtClean="0"/>
              <a:t>A very small petal has been drawn. Let us see why that has happened.</a:t>
            </a:r>
            <a:endParaRPr lang="en-IN" dirty="0"/>
          </a:p>
          <a:p>
            <a:r>
              <a:rPr lang="en-IN" dirty="0" smtClean="0"/>
              <a:t>But before that try clicking the green flag again.</a:t>
            </a:r>
            <a:endParaRPr lang="en-IN" dirty="0"/>
          </a:p>
        </p:txBody>
      </p:sp>
      <p:sp>
        <p:nvSpPr>
          <p:cNvPr id="7" name="TextBox 6"/>
          <p:cNvSpPr txBox="1"/>
          <p:nvPr/>
        </p:nvSpPr>
        <p:spPr>
          <a:xfrm>
            <a:off x="4546715" y="787492"/>
            <a:ext cx="3376247" cy="2862322"/>
          </a:xfrm>
          <a:prstGeom prst="rect">
            <a:avLst/>
          </a:prstGeom>
          <a:noFill/>
        </p:spPr>
        <p:txBody>
          <a:bodyPr wrap="square" rtlCol="0">
            <a:spAutoFit/>
          </a:bodyPr>
          <a:lstStyle/>
          <a:p>
            <a:r>
              <a:rPr lang="en-IN" dirty="0" smtClean="0"/>
              <a:t>Oops! The petal has become a weird design  depending on where you dragged the cat. Why?</a:t>
            </a:r>
          </a:p>
          <a:p>
            <a:endParaRPr lang="en-IN" dirty="0"/>
          </a:p>
          <a:p>
            <a:r>
              <a:rPr lang="en-IN" dirty="0" smtClean="0"/>
              <a:t>The reason this happens is that the pen is still down as cat travels from where it has been dragged after executing the              block to the point (0,0) while executing </a:t>
            </a:r>
          </a:p>
          <a:p>
            <a:endParaRPr lang="en-IN" dirty="0"/>
          </a:p>
        </p:txBody>
      </p:sp>
      <p:pic>
        <p:nvPicPr>
          <p:cNvPr id="10" name="Picture 9"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6786" y="784742"/>
            <a:ext cx="1409897" cy="1047896"/>
          </a:xfrm>
          <a:prstGeom prst="rect">
            <a:avLst/>
          </a:prstGeom>
        </p:spPr>
      </p:pic>
      <p:sp>
        <p:nvSpPr>
          <p:cNvPr id="11" name="TextBox 10"/>
          <p:cNvSpPr txBox="1"/>
          <p:nvPr/>
        </p:nvSpPr>
        <p:spPr>
          <a:xfrm>
            <a:off x="8260364" y="1837977"/>
            <a:ext cx="1406769" cy="461665"/>
          </a:xfrm>
          <a:prstGeom prst="rect">
            <a:avLst/>
          </a:prstGeom>
          <a:noFill/>
        </p:spPr>
        <p:txBody>
          <a:bodyPr wrap="square" rtlCol="0">
            <a:spAutoFit/>
          </a:bodyPr>
          <a:lstStyle/>
          <a:p>
            <a:r>
              <a:rPr lang="en-IN" sz="1200" i="1" dirty="0" smtClean="0"/>
              <a:t>Cat dragged slightly to the right  </a:t>
            </a:r>
            <a:endParaRPr lang="en-IN" sz="1200" i="1" dirty="0"/>
          </a:p>
        </p:txBody>
      </p:sp>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32126" y="2740124"/>
            <a:ext cx="562031" cy="313489"/>
          </a:xfrm>
          <a:prstGeom prst="rect">
            <a:avLst/>
          </a:prstGeom>
        </p:spPr>
      </p:pic>
      <p:pic>
        <p:nvPicPr>
          <p:cNvPr id="29" name="Picture 2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649648" y="3351241"/>
            <a:ext cx="1320383" cy="298573"/>
          </a:xfrm>
          <a:prstGeom prst="rect">
            <a:avLst/>
          </a:prstGeom>
        </p:spPr>
      </p:pic>
      <p:sp>
        <p:nvSpPr>
          <p:cNvPr id="12" name="TextBox 11"/>
          <p:cNvSpPr txBox="1"/>
          <p:nvPr/>
        </p:nvSpPr>
        <p:spPr>
          <a:xfrm>
            <a:off x="5219675" y="3348913"/>
            <a:ext cx="208464" cy="276999"/>
          </a:xfrm>
          <a:prstGeom prst="rect">
            <a:avLst/>
          </a:prstGeom>
          <a:noFill/>
        </p:spPr>
        <p:txBody>
          <a:bodyPr wrap="square" rtlCol="0">
            <a:spAutoFit/>
          </a:bodyPr>
          <a:lstStyle/>
          <a:p>
            <a:r>
              <a:rPr lang="en-IN" sz="1200" dirty="0" smtClean="0"/>
              <a:t>0</a:t>
            </a:r>
            <a:endParaRPr lang="en-IN" sz="1200" dirty="0"/>
          </a:p>
        </p:txBody>
      </p:sp>
      <p:sp>
        <p:nvSpPr>
          <p:cNvPr id="31" name="TextBox 30"/>
          <p:cNvSpPr txBox="1"/>
          <p:nvPr/>
        </p:nvSpPr>
        <p:spPr>
          <a:xfrm>
            <a:off x="5637510" y="3344679"/>
            <a:ext cx="208464" cy="276999"/>
          </a:xfrm>
          <a:prstGeom prst="rect">
            <a:avLst/>
          </a:prstGeom>
          <a:noFill/>
        </p:spPr>
        <p:txBody>
          <a:bodyPr wrap="square" rtlCol="0">
            <a:spAutoFit/>
          </a:bodyPr>
          <a:lstStyle/>
          <a:p>
            <a:r>
              <a:rPr lang="en-IN" sz="1200" dirty="0" smtClean="0"/>
              <a:t>0</a:t>
            </a:r>
            <a:endParaRPr lang="en-IN" sz="1200" dirty="0"/>
          </a:p>
        </p:txBody>
      </p:sp>
      <p:sp>
        <p:nvSpPr>
          <p:cNvPr id="13" name="TextBox 12"/>
          <p:cNvSpPr txBox="1"/>
          <p:nvPr/>
        </p:nvSpPr>
        <p:spPr>
          <a:xfrm>
            <a:off x="4450356" y="3976361"/>
            <a:ext cx="3318770" cy="2308324"/>
          </a:xfrm>
          <a:prstGeom prst="rect">
            <a:avLst/>
          </a:prstGeom>
          <a:noFill/>
        </p:spPr>
        <p:txBody>
          <a:bodyPr wrap="square" rtlCol="0">
            <a:spAutoFit/>
          </a:bodyPr>
          <a:lstStyle/>
          <a:p>
            <a:r>
              <a:rPr lang="en-IN" dirty="0" smtClean="0"/>
              <a:t>Therefore, we have to add a</a:t>
            </a:r>
          </a:p>
          <a:p>
            <a:r>
              <a:rPr lang="en-IN" dirty="0"/>
              <a:t>b</a:t>
            </a:r>
            <a:r>
              <a:rPr lang="en-IN" dirty="0" smtClean="0"/>
              <a:t>lock at the end of our script.</a:t>
            </a:r>
          </a:p>
          <a:p>
            <a:endParaRPr lang="en-IN" dirty="0"/>
          </a:p>
          <a:p>
            <a:r>
              <a:rPr lang="en-IN" dirty="0" smtClean="0"/>
              <a:t>Now, try clicking the green flag again. If the same thing happens, click the green flag again. It will work.</a:t>
            </a:r>
          </a:p>
          <a:p>
            <a:r>
              <a:rPr lang="en-IN" dirty="0" smtClean="0"/>
              <a:t>Our revised script will be</a:t>
            </a:r>
            <a:endParaRPr lang="en-IN" dirty="0"/>
          </a:p>
        </p:txBody>
      </p:sp>
      <p:pic>
        <p:nvPicPr>
          <p:cNvPr id="14" name="Picture 1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19361" y="4026103"/>
            <a:ext cx="635360" cy="295325"/>
          </a:xfrm>
          <a:prstGeom prst="rect">
            <a:avLst/>
          </a:prstGeom>
        </p:spPr>
      </p:pic>
      <p:pic>
        <p:nvPicPr>
          <p:cNvPr id="16" name="Picture 1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709579" y="2470323"/>
            <a:ext cx="2055516" cy="3111561"/>
          </a:xfrm>
          <a:prstGeom prst="rect">
            <a:avLst/>
          </a:prstGeom>
        </p:spPr>
      </p:pic>
      <p:sp>
        <p:nvSpPr>
          <p:cNvPr id="38" name="Right Arrow 37"/>
          <p:cNvSpPr/>
          <p:nvPr/>
        </p:nvSpPr>
        <p:spPr>
          <a:xfrm rot="19859115">
            <a:off x="7106868" y="5544982"/>
            <a:ext cx="1479761" cy="341164"/>
          </a:xfrm>
          <a:prstGeom prst="rightArrow">
            <a:avLst/>
          </a:prstGeom>
          <a:solidFill>
            <a:srgbClr val="92D050"/>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descr="Screen Clippi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636840" y="586438"/>
            <a:ext cx="2219635" cy="1533739"/>
          </a:xfrm>
          <a:prstGeom prst="rect">
            <a:avLst/>
          </a:prstGeom>
        </p:spPr>
      </p:pic>
      <p:sp>
        <p:nvSpPr>
          <p:cNvPr id="18" name="TextBox 17"/>
          <p:cNvSpPr txBox="1"/>
          <p:nvPr/>
        </p:nvSpPr>
        <p:spPr>
          <a:xfrm>
            <a:off x="10086534" y="1885925"/>
            <a:ext cx="1727737" cy="276999"/>
          </a:xfrm>
          <a:prstGeom prst="rect">
            <a:avLst/>
          </a:prstGeom>
          <a:noFill/>
        </p:spPr>
        <p:txBody>
          <a:bodyPr wrap="square" rtlCol="0">
            <a:spAutoFit/>
          </a:bodyPr>
          <a:lstStyle/>
          <a:p>
            <a:r>
              <a:rPr lang="en-IN" sz="1200" dirty="0" smtClean="0"/>
              <a:t>Cat dragged bottom left</a:t>
            </a:r>
            <a:endParaRPr lang="en-IN" sz="1200" dirty="0"/>
          </a:p>
        </p:txBody>
      </p:sp>
      <p:sp>
        <p:nvSpPr>
          <p:cNvPr id="20" name="TextBox 19"/>
          <p:cNvSpPr txBox="1"/>
          <p:nvPr/>
        </p:nvSpPr>
        <p:spPr>
          <a:xfrm>
            <a:off x="8303058" y="5629104"/>
            <a:ext cx="3450734" cy="646331"/>
          </a:xfrm>
          <a:prstGeom prst="rect">
            <a:avLst/>
          </a:prstGeom>
          <a:noFill/>
        </p:spPr>
        <p:txBody>
          <a:bodyPr wrap="square" rtlCol="0">
            <a:spAutoFit/>
          </a:bodyPr>
          <a:lstStyle/>
          <a:p>
            <a:r>
              <a:rPr lang="en-IN" dirty="0" smtClean="0"/>
              <a:t>Now, let’s try to make the petal to look like what we want to.</a:t>
            </a:r>
            <a:endParaRPr lang="en-IN" dirty="0"/>
          </a:p>
        </p:txBody>
      </p:sp>
      <p:sp>
        <p:nvSpPr>
          <p:cNvPr id="42" name="TextBox 41"/>
          <p:cNvSpPr txBox="1"/>
          <p:nvPr/>
        </p:nvSpPr>
        <p:spPr>
          <a:xfrm>
            <a:off x="600713" y="306628"/>
            <a:ext cx="4554365" cy="461665"/>
          </a:xfrm>
          <a:prstGeom prst="rect">
            <a:avLst/>
          </a:prstGeom>
          <a:noFill/>
        </p:spPr>
        <p:txBody>
          <a:bodyPr wrap="square" rtlCol="0">
            <a:spAutoFit/>
          </a:bodyPr>
          <a:lstStyle/>
          <a:p>
            <a:r>
              <a:rPr lang="en-IN" sz="2400" b="1" dirty="0" smtClean="0">
                <a:solidFill>
                  <a:srgbClr val="FFC000"/>
                </a:solidFill>
              </a:rPr>
              <a:t>Up &amp; Down with pen</a:t>
            </a:r>
            <a:endParaRPr lang="en-IN" sz="2400" b="1" dirty="0">
              <a:solidFill>
                <a:srgbClr val="FFC000"/>
              </a:solidFill>
            </a:endParaRPr>
          </a:p>
        </p:txBody>
      </p:sp>
      <p:pic>
        <p:nvPicPr>
          <p:cNvPr id="43" name="Picture 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22" name="Slide Number Placeholder 21"/>
          <p:cNvSpPr>
            <a:spLocks noGrp="1"/>
          </p:cNvSpPr>
          <p:nvPr>
            <p:ph type="sldNum" sz="quarter" idx="12"/>
          </p:nvPr>
        </p:nvSpPr>
        <p:spPr/>
        <p:txBody>
          <a:bodyPr/>
          <a:lstStyle/>
          <a:p>
            <a:fld id="{6B27E3E8-F640-4211-BD48-134EC0885544}" type="slidenum">
              <a:rPr lang="en-IN" smtClean="0"/>
              <a:t>8</a:t>
            </a:fld>
            <a:endParaRPr lang="en-IN"/>
          </a:p>
        </p:txBody>
      </p:sp>
    </p:spTree>
    <p:extLst>
      <p:ext uri="{BB962C8B-B14F-4D97-AF65-F5344CB8AC3E}">
        <p14:creationId xmlns:p14="http://schemas.microsoft.com/office/powerpoint/2010/main" val="2015896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4" name="Ink 73"/>
              <p14:cNvContentPartPr/>
              <p14:nvPr/>
            </p14:nvContentPartPr>
            <p14:xfrm>
              <a:off x="11632015" y="784742"/>
              <a:ext cx="360" cy="360"/>
            </p14:xfrm>
          </p:contentPart>
        </mc:Choice>
        <mc:Fallback xmlns="">
          <p:pic>
            <p:nvPicPr>
              <p:cNvPr id="74" name="Ink 73"/>
              <p:cNvPicPr/>
              <p:nvPr/>
            </p:nvPicPr>
            <p:blipFill>
              <a:blip r:embed="rId3"/>
              <a:stretch>
                <a:fillRect/>
              </a:stretch>
            </p:blipFill>
            <p:spPr>
              <a:xfrm>
                <a:off x="11623735" y="776462"/>
                <a:ext cx="16920" cy="16920"/>
              </a:xfrm>
              <a:prstGeom prst="rect">
                <a:avLst/>
              </a:prstGeom>
            </p:spPr>
          </p:pic>
        </mc:Fallback>
      </mc:AlternateContent>
      <p:sp>
        <p:nvSpPr>
          <p:cNvPr id="4" name="TextBox 3"/>
          <p:cNvSpPr txBox="1"/>
          <p:nvPr/>
        </p:nvSpPr>
        <p:spPr>
          <a:xfrm>
            <a:off x="559769" y="880278"/>
            <a:ext cx="5416061" cy="646331"/>
          </a:xfrm>
          <a:prstGeom prst="rect">
            <a:avLst/>
          </a:prstGeom>
          <a:noFill/>
        </p:spPr>
        <p:txBody>
          <a:bodyPr wrap="square" rtlCol="0">
            <a:spAutoFit/>
          </a:bodyPr>
          <a:lstStyle/>
          <a:p>
            <a:r>
              <a:rPr lang="en-IN" dirty="0" smtClean="0"/>
              <a:t>To get us our ideal petal we have to tinker around with 3 values within our repeat loop.</a:t>
            </a:r>
            <a:endParaRPr lang="en-IN" dirty="0"/>
          </a:p>
        </p:txBody>
      </p:sp>
      <p:sp>
        <p:nvSpPr>
          <p:cNvPr id="9" name="TextBox 8"/>
          <p:cNvSpPr txBox="1"/>
          <p:nvPr/>
        </p:nvSpPr>
        <p:spPr>
          <a:xfrm>
            <a:off x="1766653" y="3593023"/>
            <a:ext cx="3778655" cy="307777"/>
          </a:xfrm>
          <a:prstGeom prst="rect">
            <a:avLst/>
          </a:prstGeom>
          <a:noFill/>
        </p:spPr>
        <p:txBody>
          <a:bodyPr wrap="square" rtlCol="0">
            <a:spAutoFit/>
          </a:bodyPr>
          <a:lstStyle/>
          <a:p>
            <a:r>
              <a:rPr lang="en-IN" sz="1400" dirty="0" smtClean="0">
                <a:solidFill>
                  <a:schemeClr val="accent4">
                    <a:lumMod val="60000"/>
                    <a:lumOff val="40000"/>
                  </a:schemeClr>
                </a:solidFill>
              </a:rPr>
              <a:t>Number of times to repeat the blocks in the loop </a:t>
            </a:r>
            <a:endParaRPr lang="en-IN" sz="1400" dirty="0">
              <a:solidFill>
                <a:schemeClr val="accent4">
                  <a:lumMod val="60000"/>
                  <a:lumOff val="40000"/>
                </a:schemeClr>
              </a:solidFill>
            </a:endParaRPr>
          </a:p>
        </p:txBody>
      </p:sp>
      <p:sp>
        <p:nvSpPr>
          <p:cNvPr id="25" name="TextBox 24"/>
          <p:cNvSpPr txBox="1"/>
          <p:nvPr/>
        </p:nvSpPr>
        <p:spPr>
          <a:xfrm>
            <a:off x="2296711" y="3859275"/>
            <a:ext cx="2464190" cy="307777"/>
          </a:xfrm>
          <a:prstGeom prst="rect">
            <a:avLst/>
          </a:prstGeom>
          <a:noFill/>
        </p:spPr>
        <p:txBody>
          <a:bodyPr wrap="square" rtlCol="0">
            <a:spAutoFit/>
          </a:bodyPr>
          <a:lstStyle/>
          <a:p>
            <a:r>
              <a:rPr lang="en-IN" sz="1400" dirty="0" smtClean="0">
                <a:solidFill>
                  <a:schemeClr val="accent1">
                    <a:lumMod val="60000"/>
                    <a:lumOff val="40000"/>
                  </a:schemeClr>
                </a:solidFill>
              </a:rPr>
              <a:t>Steps to move in each repeat </a:t>
            </a:r>
            <a:endParaRPr lang="en-IN" sz="1400" dirty="0">
              <a:solidFill>
                <a:schemeClr val="accent1">
                  <a:lumMod val="60000"/>
                  <a:lumOff val="40000"/>
                </a:schemeClr>
              </a:solidFill>
            </a:endParaRPr>
          </a:p>
        </p:txBody>
      </p:sp>
      <p:sp>
        <p:nvSpPr>
          <p:cNvPr id="26" name="TextBox 25"/>
          <p:cNvSpPr txBox="1"/>
          <p:nvPr/>
        </p:nvSpPr>
        <p:spPr>
          <a:xfrm>
            <a:off x="2770496" y="4152469"/>
            <a:ext cx="3209951" cy="307777"/>
          </a:xfrm>
          <a:prstGeom prst="rect">
            <a:avLst/>
          </a:prstGeom>
          <a:noFill/>
        </p:spPr>
        <p:txBody>
          <a:bodyPr wrap="square" rtlCol="0">
            <a:spAutoFit/>
          </a:bodyPr>
          <a:lstStyle/>
          <a:p>
            <a:r>
              <a:rPr lang="en-IN" sz="1400" dirty="0" smtClean="0">
                <a:solidFill>
                  <a:srgbClr val="92D050"/>
                </a:solidFill>
              </a:rPr>
              <a:t>Size by which the pen changes each time</a:t>
            </a:r>
            <a:endParaRPr lang="en-IN" sz="1400" dirty="0">
              <a:solidFill>
                <a:srgbClr val="92D050"/>
              </a:solidFill>
            </a:endParaRPr>
          </a:p>
        </p:txBody>
      </p:sp>
      <p:sp>
        <p:nvSpPr>
          <p:cNvPr id="15" name="TextBox 14"/>
          <p:cNvSpPr txBox="1"/>
          <p:nvPr/>
        </p:nvSpPr>
        <p:spPr>
          <a:xfrm>
            <a:off x="563295" y="5027562"/>
            <a:ext cx="5107663" cy="1200329"/>
          </a:xfrm>
          <a:prstGeom prst="rect">
            <a:avLst/>
          </a:prstGeom>
          <a:noFill/>
        </p:spPr>
        <p:txBody>
          <a:bodyPr wrap="square" rtlCol="0">
            <a:spAutoFit/>
          </a:bodyPr>
          <a:lstStyle/>
          <a:p>
            <a:r>
              <a:rPr lang="en-IN" dirty="0" smtClean="0"/>
              <a:t>The values that we provide in the white oval spaces are called “</a:t>
            </a:r>
            <a:r>
              <a:rPr lang="en-IN" b="1" dirty="0" smtClean="0"/>
              <a:t>Arguments</a:t>
            </a:r>
            <a:r>
              <a:rPr lang="en-IN" dirty="0" smtClean="0"/>
              <a:t>” or “</a:t>
            </a:r>
            <a:r>
              <a:rPr lang="en-IN" b="1" dirty="0" smtClean="0"/>
              <a:t>Parameters</a:t>
            </a:r>
            <a:r>
              <a:rPr lang="en-IN" dirty="0" smtClean="0"/>
              <a:t>”. </a:t>
            </a:r>
          </a:p>
          <a:p>
            <a:r>
              <a:rPr lang="en-IN" dirty="0" smtClean="0"/>
              <a:t>So, if we change one or some or all the arguments, the petal should look different. </a:t>
            </a:r>
            <a:endParaRPr lang="en-IN" dirty="0"/>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296" y="1581201"/>
            <a:ext cx="2286398" cy="3512739"/>
          </a:xfrm>
          <a:prstGeom prst="rect">
            <a:avLst/>
          </a:prstGeom>
        </p:spPr>
      </p:pic>
      <p:sp>
        <p:nvSpPr>
          <p:cNvPr id="22" name="TextBox 21"/>
          <p:cNvSpPr txBox="1"/>
          <p:nvPr/>
        </p:nvSpPr>
        <p:spPr>
          <a:xfrm>
            <a:off x="6457065" y="1258035"/>
            <a:ext cx="5174949" cy="1754326"/>
          </a:xfrm>
          <a:prstGeom prst="rect">
            <a:avLst/>
          </a:prstGeom>
          <a:noFill/>
        </p:spPr>
        <p:txBody>
          <a:bodyPr wrap="square" rtlCol="0">
            <a:spAutoFit/>
          </a:bodyPr>
          <a:lstStyle/>
          <a:p>
            <a:pPr marL="342900" indent="-342900">
              <a:buFont typeface="+mj-lt"/>
              <a:buAutoNum type="arabicPeriod"/>
            </a:pPr>
            <a:r>
              <a:rPr lang="en-IN" dirty="0" smtClean="0"/>
              <a:t>In the script the repeat loop executes the block within the loop 3 times. What is the size of the pen after repeat loop is executed 1 time, 2 times and 3 times?</a:t>
            </a:r>
          </a:p>
          <a:p>
            <a:pPr marL="342900" indent="-342900">
              <a:buFont typeface="+mj-lt"/>
              <a:buAutoNum type="arabicPeriod"/>
            </a:pPr>
            <a:r>
              <a:rPr lang="en-IN" dirty="0" smtClean="0"/>
              <a:t>What is the total length of petal (in steps/ pixels) after the entire script is executed?</a:t>
            </a:r>
            <a:endParaRPr lang="en-IN" dirty="0"/>
          </a:p>
        </p:txBody>
      </p:sp>
      <p:sp>
        <p:nvSpPr>
          <p:cNvPr id="23" name="TextBox 22"/>
          <p:cNvSpPr txBox="1"/>
          <p:nvPr/>
        </p:nvSpPr>
        <p:spPr>
          <a:xfrm>
            <a:off x="6386731" y="825686"/>
            <a:ext cx="2250831" cy="369332"/>
          </a:xfrm>
          <a:prstGeom prst="rect">
            <a:avLst/>
          </a:prstGeom>
          <a:noFill/>
        </p:spPr>
        <p:txBody>
          <a:bodyPr wrap="square" rtlCol="0">
            <a:spAutoFit/>
          </a:bodyPr>
          <a:lstStyle/>
          <a:p>
            <a:r>
              <a:rPr lang="en-IN" b="1" dirty="0" smtClean="0">
                <a:solidFill>
                  <a:srgbClr val="00B050"/>
                </a:solidFill>
              </a:rPr>
              <a:t>Quick Questions</a:t>
            </a:r>
            <a:endParaRPr lang="en-IN" b="1" dirty="0">
              <a:solidFill>
                <a:srgbClr val="00B050"/>
              </a:solidFill>
            </a:endParaRPr>
          </a:p>
        </p:txBody>
      </p:sp>
      <p:sp>
        <p:nvSpPr>
          <p:cNvPr id="32" name="TextBox 31"/>
          <p:cNvSpPr txBox="1"/>
          <p:nvPr/>
        </p:nvSpPr>
        <p:spPr>
          <a:xfrm>
            <a:off x="6386730" y="3150860"/>
            <a:ext cx="1617787" cy="369332"/>
          </a:xfrm>
          <a:prstGeom prst="rect">
            <a:avLst/>
          </a:prstGeom>
          <a:noFill/>
        </p:spPr>
        <p:txBody>
          <a:bodyPr wrap="square" rtlCol="0">
            <a:spAutoFit/>
          </a:bodyPr>
          <a:lstStyle/>
          <a:p>
            <a:r>
              <a:rPr lang="en-IN" b="1" dirty="0" smtClean="0">
                <a:solidFill>
                  <a:schemeClr val="accent5">
                    <a:lumMod val="60000"/>
                    <a:lumOff val="40000"/>
                  </a:schemeClr>
                </a:solidFill>
              </a:rPr>
              <a:t>Try it yourself</a:t>
            </a:r>
            <a:endParaRPr lang="en-IN" b="1" dirty="0">
              <a:solidFill>
                <a:schemeClr val="accent5">
                  <a:lumMod val="60000"/>
                  <a:lumOff val="40000"/>
                </a:schemeClr>
              </a:solidFill>
            </a:endParaRPr>
          </a:p>
        </p:txBody>
      </p:sp>
      <p:sp>
        <p:nvSpPr>
          <p:cNvPr id="24" name="TextBox 23"/>
          <p:cNvSpPr txBox="1"/>
          <p:nvPr/>
        </p:nvSpPr>
        <p:spPr>
          <a:xfrm>
            <a:off x="6414861" y="3554506"/>
            <a:ext cx="5022173" cy="120032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IN" dirty="0" smtClean="0"/>
              <a:t>Change the values of the arguments and try to create your own version of a petal. See how changing each argument changes the shape, length and smoothness of the petal.</a:t>
            </a:r>
            <a:endParaRPr lang="en-IN" dirty="0"/>
          </a:p>
        </p:txBody>
      </p:sp>
      <p:sp>
        <p:nvSpPr>
          <p:cNvPr id="27" name="TextBox 26"/>
          <p:cNvSpPr txBox="1"/>
          <p:nvPr/>
        </p:nvSpPr>
        <p:spPr>
          <a:xfrm>
            <a:off x="6442998" y="4844678"/>
            <a:ext cx="5174949" cy="646331"/>
          </a:xfrm>
          <a:prstGeom prst="rect">
            <a:avLst/>
          </a:prstGeom>
          <a:noFill/>
        </p:spPr>
        <p:txBody>
          <a:bodyPr wrap="square" rtlCol="0">
            <a:spAutoFit/>
          </a:bodyPr>
          <a:lstStyle/>
          <a:p>
            <a:r>
              <a:rPr lang="en-IN" dirty="0" smtClean="0"/>
              <a:t>To get the petal as in the flower in our opening page of this lesson, the arguments used are :</a:t>
            </a:r>
            <a:endParaRPr lang="en-IN" dirty="0"/>
          </a:p>
        </p:txBody>
      </p:sp>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28400" y="5543318"/>
            <a:ext cx="1362049" cy="810660"/>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17506" y="5543318"/>
            <a:ext cx="1225360" cy="290156"/>
          </a:xfrm>
          <a:prstGeom prst="rect">
            <a:avLst/>
          </a:prstGeom>
        </p:spPr>
      </p:pic>
      <p:pic>
        <p:nvPicPr>
          <p:cNvPr id="33" name="Picture 3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669923" y="5545654"/>
            <a:ext cx="1603717" cy="285484"/>
          </a:xfrm>
          <a:prstGeom prst="rect">
            <a:avLst/>
          </a:prstGeom>
        </p:spPr>
      </p:pic>
      <p:sp>
        <p:nvSpPr>
          <p:cNvPr id="34" name="TextBox 33"/>
          <p:cNvSpPr txBox="1"/>
          <p:nvPr/>
        </p:nvSpPr>
        <p:spPr>
          <a:xfrm>
            <a:off x="10958732" y="5549896"/>
            <a:ext cx="314908" cy="276999"/>
          </a:xfrm>
          <a:prstGeom prst="rect">
            <a:avLst/>
          </a:prstGeom>
          <a:noFill/>
        </p:spPr>
        <p:txBody>
          <a:bodyPr wrap="square" rtlCol="0">
            <a:spAutoFit/>
          </a:bodyPr>
          <a:lstStyle/>
          <a:p>
            <a:r>
              <a:rPr lang="en-IN" sz="1200" dirty="0"/>
              <a:t>2</a:t>
            </a:r>
          </a:p>
        </p:txBody>
      </p:sp>
      <p:sp>
        <p:nvSpPr>
          <p:cNvPr id="40" name="TextBox 39"/>
          <p:cNvSpPr txBox="1"/>
          <p:nvPr/>
        </p:nvSpPr>
        <p:spPr>
          <a:xfrm>
            <a:off x="7244862" y="5531883"/>
            <a:ext cx="421674" cy="276999"/>
          </a:xfrm>
          <a:prstGeom prst="rect">
            <a:avLst/>
          </a:prstGeom>
          <a:noFill/>
        </p:spPr>
        <p:txBody>
          <a:bodyPr wrap="square" rtlCol="0">
            <a:spAutoFit/>
          </a:bodyPr>
          <a:lstStyle/>
          <a:p>
            <a:r>
              <a:rPr lang="en-IN" sz="1200" dirty="0" smtClean="0"/>
              <a:t>50</a:t>
            </a:r>
            <a:endParaRPr lang="en-IN" sz="1200" dirty="0"/>
          </a:p>
        </p:txBody>
      </p:sp>
      <p:sp>
        <p:nvSpPr>
          <p:cNvPr id="41" name="TextBox 40"/>
          <p:cNvSpPr txBox="1"/>
          <p:nvPr/>
        </p:nvSpPr>
        <p:spPr>
          <a:xfrm>
            <a:off x="8700868" y="5540828"/>
            <a:ext cx="314908" cy="276999"/>
          </a:xfrm>
          <a:prstGeom prst="rect">
            <a:avLst/>
          </a:prstGeom>
          <a:noFill/>
        </p:spPr>
        <p:txBody>
          <a:bodyPr wrap="square" rtlCol="0">
            <a:spAutoFit/>
          </a:bodyPr>
          <a:lstStyle/>
          <a:p>
            <a:r>
              <a:rPr lang="en-IN" sz="1200" dirty="0" smtClean="0"/>
              <a:t>3</a:t>
            </a:r>
            <a:endParaRPr lang="en-IN" sz="1200" dirty="0"/>
          </a:p>
        </p:txBody>
      </p:sp>
      <p:sp>
        <p:nvSpPr>
          <p:cNvPr id="43" name="TextBox 42"/>
          <p:cNvSpPr txBox="1"/>
          <p:nvPr/>
        </p:nvSpPr>
        <p:spPr>
          <a:xfrm>
            <a:off x="600713" y="306628"/>
            <a:ext cx="4554365" cy="461665"/>
          </a:xfrm>
          <a:prstGeom prst="rect">
            <a:avLst/>
          </a:prstGeom>
          <a:noFill/>
        </p:spPr>
        <p:txBody>
          <a:bodyPr wrap="square" rtlCol="0">
            <a:spAutoFit/>
          </a:bodyPr>
          <a:lstStyle/>
          <a:p>
            <a:r>
              <a:rPr lang="en-IN" sz="2400" b="1" dirty="0" smtClean="0">
                <a:solidFill>
                  <a:srgbClr val="FFC000"/>
                </a:solidFill>
              </a:rPr>
              <a:t>Tinkering the petal code</a:t>
            </a:r>
            <a:endParaRPr lang="en-IN" sz="2400" b="1" dirty="0">
              <a:solidFill>
                <a:srgbClr val="FFC000"/>
              </a:solidFill>
            </a:endParaRPr>
          </a:p>
        </p:txBody>
      </p:sp>
      <p:pic>
        <p:nvPicPr>
          <p:cNvPr id="44" name="Picture 4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976512" y="-44483"/>
            <a:ext cx="2156323" cy="718775"/>
          </a:xfrm>
          <a:prstGeom prst="rect">
            <a:avLst/>
          </a:prstGeom>
        </p:spPr>
      </p:pic>
      <p:sp>
        <p:nvSpPr>
          <p:cNvPr id="39" name="Slide Number Placeholder 38"/>
          <p:cNvSpPr>
            <a:spLocks noGrp="1"/>
          </p:cNvSpPr>
          <p:nvPr>
            <p:ph type="sldNum" sz="quarter" idx="12"/>
          </p:nvPr>
        </p:nvSpPr>
        <p:spPr/>
        <p:txBody>
          <a:bodyPr/>
          <a:lstStyle/>
          <a:p>
            <a:fld id="{6B27E3E8-F640-4211-BD48-134EC0885544}" type="slidenum">
              <a:rPr lang="en-IN" smtClean="0"/>
              <a:t>9</a:t>
            </a:fld>
            <a:endParaRPr lang="en-IN"/>
          </a:p>
        </p:txBody>
      </p:sp>
    </p:spTree>
    <p:extLst>
      <p:ext uri="{BB962C8B-B14F-4D97-AF65-F5344CB8AC3E}">
        <p14:creationId xmlns:p14="http://schemas.microsoft.com/office/powerpoint/2010/main" val="2382046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2996</TotalTime>
  <Words>2211</Words>
  <Application>Microsoft Office PowerPoint</Application>
  <PresentationFormat>Widescreen</PresentationFormat>
  <Paragraphs>216</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Shajith Kumar</dc:creator>
  <cp:lastModifiedBy>Shajith Kumar</cp:lastModifiedBy>
  <cp:revision>136</cp:revision>
  <dcterms:created xsi:type="dcterms:W3CDTF">2015-11-15T09:26:53Z</dcterms:created>
  <dcterms:modified xsi:type="dcterms:W3CDTF">2015-12-22T02:19:10Z</dcterms:modified>
</cp:coreProperties>
</file>