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529" r:id="rId2"/>
    <p:sldId id="586" r:id="rId3"/>
    <p:sldId id="587" r:id="rId4"/>
    <p:sldId id="588" r:id="rId5"/>
    <p:sldId id="589" r:id="rId6"/>
    <p:sldId id="595" r:id="rId7"/>
    <p:sldId id="596" r:id="rId8"/>
    <p:sldId id="597" r:id="rId9"/>
    <p:sldId id="598" r:id="rId10"/>
    <p:sldId id="636" r:id="rId11"/>
    <p:sldId id="599" r:id="rId12"/>
    <p:sldId id="639" r:id="rId13"/>
    <p:sldId id="601" r:id="rId14"/>
    <p:sldId id="602" r:id="rId15"/>
    <p:sldId id="637" r:id="rId16"/>
    <p:sldId id="603" r:id="rId17"/>
    <p:sldId id="638" r:id="rId18"/>
    <p:sldId id="641" r:id="rId19"/>
    <p:sldId id="640" r:id="rId20"/>
    <p:sldId id="622" r:id="rId21"/>
    <p:sldId id="623" r:id="rId22"/>
    <p:sldId id="624" r:id="rId23"/>
    <p:sldId id="625" r:id="rId24"/>
    <p:sldId id="627" r:id="rId25"/>
    <p:sldId id="626" r:id="rId26"/>
    <p:sldId id="628" r:id="rId27"/>
    <p:sldId id="629" r:id="rId28"/>
    <p:sldId id="604" r:id="rId29"/>
    <p:sldId id="594" r:id="rId30"/>
    <p:sldId id="642" r:id="rId31"/>
    <p:sldId id="643" r:id="rId32"/>
    <p:sldId id="645" r:id="rId33"/>
    <p:sldId id="644" r:id="rId34"/>
    <p:sldId id="646" r:id="rId35"/>
    <p:sldId id="647" r:id="rId36"/>
  </p:sldIdLst>
  <p:sldSz cx="9144000" cy="6858000" type="letter"/>
  <p:notesSz cx="6858000" cy="9144000"/>
  <p:defaultTextStyle>
    <a:defPPr>
      <a:defRPr lang="en-US"/>
    </a:defPPr>
    <a:lvl1pPr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7A007A"/>
    <a:srgbClr val="3333CC"/>
    <a:srgbClr val="6600FF"/>
    <a:srgbClr val="7F00FE"/>
    <a:srgbClr val="962DFF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88640" autoAdjust="0"/>
  </p:normalViewPr>
  <p:slideViewPr>
    <p:cSldViewPr snapToGrid="0">
      <p:cViewPr varScale="1">
        <p:scale>
          <a:sx n="79" d="100"/>
          <a:sy n="79" d="100"/>
        </p:scale>
        <p:origin x="1584" y="48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80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0A90EA-6D7D-41BB-894B-E6972EEB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4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2EAE126F-46BA-48F7-A534-D8A598EA8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2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71C984-BEF3-479C-934E-EC9C3DC0CBC3}" type="slidenum">
              <a:rPr lang="en-US" sz="1200" smtClean="0">
                <a:latin typeface="Helvetica" pitchFamily="34" charset="0"/>
              </a:rPr>
              <a:pPr/>
              <a:t>4</a:t>
            </a:fld>
            <a:endParaRPr lang="en-US" sz="120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1613F7-3878-49DF-84A3-58DCFF4E2BAD}" type="slidenum">
              <a:rPr lang="en-US" sz="1200" smtClean="0">
                <a:latin typeface="Helvetica" pitchFamily="34" charset="0"/>
              </a:rPr>
              <a:pPr/>
              <a:t>17</a:t>
            </a:fld>
            <a:endParaRPr lang="en-US" sz="120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4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1613F7-3878-49DF-84A3-58DCFF4E2BAD}" type="slidenum">
              <a:rPr lang="en-US" sz="1200" smtClean="0">
                <a:latin typeface="Helvetica" pitchFamily="34" charset="0"/>
              </a:rPr>
              <a:pPr/>
              <a:t>18</a:t>
            </a:fld>
            <a:endParaRPr lang="en-US" sz="120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3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1613F7-3878-49DF-84A3-58DCFF4E2BAD}" type="slidenum">
              <a:rPr lang="en-US" sz="1200" smtClean="0">
                <a:latin typeface="Helvetica" pitchFamily="34" charset="0"/>
              </a:rPr>
              <a:pPr/>
              <a:t>19</a:t>
            </a:fld>
            <a:endParaRPr lang="en-US" sz="120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E126F-46BA-48F7-A534-D8A598EA88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E126F-46BA-48F7-A534-D8A598EA88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1613F7-3878-49DF-84A3-58DCFF4E2BAD}" type="slidenum">
              <a:rPr lang="en-US" sz="1200" smtClean="0">
                <a:latin typeface="Helvetica" pitchFamily="34" charset="0"/>
              </a:rPr>
              <a:pPr/>
              <a:t>34</a:t>
            </a:fld>
            <a:endParaRPr lang="en-US" sz="120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3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1613F7-3878-49DF-84A3-58DCFF4E2BAD}" type="slidenum">
              <a:rPr lang="en-US" sz="1200" smtClean="0">
                <a:latin typeface="Helvetica" pitchFamily="34" charset="0"/>
              </a:rPr>
              <a:pPr/>
              <a:t>35</a:t>
            </a:fld>
            <a:endParaRPr lang="en-US" sz="120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2A57BA7D-A4CE-4592-8B2D-E71572979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8CC9-AECA-4752-B63A-720ABA24A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97504-0923-48F5-B44A-4FF263E97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86702-BB61-4E26-A571-7ED13507D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87425"/>
            <a:ext cx="3810000" cy="2425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65525"/>
            <a:ext cx="3810000" cy="242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4D46F-8F13-4569-88E2-EE90152C5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54DF-3213-4A5D-A17F-B0EA95B75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4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7E84F-EB03-4360-913E-0E0F44E2B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03511-0822-4E36-857C-98F41B473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08276-6451-4947-A61D-0574FBDD0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4218D-38F8-40E8-9903-6AB9743E1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BB78-D7D5-4419-820E-645C96DA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AD4D-A510-43E2-9474-C8DA3F1AE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DB1F3-A220-49EE-9C92-B1CD57BED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fld id="{2742FA11-C719-4EE7-8BBB-B0F19C4D1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6.png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afern\root\presentations\tutorials\aaai-08\5on5_final.wmv" TargetMode="External"/><Relationship Id="rId1" Type="http://schemas.microsoft.com/office/2007/relationships/media" Target="file:///C:\Users\afern\root\presentations\tutorials\aaai-08\5on5_final.wmv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afern\root\presentations\tutorials\aaai-08\5on5_final.wmv" TargetMode="External"/><Relationship Id="rId1" Type="http://schemas.microsoft.com/office/2007/relationships/media" Target="file:///C:\Users\afern\root\presentations\tutorials\aaai-08\5on5_final.wmv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afern\root\presentations\tutorials\aaai-08\10on10_transfer.wmv" TargetMode="External"/><Relationship Id="rId1" Type="http://schemas.microsoft.com/office/2007/relationships/media" Target="file:///C:\Users\afern\root\presentations\tutorials\aaai-08\10on10_transfer.wmv" TargetMode="Externa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91C175-547B-4CBB-B4A2-45DCFAE63DF2}" type="slidenum">
              <a:rPr lang="en-US" sz="1400" smtClean="0">
                <a:latin typeface="Comic Sans MS" pitchFamily="66" charset="0"/>
              </a:rPr>
              <a:pPr/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09625" y="989013"/>
            <a:ext cx="8064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en-US" sz="4000" b="1">
                <a:solidFill>
                  <a:srgbClr val="0066FF"/>
                </a:solidFill>
              </a:rPr>
              <a:t>RL for Large State Spaces: Value Function Approximation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435350" y="310515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/>
              <a:t>Alan Fern 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209550" y="6143625"/>
            <a:ext cx="42481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* Based in part on slides by Daniel Weld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AF70F-04EE-41FA-A8D0-0199C1A180E3}" type="slidenum">
              <a:rPr lang="en-US" sz="1400" smtClean="0">
                <a:latin typeface="Comic Sans MS" pitchFamily="66" charset="0"/>
              </a:rPr>
              <a:pPr/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2700"/>
            <a:ext cx="7772400" cy="617538"/>
          </a:xfrm>
        </p:spPr>
        <p:txBody>
          <a:bodyPr/>
          <a:lstStyle/>
          <a:p>
            <a:r>
              <a:rPr lang="en-US" smtClean="0"/>
              <a:t>Aside: Gradient Descent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44550"/>
            <a:ext cx="8107363" cy="625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 smtClean="0">
                <a:sym typeface="Symbol" pitchFamily="18" charset="2"/>
              </a:rPr>
              <a:t>Given a function </a:t>
            </a:r>
            <a:r>
              <a:rPr lang="en-US" sz="2300" i="1" dirty="0">
                <a:sym typeface="Symbol" pitchFamily="18" charset="2"/>
              </a:rPr>
              <a:t>E</a:t>
            </a:r>
            <a:r>
              <a:rPr lang="en-US" sz="2300" dirty="0" smtClean="0">
                <a:sym typeface="Symbol" pitchFamily="18" charset="2"/>
              </a:rPr>
              <a:t>(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,…, </a:t>
            </a:r>
            <a:r>
              <a:rPr lang="en-US" sz="2000" baseline="-25000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) of n real values =</a:t>
            </a:r>
            <a:r>
              <a:rPr lang="en-US" sz="2300" dirty="0" smtClean="0">
                <a:sym typeface="Symbol" pitchFamily="18" charset="2"/>
              </a:rPr>
              <a:t>(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,…, </a:t>
            </a:r>
            <a:r>
              <a:rPr lang="en-US" sz="2000" baseline="-25000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) suppose we want to minimize </a:t>
            </a:r>
            <a:r>
              <a:rPr lang="en-US" sz="2000" i="1" dirty="0">
                <a:sym typeface="Symbol" pitchFamily="18" charset="2"/>
              </a:rPr>
              <a:t>E</a:t>
            </a:r>
            <a:r>
              <a:rPr lang="en-US" sz="2000" dirty="0" smtClean="0">
                <a:sym typeface="Symbol" pitchFamily="18" charset="2"/>
              </a:rPr>
              <a:t> with respect to </a:t>
            </a:r>
          </a:p>
          <a:p>
            <a:pPr>
              <a:lnSpc>
                <a:spcPct val="90000"/>
              </a:lnSpc>
            </a:pPr>
            <a:r>
              <a:rPr lang="en-US" sz="2300" dirty="0" smtClean="0">
                <a:sym typeface="Symbol" pitchFamily="18" charset="2"/>
              </a:rPr>
              <a:t>A common approach to doing this is gradient descent</a:t>
            </a:r>
          </a:p>
          <a:p>
            <a:pPr>
              <a:lnSpc>
                <a:spcPct val="90000"/>
              </a:lnSpc>
            </a:pPr>
            <a:r>
              <a:rPr lang="en-US" sz="2300" dirty="0" smtClean="0">
                <a:sym typeface="Symbol" pitchFamily="18" charset="2"/>
              </a:rPr>
              <a:t>The gradient of </a:t>
            </a:r>
            <a:r>
              <a:rPr lang="en-US" sz="2300" i="1" dirty="0">
                <a:sym typeface="Symbol" pitchFamily="18" charset="2"/>
              </a:rPr>
              <a:t>E</a:t>
            </a:r>
            <a:r>
              <a:rPr lang="en-US" sz="2300" i="1" dirty="0" smtClean="0">
                <a:sym typeface="Symbol" pitchFamily="18" charset="2"/>
              </a:rPr>
              <a:t> </a:t>
            </a:r>
            <a:r>
              <a:rPr lang="en-US" sz="2300" dirty="0" smtClean="0">
                <a:sym typeface="Symbol" pitchFamily="18" charset="2"/>
              </a:rPr>
              <a:t>at point 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300" dirty="0" smtClean="0">
                <a:sym typeface="Symbol" pitchFamily="18" charset="2"/>
              </a:rPr>
              <a:t>, denoted by </a:t>
            </a:r>
            <a:r>
              <a:rPr lang="en-US" sz="2400" baseline="-25000" dirty="0" smtClean="0">
                <a:sym typeface="Symbol" pitchFamily="18" charset="2"/>
              </a:rPr>
              <a:t>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 smtClean="0">
                <a:sym typeface="Symbol" pitchFamily="18" charset="2"/>
              </a:rPr>
              <a:t>(), is an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n-dimensional vector that points in the direction where </a:t>
            </a:r>
            <a:r>
              <a:rPr lang="en-US" sz="2400" i="1" dirty="0" smtClean="0">
                <a:sym typeface="Symbol" pitchFamily="18" charset="2"/>
              </a:rPr>
              <a:t>f</a:t>
            </a:r>
            <a:r>
              <a:rPr lang="en-US" sz="2400" dirty="0" smtClean="0">
                <a:sym typeface="Symbol" pitchFamily="18" charset="2"/>
              </a:rPr>
              <a:t> increases most steeply at point 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Vector calculus tells us that </a:t>
            </a:r>
            <a:r>
              <a:rPr lang="en-US" sz="2300" dirty="0" smtClean="0">
                <a:sym typeface="Symbol" pitchFamily="18" charset="2"/>
              </a:rPr>
              <a:t></a:t>
            </a:r>
            <a:r>
              <a:rPr lang="en-US" sz="2400" baseline="-25000" dirty="0" smtClean="0">
                <a:sym typeface="Symbol" pitchFamily="18" charset="2"/>
              </a:rPr>
              <a:t>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 smtClean="0">
                <a:sym typeface="Symbol" pitchFamily="18" charset="2"/>
              </a:rPr>
              <a:t>() is just a vector of partial derivatives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where</a:t>
            </a:r>
            <a:br>
              <a:rPr lang="en-US" sz="2400" dirty="0" smtClean="0">
                <a:sym typeface="Symbol" pitchFamily="18" charset="2"/>
              </a:rPr>
            </a:b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Decrease E by moving  in negative gradient direction </a:t>
            </a:r>
          </a:p>
          <a:p>
            <a:pPr>
              <a:lnSpc>
                <a:spcPct val="90000"/>
              </a:lnSpc>
              <a:buFont typeface="Marlett" pitchFamily="2" charset="2"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500" dirty="0" smtClean="0"/>
          </a:p>
          <a:p>
            <a:pPr>
              <a:lnSpc>
                <a:spcPct val="90000"/>
              </a:lnSpc>
            </a:pPr>
            <a:endParaRPr lang="en-US" sz="2500" dirty="0" smtClean="0"/>
          </a:p>
          <a:p>
            <a:pPr>
              <a:lnSpc>
                <a:spcPct val="90000"/>
              </a:lnSpc>
            </a:pPr>
            <a:endParaRPr lang="en-US" sz="2500" dirty="0" smtClean="0"/>
          </a:p>
        </p:txBody>
      </p:sp>
      <p:graphicFrame>
        <p:nvGraphicFramePr>
          <p:cNvPr id="12293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18732586"/>
              </p:ext>
            </p:extLst>
          </p:nvPr>
        </p:nvGraphicFramePr>
        <p:xfrm>
          <a:off x="2081213" y="5106988"/>
          <a:ext cx="51006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3" imgW="3047760" imgH="431640" progId="Equation.3">
                  <p:embed/>
                </p:oleObj>
              </mc:Choice>
              <mc:Fallback>
                <p:oleObj name="Equation" r:id="rId3" imgW="3047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106988"/>
                        <a:ext cx="51006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67161"/>
              </p:ext>
            </p:extLst>
          </p:nvPr>
        </p:nvGraphicFramePr>
        <p:xfrm>
          <a:off x="3159125" y="3868738"/>
          <a:ext cx="34305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5" imgW="1854000" imgH="482400" progId="Equation.3">
                  <p:embed/>
                </p:oleObj>
              </mc:Choice>
              <mc:Fallback>
                <p:oleObj name="Equation" r:id="rId5" imgW="18540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868738"/>
                        <a:ext cx="343058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097545-00A8-4EAB-A3DC-F8C0F6653D4A}" type="slidenum">
              <a:rPr lang="en-US" sz="1400" smtClean="0">
                <a:latin typeface="Comic Sans MS" pitchFamily="66" charset="0"/>
              </a:rPr>
              <a:pPr/>
              <a:t>11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Aside: Gradient Descent for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987425"/>
                <a:ext cx="8458200" cy="5005388"/>
              </a:xfrm>
            </p:spPr>
            <p:txBody>
              <a:bodyPr/>
              <a:lstStyle/>
              <a:p>
                <a:r>
                  <a:rPr lang="en-US" sz="2300" dirty="0" smtClean="0"/>
                  <a:t>Suppose that we have a sequence of states and target values for each state</a:t>
                </a:r>
              </a:p>
              <a:p>
                <a:pPr lvl="1"/>
                <a:r>
                  <a:rPr lang="en-US" sz="2000" dirty="0" smtClean="0"/>
                  <a:t>E.g. produced by the TD-based RL loop</a:t>
                </a:r>
              </a:p>
              <a:p>
                <a:r>
                  <a:rPr lang="en-US" sz="2300" dirty="0" smtClean="0"/>
                  <a:t>Our goal is to minimize the sum of squared errors between our estimated function and each target value:</a:t>
                </a:r>
              </a:p>
              <a:p>
                <a:endParaRPr lang="en-US" sz="2300" dirty="0" smtClean="0"/>
              </a:p>
              <a:p>
                <a:endParaRPr lang="en-US" sz="2300" dirty="0" smtClean="0"/>
              </a:p>
              <a:p>
                <a:endParaRPr lang="en-US" sz="2300" dirty="0" smtClean="0"/>
              </a:p>
              <a:p>
                <a:r>
                  <a:rPr lang="en-US" sz="2300" dirty="0" smtClean="0"/>
                  <a:t>After seeing </a:t>
                </a:r>
                <a:r>
                  <a:rPr lang="en-US" sz="2300" dirty="0" err="1" smtClean="0"/>
                  <a:t>j’th</a:t>
                </a:r>
                <a:r>
                  <a:rPr lang="en-US" sz="2300" dirty="0" smtClean="0"/>
                  <a:t> state the </a:t>
                </a:r>
                <a:r>
                  <a:rPr lang="en-US" sz="2300" b="1" dirty="0" smtClean="0"/>
                  <a:t>gradient descent rule</a:t>
                </a:r>
                <a:r>
                  <a:rPr lang="en-US" sz="2300" dirty="0" smtClean="0"/>
                  <a:t> tells us that we can decrease error </a:t>
                </a:r>
                <a:r>
                  <a:rPr lang="en-US" sz="2300" dirty="0" err="1" smtClean="0"/>
                  <a:t>wrt</a:t>
                </a:r>
                <a:r>
                  <a:rPr lang="en-US" sz="23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3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300" dirty="0" smtClean="0"/>
                  <a:t>by updating parameters by:</a:t>
                </a:r>
              </a:p>
              <a:p>
                <a:endParaRPr lang="en-US" sz="2300" dirty="0" smtClean="0"/>
              </a:p>
              <a:p>
                <a:endParaRPr lang="en-US" sz="2300" dirty="0" smtClean="0"/>
              </a:p>
              <a:p>
                <a:endParaRPr lang="en-US" sz="2300" dirty="0" smtClean="0"/>
              </a:p>
              <a:p>
                <a:endParaRPr lang="en-US" sz="2300" dirty="0" smtClean="0"/>
              </a:p>
            </p:txBody>
          </p:sp>
        </mc:Choice>
        <mc:Fallback xmlns="">
          <p:sp>
            <p:nvSpPr>
              <p:cNvPr id="133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987425"/>
                <a:ext cx="8458200" cy="5005388"/>
              </a:xfrm>
              <a:blipFill rotWithShape="1">
                <a:blip r:embed="rId3"/>
                <a:stretch>
                  <a:fillRect l="-433" t="-853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65668"/>
              </p:ext>
            </p:extLst>
          </p:nvPr>
        </p:nvGraphicFramePr>
        <p:xfrm>
          <a:off x="2181225" y="2901950"/>
          <a:ext cx="47529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2901950"/>
                        <a:ext cx="47529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Line 5"/>
          <p:cNvSpPr>
            <a:spLocks noChangeShapeType="1"/>
          </p:cNvSpPr>
          <p:nvPr/>
        </p:nvSpPr>
        <p:spPr bwMode="auto">
          <a:xfrm flipV="1">
            <a:off x="2513013" y="3671888"/>
            <a:ext cx="411162" cy="222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14338" y="3873500"/>
            <a:ext cx="285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squared error of example j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4202113" y="3609975"/>
            <a:ext cx="260350" cy="4365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465513" y="3995738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our estimated value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for j’th state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281113" y="6345238"/>
            <a:ext cx="159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00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5878513" y="3617913"/>
            <a:ext cx="53340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761038" y="3905250"/>
            <a:ext cx="262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target value for j’th state</a:t>
            </a: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2787650" y="6067425"/>
            <a:ext cx="382588" cy="404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7163" y="1350963"/>
          <a:ext cx="27781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6" imgW="1422400" imgH="254000" progId="Equation.3">
                  <p:embed/>
                </p:oleObj>
              </mc:Choice>
              <mc:Fallback>
                <p:oleObj name="Equation" r:id="rId6" imgW="1422400" imgH="254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1350963"/>
                        <a:ext cx="27781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643722"/>
              </p:ext>
            </p:extLst>
          </p:nvPr>
        </p:nvGraphicFramePr>
        <p:xfrm>
          <a:off x="1885950" y="5338763"/>
          <a:ext cx="21494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8" imgW="1002960" imgH="457200" progId="Equation.3">
                  <p:embed/>
                </p:oleObj>
              </mc:Choice>
              <mc:Fallback>
                <p:oleObj name="Equation" r:id="rId8" imgW="10029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338763"/>
                        <a:ext cx="214947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13319" grpId="0"/>
      <p:bldP spid="13320" grpId="0" animBg="1"/>
      <p:bldP spid="13321" grpId="0"/>
      <p:bldP spid="13322" grpId="0"/>
      <p:bldP spid="13323" grpId="0" animBg="1"/>
      <p:bldP spid="13324" grpId="0"/>
      <p:bldP spid="13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C98B2C-6BBE-4B15-9329-7D4B52A3077A}" type="slidenum">
              <a:rPr lang="en-US" sz="1400" smtClean="0">
                <a:latin typeface="Comic Sans MS" pitchFamily="66" charset="0"/>
              </a:rPr>
              <a:pPr/>
              <a:t>12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-34925"/>
            <a:ext cx="7772400" cy="617538"/>
          </a:xfrm>
        </p:spPr>
        <p:txBody>
          <a:bodyPr/>
          <a:lstStyle/>
          <a:p>
            <a:r>
              <a:rPr lang="en-US" sz="2800" smtClean="0"/>
              <a:t>Aside: continued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arlett" pitchFamily="2" charset="2"/>
              <a:buNone/>
            </a:pPr>
            <a:endParaRPr lang="en-US" sz="2300" smtClean="0"/>
          </a:p>
          <a:p>
            <a:endParaRPr lang="en-US" sz="2300" smtClean="0"/>
          </a:p>
          <a:p>
            <a:endParaRPr lang="en-US" sz="2300" smtClean="0"/>
          </a:p>
          <a:p>
            <a:endParaRPr lang="en-US" sz="2300" smtClean="0"/>
          </a:p>
          <a:p>
            <a:endParaRPr lang="en-US" sz="2300" smtClean="0"/>
          </a:p>
          <a:p>
            <a:endParaRPr lang="en-US" sz="2300" smtClean="0"/>
          </a:p>
        </p:txBody>
      </p:sp>
      <p:graphicFrame>
        <p:nvGraphicFramePr>
          <p:cNvPr id="143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89672"/>
              </p:ext>
            </p:extLst>
          </p:nvPr>
        </p:nvGraphicFramePr>
        <p:xfrm>
          <a:off x="1246188" y="677863"/>
          <a:ext cx="54149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6" name="Equation" r:id="rId3" imgW="2527200" imgH="507960" progId="Equation.3">
                  <p:embed/>
                </p:oleObj>
              </mc:Choice>
              <mc:Fallback>
                <p:oleObj name="Equation" r:id="rId3" imgW="2527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677863"/>
                        <a:ext cx="54149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15"/>
          <p:cNvSpPr>
            <a:spLocks/>
          </p:cNvSpPr>
          <p:nvPr/>
        </p:nvSpPr>
        <p:spPr bwMode="auto">
          <a:xfrm rot="16200000">
            <a:off x="4762434" y="1419624"/>
            <a:ext cx="298061" cy="1059930"/>
          </a:xfrm>
          <a:prstGeom prst="leftBrace">
            <a:avLst>
              <a:gd name="adj1" fmla="val 4128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0055"/>
              </p:ext>
            </p:extLst>
          </p:nvPr>
        </p:nvGraphicFramePr>
        <p:xfrm>
          <a:off x="4849813" y="2098675"/>
          <a:ext cx="2444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2098675"/>
                        <a:ext cx="2444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303213" y="3059113"/>
            <a:ext cx="8156575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 dirty="0"/>
              <a:t> For a linear approximation function:</a:t>
            </a:r>
          </a:p>
          <a:p>
            <a:pPr algn="l">
              <a:buFontTx/>
              <a:buChar char="•"/>
            </a:pPr>
            <a:endParaRPr lang="en-US" dirty="0"/>
          </a:p>
          <a:p>
            <a:pPr algn="l">
              <a:buFontTx/>
              <a:buChar char="•"/>
            </a:pPr>
            <a:endParaRPr lang="en-US" dirty="0"/>
          </a:p>
          <a:p>
            <a:pPr algn="l">
              <a:buFontTx/>
              <a:buChar char="•"/>
            </a:pPr>
            <a:endParaRPr lang="en-US" dirty="0"/>
          </a:p>
          <a:p>
            <a:pPr algn="l">
              <a:buFontTx/>
              <a:buChar char="•"/>
            </a:pPr>
            <a:r>
              <a:rPr lang="en-US" dirty="0"/>
              <a:t> Thus the update becomes:</a:t>
            </a:r>
          </a:p>
          <a:p>
            <a:pPr algn="l">
              <a:buFontTx/>
              <a:buChar char="•"/>
            </a:pPr>
            <a:r>
              <a:rPr lang="en-US" dirty="0"/>
              <a:t> For linear functions this update is guaranteed to converge</a:t>
            </a:r>
            <a:br>
              <a:rPr lang="en-US" dirty="0"/>
            </a:br>
            <a:r>
              <a:rPr lang="en-US" dirty="0"/>
              <a:t>  to best approximation for suitable learning rate schedule </a:t>
            </a:r>
          </a:p>
        </p:txBody>
      </p:sp>
      <p:graphicFrame>
        <p:nvGraphicFramePr>
          <p:cNvPr id="14345" name="Object 18"/>
          <p:cNvGraphicFramePr>
            <a:graphicFrameLocks noChangeAspect="1"/>
          </p:cNvGraphicFramePr>
          <p:nvPr/>
        </p:nvGraphicFramePr>
        <p:xfrm>
          <a:off x="711200" y="3636963"/>
          <a:ext cx="5522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8" name="Equation" r:id="rId7" imgW="2578100" imgH="254000" progId="Equation.3">
                  <p:embed/>
                </p:oleObj>
              </mc:Choice>
              <mc:Fallback>
                <p:oleObj name="Equation" r:id="rId7" imgW="2578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636963"/>
                        <a:ext cx="55229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9"/>
          <p:cNvGraphicFramePr>
            <a:graphicFrameLocks noChangeAspect="1"/>
          </p:cNvGraphicFramePr>
          <p:nvPr/>
        </p:nvGraphicFramePr>
        <p:xfrm>
          <a:off x="4235450" y="5194300"/>
          <a:ext cx="42449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9" name="Equation" r:id="rId9" imgW="1981200" imgH="266700" progId="Equation.3">
                  <p:embed/>
                </p:oleObj>
              </mc:Choice>
              <mc:Fallback>
                <p:oleObj name="Equation" r:id="rId9" imgW="19812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5194300"/>
                        <a:ext cx="42449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0"/>
          <p:cNvGraphicFramePr>
            <a:graphicFrameLocks noChangeAspect="1"/>
          </p:cNvGraphicFramePr>
          <p:nvPr/>
        </p:nvGraphicFramePr>
        <p:xfrm>
          <a:off x="814388" y="4206875"/>
          <a:ext cx="22304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0" name="Equation" r:id="rId11" imgW="1040948" imgH="482391" progId="Equation.3">
                  <p:embed/>
                </p:oleObj>
              </mc:Choice>
              <mc:Fallback>
                <p:oleObj name="Equation" r:id="rId11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206875"/>
                        <a:ext cx="223043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24"/>
          <p:cNvSpPr txBox="1">
            <a:spLocks noChangeArrowheads="1"/>
          </p:cNvSpPr>
          <p:nvPr/>
        </p:nvSpPr>
        <p:spPr bwMode="auto">
          <a:xfrm>
            <a:off x="6008688" y="2008713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</a:rPr>
              <a:t>depends on form of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err="1">
                <a:solidFill>
                  <a:srgbClr val="FF0000"/>
                </a:solidFill>
              </a:rPr>
              <a:t>approximator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1435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228869"/>
              </p:ext>
            </p:extLst>
          </p:nvPr>
        </p:nvGraphicFramePr>
        <p:xfrm>
          <a:off x="296863" y="2014538"/>
          <a:ext cx="3095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1" name="Equation" r:id="rId13" imgW="1638000" imgH="393480" progId="Equation.3">
                  <p:embed/>
                </p:oleObj>
              </mc:Choice>
              <mc:Fallback>
                <p:oleObj name="Equation" r:id="rId1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14538"/>
                        <a:ext cx="3095625" cy="6064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1821" y="2083663"/>
                <a:ext cx="2015424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1" y="2083663"/>
                <a:ext cx="2015424" cy="517834"/>
              </a:xfrm>
              <a:prstGeom prst="rect">
                <a:avLst/>
              </a:prstGeom>
              <a:blipFill rotWithShape="1">
                <a:blip r:embed="rId15"/>
                <a:stretch>
                  <a:fillRect t="-4706" r="-48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15"/>
          <p:cNvSpPr>
            <a:spLocks/>
          </p:cNvSpPr>
          <p:nvPr/>
        </p:nvSpPr>
        <p:spPr bwMode="auto">
          <a:xfrm rot="16200000">
            <a:off x="5997120" y="1255917"/>
            <a:ext cx="347663" cy="1089284"/>
          </a:xfrm>
          <a:prstGeom prst="leftBrace">
            <a:avLst>
              <a:gd name="adj1" fmla="val 4128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9" grpId="0"/>
      <p:bldP spid="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6756265-86B0-477E-9CC3-19AE3365BF34}" type="slidenum">
              <a:rPr lang="en-US" sz="1400" smtClean="0">
                <a:latin typeface="Comic Sans MS" pitchFamily="66" charset="0"/>
              </a:rPr>
              <a:pPr/>
              <a:t>13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263"/>
            <a:ext cx="8982075" cy="617537"/>
          </a:xfrm>
        </p:spPr>
        <p:txBody>
          <a:bodyPr/>
          <a:lstStyle/>
          <a:p>
            <a:r>
              <a:rPr lang="en-US" smtClean="0"/>
              <a:t>TD-based RL for Linear Approximators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749300"/>
            <a:ext cx="8650287" cy="48402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Start with initial parameter values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Take action according to an </a:t>
            </a:r>
            <a:r>
              <a:rPr lang="en-US" sz="2400" smtClean="0">
                <a:solidFill>
                  <a:srgbClr val="FF0000"/>
                </a:solidFill>
              </a:rPr>
              <a:t>explore/exploit policy </a:t>
            </a:r>
            <a:br>
              <a:rPr lang="en-US" sz="2400" smtClean="0">
                <a:solidFill>
                  <a:srgbClr val="FF0000"/>
                </a:solidFill>
              </a:rPr>
            </a:br>
            <a:r>
              <a:rPr lang="en-US" sz="2400" smtClean="0"/>
              <a:t>(should converge to greedy policy, i.e. GLIE) </a:t>
            </a:r>
            <a:br>
              <a:rPr lang="en-US" sz="2400" smtClean="0"/>
            </a:br>
            <a:r>
              <a:rPr lang="en-US" sz="2400" smtClean="0"/>
              <a:t>Transition from s to s’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Update estimated model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Perform TD update for each parameter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Goto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smtClean="0"/>
              <a:t>     </a:t>
            </a:r>
            <a:r>
              <a:rPr lang="en-US" sz="2400" smtClean="0">
                <a:solidFill>
                  <a:srgbClr val="FF0000"/>
                </a:solidFill>
              </a:rPr>
              <a:t>What should we use for “target value” v(s)?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581150" y="3387725"/>
          <a:ext cx="49482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1803400" imgH="254000" progId="Equation.3">
                  <p:embed/>
                </p:oleObj>
              </mc:Choice>
              <mc:Fallback>
                <p:oleObj name="Equation" r:id="rId3" imgW="18034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387725"/>
                        <a:ext cx="49482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65138" y="5145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2238" y="5153025"/>
            <a:ext cx="8980487" cy="1552575"/>
            <a:chOff x="77" y="3126"/>
            <a:chExt cx="5657" cy="978"/>
          </a:xfrm>
        </p:grpSpPr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77" y="3126"/>
              <a:ext cx="565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buFontTx/>
                <a:buChar char="•"/>
              </a:pPr>
              <a:r>
                <a:rPr lang="en-US"/>
                <a:t> Use the TD prediction based on the next state s’</a:t>
              </a:r>
            </a:p>
            <a:p>
              <a:pPr algn="l">
                <a:buFontTx/>
                <a:buChar char="•"/>
              </a:pPr>
              <a:endParaRPr lang="en-US"/>
            </a:p>
            <a:p>
              <a:pPr algn="l"/>
              <a:r>
                <a:rPr lang="en-US"/>
                <a:t>  this is the same as previous TD method only with approximation</a:t>
              </a:r>
            </a:p>
          </p:txBody>
        </p:sp>
        <p:graphicFrame>
          <p:nvGraphicFramePr>
            <p:cNvPr id="15370" name="Object 8"/>
            <p:cNvGraphicFramePr>
              <a:graphicFrameLocks noChangeAspect="1"/>
            </p:cNvGraphicFramePr>
            <p:nvPr/>
          </p:nvGraphicFramePr>
          <p:xfrm>
            <a:off x="1173" y="3432"/>
            <a:ext cx="187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Equation" r:id="rId5" imgW="1320227" imgH="253890" progId="Equation.3">
                    <p:embed/>
                  </p:oleObj>
                </mc:Choice>
                <mc:Fallback>
                  <p:oleObj name="Equation" r:id="rId5" imgW="1320227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432"/>
                          <a:ext cx="187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EFF3F5F-AE12-41D7-A03C-6934EB2404FC}" type="slidenum">
              <a:rPr lang="en-US" sz="1400" smtClean="0">
                <a:latin typeface="Comic Sans MS" pitchFamily="66" charset="0"/>
              </a:rPr>
              <a:pPr/>
              <a:t>14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263"/>
            <a:ext cx="8982075" cy="617537"/>
          </a:xfrm>
        </p:spPr>
        <p:txBody>
          <a:bodyPr/>
          <a:lstStyle/>
          <a:p>
            <a:r>
              <a:rPr lang="en-US" smtClean="0"/>
              <a:t>TD-based RL for Linear Approximators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42950"/>
            <a:ext cx="8650287" cy="48402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Start with initial parameter values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Take action according to an </a:t>
            </a:r>
            <a:r>
              <a:rPr lang="en-US" sz="2400" smtClean="0">
                <a:solidFill>
                  <a:srgbClr val="FF0000"/>
                </a:solidFill>
              </a:rPr>
              <a:t>explore/exploit policy</a:t>
            </a:r>
            <a:br>
              <a:rPr lang="en-US" sz="2400" smtClean="0">
                <a:solidFill>
                  <a:srgbClr val="FF0000"/>
                </a:solidFill>
              </a:rPr>
            </a:br>
            <a:r>
              <a:rPr lang="en-US" sz="2400" smtClean="0"/>
              <a:t>(should converge to greedy policy, i.e. GLIE)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Update estimated model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Perform TD update for each parameter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Goto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smtClean="0"/>
              <a:t>     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1173163" y="3133725"/>
          <a:ext cx="5197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2425700" imgH="254000" progId="Equation.3">
                  <p:embed/>
                </p:oleObj>
              </mc:Choice>
              <mc:Fallback>
                <p:oleObj name="Equation" r:id="rId3" imgW="24257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133725"/>
                        <a:ext cx="51974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465138" y="5145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350838" y="4559300"/>
            <a:ext cx="8561387" cy="212365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 sz="2200" dirty="0"/>
              <a:t>  Step 2 requires a model to select greedy action </a:t>
            </a:r>
          </a:p>
          <a:p>
            <a:pPr algn="l">
              <a:buFontTx/>
              <a:buChar char="•"/>
            </a:pPr>
            <a:r>
              <a:rPr lang="en-US" sz="2200" dirty="0"/>
              <a:t>  For some applications (e.g. Backgammon </a:t>
            </a:r>
            <a:r>
              <a:rPr lang="en-US" sz="2200" dirty="0" smtClean="0"/>
              <a:t>) </a:t>
            </a:r>
            <a:r>
              <a:rPr lang="en-US" sz="2200" dirty="0"/>
              <a:t>it is easy to get a </a:t>
            </a:r>
            <a:r>
              <a:rPr lang="en-US" sz="2200" dirty="0" smtClean="0"/>
              <a:t>compact model representation (but not </a:t>
            </a:r>
            <a:r>
              <a:rPr lang="en-US" sz="2200" dirty="0"/>
              <a:t>easy to get </a:t>
            </a:r>
            <a:r>
              <a:rPr lang="en-US" sz="2200" dirty="0" smtClean="0"/>
              <a:t>policy), so TD is appropriate.</a:t>
            </a:r>
            <a:endParaRPr lang="en-US" sz="2200" dirty="0"/>
          </a:p>
          <a:p>
            <a:pPr algn="l">
              <a:buFontTx/>
              <a:buChar char="•"/>
            </a:pPr>
            <a:r>
              <a:rPr lang="en-US" sz="2200" dirty="0"/>
              <a:t>  For others it is difficult to </a:t>
            </a:r>
            <a:r>
              <a:rPr lang="en-US" sz="2200" dirty="0" smtClean="0"/>
              <a:t>small/compact model representation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7D2034-8E66-4D76-B532-2ACC18E36538}" type="slidenum">
              <a:rPr lang="en-US" sz="1400" smtClean="0">
                <a:latin typeface="Comic Sans MS" pitchFamily="66" charset="0"/>
              </a:rPr>
              <a:pPr/>
              <a:t>15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dirty="0" smtClean="0"/>
              <a:t>Q-function Approximation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987425"/>
            <a:ext cx="8458200" cy="55387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Define a set of features over state-action pairs: f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), …,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State-action pairs with similar feature values will be treated similarly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More complex functions require more complex features</a:t>
            </a:r>
          </a:p>
          <a:p>
            <a:pPr lvl="1">
              <a:lnSpc>
                <a:spcPct val="90000"/>
              </a:lnSpc>
              <a:buFont typeface="Marlett" pitchFamily="2" charset="2"/>
              <a:buNone/>
              <a:defRPr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Marlett" pitchFamily="2" charset="2"/>
              <a:buNone/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Just as for TD, we can generalize Q-learning to update the parameters of the Q-function approximation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</p:txBody>
      </p:sp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469900" y="3181350"/>
          <a:ext cx="8201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3162300" imgH="254000" progId="Equation.3">
                  <p:embed/>
                </p:oleObj>
              </mc:Choice>
              <mc:Fallback>
                <p:oleObj name="Equation" r:id="rId3" imgW="31623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181350"/>
                        <a:ext cx="82010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2730500" y="3868738"/>
            <a:ext cx="628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</a:rPr>
              <a:t>Features are a function of states and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FBE618-17DE-454C-9819-EB9077016ACC}" type="slidenum">
              <a:rPr lang="en-US" sz="1400" smtClean="0">
                <a:latin typeface="Comic Sans MS" pitchFamily="66" charset="0"/>
              </a:rPr>
              <a:pPr/>
              <a:t>16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-11113"/>
            <a:ext cx="8982075" cy="617538"/>
          </a:xfrm>
        </p:spPr>
        <p:txBody>
          <a:bodyPr/>
          <a:lstStyle/>
          <a:p>
            <a:r>
              <a:rPr lang="en-US" smtClean="0"/>
              <a:t>Q-learning with Linear Approximators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68388"/>
            <a:ext cx="8650287" cy="48402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Start with initial parameter values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Take action a according to an </a:t>
            </a:r>
            <a:r>
              <a:rPr lang="en-US" sz="2400" smtClean="0">
                <a:solidFill>
                  <a:srgbClr val="FF0000"/>
                </a:solidFill>
              </a:rPr>
              <a:t>explore/exploit policy</a:t>
            </a:r>
            <a:br>
              <a:rPr lang="en-US" sz="2400" smtClean="0">
                <a:solidFill>
                  <a:srgbClr val="FF0000"/>
                </a:solidFill>
              </a:rPr>
            </a:br>
            <a:r>
              <a:rPr lang="en-US" sz="2400" smtClean="0"/>
              <a:t>(should converge to greedy policy, i.e. GLIE) transitioning from s to s’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Perform TD update for each parameter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Goto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smtClean="0"/>
              <a:t>     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5138" y="5145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862013" y="3217863"/>
          <a:ext cx="74199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3225800" imgH="304800" progId="Equation.3">
                  <p:embed/>
                </p:oleObj>
              </mc:Choice>
              <mc:Fallback>
                <p:oleObj name="Equation" r:id="rId3" imgW="32258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217863"/>
                        <a:ext cx="74199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03225" y="5262563"/>
            <a:ext cx="8516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/>
              <a:t> TD converges close to minimum error solution</a:t>
            </a:r>
          </a:p>
          <a:p>
            <a:pPr algn="l">
              <a:buFontTx/>
              <a:buChar char="•"/>
            </a:pPr>
            <a:r>
              <a:rPr lang="en-US"/>
              <a:t> Q-learning can diverge. Converges under some conditions. </a:t>
            </a:r>
          </a:p>
        </p:txBody>
      </p:sp>
      <p:sp>
        <p:nvSpPr>
          <p:cNvPr id="19465" name="AutoShape 15"/>
          <p:cNvSpPr>
            <a:spLocks/>
          </p:cNvSpPr>
          <p:nvPr/>
        </p:nvSpPr>
        <p:spPr bwMode="auto">
          <a:xfrm rot="-5400000">
            <a:off x="4059238" y="2460625"/>
            <a:ext cx="347662" cy="3068638"/>
          </a:xfrm>
          <a:prstGeom prst="leftBrace">
            <a:avLst>
              <a:gd name="adj1" fmla="val 41272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24"/>
          <p:cNvSpPr txBox="1">
            <a:spLocks noChangeArrowheads="1"/>
          </p:cNvSpPr>
          <p:nvPr/>
        </p:nvSpPr>
        <p:spPr bwMode="auto">
          <a:xfrm>
            <a:off x="2960688" y="4186238"/>
            <a:ext cx="277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estimate of Q(s,a) based 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on observed transition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F5035-444B-43F8-9070-6DFE3AF04E45}" type="slidenum">
              <a:rPr lang="en-US" sz="1400" smtClean="0">
                <a:latin typeface="Comic Sans MS" pitchFamily="66" charset="0"/>
              </a:rPr>
              <a:pPr/>
              <a:t>17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dirty="0" smtClean="0"/>
              <a:t>Defining State-Action Features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800100"/>
            <a:ext cx="8458200" cy="5538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Often it is straightforward to define features of state-action pairs (example to come)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other cases it is easier and more natural to define features on states f</a:t>
            </a:r>
            <a:r>
              <a:rPr lang="en-US" baseline="-25000" dirty="0" smtClean="0"/>
              <a:t>1</a:t>
            </a:r>
            <a:r>
              <a:rPr lang="en-US" dirty="0" smtClean="0"/>
              <a:t>(s), …,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Fortunately there is a generic way of deriving state-features from a set of state features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construct a set of </a:t>
            </a:r>
            <a:r>
              <a:rPr lang="en-US" i="1" dirty="0" smtClean="0"/>
              <a:t>n </a:t>
            </a:r>
            <a:r>
              <a:rPr lang="en-US" dirty="0" smtClean="0"/>
              <a:t>x</a:t>
            </a:r>
            <a:r>
              <a:rPr lang="en-US" i="1" dirty="0" smtClean="0"/>
              <a:t> |A|</a:t>
            </a:r>
            <a:r>
              <a:rPr lang="en-US" dirty="0" smtClean="0"/>
              <a:t> state-action features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95363" y="4151313"/>
          <a:ext cx="38258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4" imgW="1663700" imgH="482600" progId="Equation.3">
                  <p:embed/>
                </p:oleObj>
              </mc:Choice>
              <mc:Fallback>
                <p:oleObj name="Equation" r:id="rId4" imgW="16637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151313"/>
                        <a:ext cx="38258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116513" y="4435475"/>
          <a:ext cx="33861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6" imgW="1473200" imgH="203200" progId="Equation.3">
                  <p:embed/>
                </p:oleObj>
              </mc:Choice>
              <mc:Fallback>
                <p:oleObj name="Equation" r:id="rId6" imgW="1473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4435475"/>
                        <a:ext cx="33861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F5035-444B-43F8-9070-6DFE3AF04E45}" type="slidenum">
              <a:rPr lang="en-US" sz="1400" smtClean="0">
                <a:latin typeface="Comic Sans MS" pitchFamily="66" charset="0"/>
              </a:rPr>
              <a:pPr/>
              <a:t>18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dirty="0" smtClean="0"/>
              <a:t>Defining State-Action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800100"/>
                <a:ext cx="8458200" cy="553878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This effectively replicates the state features across actions, and activates only one set of features based on which action is selected</a:t>
                </a:r>
              </a:p>
              <a:p>
                <a:pPr>
                  <a:lnSpc>
                    <a:spcPct val="90000"/>
                  </a:lnSpc>
                </a:pPr>
                <a:endParaRPr lang="en-US" i="1" dirty="0">
                  <a:latin typeface="Cambria Math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:r>
                  <a:rPr lang="en-US" b="0" i="1" dirty="0" smtClean="0">
                    <a:latin typeface="Cambria Math"/>
                  </a:rPr>
                  <a:t>                 </a:t>
                </a:r>
                <a:br>
                  <a:rPr lang="en-US" b="0" i="1" dirty="0" smtClean="0">
                    <a:latin typeface="Cambria Math"/>
                  </a:rPr>
                </a:br>
                <a:r>
                  <a:rPr lang="en-US" b="0" i="1" dirty="0" smtClean="0">
                    <a:latin typeface="Cambria Math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,  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</a:rPr>
                          <m:t>where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>
                  <a:lnSpc>
                    <a:spcPct val="90000"/>
                  </a:lnSpc>
                </a:pPr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Each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has its own set of parameters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800100"/>
                <a:ext cx="8458200" cy="5538788"/>
              </a:xfrm>
              <a:blipFill rotWithShape="1">
                <a:blip r:embed="rId3"/>
                <a:stretch>
                  <a:fillRect l="-793" t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9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F5035-444B-43F8-9070-6DFE3AF04E45}" type="slidenum">
              <a:rPr lang="en-US" sz="1400" smtClean="0">
                <a:latin typeface="Comic Sans MS" pitchFamily="66" charset="0"/>
              </a:rPr>
              <a:pPr/>
              <a:t>19</a:t>
            </a:fld>
            <a:endParaRPr lang="en-US" sz="140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7065706-218E-4DC7-951A-85965EA413D2}" type="slidenum">
              <a:rPr lang="en-US" sz="1400" smtClean="0">
                <a:latin typeface="Comic Sans MS" pitchFamily="66" charset="0"/>
              </a:rPr>
              <a:pPr/>
              <a:t>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12725"/>
            <a:ext cx="7772400" cy="617538"/>
          </a:xfrm>
        </p:spPr>
        <p:txBody>
          <a:bodyPr/>
          <a:lstStyle/>
          <a:p>
            <a:r>
              <a:rPr lang="en-US" smtClean="0"/>
              <a:t>Large State Spaces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When a problem has a large state space we can not longer represent the V or Q functions as explicit tables</a:t>
            </a:r>
          </a:p>
          <a:p>
            <a:pPr>
              <a:lnSpc>
                <a:spcPct val="90000"/>
              </a:lnSpc>
            </a:pPr>
            <a:r>
              <a:rPr lang="en-US" smtClean="0"/>
              <a:t>Even if we had enough memory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Never enough training data!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Learning takes too long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What to do??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1CB489-9E12-4BD5-8221-8F73E14E9418}" type="slidenum">
              <a:rPr lang="en-US" sz="1400">
                <a:latin typeface="Comic Sans MS" pitchFamily="66" charset="0"/>
              </a:rPr>
              <a:pPr/>
              <a:t>20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973138"/>
            <a:ext cx="8089900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Wargus is real-time strategy (RTS)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Tactical battles are a key aspect of the game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Marlett" pitchFamily="2" charset="2"/>
              <a:buNone/>
            </a:pPr>
            <a:r>
              <a:rPr lang="en-US" sz="2000" smtClean="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RL Task</a:t>
            </a:r>
            <a:r>
              <a:rPr lang="en-US" sz="2400" smtClean="0"/>
              <a:t>: learn a policy to control </a:t>
            </a:r>
            <a:r>
              <a:rPr lang="en-US" sz="2400" i="1" smtClean="0"/>
              <a:t>n</a:t>
            </a:r>
            <a:r>
              <a:rPr lang="en-US" sz="2400" smtClean="0"/>
              <a:t> friendly agents in a battle against </a:t>
            </a:r>
            <a:r>
              <a:rPr lang="en-US" sz="2400" i="1" smtClean="0"/>
              <a:t>m</a:t>
            </a:r>
            <a:r>
              <a:rPr lang="en-US" sz="2400" smtClean="0"/>
              <a:t> enemy 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Policy should be applicable to tasks with different sets and numbers of agents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endParaRPr lang="en-US" sz="2000" smtClean="0">
              <a:solidFill>
                <a:srgbClr val="9900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9900CC"/>
              </a:solidFill>
            </a:endParaRPr>
          </a:p>
        </p:txBody>
      </p:sp>
      <p:pic>
        <p:nvPicPr>
          <p:cNvPr id="20485" name="Picture 11" descr="5on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6413"/>
            <a:ext cx="301625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4" descr="10on10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757363"/>
            <a:ext cx="29908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4"/>
          <p:cNvSpPr txBox="1">
            <a:spLocks noChangeArrowheads="1"/>
          </p:cNvSpPr>
          <p:nvPr/>
        </p:nvSpPr>
        <p:spPr bwMode="auto">
          <a:xfrm>
            <a:off x="1441450" y="3984625"/>
            <a:ext cx="1090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5 vs. 5</a:t>
            </a:r>
          </a:p>
        </p:txBody>
      </p: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5713413" y="3946525"/>
            <a:ext cx="1433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10 vs.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3CE290-470D-4D64-893C-39E4B54E095C}" type="slidenum">
              <a:rPr lang="en-US" sz="1400">
                <a:latin typeface="Comic Sans MS" pitchFamily="66" charset="0"/>
              </a:rPr>
              <a:pPr/>
              <a:t>21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973138"/>
            <a:ext cx="8882062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u="sng" smtClean="0"/>
              <a:t>States</a:t>
            </a:r>
            <a:r>
              <a:rPr lang="en-US" sz="2400" smtClean="0"/>
              <a:t>: contain information about the locations, health, and current activity of all friendly and enemy agents</a:t>
            </a:r>
            <a:endParaRPr lang="en-US" sz="2400" b="1" u="sng" smtClean="0"/>
          </a:p>
          <a:p>
            <a:pPr eaLnBrk="1" hangingPunct="1">
              <a:lnSpc>
                <a:spcPct val="90000"/>
              </a:lnSpc>
            </a:pPr>
            <a:r>
              <a:rPr lang="en-US" sz="2400" b="1" u="sng" smtClean="0"/>
              <a:t>Actions</a:t>
            </a:r>
            <a:r>
              <a:rPr lang="en-US" sz="2400" smtClean="0"/>
              <a:t>:  Attack(F,E)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causes friendly agent F to attack enemy E</a:t>
            </a:r>
          </a:p>
          <a:p>
            <a:pPr eaLnBrk="1" hangingPunct="1">
              <a:lnSpc>
                <a:spcPct val="90000"/>
              </a:lnSpc>
            </a:pPr>
            <a:endParaRPr lang="en-US" sz="2400" b="1" u="sng" smtClean="0"/>
          </a:p>
          <a:p>
            <a:pPr eaLnBrk="1" hangingPunct="1">
              <a:lnSpc>
                <a:spcPct val="90000"/>
              </a:lnSpc>
            </a:pPr>
            <a:r>
              <a:rPr lang="en-US" sz="2400" b="1" u="sng" smtClean="0"/>
              <a:t>Policy</a:t>
            </a:r>
            <a:r>
              <a:rPr lang="en-US" sz="2400" smtClean="0"/>
              <a:t>: represented via Q-function Q(s,Attack(F,E))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decision cycle loop through each friendly agent F and select enemy E to attack that maximizes Q(s,Attack(F,E))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Q(s,Attack(F,E)) generalizes over any friendly and enemy agents F and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used a linear function approximator with Q-learning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Marlett" pitchFamily="2" charset="2"/>
              <a:buNone/>
            </a:pPr>
            <a:r>
              <a:rPr lang="en-US" sz="2000" smtClean="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RL Task</a:t>
            </a:r>
            <a:r>
              <a:rPr lang="en-US" sz="2400" smtClean="0"/>
              <a:t>: learn a policy to control n friendly agents in a battle against m enemy 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Policy should be applicable to tasks with different sets and numbers of 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That is, policy should be relational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9900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BA4DED-B486-4340-AF4C-315E109FE7D1}" type="slidenum">
              <a:rPr lang="en-US" sz="1400">
                <a:latin typeface="Comic Sans MS" pitchFamily="66" charset="0"/>
              </a:rPr>
              <a:pPr/>
              <a:t>22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444625"/>
            <a:ext cx="80899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Engineered a set of relational features </a:t>
            </a:r>
            <a:br>
              <a:rPr lang="en-US" sz="2400" smtClean="0"/>
            </a:br>
            <a:r>
              <a:rPr lang="en-US" sz="2400" smtClean="0"/>
              <a:t>     {f</a:t>
            </a:r>
            <a:r>
              <a:rPr lang="en-US" sz="1600" smtClean="0"/>
              <a:t>1</a:t>
            </a:r>
            <a:r>
              <a:rPr lang="en-US" sz="2400" smtClean="0"/>
              <a:t>(s,Attack(F,E)), …., f</a:t>
            </a:r>
            <a:r>
              <a:rPr lang="en-US" sz="1600" smtClean="0"/>
              <a:t>n</a:t>
            </a:r>
            <a:r>
              <a:rPr lang="en-US" sz="2400" smtClean="0"/>
              <a:t>(s,Attack(F,E))}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b="1" u="sng" smtClean="0"/>
              <a:t>Example Features</a:t>
            </a:r>
            <a:r>
              <a:rPr lang="en-US" sz="240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# of other friendly agents that are currently attacking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Health of friendly agent 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Health of enemy agent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Difference in health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Walking distance between F and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Is E the enemy agent that F is currently attacking?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Is F the closest friendly agent to E?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Is E the closest enemy agent to E?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Features are well defined for any number of agents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22533" name="Object 18"/>
          <p:cNvGraphicFramePr>
            <a:graphicFrameLocks noChangeAspect="1"/>
          </p:cNvGraphicFramePr>
          <p:nvPr/>
        </p:nvGraphicFramePr>
        <p:xfrm>
          <a:off x="930275" y="796925"/>
          <a:ext cx="671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3" imgW="3136900" imgH="254000" progId="Equation.3">
                  <p:embed/>
                </p:oleObj>
              </mc:Choice>
              <mc:Fallback>
                <p:oleObj name="Equation" r:id="rId3" imgW="31369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796925"/>
                        <a:ext cx="67198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83986F-276F-409E-9560-061A8790384F}" type="slidenum">
              <a:rPr lang="en-US" sz="1400">
                <a:latin typeface="Comic Sans MS" pitchFamily="66" charset="0"/>
              </a:rPr>
              <a:pPr/>
              <a:t>23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720725"/>
            <a:ext cx="80899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6" name="5on5_final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1728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971800" y="6248400"/>
            <a:ext cx="2908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Initial random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CDB6CA-5BD2-45D3-A564-3AE77FB8583D}" type="slidenum">
              <a:rPr lang="en-US" sz="1400">
                <a:latin typeface="Comic Sans MS" pitchFamily="66" charset="0"/>
              </a:rPr>
              <a:pPr/>
              <a:t>24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720725"/>
            <a:ext cx="80899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Linear Q-learning in 5 vs. 5 battle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66738" y="1362075"/>
          <a:ext cx="8066087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Worksheet" r:id="rId3" imgW="4648108" imgH="2181317" progId="Excel.Sheet.8">
                  <p:embed/>
                </p:oleObj>
              </mc:Choice>
              <mc:Fallback>
                <p:oleObj name="Worksheet" r:id="rId3" imgW="4648108" imgH="218131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362075"/>
                        <a:ext cx="8066087" cy="469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41B8D-D2ED-411B-A055-EE0A7F814B0E}" type="slidenum">
              <a:rPr lang="en-US" sz="1400">
                <a:latin typeface="Comic Sans MS" pitchFamily="66" charset="0"/>
              </a:rPr>
              <a:pPr/>
              <a:t>25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720725"/>
            <a:ext cx="80899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667000" y="6248400"/>
            <a:ext cx="45164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Learned Policy after 120 battles</a:t>
            </a:r>
          </a:p>
        </p:txBody>
      </p:sp>
      <p:pic>
        <p:nvPicPr>
          <p:cNvPr id="8" name="5on5_final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9F7618-3624-4ED1-99E4-397CE07EE6D5}" type="slidenum">
              <a:rPr lang="en-US" sz="1400">
                <a:latin typeface="Comic Sans MS" pitchFamily="66" charset="0"/>
              </a:rPr>
              <a:pPr/>
              <a:t>26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9525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720725"/>
            <a:ext cx="80899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676400" y="6248400"/>
            <a:ext cx="5695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10 vs. 10 using policy learned on 5 vs. 5</a:t>
            </a:r>
          </a:p>
        </p:txBody>
      </p:sp>
      <p:pic>
        <p:nvPicPr>
          <p:cNvPr id="2" name="10on10_transfer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762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E9F342-36F2-4D2A-9964-A6D2C387FBC3}" type="slidenum">
              <a:rPr lang="en-US" sz="1400">
                <a:latin typeface="Comic Sans MS" pitchFamily="66" charset="0"/>
              </a:rPr>
              <a:pPr/>
              <a:t>27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8072438" cy="617538"/>
          </a:xfrm>
        </p:spPr>
        <p:txBody>
          <a:bodyPr/>
          <a:lstStyle/>
          <a:p>
            <a:pPr eaLnBrk="1" hangingPunct="1"/>
            <a:r>
              <a:rPr lang="en-US" smtClean="0"/>
              <a:t>Example: Tactical Battles in Wargus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625475"/>
            <a:ext cx="80899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Initialize Q-function for 10 vs. 10 to one learned for 5 vs.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Initial performance is very good which demonstrates generalization from 5 vs. 5 to 10 vs. 10</a:t>
            </a:r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977900" y="2387600"/>
          <a:ext cx="7224713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r:id="rId3" imgW="7230483" imgH="4230991" progId="Excel.Sheet.8">
                  <p:embed/>
                </p:oleObj>
              </mc:Choice>
              <mc:Fallback>
                <p:oleObj r:id="rId3" imgW="7230483" imgH="4230991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387600"/>
                        <a:ext cx="7224713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BA9CB-A8F7-4D4B-BEE4-68B0D2019B1A}" type="slidenum">
              <a:rPr lang="en-US" sz="1400" smtClean="0">
                <a:latin typeface="Comic Sans MS" pitchFamily="66" charset="0"/>
              </a:rPr>
              <a:pPr/>
              <a:t>28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263"/>
            <a:ext cx="9182100" cy="617537"/>
          </a:xfrm>
        </p:spPr>
        <p:txBody>
          <a:bodyPr/>
          <a:lstStyle/>
          <a:p>
            <a:r>
              <a:rPr lang="en-US" smtClean="0"/>
              <a:t>Q-learning w/ Non-linear Approximators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657350"/>
            <a:ext cx="8650287" cy="48402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Start with initial parameter values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Take action according to an </a:t>
            </a:r>
            <a:r>
              <a:rPr lang="en-US" sz="2400" smtClean="0">
                <a:solidFill>
                  <a:srgbClr val="FF0000"/>
                </a:solidFill>
              </a:rPr>
              <a:t>explore/exploit policy</a:t>
            </a:r>
            <a:br>
              <a:rPr lang="en-US" sz="2400" smtClean="0">
                <a:solidFill>
                  <a:srgbClr val="FF0000"/>
                </a:solidFill>
              </a:rPr>
            </a:br>
            <a:r>
              <a:rPr lang="en-US" sz="2400" smtClean="0"/>
              <a:t>(should converge to greedy policy, i.e. GLIE)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Perform TD update for each parameter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Goto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smtClean="0"/>
              <a:t>     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65138" y="5145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417513" y="3587750"/>
          <a:ext cx="77993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3" imgW="3390900" imgH="469900" progId="Equation.3">
                  <p:embed/>
                </p:oleObj>
              </mc:Choice>
              <mc:Fallback>
                <p:oleObj name="Equation" r:id="rId3" imgW="33909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587750"/>
                        <a:ext cx="77993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549275" y="665163"/>
          <a:ext cx="1350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5" imgW="520474" imgH="253890" progId="Equation.3">
                  <p:embed/>
                </p:oleObj>
              </mc:Choice>
              <mc:Fallback>
                <p:oleObj name="Equation" r:id="rId5" imgW="520474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665163"/>
                        <a:ext cx="13509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03225" y="5316538"/>
            <a:ext cx="624046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FontTx/>
              <a:buChar char="•"/>
            </a:pPr>
            <a:r>
              <a:rPr lang="en-US"/>
              <a:t> Typically the space has many local minima </a:t>
            </a:r>
            <a:br>
              <a:rPr lang="en-US"/>
            </a:br>
            <a:r>
              <a:rPr lang="en-US"/>
              <a:t>   and we no longer guarantee convergence</a:t>
            </a:r>
          </a:p>
          <a:p>
            <a:pPr algn="l">
              <a:buFontTx/>
              <a:buChar char="•"/>
            </a:pPr>
            <a:r>
              <a:rPr lang="en-US"/>
              <a:t> Often works well in practice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858963" y="801688"/>
            <a:ext cx="5780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/>
              <a:t>is sometimes represented by a non-linear</a:t>
            </a:r>
            <a:br>
              <a:rPr lang="en-US"/>
            </a:br>
            <a:r>
              <a:rPr lang="en-US"/>
              <a:t>approximator such as a neural network</a:t>
            </a: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H="1" flipV="1">
            <a:off x="7886700" y="4387850"/>
            <a:ext cx="171450" cy="614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7388225" y="4999038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1800">
                <a:solidFill>
                  <a:srgbClr val="FF0000"/>
                </a:solidFill>
              </a:rPr>
              <a:t>calculate 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closed-form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7659" grpId="0" animBg="1"/>
      <p:bldP spid="276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2BEFE0-170B-42B4-961F-326254A8DFBB}" type="slidenum">
              <a:rPr lang="en-US" sz="1400" smtClean="0">
                <a:latin typeface="Comic Sans MS" pitchFamily="66" charset="0"/>
              </a:rPr>
              <a:pPr/>
              <a:t>29</a:t>
            </a:fld>
            <a:endParaRPr lang="en-US" sz="1400" smtClean="0">
              <a:latin typeface="Comic Sans MS" pitchFamily="66" charset="0"/>
            </a:endParaRPr>
          </a:p>
        </p:txBody>
      </p:sp>
      <p:pic>
        <p:nvPicPr>
          <p:cNvPr id="29699" name="Picture 2" descr="backgamm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708025"/>
            <a:ext cx="44958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546100"/>
          </a:xfrm>
        </p:spPr>
        <p:txBody>
          <a:bodyPr/>
          <a:lstStyle/>
          <a:p>
            <a:r>
              <a:rPr lang="en-US" smtClean="0"/>
              <a:t>~Worlds Best Backgammon Player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4270375"/>
            <a:ext cx="9144000" cy="2078038"/>
          </a:xfrm>
        </p:spPr>
        <p:txBody>
          <a:bodyPr/>
          <a:lstStyle/>
          <a:p>
            <a:r>
              <a:rPr lang="en-US" dirty="0" smtClean="0"/>
              <a:t>Neural network with 80 hidden units</a:t>
            </a:r>
          </a:p>
          <a:p>
            <a:r>
              <a:rPr lang="en-US" dirty="0" smtClean="0"/>
              <a:t>Used Reinforcement Learning for 300,000 games of self-play</a:t>
            </a:r>
          </a:p>
          <a:p>
            <a:r>
              <a:rPr lang="en-US" dirty="0" smtClean="0"/>
              <a:t>One of the top (2 or 3) players in the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FF768A-4AB5-455D-9CB3-2DAC474FB369}" type="slidenum">
              <a:rPr lang="en-US" sz="1400" smtClean="0">
                <a:latin typeface="Comic Sans MS" pitchFamily="66" charset="0"/>
              </a:rPr>
              <a:pPr/>
              <a:t>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2700"/>
            <a:ext cx="7772400" cy="617538"/>
          </a:xfrm>
        </p:spPr>
        <p:txBody>
          <a:bodyPr/>
          <a:lstStyle/>
          <a:p>
            <a:r>
              <a:rPr lang="en-US" smtClean="0"/>
              <a:t>Function Approximation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7425"/>
            <a:ext cx="7772400" cy="5291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Never enough training data!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Must </a:t>
            </a:r>
            <a:r>
              <a:rPr lang="en-US" sz="2000" smtClean="0">
                <a:solidFill>
                  <a:srgbClr val="FF0000"/>
                </a:solidFill>
              </a:rPr>
              <a:t>generalize</a:t>
            </a:r>
            <a:r>
              <a:rPr lang="en-US" sz="2000" smtClean="0"/>
              <a:t> what is learned from one situation to other “similar” new situations</a:t>
            </a:r>
            <a:endParaRPr lang="en-US" sz="2000" smtClean="0">
              <a:solidFill>
                <a:srgbClr val="99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Idea: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Instead of using large table to represent V or Q, use a parameterized function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The number of parameters should be small compared to number of states (generally exponentially fewer parameters)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Learn parameters from experience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When we update the parameters based on observations in one state, then our V or Q estimate will also change for other similar states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I.e. the parameterization facilitates generalization of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15875"/>
            <a:ext cx="7772400" cy="617538"/>
          </a:xfrm>
        </p:spPr>
        <p:txBody>
          <a:bodyPr/>
          <a:lstStyle/>
          <a:p>
            <a:r>
              <a:rPr lang="en-US" altLang="en-US" sz="3200" smtClean="0"/>
              <a:t>AI for General Atari 2600 Games</a:t>
            </a:r>
          </a:p>
        </p:txBody>
      </p:sp>
      <p:sp>
        <p:nvSpPr>
          <p:cNvPr id="8195" name="AutoShape 2" descr="Image result for atari games"/>
          <p:cNvSpPr>
            <a:spLocks noChangeAspect="1" noChangeArrowheads="1"/>
          </p:cNvSpPr>
          <p:nvPr/>
        </p:nvSpPr>
        <p:spPr bwMode="auto">
          <a:xfrm>
            <a:off x="89011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8196" name="Picture 4" descr="http://cdn.arstechnica.net/wp-content/uploads/2012/07/s_Pitfal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638175"/>
            <a:ext cx="3408362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6" descr="Image result for atari 2600 games"/>
          <p:cNvSpPr>
            <a:spLocks noChangeAspect="1" noChangeArrowheads="1"/>
          </p:cNvSpPr>
          <p:nvPr/>
        </p:nvSpPr>
        <p:spPr bwMode="auto">
          <a:xfrm>
            <a:off x="9053513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8198" name="Picture 8" descr="http://www.sfgate.com/blogs/images/sfgate/parenting/2009/04/23/atari_combat460x3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447842"/>
            <a:ext cx="2919413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0" descr="http://upload.wikimedia.org/wikipedia/en/0/07/Outlaw_Atari_2600_screenshot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210937"/>
            <a:ext cx="20955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2" descr="http://www.8-bitcentral.com/images/reviews/atari2600/frogger2600Scre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3411806"/>
            <a:ext cx="3392487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4" descr="http://www.8-bitcentral.com/images/reviews/atari2600/berzerk2600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638175"/>
            <a:ext cx="39560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92143" y="5922514"/>
            <a:ext cx="57422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Playing Atari With Deep Reinforcement </a:t>
            </a:r>
            <a:r>
              <a:rPr lang="en-US" sz="1800" b="1" dirty="0" smtClean="0"/>
              <a:t>Learning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 smtClean="0"/>
              <a:t>NIPS </a:t>
            </a:r>
            <a:r>
              <a:rPr lang="en-US" sz="1800" i="1" dirty="0"/>
              <a:t>Deep Learning Workshop</a:t>
            </a:r>
            <a:r>
              <a:rPr lang="en-US" sz="1800" dirty="0"/>
              <a:t>, 2013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13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89903" y="6562522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198EF-CC3B-47C3-98D1-2CDC7FB201DB}" type="slidenum">
              <a:rPr lang="en-US" sz="1400" smtClean="0">
                <a:latin typeface="Comic Sans MS" pitchFamily="66" charset="0"/>
              </a:rPr>
              <a:pPr/>
              <a:t>31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7" y="155575"/>
            <a:ext cx="8063723" cy="617538"/>
          </a:xfrm>
        </p:spPr>
        <p:txBody>
          <a:bodyPr/>
          <a:lstStyle/>
          <a:p>
            <a:r>
              <a:rPr lang="en-US" sz="3200" dirty="0" smtClean="0"/>
              <a:t>Deep </a:t>
            </a:r>
            <a:r>
              <a:rPr lang="en-US" sz="3200" dirty="0" smtClean="0"/>
              <a:t>Q-Networks </a:t>
            </a:r>
            <a:r>
              <a:rPr lang="en-US" sz="3200" dirty="0" smtClean="0"/>
              <a:t>for Policies: Atari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72159"/>
            <a:ext cx="8788400" cy="5497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Network </a:t>
            </a:r>
            <a:r>
              <a:rPr lang="en-US" sz="2400" dirty="0" smtClean="0"/>
              <a:t>input = Observation history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Window of previous screen shots in Atari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output = One output node per </a:t>
            </a:r>
            <a:r>
              <a:rPr lang="en-US" sz="2400" dirty="0" smtClean="0"/>
              <a:t>action (returns Q-value)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9154" name="Picture 2" descr="Schematic illustration of the convolutional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90" y="3233321"/>
            <a:ext cx="5377219" cy="307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www.8-bitcentral.com/images/reviews/atari2600/berzerk2600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3" y="3865922"/>
            <a:ext cx="2143463" cy="136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http://www.8-bitcentral.com/images/reviews/atari2600/berzerk2600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3" y="4018322"/>
            <a:ext cx="2143463" cy="136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http://www.8-bitcentral.com/images/reviews/atari2600/berzerk2600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3" y="4170722"/>
            <a:ext cx="2143463" cy="136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http://www.8-bitcentral.com/images/reviews/atari2600/berzerk2600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83" y="4323122"/>
            <a:ext cx="2143463" cy="136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926" y="5746369"/>
            <a:ext cx="271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w frames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9506" y="3490082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Q-values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961359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BA9CB-A8F7-4D4B-BEE4-68B0D2019B1A}" type="slidenum">
              <a:rPr lang="en-US" sz="1400" smtClean="0">
                <a:latin typeface="Comic Sans MS" pitchFamily="66" charset="0"/>
              </a:rPr>
              <a:pPr/>
              <a:t>32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389281"/>
            <a:ext cx="9182100" cy="617537"/>
          </a:xfrm>
        </p:spPr>
        <p:txBody>
          <a:bodyPr/>
          <a:lstStyle/>
          <a:p>
            <a:r>
              <a:rPr lang="en-US" dirty="0" smtClean="0"/>
              <a:t>DQN :  Q-Learning w/ Randomized Experience Replay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937" y="1482254"/>
                <a:ext cx="9217264" cy="4840288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Initial “experience replay”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smtClean="0"/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Initialize parameter values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 smtClean="0"/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Take action according to an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explore/exploit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policy </a:t>
                </a:r>
                <a:r>
                  <a:rPr lang="en-US" sz="2400" dirty="0" smtClean="0"/>
                  <a:t>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Add observed transition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(limit size of D to N)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Randomly sample a 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Perform a TD update for each parameter based on mini-batch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Β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b="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7.     </a:t>
                </a:r>
                <a:r>
                  <a:rPr lang="en-US" sz="2400" dirty="0" err="1" smtClean="0"/>
                  <a:t>Goto</a:t>
                </a:r>
                <a:r>
                  <a:rPr lang="en-US" sz="2400" dirty="0" smtClean="0"/>
                  <a:t> 3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6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937" y="1482254"/>
                <a:ext cx="9217264" cy="4840288"/>
              </a:xfrm>
              <a:blipFill rotWithShape="0">
                <a:blip r:embed="rId2"/>
                <a:stretch>
                  <a:fillRect l="-992" t="-1637"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65138" y="553419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961359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BA9CB-A8F7-4D4B-BEE4-68B0D2019B1A}" type="slidenum">
              <a:rPr lang="en-US" sz="1400" smtClean="0">
                <a:latin typeface="Comic Sans MS" pitchFamily="66" charset="0"/>
              </a:rPr>
              <a:pPr/>
              <a:t>33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332025"/>
            <a:ext cx="9182100" cy="617537"/>
          </a:xfrm>
        </p:spPr>
        <p:txBody>
          <a:bodyPr/>
          <a:lstStyle/>
          <a:p>
            <a:r>
              <a:rPr lang="en-US" dirty="0" smtClean="0"/>
              <a:t>DQN :  Mini-Batches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384978"/>
                <a:ext cx="9217264" cy="4840288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Initial “experience replay”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smtClean="0"/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Initialize parameter values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 smtClean="0"/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Take action according to an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explore/exploit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policy </a:t>
                </a:r>
                <a:r>
                  <a:rPr lang="en-US" sz="2400" dirty="0" smtClean="0"/>
                  <a:t>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Add observed transition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(limit size of D to N)</a:t>
                </a:r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Randomly sample a mini-batch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transition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smtClean="0"/>
                  <a:t>Perform a TD update for each parameter based on mini-batch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pPr marL="609600" indent="-609600">
                  <a:lnSpc>
                    <a:spcPct val="90000"/>
                  </a:lnSpc>
                  <a:buFontTx/>
                  <a:buAutoNum type="arabicPeriod"/>
                </a:pPr>
                <a:r>
                  <a:rPr lang="en-US" sz="2400" dirty="0" err="1" smtClean="0"/>
                  <a:t>Goto</a:t>
                </a:r>
                <a:r>
                  <a:rPr lang="en-US" sz="2400" dirty="0" smtClean="0"/>
                  <a:t> 3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76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384978"/>
                <a:ext cx="9217264" cy="4840288"/>
              </a:xfrm>
              <a:blipFill rotWithShape="0">
                <a:blip r:embed="rId2"/>
                <a:stretch>
                  <a:fillRect l="-595" t="-1637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65138" y="553419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F5035-444B-43F8-9070-6DFE3AF04E45}" type="slidenum">
              <a:rPr lang="en-US" sz="1400" smtClean="0">
                <a:latin typeface="Comic Sans MS" pitchFamily="66" charset="0"/>
              </a:rPr>
              <a:pPr/>
              <a:t>34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dirty="0" smtClean="0"/>
              <a:t>DQN versus Traditiona</a:t>
            </a:r>
            <a:r>
              <a:rPr lang="en-US" dirty="0" smtClean="0"/>
              <a:t>l Q-learning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023837"/>
            <a:ext cx="8458200" cy="5538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Experience replay allows for reuse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efficient use of experience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Randomly sampling batches for updates versus updating on latest sample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Claim tha</a:t>
            </a:r>
            <a:r>
              <a:rPr lang="en-US" dirty="0" smtClean="0"/>
              <a:t>t this breaks correlation among updates which reduces variance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Quantize the rewards to be 1, 0, or -1 (depending on sign of true reward)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Helps limit impact of any one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Helps selecting learning parameters that work across games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Could fundamentally change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268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F5035-444B-43F8-9070-6DFE3AF04E45}" type="slidenum">
              <a:rPr lang="en-US" sz="1400" smtClean="0">
                <a:latin typeface="Comic Sans MS" pitchFamily="66" charset="0"/>
              </a:rPr>
              <a:pPr/>
              <a:t>35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dirty="0" smtClean="0"/>
              <a:t>DQN Results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816"/>
            <a:ext cx="9161712" cy="27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FCDB8C-37AE-48AD-B91C-7934E58088EB}" type="slidenum">
              <a:rPr lang="en-US" sz="1400" smtClean="0">
                <a:latin typeface="Comic Sans MS" pitchFamily="66" charset="0"/>
              </a:rPr>
              <a:pPr/>
              <a:t>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smtClean="0"/>
              <a:t>Linear Function Approximation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38175"/>
            <a:ext cx="8758238" cy="5870575"/>
          </a:xfrm>
        </p:spPr>
        <p:txBody>
          <a:bodyPr/>
          <a:lstStyle/>
          <a:p>
            <a:r>
              <a:rPr lang="en-US" sz="2400" dirty="0" smtClean="0"/>
              <a:t>Define a set of state features f1(s), …, </a:t>
            </a:r>
            <a:r>
              <a:rPr lang="en-US" sz="2400" dirty="0" err="1" smtClean="0"/>
              <a:t>fn</a:t>
            </a:r>
            <a:r>
              <a:rPr lang="en-US" sz="2400" dirty="0" smtClean="0"/>
              <a:t>(s)</a:t>
            </a:r>
          </a:p>
          <a:p>
            <a:pPr lvl="1"/>
            <a:r>
              <a:rPr lang="en-US" sz="2000" dirty="0" smtClean="0"/>
              <a:t>The features are used as our representation of states</a:t>
            </a:r>
          </a:p>
          <a:p>
            <a:pPr lvl="1"/>
            <a:r>
              <a:rPr lang="en-US" sz="2000" dirty="0" smtClean="0"/>
              <a:t>States with similar feature values will be considered to be similar</a:t>
            </a:r>
          </a:p>
          <a:p>
            <a:r>
              <a:rPr lang="en-US" sz="2400" dirty="0" smtClean="0"/>
              <a:t>A common approximation is to represent V</a:t>
            </a:r>
            <a:r>
              <a:rPr lang="en-US" sz="2400" i="1" dirty="0" smtClean="0"/>
              <a:t>(s)</a:t>
            </a:r>
            <a:r>
              <a:rPr lang="en-US" sz="2400" dirty="0" smtClean="0"/>
              <a:t> as a weighted sum of the features (i.e. a linear approximation) </a:t>
            </a:r>
            <a:endParaRPr lang="en-US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The approximation accuracy is fundamentally limited by the information provided by the features</a:t>
            </a:r>
          </a:p>
          <a:p>
            <a:r>
              <a:rPr lang="en-US" sz="2400" dirty="0" smtClean="0"/>
              <a:t>Can we always define features that allow for a perfect linear approximation?</a:t>
            </a:r>
          </a:p>
          <a:p>
            <a:pPr lvl="1"/>
            <a:r>
              <a:rPr lang="en-US" sz="2000" dirty="0" smtClean="0"/>
              <a:t>Yes. Assign each state an indicator feature. (I.e. </a:t>
            </a:r>
            <a:r>
              <a:rPr lang="en-US" sz="2000" dirty="0" err="1" smtClean="0"/>
              <a:t>i’th</a:t>
            </a:r>
            <a:r>
              <a:rPr lang="en-US" sz="2000" dirty="0" smtClean="0"/>
              <a:t> feature is 1 </a:t>
            </a:r>
            <a:r>
              <a:rPr lang="en-US" sz="2000" dirty="0" err="1" smtClean="0"/>
              <a:t>iff</a:t>
            </a:r>
            <a:r>
              <a:rPr lang="en-US" sz="2000" dirty="0" smtClean="0"/>
              <a:t> </a:t>
            </a:r>
            <a:r>
              <a:rPr lang="en-US" sz="2000" dirty="0" err="1" smtClean="0"/>
              <a:t>i’th</a:t>
            </a:r>
            <a:r>
              <a:rPr lang="en-US" sz="2000" dirty="0" smtClean="0"/>
              <a:t> state is present and </a:t>
            </a:r>
            <a:r>
              <a:rPr lang="en-US" sz="2000" dirty="0" smtClean="0">
                <a:sym typeface="Symbol" pitchFamily="18" charset="2"/>
              </a:rPr>
              <a:t></a:t>
            </a:r>
            <a:r>
              <a:rPr lang="en-US" sz="2000" baseline="-25000" dirty="0" err="1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 represents value of </a:t>
            </a:r>
            <a:r>
              <a:rPr lang="en-US" sz="2000" dirty="0" err="1" smtClean="0">
                <a:sym typeface="Symbol" pitchFamily="18" charset="2"/>
              </a:rPr>
              <a:t>i’th</a:t>
            </a:r>
            <a:r>
              <a:rPr lang="en-US" sz="2000" dirty="0" smtClean="0">
                <a:sym typeface="Symbol" pitchFamily="18" charset="2"/>
              </a:rPr>
              <a:t> state)</a:t>
            </a:r>
            <a:endParaRPr lang="en-US" sz="2000" dirty="0" smtClean="0"/>
          </a:p>
          <a:p>
            <a:pPr lvl="1"/>
            <a:r>
              <a:rPr lang="en-US" sz="2000" dirty="0" smtClean="0"/>
              <a:t>Of course this requires far too many features and gives no generalization.</a:t>
            </a:r>
          </a:p>
        </p:txBody>
      </p:sp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785813" y="2714625"/>
          <a:ext cx="64214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2590800" imgH="254000" progId="Equation.3">
                  <p:embed/>
                </p:oleObj>
              </mc:Choice>
              <mc:Fallback>
                <p:oleObj name="Equation" r:id="rId4" imgW="2590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14625"/>
                        <a:ext cx="64214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79A0AD-F54C-4BE4-B99D-C91E1D53DBE9}" type="slidenum">
              <a:rPr lang="en-US" sz="1400" smtClean="0">
                <a:latin typeface="Comic Sans MS" pitchFamily="66" charset="0"/>
              </a:rPr>
              <a:pPr/>
              <a:t>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-19050"/>
            <a:ext cx="8482013" cy="617538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7238"/>
            <a:ext cx="9144000" cy="4729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Grid with no obstacles, deterministic actions U/D/L/R, no discounting, -1 reward everywhere except +10 at goal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Features for state s=(x,y):   f1(s)=x, f2(s)=y   (just 2 features)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V(s) = </a:t>
            </a:r>
            <a:r>
              <a:rPr lang="en-US" sz="24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 + 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x + 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y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Is there a good linear 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approximation?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Yes. 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</a:t>
            </a:r>
            <a:r>
              <a:rPr lang="en-US" sz="2000" baseline="-25000" smtClean="0">
                <a:sym typeface="Symbol" pitchFamily="18" charset="2"/>
              </a:rPr>
              <a:t>0</a:t>
            </a:r>
            <a:r>
              <a:rPr lang="en-US" sz="2000" smtClean="0">
                <a:sym typeface="Symbol" pitchFamily="18" charset="2"/>
              </a:rPr>
              <a:t> =10, 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= -1, 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= -1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(note upper right is origin)</a:t>
            </a:r>
          </a:p>
          <a:p>
            <a:pPr lvl="1">
              <a:lnSpc>
                <a:spcPct val="80000"/>
              </a:lnSpc>
            </a:pPr>
            <a:endParaRPr lang="en-US" sz="200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 smtClean="0"/>
              <a:t>V(s) = </a:t>
            </a:r>
            <a:r>
              <a:rPr lang="en-US" sz="2400" smtClean="0">
                <a:sym typeface="Symbol" pitchFamily="18" charset="2"/>
              </a:rPr>
              <a:t>10 - x - y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subtracts Manhattan dist.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from goal reward</a:t>
            </a:r>
          </a:p>
          <a:p>
            <a:pPr lvl="1">
              <a:lnSpc>
                <a:spcPct val="80000"/>
              </a:lnSpc>
            </a:pPr>
            <a:endParaRPr lang="en-US" sz="2000" smtClean="0">
              <a:sym typeface="Symbol" pitchFamily="18" charset="2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4533900" y="2578100"/>
            <a:ext cx="4300538" cy="4033838"/>
            <a:chOff x="2663" y="1494"/>
            <a:chExt cx="2709" cy="2541"/>
          </a:xfrm>
        </p:grpSpPr>
        <p:sp>
          <p:nvSpPr>
            <p:cNvPr id="7178" name="Rectangle 5"/>
            <p:cNvSpPr>
              <a:spLocks noChangeArrowheads="1"/>
            </p:cNvSpPr>
            <p:nvPr/>
          </p:nvSpPr>
          <p:spPr bwMode="auto">
            <a:xfrm>
              <a:off x="2663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3050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" name="Rectangle 7"/>
            <p:cNvSpPr>
              <a:spLocks noChangeArrowheads="1"/>
            </p:cNvSpPr>
            <p:nvPr/>
          </p:nvSpPr>
          <p:spPr bwMode="auto">
            <a:xfrm>
              <a:off x="3437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" name="Rectangle 8"/>
            <p:cNvSpPr>
              <a:spLocks noChangeArrowheads="1"/>
            </p:cNvSpPr>
            <p:nvPr/>
          </p:nvSpPr>
          <p:spPr bwMode="auto">
            <a:xfrm>
              <a:off x="3824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Rectangle 9"/>
            <p:cNvSpPr>
              <a:spLocks noChangeArrowheads="1"/>
            </p:cNvSpPr>
            <p:nvPr/>
          </p:nvSpPr>
          <p:spPr bwMode="auto">
            <a:xfrm>
              <a:off x="4211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3" name="Rectangle 10"/>
            <p:cNvSpPr>
              <a:spLocks noChangeArrowheads="1"/>
            </p:cNvSpPr>
            <p:nvPr/>
          </p:nvSpPr>
          <p:spPr bwMode="auto">
            <a:xfrm>
              <a:off x="4598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4" name="Rectangle 11"/>
            <p:cNvSpPr>
              <a:spLocks noChangeArrowheads="1"/>
            </p:cNvSpPr>
            <p:nvPr/>
          </p:nvSpPr>
          <p:spPr bwMode="auto">
            <a:xfrm>
              <a:off x="4985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5" name="Rectangle 12"/>
            <p:cNvSpPr>
              <a:spLocks noChangeArrowheads="1"/>
            </p:cNvSpPr>
            <p:nvPr/>
          </p:nvSpPr>
          <p:spPr bwMode="auto">
            <a:xfrm>
              <a:off x="2663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6" name="Rectangle 13"/>
            <p:cNvSpPr>
              <a:spLocks noChangeArrowheads="1"/>
            </p:cNvSpPr>
            <p:nvPr/>
          </p:nvSpPr>
          <p:spPr bwMode="auto">
            <a:xfrm>
              <a:off x="3050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7" name="Rectangle 14"/>
            <p:cNvSpPr>
              <a:spLocks noChangeArrowheads="1"/>
            </p:cNvSpPr>
            <p:nvPr/>
          </p:nvSpPr>
          <p:spPr bwMode="auto">
            <a:xfrm>
              <a:off x="3437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8" name="Rectangle 15"/>
            <p:cNvSpPr>
              <a:spLocks noChangeArrowheads="1"/>
            </p:cNvSpPr>
            <p:nvPr/>
          </p:nvSpPr>
          <p:spPr bwMode="auto">
            <a:xfrm>
              <a:off x="3824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9" name="Rectangle 16"/>
            <p:cNvSpPr>
              <a:spLocks noChangeArrowheads="1"/>
            </p:cNvSpPr>
            <p:nvPr/>
          </p:nvSpPr>
          <p:spPr bwMode="auto">
            <a:xfrm>
              <a:off x="4211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0" name="Rectangle 17"/>
            <p:cNvSpPr>
              <a:spLocks noChangeArrowheads="1"/>
            </p:cNvSpPr>
            <p:nvPr/>
          </p:nvSpPr>
          <p:spPr bwMode="auto">
            <a:xfrm>
              <a:off x="4598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1" name="Rectangle 18"/>
            <p:cNvSpPr>
              <a:spLocks noChangeArrowheads="1"/>
            </p:cNvSpPr>
            <p:nvPr/>
          </p:nvSpPr>
          <p:spPr bwMode="auto">
            <a:xfrm>
              <a:off x="4985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2" name="Rectangle 19"/>
            <p:cNvSpPr>
              <a:spLocks noChangeArrowheads="1"/>
            </p:cNvSpPr>
            <p:nvPr/>
          </p:nvSpPr>
          <p:spPr bwMode="auto">
            <a:xfrm>
              <a:off x="2663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3" name="Rectangle 20"/>
            <p:cNvSpPr>
              <a:spLocks noChangeArrowheads="1"/>
            </p:cNvSpPr>
            <p:nvPr/>
          </p:nvSpPr>
          <p:spPr bwMode="auto">
            <a:xfrm>
              <a:off x="3050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4" name="Rectangle 21"/>
            <p:cNvSpPr>
              <a:spLocks noChangeArrowheads="1"/>
            </p:cNvSpPr>
            <p:nvPr/>
          </p:nvSpPr>
          <p:spPr bwMode="auto">
            <a:xfrm>
              <a:off x="3437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5" name="Rectangle 22"/>
            <p:cNvSpPr>
              <a:spLocks noChangeArrowheads="1"/>
            </p:cNvSpPr>
            <p:nvPr/>
          </p:nvSpPr>
          <p:spPr bwMode="auto">
            <a:xfrm>
              <a:off x="3824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6" name="Rectangle 23"/>
            <p:cNvSpPr>
              <a:spLocks noChangeArrowheads="1"/>
            </p:cNvSpPr>
            <p:nvPr/>
          </p:nvSpPr>
          <p:spPr bwMode="auto">
            <a:xfrm>
              <a:off x="4211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7" name="Rectangle 24"/>
            <p:cNvSpPr>
              <a:spLocks noChangeArrowheads="1"/>
            </p:cNvSpPr>
            <p:nvPr/>
          </p:nvSpPr>
          <p:spPr bwMode="auto">
            <a:xfrm>
              <a:off x="4598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8" name="Rectangle 25"/>
            <p:cNvSpPr>
              <a:spLocks noChangeArrowheads="1"/>
            </p:cNvSpPr>
            <p:nvPr/>
          </p:nvSpPr>
          <p:spPr bwMode="auto">
            <a:xfrm>
              <a:off x="4985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99" name="Rectangle 26"/>
            <p:cNvSpPr>
              <a:spLocks noChangeArrowheads="1"/>
            </p:cNvSpPr>
            <p:nvPr/>
          </p:nvSpPr>
          <p:spPr bwMode="auto">
            <a:xfrm>
              <a:off x="2663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0" name="Rectangle 27"/>
            <p:cNvSpPr>
              <a:spLocks noChangeArrowheads="1"/>
            </p:cNvSpPr>
            <p:nvPr/>
          </p:nvSpPr>
          <p:spPr bwMode="auto">
            <a:xfrm>
              <a:off x="3050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1" name="Rectangle 28"/>
            <p:cNvSpPr>
              <a:spLocks noChangeArrowheads="1"/>
            </p:cNvSpPr>
            <p:nvPr/>
          </p:nvSpPr>
          <p:spPr bwMode="auto">
            <a:xfrm>
              <a:off x="3437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2" name="Rectangle 29"/>
            <p:cNvSpPr>
              <a:spLocks noChangeArrowheads="1"/>
            </p:cNvSpPr>
            <p:nvPr/>
          </p:nvSpPr>
          <p:spPr bwMode="auto">
            <a:xfrm>
              <a:off x="3824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3" name="Rectangle 30"/>
            <p:cNvSpPr>
              <a:spLocks noChangeArrowheads="1"/>
            </p:cNvSpPr>
            <p:nvPr/>
          </p:nvSpPr>
          <p:spPr bwMode="auto">
            <a:xfrm>
              <a:off x="4211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4" name="Rectangle 31"/>
            <p:cNvSpPr>
              <a:spLocks noChangeArrowheads="1"/>
            </p:cNvSpPr>
            <p:nvPr/>
          </p:nvSpPr>
          <p:spPr bwMode="auto">
            <a:xfrm>
              <a:off x="4598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5" name="Rectangle 32"/>
            <p:cNvSpPr>
              <a:spLocks noChangeArrowheads="1"/>
            </p:cNvSpPr>
            <p:nvPr/>
          </p:nvSpPr>
          <p:spPr bwMode="auto">
            <a:xfrm>
              <a:off x="4985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6" name="Rectangle 33"/>
            <p:cNvSpPr>
              <a:spLocks noChangeArrowheads="1"/>
            </p:cNvSpPr>
            <p:nvPr/>
          </p:nvSpPr>
          <p:spPr bwMode="auto">
            <a:xfrm>
              <a:off x="2663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7" name="Rectangle 34"/>
            <p:cNvSpPr>
              <a:spLocks noChangeArrowheads="1"/>
            </p:cNvSpPr>
            <p:nvPr/>
          </p:nvSpPr>
          <p:spPr bwMode="auto">
            <a:xfrm>
              <a:off x="3050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8" name="Rectangle 35"/>
            <p:cNvSpPr>
              <a:spLocks noChangeArrowheads="1"/>
            </p:cNvSpPr>
            <p:nvPr/>
          </p:nvSpPr>
          <p:spPr bwMode="auto">
            <a:xfrm>
              <a:off x="3437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09" name="Rectangle 36"/>
            <p:cNvSpPr>
              <a:spLocks noChangeArrowheads="1"/>
            </p:cNvSpPr>
            <p:nvPr/>
          </p:nvSpPr>
          <p:spPr bwMode="auto">
            <a:xfrm>
              <a:off x="3824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0" name="Rectangle 37"/>
            <p:cNvSpPr>
              <a:spLocks noChangeArrowheads="1"/>
            </p:cNvSpPr>
            <p:nvPr/>
          </p:nvSpPr>
          <p:spPr bwMode="auto">
            <a:xfrm>
              <a:off x="4211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1" name="Rectangle 38"/>
            <p:cNvSpPr>
              <a:spLocks noChangeArrowheads="1"/>
            </p:cNvSpPr>
            <p:nvPr/>
          </p:nvSpPr>
          <p:spPr bwMode="auto">
            <a:xfrm>
              <a:off x="4598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2" name="Rectangle 39"/>
            <p:cNvSpPr>
              <a:spLocks noChangeArrowheads="1"/>
            </p:cNvSpPr>
            <p:nvPr/>
          </p:nvSpPr>
          <p:spPr bwMode="auto">
            <a:xfrm>
              <a:off x="4985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3" name="Rectangle 40"/>
            <p:cNvSpPr>
              <a:spLocks noChangeArrowheads="1"/>
            </p:cNvSpPr>
            <p:nvPr/>
          </p:nvSpPr>
          <p:spPr bwMode="auto">
            <a:xfrm>
              <a:off x="2663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4" name="Rectangle 41"/>
            <p:cNvSpPr>
              <a:spLocks noChangeArrowheads="1"/>
            </p:cNvSpPr>
            <p:nvPr/>
          </p:nvSpPr>
          <p:spPr bwMode="auto">
            <a:xfrm>
              <a:off x="3050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5" name="Rectangle 42"/>
            <p:cNvSpPr>
              <a:spLocks noChangeArrowheads="1"/>
            </p:cNvSpPr>
            <p:nvPr/>
          </p:nvSpPr>
          <p:spPr bwMode="auto">
            <a:xfrm>
              <a:off x="3437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6" name="Rectangle 43"/>
            <p:cNvSpPr>
              <a:spLocks noChangeArrowheads="1"/>
            </p:cNvSpPr>
            <p:nvPr/>
          </p:nvSpPr>
          <p:spPr bwMode="auto">
            <a:xfrm>
              <a:off x="3824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7" name="Rectangle 44"/>
            <p:cNvSpPr>
              <a:spLocks noChangeArrowheads="1"/>
            </p:cNvSpPr>
            <p:nvPr/>
          </p:nvSpPr>
          <p:spPr bwMode="auto">
            <a:xfrm>
              <a:off x="4211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8" name="Rectangle 45"/>
            <p:cNvSpPr>
              <a:spLocks noChangeArrowheads="1"/>
            </p:cNvSpPr>
            <p:nvPr/>
          </p:nvSpPr>
          <p:spPr bwMode="auto">
            <a:xfrm>
              <a:off x="4598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19" name="Rectangle 46"/>
            <p:cNvSpPr>
              <a:spLocks noChangeArrowheads="1"/>
            </p:cNvSpPr>
            <p:nvPr/>
          </p:nvSpPr>
          <p:spPr bwMode="auto">
            <a:xfrm>
              <a:off x="4985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0" name="Rectangle 47"/>
            <p:cNvSpPr>
              <a:spLocks noChangeArrowheads="1"/>
            </p:cNvSpPr>
            <p:nvPr/>
          </p:nvSpPr>
          <p:spPr bwMode="auto">
            <a:xfrm>
              <a:off x="2663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1" name="Rectangle 48"/>
            <p:cNvSpPr>
              <a:spLocks noChangeArrowheads="1"/>
            </p:cNvSpPr>
            <p:nvPr/>
          </p:nvSpPr>
          <p:spPr bwMode="auto">
            <a:xfrm>
              <a:off x="3050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2" name="Rectangle 49"/>
            <p:cNvSpPr>
              <a:spLocks noChangeArrowheads="1"/>
            </p:cNvSpPr>
            <p:nvPr/>
          </p:nvSpPr>
          <p:spPr bwMode="auto">
            <a:xfrm>
              <a:off x="3437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3" name="Rectangle 50"/>
            <p:cNvSpPr>
              <a:spLocks noChangeArrowheads="1"/>
            </p:cNvSpPr>
            <p:nvPr/>
          </p:nvSpPr>
          <p:spPr bwMode="auto">
            <a:xfrm>
              <a:off x="3824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4" name="Rectangle 51"/>
            <p:cNvSpPr>
              <a:spLocks noChangeArrowheads="1"/>
            </p:cNvSpPr>
            <p:nvPr/>
          </p:nvSpPr>
          <p:spPr bwMode="auto">
            <a:xfrm>
              <a:off x="4211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5" name="Rectangle 52"/>
            <p:cNvSpPr>
              <a:spLocks noChangeArrowheads="1"/>
            </p:cNvSpPr>
            <p:nvPr/>
          </p:nvSpPr>
          <p:spPr bwMode="auto">
            <a:xfrm>
              <a:off x="4598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6" name="Rectangle 53"/>
            <p:cNvSpPr>
              <a:spLocks noChangeArrowheads="1"/>
            </p:cNvSpPr>
            <p:nvPr/>
          </p:nvSpPr>
          <p:spPr bwMode="auto">
            <a:xfrm>
              <a:off x="4985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27" name="Text Box 54"/>
            <p:cNvSpPr txBox="1">
              <a:spLocks noChangeArrowheads="1"/>
            </p:cNvSpPr>
            <p:nvPr/>
          </p:nvSpPr>
          <p:spPr bwMode="auto">
            <a:xfrm>
              <a:off x="5022" y="1569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rgbClr val="009900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7174" name="Text Box 55"/>
          <p:cNvSpPr txBox="1">
            <a:spLocks noChangeArrowheads="1"/>
          </p:cNvSpPr>
          <p:nvPr/>
        </p:nvSpPr>
        <p:spPr bwMode="auto">
          <a:xfrm>
            <a:off x="8339138" y="21224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7175" name="Text Box 56"/>
          <p:cNvSpPr txBox="1">
            <a:spLocks noChangeArrowheads="1"/>
          </p:cNvSpPr>
          <p:nvPr/>
        </p:nvSpPr>
        <p:spPr bwMode="auto">
          <a:xfrm>
            <a:off x="8818563" y="26463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7176" name="Text Box 57"/>
          <p:cNvSpPr txBox="1">
            <a:spLocks noChangeArrowheads="1"/>
          </p:cNvSpPr>
          <p:nvPr/>
        </p:nvSpPr>
        <p:spPr bwMode="auto">
          <a:xfrm>
            <a:off x="4665663" y="21161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7177" name="Text Box 58"/>
          <p:cNvSpPr txBox="1">
            <a:spLocks noChangeArrowheads="1"/>
          </p:cNvSpPr>
          <p:nvPr/>
        </p:nvSpPr>
        <p:spPr bwMode="auto">
          <a:xfrm>
            <a:off x="8789988" y="61023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D52C8D-A747-4440-8393-9710AC967E6E}" type="slidenum">
              <a:rPr lang="en-US" sz="1400" smtClean="0">
                <a:latin typeface="Comic Sans MS" pitchFamily="66" charset="0"/>
              </a:rPr>
              <a:pPr/>
              <a:t>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84138"/>
            <a:ext cx="7772400" cy="617537"/>
          </a:xfrm>
        </p:spPr>
        <p:txBody>
          <a:bodyPr/>
          <a:lstStyle/>
          <a:p>
            <a:r>
              <a:rPr lang="en-US" smtClean="0"/>
              <a:t>But What If We Change Reward …</a:t>
            </a:r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134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V(s) = </a:t>
            </a:r>
            <a:r>
              <a:rPr lang="en-US" sz="24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 + 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x + 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y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Is there a good linear approximation?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No. 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4475163" y="2371725"/>
            <a:ext cx="4300537" cy="4033838"/>
            <a:chOff x="2663" y="1494"/>
            <a:chExt cx="2709" cy="2541"/>
          </a:xfrm>
        </p:grpSpPr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2663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3050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3437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3824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4" name="Rectangle 9"/>
            <p:cNvSpPr>
              <a:spLocks noChangeArrowheads="1"/>
            </p:cNvSpPr>
            <p:nvPr/>
          </p:nvSpPr>
          <p:spPr bwMode="auto">
            <a:xfrm>
              <a:off x="4211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Rectangle 10"/>
            <p:cNvSpPr>
              <a:spLocks noChangeArrowheads="1"/>
            </p:cNvSpPr>
            <p:nvPr/>
          </p:nvSpPr>
          <p:spPr bwMode="auto">
            <a:xfrm>
              <a:off x="4598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Rectangle 11"/>
            <p:cNvSpPr>
              <a:spLocks noChangeArrowheads="1"/>
            </p:cNvSpPr>
            <p:nvPr/>
          </p:nvSpPr>
          <p:spPr bwMode="auto">
            <a:xfrm>
              <a:off x="4985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2663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3050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9" name="Rectangle 14"/>
            <p:cNvSpPr>
              <a:spLocks noChangeArrowheads="1"/>
            </p:cNvSpPr>
            <p:nvPr/>
          </p:nvSpPr>
          <p:spPr bwMode="auto">
            <a:xfrm>
              <a:off x="3437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0" name="Rectangle 15"/>
            <p:cNvSpPr>
              <a:spLocks noChangeArrowheads="1"/>
            </p:cNvSpPr>
            <p:nvPr/>
          </p:nvSpPr>
          <p:spPr bwMode="auto">
            <a:xfrm>
              <a:off x="3824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4211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2" name="Rectangle 17"/>
            <p:cNvSpPr>
              <a:spLocks noChangeArrowheads="1"/>
            </p:cNvSpPr>
            <p:nvPr/>
          </p:nvSpPr>
          <p:spPr bwMode="auto">
            <a:xfrm>
              <a:off x="4598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3" name="Rectangle 18"/>
            <p:cNvSpPr>
              <a:spLocks noChangeArrowheads="1"/>
            </p:cNvSpPr>
            <p:nvPr/>
          </p:nvSpPr>
          <p:spPr bwMode="auto">
            <a:xfrm>
              <a:off x="4985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4" name="Rectangle 19"/>
            <p:cNvSpPr>
              <a:spLocks noChangeArrowheads="1"/>
            </p:cNvSpPr>
            <p:nvPr/>
          </p:nvSpPr>
          <p:spPr bwMode="auto">
            <a:xfrm>
              <a:off x="2663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5" name="Rectangle 20"/>
            <p:cNvSpPr>
              <a:spLocks noChangeArrowheads="1"/>
            </p:cNvSpPr>
            <p:nvPr/>
          </p:nvSpPr>
          <p:spPr bwMode="auto">
            <a:xfrm>
              <a:off x="3050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6" name="Rectangle 21"/>
            <p:cNvSpPr>
              <a:spLocks noChangeArrowheads="1"/>
            </p:cNvSpPr>
            <p:nvPr/>
          </p:nvSpPr>
          <p:spPr bwMode="auto">
            <a:xfrm>
              <a:off x="3437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Rectangle 22"/>
            <p:cNvSpPr>
              <a:spLocks noChangeArrowheads="1"/>
            </p:cNvSpPr>
            <p:nvPr/>
          </p:nvSpPr>
          <p:spPr bwMode="auto">
            <a:xfrm>
              <a:off x="3824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8" name="Rectangle 23"/>
            <p:cNvSpPr>
              <a:spLocks noChangeArrowheads="1"/>
            </p:cNvSpPr>
            <p:nvPr/>
          </p:nvSpPr>
          <p:spPr bwMode="auto">
            <a:xfrm>
              <a:off x="4211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9" name="Rectangle 24"/>
            <p:cNvSpPr>
              <a:spLocks noChangeArrowheads="1"/>
            </p:cNvSpPr>
            <p:nvPr/>
          </p:nvSpPr>
          <p:spPr bwMode="auto">
            <a:xfrm>
              <a:off x="4598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0" name="Rectangle 25"/>
            <p:cNvSpPr>
              <a:spLocks noChangeArrowheads="1"/>
            </p:cNvSpPr>
            <p:nvPr/>
          </p:nvSpPr>
          <p:spPr bwMode="auto">
            <a:xfrm>
              <a:off x="4985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1" name="Rectangle 26"/>
            <p:cNvSpPr>
              <a:spLocks noChangeArrowheads="1"/>
            </p:cNvSpPr>
            <p:nvPr/>
          </p:nvSpPr>
          <p:spPr bwMode="auto">
            <a:xfrm>
              <a:off x="2663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2" name="Rectangle 27"/>
            <p:cNvSpPr>
              <a:spLocks noChangeArrowheads="1"/>
            </p:cNvSpPr>
            <p:nvPr/>
          </p:nvSpPr>
          <p:spPr bwMode="auto">
            <a:xfrm>
              <a:off x="3050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3" name="Rectangle 28"/>
            <p:cNvSpPr>
              <a:spLocks noChangeArrowheads="1"/>
            </p:cNvSpPr>
            <p:nvPr/>
          </p:nvSpPr>
          <p:spPr bwMode="auto">
            <a:xfrm>
              <a:off x="3437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4" name="Rectangle 29"/>
            <p:cNvSpPr>
              <a:spLocks noChangeArrowheads="1"/>
            </p:cNvSpPr>
            <p:nvPr/>
          </p:nvSpPr>
          <p:spPr bwMode="auto">
            <a:xfrm>
              <a:off x="3824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5" name="Rectangle 30"/>
            <p:cNvSpPr>
              <a:spLocks noChangeArrowheads="1"/>
            </p:cNvSpPr>
            <p:nvPr/>
          </p:nvSpPr>
          <p:spPr bwMode="auto">
            <a:xfrm>
              <a:off x="4211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6" name="Rectangle 31"/>
            <p:cNvSpPr>
              <a:spLocks noChangeArrowheads="1"/>
            </p:cNvSpPr>
            <p:nvPr/>
          </p:nvSpPr>
          <p:spPr bwMode="auto">
            <a:xfrm>
              <a:off x="4598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7" name="Rectangle 32"/>
            <p:cNvSpPr>
              <a:spLocks noChangeArrowheads="1"/>
            </p:cNvSpPr>
            <p:nvPr/>
          </p:nvSpPr>
          <p:spPr bwMode="auto">
            <a:xfrm>
              <a:off x="4985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8" name="Rectangle 33"/>
            <p:cNvSpPr>
              <a:spLocks noChangeArrowheads="1"/>
            </p:cNvSpPr>
            <p:nvPr/>
          </p:nvSpPr>
          <p:spPr bwMode="auto">
            <a:xfrm>
              <a:off x="2663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9" name="Rectangle 34"/>
            <p:cNvSpPr>
              <a:spLocks noChangeArrowheads="1"/>
            </p:cNvSpPr>
            <p:nvPr/>
          </p:nvSpPr>
          <p:spPr bwMode="auto">
            <a:xfrm>
              <a:off x="3050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0" name="Rectangle 35"/>
            <p:cNvSpPr>
              <a:spLocks noChangeArrowheads="1"/>
            </p:cNvSpPr>
            <p:nvPr/>
          </p:nvSpPr>
          <p:spPr bwMode="auto">
            <a:xfrm>
              <a:off x="3437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1" name="Rectangle 36"/>
            <p:cNvSpPr>
              <a:spLocks noChangeArrowheads="1"/>
            </p:cNvSpPr>
            <p:nvPr/>
          </p:nvSpPr>
          <p:spPr bwMode="auto">
            <a:xfrm>
              <a:off x="3824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2" name="Rectangle 37"/>
            <p:cNvSpPr>
              <a:spLocks noChangeArrowheads="1"/>
            </p:cNvSpPr>
            <p:nvPr/>
          </p:nvSpPr>
          <p:spPr bwMode="auto">
            <a:xfrm>
              <a:off x="4211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3" name="Rectangle 38"/>
            <p:cNvSpPr>
              <a:spLocks noChangeArrowheads="1"/>
            </p:cNvSpPr>
            <p:nvPr/>
          </p:nvSpPr>
          <p:spPr bwMode="auto">
            <a:xfrm>
              <a:off x="4598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4" name="Rectangle 39"/>
            <p:cNvSpPr>
              <a:spLocks noChangeArrowheads="1"/>
            </p:cNvSpPr>
            <p:nvPr/>
          </p:nvSpPr>
          <p:spPr bwMode="auto">
            <a:xfrm>
              <a:off x="4985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5" name="Rectangle 40"/>
            <p:cNvSpPr>
              <a:spLocks noChangeArrowheads="1"/>
            </p:cNvSpPr>
            <p:nvPr/>
          </p:nvSpPr>
          <p:spPr bwMode="auto">
            <a:xfrm>
              <a:off x="2663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6" name="Rectangle 41"/>
            <p:cNvSpPr>
              <a:spLocks noChangeArrowheads="1"/>
            </p:cNvSpPr>
            <p:nvPr/>
          </p:nvSpPr>
          <p:spPr bwMode="auto">
            <a:xfrm>
              <a:off x="3050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7" name="Rectangle 42"/>
            <p:cNvSpPr>
              <a:spLocks noChangeArrowheads="1"/>
            </p:cNvSpPr>
            <p:nvPr/>
          </p:nvSpPr>
          <p:spPr bwMode="auto">
            <a:xfrm>
              <a:off x="3437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8" name="Rectangle 43"/>
            <p:cNvSpPr>
              <a:spLocks noChangeArrowheads="1"/>
            </p:cNvSpPr>
            <p:nvPr/>
          </p:nvSpPr>
          <p:spPr bwMode="auto">
            <a:xfrm>
              <a:off x="3824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9" name="Rectangle 44"/>
            <p:cNvSpPr>
              <a:spLocks noChangeArrowheads="1"/>
            </p:cNvSpPr>
            <p:nvPr/>
          </p:nvSpPr>
          <p:spPr bwMode="auto">
            <a:xfrm>
              <a:off x="4211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0" name="Rectangle 45"/>
            <p:cNvSpPr>
              <a:spLocks noChangeArrowheads="1"/>
            </p:cNvSpPr>
            <p:nvPr/>
          </p:nvSpPr>
          <p:spPr bwMode="auto">
            <a:xfrm>
              <a:off x="4598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1" name="Rectangle 46"/>
            <p:cNvSpPr>
              <a:spLocks noChangeArrowheads="1"/>
            </p:cNvSpPr>
            <p:nvPr/>
          </p:nvSpPr>
          <p:spPr bwMode="auto">
            <a:xfrm>
              <a:off x="4985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2" name="Rectangle 47"/>
            <p:cNvSpPr>
              <a:spLocks noChangeArrowheads="1"/>
            </p:cNvSpPr>
            <p:nvPr/>
          </p:nvSpPr>
          <p:spPr bwMode="auto">
            <a:xfrm>
              <a:off x="2663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3" name="Rectangle 48"/>
            <p:cNvSpPr>
              <a:spLocks noChangeArrowheads="1"/>
            </p:cNvSpPr>
            <p:nvPr/>
          </p:nvSpPr>
          <p:spPr bwMode="auto">
            <a:xfrm>
              <a:off x="3050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4" name="Rectangle 49"/>
            <p:cNvSpPr>
              <a:spLocks noChangeArrowheads="1"/>
            </p:cNvSpPr>
            <p:nvPr/>
          </p:nvSpPr>
          <p:spPr bwMode="auto">
            <a:xfrm>
              <a:off x="3437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5" name="Rectangle 50"/>
            <p:cNvSpPr>
              <a:spLocks noChangeArrowheads="1"/>
            </p:cNvSpPr>
            <p:nvPr/>
          </p:nvSpPr>
          <p:spPr bwMode="auto">
            <a:xfrm>
              <a:off x="3824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6" name="Rectangle 51"/>
            <p:cNvSpPr>
              <a:spLocks noChangeArrowheads="1"/>
            </p:cNvSpPr>
            <p:nvPr/>
          </p:nvSpPr>
          <p:spPr bwMode="auto">
            <a:xfrm>
              <a:off x="4211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7" name="Rectangle 52"/>
            <p:cNvSpPr>
              <a:spLocks noChangeArrowheads="1"/>
            </p:cNvSpPr>
            <p:nvPr/>
          </p:nvSpPr>
          <p:spPr bwMode="auto">
            <a:xfrm>
              <a:off x="4598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8" name="Rectangle 53"/>
            <p:cNvSpPr>
              <a:spLocks noChangeArrowheads="1"/>
            </p:cNvSpPr>
            <p:nvPr/>
          </p:nvSpPr>
          <p:spPr bwMode="auto">
            <a:xfrm>
              <a:off x="4985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49" name="Text Box 54"/>
            <p:cNvSpPr txBox="1">
              <a:spLocks noChangeArrowheads="1"/>
            </p:cNvSpPr>
            <p:nvPr/>
          </p:nvSpPr>
          <p:spPr bwMode="auto">
            <a:xfrm>
              <a:off x="3824" y="2658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rgbClr val="009900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8198" name="Text Box 58"/>
          <p:cNvSpPr txBox="1">
            <a:spLocks noChangeArrowheads="1"/>
          </p:cNvSpPr>
          <p:nvPr/>
        </p:nvSpPr>
        <p:spPr bwMode="auto">
          <a:xfrm>
            <a:off x="8339138" y="1916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8199" name="Text Box 59"/>
          <p:cNvSpPr txBox="1">
            <a:spLocks noChangeArrowheads="1"/>
          </p:cNvSpPr>
          <p:nvPr/>
        </p:nvSpPr>
        <p:spPr bwMode="auto">
          <a:xfrm>
            <a:off x="8818563" y="24399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3BC6817-3CA0-404C-99B5-6DBDEB1385B2}" type="slidenum">
              <a:rPr lang="en-US" sz="1400" smtClean="0">
                <a:latin typeface="Comic Sans MS" pitchFamily="66" charset="0"/>
              </a:rPr>
              <a:pPr/>
              <a:t>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241300"/>
            <a:ext cx="7772400" cy="617538"/>
          </a:xfrm>
        </p:spPr>
        <p:txBody>
          <a:bodyPr/>
          <a:lstStyle/>
          <a:p>
            <a:r>
              <a:rPr lang="en-US" smtClean="0"/>
              <a:t>But What If…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1347788"/>
          </a:xfrm>
        </p:spPr>
        <p:txBody>
          <a:bodyPr/>
          <a:lstStyle/>
          <a:p>
            <a:r>
              <a:rPr lang="en-US" smtClean="0"/>
              <a:t>V(s) = </a:t>
            </a:r>
            <a:r>
              <a:rPr lang="en-US" smtClean="0">
                <a:sym typeface="Symbol" pitchFamily="18" charset="2"/>
              </a:rPr>
              <a:t></a:t>
            </a:r>
            <a:r>
              <a:rPr lang="en-US" baseline="-25000" smtClean="0">
                <a:sym typeface="Symbol" pitchFamily="18" charset="2"/>
              </a:rPr>
              <a:t>0</a:t>
            </a:r>
            <a:r>
              <a:rPr lang="en-US" smtClean="0">
                <a:sym typeface="Symbol" pitchFamily="18" charset="2"/>
              </a:rPr>
              <a:t> + 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x + 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y</a:t>
            </a:r>
          </a:p>
          <a:p>
            <a:endParaRPr lang="en-US" smtClean="0">
              <a:sym typeface="Symbol" pitchFamily="18" charset="2"/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4475163" y="2371725"/>
            <a:ext cx="4300537" cy="4033838"/>
            <a:chOff x="2663" y="1494"/>
            <a:chExt cx="2709" cy="2541"/>
          </a:xfrm>
        </p:grpSpPr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2663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8" name="Rectangle 6"/>
            <p:cNvSpPr>
              <a:spLocks noChangeArrowheads="1"/>
            </p:cNvSpPr>
            <p:nvPr/>
          </p:nvSpPr>
          <p:spPr bwMode="auto">
            <a:xfrm>
              <a:off x="3050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3437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0" name="Rectangle 8"/>
            <p:cNvSpPr>
              <a:spLocks noChangeArrowheads="1"/>
            </p:cNvSpPr>
            <p:nvPr/>
          </p:nvSpPr>
          <p:spPr bwMode="auto">
            <a:xfrm>
              <a:off x="3824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1" name="Rectangle 9"/>
            <p:cNvSpPr>
              <a:spLocks noChangeArrowheads="1"/>
            </p:cNvSpPr>
            <p:nvPr/>
          </p:nvSpPr>
          <p:spPr bwMode="auto">
            <a:xfrm>
              <a:off x="4211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2" name="Rectangle 10"/>
            <p:cNvSpPr>
              <a:spLocks noChangeArrowheads="1"/>
            </p:cNvSpPr>
            <p:nvPr/>
          </p:nvSpPr>
          <p:spPr bwMode="auto">
            <a:xfrm>
              <a:off x="4598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3" name="Rectangle 11"/>
            <p:cNvSpPr>
              <a:spLocks noChangeArrowheads="1"/>
            </p:cNvSpPr>
            <p:nvPr/>
          </p:nvSpPr>
          <p:spPr bwMode="auto">
            <a:xfrm>
              <a:off x="4985" y="1494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4" name="Rectangle 12"/>
            <p:cNvSpPr>
              <a:spLocks noChangeArrowheads="1"/>
            </p:cNvSpPr>
            <p:nvPr/>
          </p:nvSpPr>
          <p:spPr bwMode="auto">
            <a:xfrm>
              <a:off x="2663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5" name="Rectangle 13"/>
            <p:cNvSpPr>
              <a:spLocks noChangeArrowheads="1"/>
            </p:cNvSpPr>
            <p:nvPr/>
          </p:nvSpPr>
          <p:spPr bwMode="auto">
            <a:xfrm>
              <a:off x="3050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6" name="Rectangle 14"/>
            <p:cNvSpPr>
              <a:spLocks noChangeArrowheads="1"/>
            </p:cNvSpPr>
            <p:nvPr/>
          </p:nvSpPr>
          <p:spPr bwMode="auto">
            <a:xfrm>
              <a:off x="3437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7" name="Rectangle 15"/>
            <p:cNvSpPr>
              <a:spLocks noChangeArrowheads="1"/>
            </p:cNvSpPr>
            <p:nvPr/>
          </p:nvSpPr>
          <p:spPr bwMode="auto">
            <a:xfrm>
              <a:off x="3824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8" name="Rectangle 16"/>
            <p:cNvSpPr>
              <a:spLocks noChangeArrowheads="1"/>
            </p:cNvSpPr>
            <p:nvPr/>
          </p:nvSpPr>
          <p:spPr bwMode="auto">
            <a:xfrm>
              <a:off x="4211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9" name="Rectangle 17"/>
            <p:cNvSpPr>
              <a:spLocks noChangeArrowheads="1"/>
            </p:cNvSpPr>
            <p:nvPr/>
          </p:nvSpPr>
          <p:spPr bwMode="auto">
            <a:xfrm>
              <a:off x="4598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0" name="Rectangle 18"/>
            <p:cNvSpPr>
              <a:spLocks noChangeArrowheads="1"/>
            </p:cNvSpPr>
            <p:nvPr/>
          </p:nvSpPr>
          <p:spPr bwMode="auto">
            <a:xfrm>
              <a:off x="4985" y="1857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1" name="Rectangle 19"/>
            <p:cNvSpPr>
              <a:spLocks noChangeArrowheads="1"/>
            </p:cNvSpPr>
            <p:nvPr/>
          </p:nvSpPr>
          <p:spPr bwMode="auto">
            <a:xfrm>
              <a:off x="2663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2" name="Rectangle 20"/>
            <p:cNvSpPr>
              <a:spLocks noChangeArrowheads="1"/>
            </p:cNvSpPr>
            <p:nvPr/>
          </p:nvSpPr>
          <p:spPr bwMode="auto">
            <a:xfrm>
              <a:off x="3050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3" name="Rectangle 21"/>
            <p:cNvSpPr>
              <a:spLocks noChangeArrowheads="1"/>
            </p:cNvSpPr>
            <p:nvPr/>
          </p:nvSpPr>
          <p:spPr bwMode="auto">
            <a:xfrm>
              <a:off x="3437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4" name="Rectangle 22"/>
            <p:cNvSpPr>
              <a:spLocks noChangeArrowheads="1"/>
            </p:cNvSpPr>
            <p:nvPr/>
          </p:nvSpPr>
          <p:spPr bwMode="auto">
            <a:xfrm>
              <a:off x="3824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5" name="Rectangle 23"/>
            <p:cNvSpPr>
              <a:spLocks noChangeArrowheads="1"/>
            </p:cNvSpPr>
            <p:nvPr/>
          </p:nvSpPr>
          <p:spPr bwMode="auto">
            <a:xfrm>
              <a:off x="4211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6" name="Rectangle 24"/>
            <p:cNvSpPr>
              <a:spLocks noChangeArrowheads="1"/>
            </p:cNvSpPr>
            <p:nvPr/>
          </p:nvSpPr>
          <p:spPr bwMode="auto">
            <a:xfrm>
              <a:off x="4598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7" name="Rectangle 25"/>
            <p:cNvSpPr>
              <a:spLocks noChangeArrowheads="1"/>
            </p:cNvSpPr>
            <p:nvPr/>
          </p:nvSpPr>
          <p:spPr bwMode="auto">
            <a:xfrm>
              <a:off x="4985" y="2220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8" name="Rectangle 26"/>
            <p:cNvSpPr>
              <a:spLocks noChangeArrowheads="1"/>
            </p:cNvSpPr>
            <p:nvPr/>
          </p:nvSpPr>
          <p:spPr bwMode="auto">
            <a:xfrm>
              <a:off x="2663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49" name="Rectangle 27"/>
            <p:cNvSpPr>
              <a:spLocks noChangeArrowheads="1"/>
            </p:cNvSpPr>
            <p:nvPr/>
          </p:nvSpPr>
          <p:spPr bwMode="auto">
            <a:xfrm>
              <a:off x="3050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0" name="Rectangle 28"/>
            <p:cNvSpPr>
              <a:spLocks noChangeArrowheads="1"/>
            </p:cNvSpPr>
            <p:nvPr/>
          </p:nvSpPr>
          <p:spPr bwMode="auto">
            <a:xfrm>
              <a:off x="3437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1" name="Rectangle 29"/>
            <p:cNvSpPr>
              <a:spLocks noChangeArrowheads="1"/>
            </p:cNvSpPr>
            <p:nvPr/>
          </p:nvSpPr>
          <p:spPr bwMode="auto">
            <a:xfrm>
              <a:off x="3824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2" name="Rectangle 30"/>
            <p:cNvSpPr>
              <a:spLocks noChangeArrowheads="1"/>
            </p:cNvSpPr>
            <p:nvPr/>
          </p:nvSpPr>
          <p:spPr bwMode="auto">
            <a:xfrm>
              <a:off x="4211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3" name="Rectangle 31"/>
            <p:cNvSpPr>
              <a:spLocks noChangeArrowheads="1"/>
            </p:cNvSpPr>
            <p:nvPr/>
          </p:nvSpPr>
          <p:spPr bwMode="auto">
            <a:xfrm>
              <a:off x="4598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4" name="Rectangle 32"/>
            <p:cNvSpPr>
              <a:spLocks noChangeArrowheads="1"/>
            </p:cNvSpPr>
            <p:nvPr/>
          </p:nvSpPr>
          <p:spPr bwMode="auto">
            <a:xfrm>
              <a:off x="4985" y="2583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5" name="Rectangle 33"/>
            <p:cNvSpPr>
              <a:spLocks noChangeArrowheads="1"/>
            </p:cNvSpPr>
            <p:nvPr/>
          </p:nvSpPr>
          <p:spPr bwMode="auto">
            <a:xfrm>
              <a:off x="2663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6" name="Rectangle 34"/>
            <p:cNvSpPr>
              <a:spLocks noChangeArrowheads="1"/>
            </p:cNvSpPr>
            <p:nvPr/>
          </p:nvSpPr>
          <p:spPr bwMode="auto">
            <a:xfrm>
              <a:off x="3050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7" name="Rectangle 35"/>
            <p:cNvSpPr>
              <a:spLocks noChangeArrowheads="1"/>
            </p:cNvSpPr>
            <p:nvPr/>
          </p:nvSpPr>
          <p:spPr bwMode="auto">
            <a:xfrm>
              <a:off x="3437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8" name="Rectangle 36"/>
            <p:cNvSpPr>
              <a:spLocks noChangeArrowheads="1"/>
            </p:cNvSpPr>
            <p:nvPr/>
          </p:nvSpPr>
          <p:spPr bwMode="auto">
            <a:xfrm>
              <a:off x="3824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59" name="Rectangle 37"/>
            <p:cNvSpPr>
              <a:spLocks noChangeArrowheads="1"/>
            </p:cNvSpPr>
            <p:nvPr/>
          </p:nvSpPr>
          <p:spPr bwMode="auto">
            <a:xfrm>
              <a:off x="4211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0" name="Rectangle 38"/>
            <p:cNvSpPr>
              <a:spLocks noChangeArrowheads="1"/>
            </p:cNvSpPr>
            <p:nvPr/>
          </p:nvSpPr>
          <p:spPr bwMode="auto">
            <a:xfrm>
              <a:off x="4598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1" name="Rectangle 39"/>
            <p:cNvSpPr>
              <a:spLocks noChangeArrowheads="1"/>
            </p:cNvSpPr>
            <p:nvPr/>
          </p:nvSpPr>
          <p:spPr bwMode="auto">
            <a:xfrm>
              <a:off x="4985" y="2946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2" name="Rectangle 40"/>
            <p:cNvSpPr>
              <a:spLocks noChangeArrowheads="1"/>
            </p:cNvSpPr>
            <p:nvPr/>
          </p:nvSpPr>
          <p:spPr bwMode="auto">
            <a:xfrm>
              <a:off x="2663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3" name="Rectangle 41"/>
            <p:cNvSpPr>
              <a:spLocks noChangeArrowheads="1"/>
            </p:cNvSpPr>
            <p:nvPr/>
          </p:nvSpPr>
          <p:spPr bwMode="auto">
            <a:xfrm>
              <a:off x="3050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4" name="Rectangle 42"/>
            <p:cNvSpPr>
              <a:spLocks noChangeArrowheads="1"/>
            </p:cNvSpPr>
            <p:nvPr/>
          </p:nvSpPr>
          <p:spPr bwMode="auto">
            <a:xfrm>
              <a:off x="3437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5" name="Rectangle 43"/>
            <p:cNvSpPr>
              <a:spLocks noChangeArrowheads="1"/>
            </p:cNvSpPr>
            <p:nvPr/>
          </p:nvSpPr>
          <p:spPr bwMode="auto">
            <a:xfrm>
              <a:off x="3824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6" name="Rectangle 44"/>
            <p:cNvSpPr>
              <a:spLocks noChangeArrowheads="1"/>
            </p:cNvSpPr>
            <p:nvPr/>
          </p:nvSpPr>
          <p:spPr bwMode="auto">
            <a:xfrm>
              <a:off x="4211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7" name="Rectangle 45"/>
            <p:cNvSpPr>
              <a:spLocks noChangeArrowheads="1"/>
            </p:cNvSpPr>
            <p:nvPr/>
          </p:nvSpPr>
          <p:spPr bwMode="auto">
            <a:xfrm>
              <a:off x="4598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8" name="Rectangle 46"/>
            <p:cNvSpPr>
              <a:spLocks noChangeArrowheads="1"/>
            </p:cNvSpPr>
            <p:nvPr/>
          </p:nvSpPr>
          <p:spPr bwMode="auto">
            <a:xfrm>
              <a:off x="4985" y="3309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69" name="Rectangle 47"/>
            <p:cNvSpPr>
              <a:spLocks noChangeArrowheads="1"/>
            </p:cNvSpPr>
            <p:nvPr/>
          </p:nvSpPr>
          <p:spPr bwMode="auto">
            <a:xfrm>
              <a:off x="2663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0" name="Rectangle 48"/>
            <p:cNvSpPr>
              <a:spLocks noChangeArrowheads="1"/>
            </p:cNvSpPr>
            <p:nvPr/>
          </p:nvSpPr>
          <p:spPr bwMode="auto">
            <a:xfrm>
              <a:off x="3050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1" name="Rectangle 49"/>
            <p:cNvSpPr>
              <a:spLocks noChangeArrowheads="1"/>
            </p:cNvSpPr>
            <p:nvPr/>
          </p:nvSpPr>
          <p:spPr bwMode="auto">
            <a:xfrm>
              <a:off x="3437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2" name="Rectangle 50"/>
            <p:cNvSpPr>
              <a:spLocks noChangeArrowheads="1"/>
            </p:cNvSpPr>
            <p:nvPr/>
          </p:nvSpPr>
          <p:spPr bwMode="auto">
            <a:xfrm>
              <a:off x="3824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3" name="Rectangle 51"/>
            <p:cNvSpPr>
              <a:spLocks noChangeArrowheads="1"/>
            </p:cNvSpPr>
            <p:nvPr/>
          </p:nvSpPr>
          <p:spPr bwMode="auto">
            <a:xfrm>
              <a:off x="4211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4" name="Rectangle 52"/>
            <p:cNvSpPr>
              <a:spLocks noChangeArrowheads="1"/>
            </p:cNvSpPr>
            <p:nvPr/>
          </p:nvSpPr>
          <p:spPr bwMode="auto">
            <a:xfrm>
              <a:off x="4598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5" name="Rectangle 53"/>
            <p:cNvSpPr>
              <a:spLocks noChangeArrowheads="1"/>
            </p:cNvSpPr>
            <p:nvPr/>
          </p:nvSpPr>
          <p:spPr bwMode="auto">
            <a:xfrm>
              <a:off x="4985" y="3672"/>
              <a:ext cx="387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6" name="Text Box 54"/>
            <p:cNvSpPr txBox="1">
              <a:spLocks noChangeArrowheads="1"/>
            </p:cNvSpPr>
            <p:nvPr/>
          </p:nvSpPr>
          <p:spPr bwMode="auto">
            <a:xfrm>
              <a:off x="3824" y="2658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rgbClr val="009900"/>
                  </a:solidFill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9222" name="Rectangle 55"/>
          <p:cNvSpPr>
            <a:spLocks noChangeArrowheads="1"/>
          </p:cNvSpPr>
          <p:nvPr/>
        </p:nvSpPr>
        <p:spPr bwMode="auto">
          <a:xfrm>
            <a:off x="0" y="1143000"/>
            <a:ext cx="9144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 dirty="0"/>
              <a:t>                                        + </a:t>
            </a:r>
            <a:r>
              <a:rPr kumimoji="1" lang="en-US" sz="2800" dirty="0">
                <a:sym typeface="Symbol" pitchFamily="18" charset="2"/>
              </a:rPr>
              <a:t></a:t>
            </a:r>
            <a:r>
              <a:rPr kumimoji="1" lang="en-US" sz="2800" baseline="-25000" dirty="0">
                <a:sym typeface="Symbol" pitchFamily="18" charset="2"/>
              </a:rPr>
              <a:t>3</a:t>
            </a:r>
            <a:r>
              <a:rPr kumimoji="1" lang="en-US" sz="2800" dirty="0">
                <a:sym typeface="Symbol" pitchFamily="18" charset="2"/>
              </a:rPr>
              <a:t> z</a:t>
            </a:r>
            <a:endParaRPr kumimoji="1" lang="en-US" sz="2800" dirty="0"/>
          </a:p>
          <a:p>
            <a:pPr marL="342900" indent="-342900" algn="l">
              <a:buClr>
                <a:srgbClr val="FF3300"/>
              </a:buClr>
              <a:buSzPct val="85000"/>
              <a:buFont typeface="Marlett" pitchFamily="2" charset="2"/>
              <a:buChar char="h"/>
            </a:pPr>
            <a:endParaRPr kumimoji="1" lang="en-US" sz="2800" dirty="0"/>
          </a:p>
          <a:p>
            <a:pPr marL="342900" indent="-342900" algn="l">
              <a:lnSpc>
                <a:spcPct val="125000"/>
              </a:lnSpc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sz="2800" dirty="0"/>
              <a:t>Include new feature z</a:t>
            </a:r>
          </a:p>
          <a:p>
            <a:pPr marL="742950" lvl="1" indent="-285750" algn="l">
              <a:lnSpc>
                <a:spcPct val="125000"/>
              </a:lnSpc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</a:pPr>
            <a:r>
              <a:rPr kumimoji="1" lang="en-US" dirty="0">
                <a:sym typeface="Symbol" pitchFamily="18" charset="2"/>
              </a:rPr>
              <a:t>z= |3-x| + |3-y| </a:t>
            </a:r>
          </a:p>
          <a:p>
            <a:pPr marL="742950" lvl="1" indent="-285750" algn="l">
              <a:lnSpc>
                <a:spcPct val="125000"/>
              </a:lnSpc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</a:pPr>
            <a:r>
              <a:rPr kumimoji="1" lang="en-US" dirty="0">
                <a:sym typeface="Symbol" pitchFamily="18" charset="2"/>
              </a:rPr>
              <a:t>z is dist. to goal location</a:t>
            </a:r>
          </a:p>
          <a:p>
            <a:pPr marL="342900" indent="-342900" algn="l">
              <a:lnSpc>
                <a:spcPct val="125000"/>
              </a:lnSpc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sz="2800" dirty="0">
                <a:sym typeface="Symbol" pitchFamily="18" charset="2"/>
              </a:rPr>
              <a:t>Does this allow a </a:t>
            </a:r>
            <a:br>
              <a:rPr kumimoji="1" lang="en-US" sz="2800" dirty="0">
                <a:sym typeface="Symbol" pitchFamily="18" charset="2"/>
              </a:rPr>
            </a:br>
            <a:r>
              <a:rPr kumimoji="1" lang="en-US" sz="2800" dirty="0">
                <a:sym typeface="Symbol" pitchFamily="18" charset="2"/>
              </a:rPr>
              <a:t>good linear </a:t>
            </a:r>
            <a:r>
              <a:rPr kumimoji="1" lang="en-US" sz="2800" dirty="0" err="1">
                <a:sym typeface="Symbol" pitchFamily="18" charset="2"/>
              </a:rPr>
              <a:t>approx</a:t>
            </a:r>
            <a:r>
              <a:rPr kumimoji="1" lang="en-US" sz="2800" dirty="0">
                <a:sym typeface="Symbol" pitchFamily="18" charset="2"/>
              </a:rPr>
              <a:t>?</a:t>
            </a:r>
          </a:p>
          <a:p>
            <a:pPr marL="742950" lvl="1" indent="-285750" algn="l">
              <a:lnSpc>
                <a:spcPct val="125000"/>
              </a:lnSpc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</a:pPr>
            <a:r>
              <a:rPr kumimoji="1" lang="en-US" dirty="0">
                <a:sym typeface="Symbol" pitchFamily="18" charset="2"/>
              </a:rPr>
              <a:t></a:t>
            </a:r>
            <a:r>
              <a:rPr kumimoji="1" lang="en-US" baseline="-25000" dirty="0">
                <a:sym typeface="Symbol" pitchFamily="18" charset="2"/>
              </a:rPr>
              <a:t>0</a:t>
            </a:r>
            <a:r>
              <a:rPr kumimoji="1" lang="en-US" dirty="0">
                <a:sym typeface="Symbol" pitchFamily="18" charset="2"/>
              </a:rPr>
              <a:t> =10, </a:t>
            </a:r>
            <a:r>
              <a:rPr kumimoji="1" lang="en-US" baseline="-25000" dirty="0">
                <a:sym typeface="Symbol" pitchFamily="18" charset="2"/>
              </a:rPr>
              <a:t>1</a:t>
            </a:r>
            <a:r>
              <a:rPr kumimoji="1" lang="en-US" dirty="0">
                <a:sym typeface="Symbol" pitchFamily="18" charset="2"/>
              </a:rPr>
              <a:t> = </a:t>
            </a:r>
            <a:r>
              <a:rPr kumimoji="1" lang="en-US" baseline="-25000" dirty="0">
                <a:sym typeface="Symbol" pitchFamily="18" charset="2"/>
              </a:rPr>
              <a:t>2</a:t>
            </a:r>
            <a:r>
              <a:rPr kumimoji="1" lang="en-US" dirty="0">
                <a:sym typeface="Symbol" pitchFamily="18" charset="2"/>
              </a:rPr>
              <a:t> = 0,</a:t>
            </a:r>
            <a:br>
              <a:rPr kumimoji="1" lang="en-US" dirty="0">
                <a:sym typeface="Symbol" pitchFamily="18" charset="2"/>
              </a:rPr>
            </a:br>
            <a:r>
              <a:rPr kumimoji="1" lang="en-US">
                <a:sym typeface="Symbol" pitchFamily="18" charset="2"/>
              </a:rPr>
              <a:t> </a:t>
            </a:r>
            <a:r>
              <a:rPr kumimoji="1" lang="en-US" smtClean="0">
                <a:sym typeface="Symbol" pitchFamily="18" charset="2"/>
              </a:rPr>
              <a:t></a:t>
            </a:r>
            <a:r>
              <a:rPr kumimoji="1" lang="en-US" baseline="-25000" dirty="0">
                <a:sym typeface="Symbol" pitchFamily="18" charset="2"/>
              </a:rPr>
              <a:t>3</a:t>
            </a:r>
            <a:r>
              <a:rPr kumimoji="1" lang="en-US" smtClean="0">
                <a:sym typeface="Symbol" pitchFamily="18" charset="2"/>
              </a:rPr>
              <a:t> </a:t>
            </a:r>
            <a:r>
              <a:rPr kumimoji="1" lang="en-US" dirty="0">
                <a:sym typeface="Symbol" pitchFamily="18" charset="2"/>
              </a:rPr>
              <a:t>= -1</a:t>
            </a:r>
          </a:p>
          <a:p>
            <a:pPr marL="342900" indent="-342900" algn="l">
              <a:buClr>
                <a:srgbClr val="FF3300"/>
              </a:buClr>
              <a:buSzPct val="85000"/>
              <a:buFont typeface="Marlett" pitchFamily="2" charset="2"/>
              <a:buChar char="h"/>
            </a:pPr>
            <a:endParaRPr kumimoji="1" lang="en-US" sz="2800" dirty="0">
              <a:sym typeface="Symbol" pitchFamily="18" charset="2"/>
            </a:endParaRPr>
          </a:p>
        </p:txBody>
      </p:sp>
      <p:sp>
        <p:nvSpPr>
          <p:cNvPr id="9223" name="Text Box 58"/>
          <p:cNvSpPr txBox="1">
            <a:spLocks noChangeArrowheads="1"/>
          </p:cNvSpPr>
          <p:nvPr/>
        </p:nvSpPr>
        <p:spPr bwMode="auto">
          <a:xfrm>
            <a:off x="8339138" y="1916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224" name="Text Box 59"/>
          <p:cNvSpPr txBox="1">
            <a:spLocks noChangeArrowheads="1"/>
          </p:cNvSpPr>
          <p:nvPr/>
        </p:nvSpPr>
        <p:spPr bwMode="auto">
          <a:xfrm>
            <a:off x="8818563" y="24399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225" name="Text Box 60"/>
          <p:cNvSpPr txBox="1">
            <a:spLocks noChangeArrowheads="1"/>
          </p:cNvSpPr>
          <p:nvPr/>
        </p:nvSpPr>
        <p:spPr bwMode="auto">
          <a:xfrm>
            <a:off x="6427788" y="19415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9226" name="Text Box 61"/>
          <p:cNvSpPr txBox="1">
            <a:spLocks noChangeArrowheads="1"/>
          </p:cNvSpPr>
          <p:nvPr/>
        </p:nvSpPr>
        <p:spPr bwMode="auto">
          <a:xfrm>
            <a:off x="8755063" y="42211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39F573-BDD4-4D8A-87F9-CE1927F7B455}" type="slidenum">
              <a:rPr lang="en-US" sz="1400" smtClean="0">
                <a:latin typeface="Comic Sans MS" pitchFamily="66" charset="0"/>
              </a:rPr>
              <a:pPr/>
              <a:t>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8"/>
            <a:ext cx="7772400" cy="617537"/>
          </a:xfrm>
        </p:spPr>
        <p:txBody>
          <a:bodyPr/>
          <a:lstStyle/>
          <a:p>
            <a:r>
              <a:rPr lang="en-US" smtClean="0"/>
              <a:t>Linear Function Approximation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987425"/>
            <a:ext cx="8458200" cy="5538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Define a set of features f</a:t>
            </a:r>
            <a:r>
              <a:rPr lang="en-US" baseline="-25000" smtClean="0"/>
              <a:t>1</a:t>
            </a:r>
            <a:r>
              <a:rPr lang="en-US" smtClean="0"/>
              <a:t>(s), …, f</a:t>
            </a:r>
            <a:r>
              <a:rPr lang="en-US" baseline="-25000" smtClean="0"/>
              <a:t>n</a:t>
            </a:r>
            <a:r>
              <a:rPr lang="en-US" smtClean="0"/>
              <a:t>(s)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features are used as our representation of states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States with similar feature values will be treated similarly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complex functions require more complex features</a:t>
            </a:r>
          </a:p>
          <a:p>
            <a:pPr lvl="1">
              <a:lnSpc>
                <a:spcPct val="90000"/>
              </a:lnSpc>
              <a:buFont typeface="Marlett" pitchFamily="2" charset="2"/>
              <a:buNone/>
            </a:pP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Our goal is to learn good parameter values (i.e. feature weights) that approximate the value function well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How can we do this?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TD-based RL and somehow update parameters based on each experience.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588963" y="3149600"/>
          <a:ext cx="78882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2590800" imgH="254000" progId="Equation.3">
                  <p:embed/>
                </p:oleObj>
              </mc:Choice>
              <mc:Fallback>
                <p:oleObj name="Equation" r:id="rId3" imgW="2590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149600"/>
                        <a:ext cx="78882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783B06-E72C-4CE0-A999-9BD7710A76BD}" type="slidenum">
              <a:rPr lang="en-US" sz="1400" smtClean="0">
                <a:latin typeface="Comic Sans MS" pitchFamily="66" charset="0"/>
              </a:rPr>
              <a:pPr/>
              <a:t>9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68263"/>
            <a:ext cx="8982075" cy="617537"/>
          </a:xfrm>
        </p:spPr>
        <p:txBody>
          <a:bodyPr/>
          <a:lstStyle/>
          <a:p>
            <a:r>
              <a:rPr lang="en-US" smtClean="0"/>
              <a:t>TD-based RL for Linear Approximators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971550"/>
            <a:ext cx="8897937" cy="484028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/>
              <a:t>Start with initial parameter values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/>
              <a:t>Take action according to an </a:t>
            </a:r>
            <a:r>
              <a:rPr lang="en-US" smtClean="0">
                <a:solidFill>
                  <a:srgbClr val="FF0000"/>
                </a:solidFill>
              </a:rPr>
              <a:t>explore/exploit policy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(should converge to greedy policy, i.e. GLIE)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/>
              <a:t>Update estimated model (if model is not available)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/>
              <a:t>Perform TD update for each parameter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mtClean="0"/>
              <a:t>Goto 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mtClean="0"/>
              <a:t>     </a:t>
            </a:r>
            <a:r>
              <a:rPr lang="en-US" smtClean="0">
                <a:solidFill>
                  <a:srgbClr val="FF0000"/>
                </a:solidFill>
              </a:rPr>
              <a:t>What is a “TD update” for a parameter?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5086350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endParaRPr kumimoji="1" lang="en-US" sz="2800">
              <a:solidFill>
                <a:srgbClr val="9900CC"/>
              </a:solidFill>
            </a:endParaRPr>
          </a:p>
          <a:p>
            <a:pPr marL="609600" indent="-609600" algn="l">
              <a:buClr>
                <a:srgbClr val="FF3300"/>
              </a:buClr>
              <a:buSzPct val="85000"/>
              <a:buFont typeface="Marlett" pitchFamily="2" charset="2"/>
              <a:buNone/>
            </a:pPr>
            <a:r>
              <a:rPr kumimoji="1" lang="en-US" sz="2800">
                <a:solidFill>
                  <a:srgbClr val="9900CC"/>
                </a:solidFill>
              </a:rPr>
              <a:t>            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2616200" y="3719513"/>
          <a:ext cx="1187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444307" imgH="228501" progId="Equation.3">
                  <p:embed/>
                </p:oleObj>
              </mc:Choice>
              <mc:Fallback>
                <p:oleObj name="Equation" r:id="rId3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719513"/>
                        <a:ext cx="11874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110893</TotalTime>
  <Words>1600</Words>
  <Application>Microsoft Office PowerPoint</Application>
  <PresentationFormat>Letter Paper (8.5x11 in)</PresentationFormat>
  <Paragraphs>355</Paragraphs>
  <Slides>35</Slides>
  <Notes>8</Notes>
  <HiddenSlides>0</HiddenSlides>
  <MMClips>3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Cambria Math</vt:lpstr>
      <vt:lpstr>Comic Sans MS</vt:lpstr>
      <vt:lpstr>Helvetica</vt:lpstr>
      <vt:lpstr>Marlett</vt:lpstr>
      <vt:lpstr>Symbol</vt:lpstr>
      <vt:lpstr>Times New Roman</vt:lpstr>
      <vt:lpstr>Wingdings</vt:lpstr>
      <vt:lpstr>ngi</vt:lpstr>
      <vt:lpstr>Equation</vt:lpstr>
      <vt:lpstr>Worksheet</vt:lpstr>
      <vt:lpstr>Microsoft Excel 97-2003 Worksheet</vt:lpstr>
      <vt:lpstr>PowerPoint Presentation</vt:lpstr>
      <vt:lpstr>Large State Spaces</vt:lpstr>
      <vt:lpstr>Function Approximation</vt:lpstr>
      <vt:lpstr>Linear Function Approximation</vt:lpstr>
      <vt:lpstr>Example</vt:lpstr>
      <vt:lpstr>But What If We Change Reward …</vt:lpstr>
      <vt:lpstr>But What If…</vt:lpstr>
      <vt:lpstr>Linear Function Approximation</vt:lpstr>
      <vt:lpstr>TD-based RL for Linear Approximators</vt:lpstr>
      <vt:lpstr>Aside: Gradient Descent</vt:lpstr>
      <vt:lpstr>Aside: Gradient Descent for Squared Error</vt:lpstr>
      <vt:lpstr>Aside: continued</vt:lpstr>
      <vt:lpstr>TD-based RL for Linear Approximators</vt:lpstr>
      <vt:lpstr>TD-based RL for Linear Approximators</vt:lpstr>
      <vt:lpstr>Q-function Approximation</vt:lpstr>
      <vt:lpstr>Q-learning with Linear Approximators</vt:lpstr>
      <vt:lpstr>Defining State-Action Features</vt:lpstr>
      <vt:lpstr>Defining State-Action Features</vt:lpstr>
      <vt:lpstr>PowerPoint Presentation</vt:lpstr>
      <vt:lpstr>Example: Tactical Battles in Wargus</vt:lpstr>
      <vt:lpstr>Example: Tactical Battles in Wargus</vt:lpstr>
      <vt:lpstr>Example: Tactical Battles in Wargus</vt:lpstr>
      <vt:lpstr>Example: Tactical Battles in Wargus</vt:lpstr>
      <vt:lpstr>Example: Tactical Battles in Wargus</vt:lpstr>
      <vt:lpstr>Example: Tactical Battles in Wargus</vt:lpstr>
      <vt:lpstr>Example: Tactical Battles in Wargus</vt:lpstr>
      <vt:lpstr>Example: Tactical Battles in Wargus</vt:lpstr>
      <vt:lpstr>Q-learning w/ Non-linear Approximators</vt:lpstr>
      <vt:lpstr>~Worlds Best Backgammon Player</vt:lpstr>
      <vt:lpstr>AI for General Atari 2600 Games</vt:lpstr>
      <vt:lpstr>Deep Q-Networks for Policies: Atari</vt:lpstr>
      <vt:lpstr>DQN :  Q-Learning w/ Randomized Experience Replay</vt:lpstr>
      <vt:lpstr>DQN :  Mini-Batches</vt:lpstr>
      <vt:lpstr>DQN versus Traditional Q-learning</vt:lpstr>
      <vt:lpstr>DQN Results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Alan Fern</cp:lastModifiedBy>
  <cp:revision>638</cp:revision>
  <cp:lastPrinted>2000-09-21T19:28:55Z</cp:lastPrinted>
  <dcterms:created xsi:type="dcterms:W3CDTF">1999-04-21T20:02:09Z</dcterms:created>
  <dcterms:modified xsi:type="dcterms:W3CDTF">2016-05-18T07:45:53Z</dcterms:modified>
</cp:coreProperties>
</file>