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305" r:id="rId4"/>
    <p:sldId id="258" r:id="rId5"/>
    <p:sldId id="259" r:id="rId6"/>
    <p:sldId id="306" r:id="rId7"/>
    <p:sldId id="260" r:id="rId8"/>
    <p:sldId id="261" r:id="rId9"/>
    <p:sldId id="263" r:id="rId10"/>
    <p:sldId id="264" r:id="rId11"/>
    <p:sldId id="311" r:id="rId12"/>
    <p:sldId id="262" r:id="rId13"/>
    <p:sldId id="265" r:id="rId14"/>
    <p:sldId id="267" r:id="rId15"/>
    <p:sldId id="268" r:id="rId16"/>
    <p:sldId id="269" r:id="rId17"/>
    <p:sldId id="30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7" r:id="rId34"/>
    <p:sldId id="285" r:id="rId35"/>
    <p:sldId id="286" r:id="rId36"/>
    <p:sldId id="288" r:id="rId37"/>
    <p:sldId id="308" r:id="rId38"/>
    <p:sldId id="289" r:id="rId39"/>
    <p:sldId id="290" r:id="rId40"/>
    <p:sldId id="291" r:id="rId41"/>
    <p:sldId id="309" r:id="rId42"/>
    <p:sldId id="292" r:id="rId43"/>
    <p:sldId id="293" r:id="rId44"/>
    <p:sldId id="294" r:id="rId45"/>
    <p:sldId id="295" r:id="rId46"/>
    <p:sldId id="299" r:id="rId47"/>
    <p:sldId id="300" r:id="rId48"/>
    <p:sldId id="296" r:id="rId49"/>
    <p:sldId id="298" r:id="rId50"/>
    <p:sldId id="301" r:id="rId51"/>
    <p:sldId id="302" r:id="rId52"/>
    <p:sldId id="310" r:id="rId53"/>
    <p:sldId id="303" r:id="rId54"/>
    <p:sldId id="304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0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C7750-0D9D-408E-8AE2-61904323A78E}" type="datetimeFigureOut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ADD0-9DA8-45F4-A155-943E6A5647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9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9F93-E8F9-4726-A852-7005724A6CCE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BEF4D1F-1A79-4C9E-9687-A8D8A37D28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4666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D9FE-93F6-49CB-844B-8B910E21A3D3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3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2FF-E581-4001-9A55-01646FA95D0F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23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50DF-C844-4D9E-AFA4-69D848169371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7BEF4D1F-1A79-4C9E-9687-A8D8A37D28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927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2AA0-106A-432C-A339-2752113602B4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2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8D8B-071E-4292-9534-1B3C7348EFC8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17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3CE7-129D-4579-8451-CE03A36BAD26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454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D05E-D513-46FE-A4D4-8052C6240A82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1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07D0-C589-438C-A466-158E7CA0C1D2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28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836E-B3FE-421F-AE99-D444125D7E50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0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3932-2736-4DFD-9464-76E47552F6E7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4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5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26346-491C-4635-83E0-99DAF671A879}" type="datetime1">
              <a:rPr lang="zh-TW" altLang="en-US" smtClean="0"/>
              <a:t>2016/3/30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F4D1F-1A79-4C9E-9687-A8D8A37D28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50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Spatial Pyramid Pooling in Deep Convolutional</a:t>
            </a:r>
            <a:br>
              <a:rPr lang="en-US" altLang="zh-TW" dirty="0"/>
            </a:br>
            <a:r>
              <a:rPr lang="en-US" altLang="zh-TW" dirty="0"/>
              <a:t>Networks for Visual Recognition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 arXiv:1406.4729v4 </a:t>
            </a:r>
            <a:r>
              <a:rPr lang="en-US" altLang="zh-TW" dirty="0" smtClean="0"/>
              <a:t>[cs.CV(CVPR)] </a:t>
            </a:r>
            <a:r>
              <a:rPr lang="en-US" altLang="zh-TW" dirty="0"/>
              <a:t>23 Apr </a:t>
            </a:r>
            <a:r>
              <a:rPr lang="en-US" altLang="zh-TW" dirty="0" smtClean="0"/>
              <a:t>2015</a:t>
            </a:r>
          </a:p>
          <a:p>
            <a:r>
              <a:rPr lang="en-US" altLang="zh-TW" dirty="0" err="1" smtClean="0"/>
              <a:t>Kaiming</a:t>
            </a:r>
            <a:r>
              <a:rPr lang="en-US" altLang="zh-TW" dirty="0" smtClean="0"/>
              <a:t> </a:t>
            </a:r>
            <a:r>
              <a:rPr lang="en-US" altLang="zh-TW" dirty="0"/>
              <a:t>He, </a:t>
            </a:r>
            <a:r>
              <a:rPr lang="en-US" altLang="zh-TW" dirty="0" err="1"/>
              <a:t>Xiangyu</a:t>
            </a:r>
            <a:r>
              <a:rPr lang="en-US" altLang="zh-TW" dirty="0"/>
              <a:t> Zhang, </a:t>
            </a:r>
            <a:r>
              <a:rPr lang="en-US" altLang="zh-TW" dirty="0" err="1"/>
              <a:t>Shaoqing</a:t>
            </a:r>
            <a:r>
              <a:rPr lang="en-US" altLang="zh-TW" dirty="0"/>
              <a:t> </a:t>
            </a:r>
            <a:r>
              <a:rPr lang="en-US" altLang="zh-TW" dirty="0" err="1"/>
              <a:t>Ren</a:t>
            </a:r>
            <a:r>
              <a:rPr lang="en-US" altLang="zh-TW" dirty="0"/>
              <a:t>, and </a:t>
            </a:r>
            <a:r>
              <a:rPr lang="en-US" altLang="zh-TW" dirty="0" err="1"/>
              <a:t>Jian</a:t>
            </a:r>
            <a:r>
              <a:rPr lang="en-US" altLang="zh-TW" dirty="0"/>
              <a:t> Sun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25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7646" cy="4351338"/>
          </a:xfrm>
        </p:spPr>
        <p:txBody>
          <a:bodyPr/>
          <a:lstStyle/>
          <a:p>
            <a:r>
              <a:rPr lang="en-US" altLang="zh-TW" dirty="0" smtClean="0"/>
              <a:t>This is in </a:t>
            </a:r>
            <a:r>
              <a:rPr lang="en-US" altLang="zh-TW" dirty="0" smtClean="0">
                <a:solidFill>
                  <a:srgbClr val="FF0000"/>
                </a:solidFill>
              </a:rPr>
              <a:t>contrast to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sliding window pooling</a:t>
            </a:r>
            <a:r>
              <a:rPr lang="en-US" altLang="zh-TW" dirty="0" smtClean="0"/>
              <a:t> of the previous deep networks [3], where the number of sliding windows </a:t>
            </a:r>
            <a:r>
              <a:rPr lang="en-US" altLang="zh-TW" dirty="0" smtClean="0">
                <a:solidFill>
                  <a:srgbClr val="FF0000"/>
                </a:solidFill>
              </a:rPr>
              <a:t>depends on the input size</a:t>
            </a:r>
            <a:endParaRPr lang="zh-TW" altLang="en-US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We can also resize the </a:t>
            </a:r>
            <a:r>
              <a:rPr lang="en-US" altLang="zh-TW" dirty="0"/>
              <a:t>input image to </a:t>
            </a:r>
            <a:r>
              <a:rPr lang="en-US" altLang="zh-TW" dirty="0">
                <a:solidFill>
                  <a:srgbClr val="FF0000"/>
                </a:solidFill>
              </a:rPr>
              <a:t>any </a:t>
            </a:r>
            <a:r>
              <a:rPr lang="en-US" altLang="zh-TW" dirty="0" smtClean="0">
                <a:solidFill>
                  <a:srgbClr val="FF0000"/>
                </a:solidFill>
              </a:rPr>
              <a:t>scale </a:t>
            </a:r>
            <a:r>
              <a:rPr lang="en-US" altLang="zh-TW" dirty="0" smtClean="0"/>
              <a:t>(e.g</a:t>
            </a:r>
            <a:r>
              <a:rPr lang="en-US" altLang="zh-TW" dirty="0"/>
              <a:t>., </a:t>
            </a:r>
            <a:r>
              <a:rPr lang="en-US" altLang="zh-TW" dirty="0" smtClean="0"/>
              <a:t>min(w, </a:t>
            </a:r>
            <a:r>
              <a:rPr lang="en-US" altLang="zh-TW" dirty="0"/>
              <a:t>h)=180, 224</a:t>
            </a:r>
            <a:r>
              <a:rPr lang="en-US" altLang="zh-TW" dirty="0" smtClean="0"/>
              <a:t>, ...), and </a:t>
            </a:r>
            <a:r>
              <a:rPr lang="en-US" altLang="zh-TW" dirty="0"/>
              <a:t>the network (</a:t>
            </a:r>
            <a:r>
              <a:rPr lang="en-US" altLang="zh-TW" dirty="0" smtClean="0"/>
              <a:t>with the </a:t>
            </a:r>
            <a:r>
              <a:rPr lang="en-US" altLang="zh-TW" dirty="0"/>
              <a:t>same filter sizes) will </a:t>
            </a:r>
            <a:r>
              <a:rPr lang="en-US" altLang="zh-TW" dirty="0">
                <a:solidFill>
                  <a:srgbClr val="FF0000"/>
                </a:solidFill>
              </a:rPr>
              <a:t>extract features at </a:t>
            </a:r>
            <a:r>
              <a:rPr lang="en-US" altLang="zh-TW" dirty="0" smtClean="0">
                <a:solidFill>
                  <a:srgbClr val="FF0000"/>
                </a:solidFill>
              </a:rPr>
              <a:t>different scales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71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Training the </a:t>
            </a:r>
            <a:r>
              <a:rPr lang="en-US" altLang="zh-TW" dirty="0" smtClean="0">
                <a:solidFill>
                  <a:srgbClr val="00B050"/>
                </a:solidFill>
              </a:rPr>
              <a:t>Network</a:t>
            </a:r>
          </a:p>
          <a:p>
            <a:r>
              <a:rPr lang="en-US" altLang="zh-TW" dirty="0"/>
              <a:t>Theoretically, the above network structure </a:t>
            </a:r>
            <a:r>
              <a:rPr lang="en-US" altLang="zh-TW" dirty="0">
                <a:solidFill>
                  <a:srgbClr val="FF0000"/>
                </a:solidFill>
              </a:rPr>
              <a:t>can </a:t>
            </a:r>
            <a:r>
              <a:rPr lang="en-US" altLang="zh-TW" dirty="0" smtClean="0">
                <a:solidFill>
                  <a:srgbClr val="FF0000"/>
                </a:solidFill>
              </a:rPr>
              <a:t>be trained regardless of </a:t>
            </a:r>
            <a:r>
              <a:rPr lang="en-US" altLang="zh-TW" dirty="0">
                <a:solidFill>
                  <a:srgbClr val="FF0000"/>
                </a:solidFill>
              </a:rPr>
              <a:t>the input image </a:t>
            </a:r>
            <a:r>
              <a:rPr lang="en-US" altLang="zh-TW" dirty="0" smtClean="0">
                <a:solidFill>
                  <a:srgbClr val="FF0000"/>
                </a:solidFill>
              </a:rPr>
              <a:t>size</a:t>
            </a:r>
          </a:p>
          <a:p>
            <a:r>
              <a:rPr lang="en-US" altLang="zh-TW" dirty="0"/>
              <a:t>But in practice the </a:t>
            </a:r>
            <a:r>
              <a:rPr lang="en-US" altLang="zh-TW" dirty="0" smtClean="0"/>
              <a:t>GPU implementations </a:t>
            </a:r>
            <a:r>
              <a:rPr lang="en-US" altLang="zh-TW" dirty="0"/>
              <a:t>(such as </a:t>
            </a:r>
            <a:r>
              <a:rPr lang="en-US" altLang="zh-TW" dirty="0" err="1">
                <a:solidFill>
                  <a:srgbClr val="0070C0"/>
                </a:solidFill>
              </a:rPr>
              <a:t>cuda-convnet</a:t>
            </a:r>
            <a:r>
              <a:rPr lang="en-US" altLang="zh-TW" dirty="0"/>
              <a:t> [3] and </a:t>
            </a:r>
            <a:r>
              <a:rPr lang="en-US" altLang="zh-TW" dirty="0" err="1" smtClean="0">
                <a:solidFill>
                  <a:srgbClr val="0070C0"/>
                </a:solidFill>
              </a:rPr>
              <a:t>Caffe</a:t>
            </a:r>
            <a:r>
              <a:rPr lang="en-US" altLang="zh-TW" dirty="0" smtClean="0"/>
              <a:t> [</a:t>
            </a:r>
            <a:r>
              <a:rPr lang="en-US" altLang="zh-TW" dirty="0"/>
              <a:t>35]) are </a:t>
            </a:r>
            <a:r>
              <a:rPr lang="en-US" altLang="zh-TW" dirty="0">
                <a:solidFill>
                  <a:srgbClr val="FF0000"/>
                </a:solidFill>
              </a:rPr>
              <a:t>preferably run on fixed input images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2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Training the </a:t>
            </a:r>
            <a:r>
              <a:rPr lang="en-US" altLang="zh-TW" dirty="0" smtClean="0">
                <a:solidFill>
                  <a:srgbClr val="00B050"/>
                </a:solidFill>
              </a:rPr>
              <a:t>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70C0"/>
                </a:solidFill>
              </a:rPr>
              <a:t>Single-size </a:t>
            </a:r>
            <a:r>
              <a:rPr lang="en-US" altLang="zh-TW" dirty="0" smtClean="0">
                <a:solidFill>
                  <a:srgbClr val="0070C0"/>
                </a:solidFill>
              </a:rPr>
              <a:t>training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0070C0"/>
                </a:solidFill>
              </a:rPr>
              <a:t>Multi-size </a:t>
            </a:r>
            <a:r>
              <a:rPr lang="en-US" altLang="zh-TW" dirty="0" smtClean="0">
                <a:solidFill>
                  <a:srgbClr val="0070C0"/>
                </a:solidFill>
              </a:rPr>
              <a:t>training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2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spcBef>
                    <a:spcPts val="1000"/>
                  </a:spcBef>
                  <a:buNone/>
                </a:pPr>
                <a:r>
                  <a:rPr lang="en-US" altLang="zh-TW" dirty="0" smtClean="0">
                    <a:solidFill>
                      <a:srgbClr val="00B050"/>
                    </a:solidFill>
                  </a:rPr>
                  <a:t>Single-size training</a:t>
                </a:r>
              </a:p>
              <a:p>
                <a:r>
                  <a:rPr lang="en-US" altLang="zh-TW" dirty="0"/>
                  <a:t>As in previous works, we first consider a network </a:t>
                </a:r>
                <a:r>
                  <a:rPr lang="en-US" altLang="zh-TW" dirty="0" smtClean="0"/>
                  <a:t>taking 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fixed-size</a:t>
                </a:r>
                <a:r>
                  <a:rPr lang="en-US" altLang="zh-TW" dirty="0"/>
                  <a:t> input (</a:t>
                </a:r>
                <a:r>
                  <a:rPr lang="en-US" altLang="zh-TW" dirty="0" smtClean="0"/>
                  <a:t>224x224</a:t>
                </a:r>
                <a:r>
                  <a:rPr lang="en-US" altLang="zh-TW" dirty="0"/>
                  <a:t>) cropped from </a:t>
                </a:r>
                <a:r>
                  <a:rPr lang="en-US" altLang="zh-TW" dirty="0" smtClean="0"/>
                  <a:t>images (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data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augmentation</a:t>
                </a:r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/>
                  <a:t>Consider the feature maps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𝑐𝑜𝑛𝑣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that have a </a:t>
                </a:r>
                <a:r>
                  <a:rPr lang="en-US" altLang="zh-TW" dirty="0" smtClean="0"/>
                  <a:t>size </a:t>
                </a:r>
                <a:r>
                  <a:rPr lang="en-US" altLang="zh-TW" dirty="0"/>
                  <a:t>of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axa</a:t>
                </a:r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(e.g., 13x13)</a:t>
                </a:r>
              </a:p>
              <a:p>
                <a:r>
                  <a:rPr lang="en-US" altLang="zh-TW" dirty="0"/>
                  <a:t>With a pyramid level of </a:t>
                </a:r>
                <a:r>
                  <a:rPr lang="en-US" altLang="zh-TW" dirty="0" err="1" smtClean="0"/>
                  <a:t>nxn</a:t>
                </a:r>
                <a:r>
                  <a:rPr lang="en-US" altLang="zh-TW" dirty="0" smtClean="0"/>
                  <a:t> bins,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sliding window size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𝑤𝑖𝑛</m:t>
                    </m:r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:r>
                  <a:rPr lang="en-US" altLang="zh-TW" dirty="0" smtClean="0"/>
                  <a:t>and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stride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str</m:t>
                    </m:r>
                    <m:r>
                      <a:rPr lang="en-US" altLang="zh-TW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76" y="1975173"/>
            <a:ext cx="5975847" cy="404537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9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5949"/>
          </a:xfrm>
        </p:spPr>
        <p:txBody>
          <a:bodyPr>
            <a:normAutofit/>
          </a:bodyPr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>
                <a:solidFill>
                  <a:srgbClr val="00B050"/>
                </a:solidFill>
              </a:rPr>
              <a:t>Multi-size training</a:t>
            </a:r>
          </a:p>
          <a:p>
            <a:r>
              <a:rPr lang="en-US" altLang="zh-TW" dirty="0"/>
              <a:t>To address the issue of </a:t>
            </a:r>
            <a:r>
              <a:rPr lang="en-US" altLang="zh-TW" dirty="0" smtClean="0"/>
              <a:t>varying image </a:t>
            </a:r>
            <a:r>
              <a:rPr lang="en-US" altLang="zh-TW" dirty="0"/>
              <a:t>sizes in training, we consider a set of </a:t>
            </a:r>
            <a:r>
              <a:rPr lang="en-US" altLang="zh-TW" dirty="0" smtClean="0"/>
              <a:t>pre-defined sizes (</a:t>
            </a:r>
            <a:r>
              <a:rPr lang="en-US" altLang="zh-TW" dirty="0" smtClean="0">
                <a:solidFill>
                  <a:srgbClr val="0070C0"/>
                </a:solidFill>
              </a:rPr>
              <a:t>180x180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224x224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Rather </a:t>
            </a:r>
            <a:r>
              <a:rPr lang="en-US" altLang="zh-TW" dirty="0">
                <a:solidFill>
                  <a:srgbClr val="FF0000"/>
                </a:solidFill>
              </a:rPr>
              <a:t>than crop </a:t>
            </a:r>
            <a:r>
              <a:rPr lang="en-US" altLang="zh-TW" dirty="0"/>
              <a:t>a smaller </a:t>
            </a:r>
            <a:r>
              <a:rPr lang="en-US" altLang="zh-TW" dirty="0" smtClean="0"/>
              <a:t>180x180 region</a:t>
            </a:r>
            <a:r>
              <a:rPr lang="en-US" altLang="zh-TW" dirty="0"/>
              <a:t>, we </a:t>
            </a:r>
            <a:r>
              <a:rPr lang="en-US" altLang="zh-TW" dirty="0">
                <a:solidFill>
                  <a:srgbClr val="FF0000"/>
                </a:solidFill>
              </a:rPr>
              <a:t>resize</a:t>
            </a:r>
            <a:r>
              <a:rPr lang="en-US" altLang="zh-TW" dirty="0"/>
              <a:t> the </a:t>
            </a:r>
            <a:r>
              <a:rPr lang="en-US" altLang="zh-TW" dirty="0" smtClean="0"/>
              <a:t>224x224 region to 180x180 (</a:t>
            </a:r>
            <a:r>
              <a:rPr lang="en-US" altLang="zh-TW" dirty="0" err="1" smtClean="0"/>
              <a:t>axa</a:t>
            </a:r>
            <a:r>
              <a:rPr lang="en-US" altLang="zh-TW" dirty="0" smtClean="0"/>
              <a:t>=10x10)</a:t>
            </a:r>
          </a:p>
          <a:p>
            <a:r>
              <a:rPr lang="en-US" altLang="zh-TW" dirty="0" smtClean="0"/>
              <a:t>180-network </a:t>
            </a:r>
            <a:r>
              <a:rPr lang="en-US" altLang="zh-TW" dirty="0"/>
              <a:t>has exactly the </a:t>
            </a:r>
            <a:r>
              <a:rPr lang="en-US" altLang="zh-TW" dirty="0">
                <a:solidFill>
                  <a:srgbClr val="FF0000"/>
                </a:solidFill>
              </a:rPr>
              <a:t>same parameters </a:t>
            </a:r>
            <a:r>
              <a:rPr lang="en-US" altLang="zh-TW" dirty="0"/>
              <a:t>as </a:t>
            </a:r>
            <a:r>
              <a:rPr lang="en-US" altLang="zh-TW" dirty="0" smtClean="0"/>
              <a:t>the 224-network </a:t>
            </a:r>
            <a:r>
              <a:rPr lang="en-US" altLang="zh-TW" dirty="0"/>
              <a:t>in each </a:t>
            </a:r>
            <a:r>
              <a:rPr lang="en-US" altLang="zh-TW" dirty="0" smtClean="0"/>
              <a:t>layer (</a:t>
            </a:r>
            <a:r>
              <a:rPr lang="en-US" altLang="zh-TW" dirty="0">
                <a:solidFill>
                  <a:srgbClr val="FF0000"/>
                </a:solidFill>
              </a:rPr>
              <a:t>share </a:t>
            </a:r>
            <a:r>
              <a:rPr lang="en-US" altLang="zh-TW" dirty="0" smtClean="0">
                <a:solidFill>
                  <a:srgbClr val="FF0000"/>
                </a:solidFill>
              </a:rPr>
              <a:t>parameters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To </a:t>
            </a:r>
            <a:r>
              <a:rPr lang="en-US" altLang="zh-TW" dirty="0">
                <a:solidFill>
                  <a:srgbClr val="FF0000"/>
                </a:solidFill>
              </a:rPr>
              <a:t>reduce the overhead </a:t>
            </a:r>
            <a:r>
              <a:rPr lang="en-US" altLang="zh-TW" dirty="0"/>
              <a:t>to switch from </a:t>
            </a:r>
            <a:r>
              <a:rPr lang="en-US" altLang="zh-TW" dirty="0" smtClean="0"/>
              <a:t>224-network to 180,</a:t>
            </a:r>
            <a:r>
              <a:rPr lang="en-US" altLang="zh-TW" dirty="0"/>
              <a:t> we train each </a:t>
            </a:r>
            <a:r>
              <a:rPr lang="en-US" altLang="zh-TW" dirty="0" smtClean="0"/>
              <a:t>full epoch </a:t>
            </a:r>
            <a:r>
              <a:rPr lang="en-US" altLang="zh-TW" dirty="0"/>
              <a:t>on one network, and then switch to the </a:t>
            </a:r>
            <a:r>
              <a:rPr lang="en-US" altLang="zh-TW" dirty="0" smtClean="0"/>
              <a:t>other one </a:t>
            </a:r>
            <a:r>
              <a:rPr lang="en-US" altLang="zh-TW" dirty="0"/>
              <a:t>(keeping all weights) for the next full epoch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34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have </a:t>
            </a:r>
            <a:r>
              <a:rPr lang="en-US" altLang="zh-TW" dirty="0"/>
              <a:t>also tested a variant using </a:t>
            </a:r>
            <a:r>
              <a:rPr lang="en-US" altLang="zh-TW" dirty="0" err="1" smtClean="0">
                <a:solidFill>
                  <a:srgbClr val="0070C0"/>
                </a:solidFill>
              </a:rPr>
              <a:t>sxs</a:t>
            </a:r>
            <a:r>
              <a:rPr lang="en-US" altLang="zh-TW" dirty="0" smtClean="0"/>
              <a:t> </a:t>
            </a:r>
            <a:r>
              <a:rPr lang="en-US" altLang="zh-TW" dirty="0"/>
              <a:t>as input </a:t>
            </a:r>
            <a:r>
              <a:rPr lang="en-US" altLang="zh-TW" dirty="0" smtClean="0"/>
              <a:t>where s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FF0000"/>
                </a:solidFill>
              </a:rPr>
              <a:t>randomly and uniformly sampled </a:t>
            </a:r>
            <a:r>
              <a:rPr lang="en-US" altLang="zh-TW" dirty="0"/>
              <a:t>from [</a:t>
            </a:r>
            <a:r>
              <a:rPr lang="en-US" altLang="zh-TW" dirty="0" smtClean="0"/>
              <a:t>180, 224</a:t>
            </a:r>
            <a:r>
              <a:rPr lang="en-US" altLang="zh-TW" dirty="0" smtClean="0"/>
              <a:t>]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7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DEEP NETWORKS WITH SPATIAL PYRAMID POOLING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SPP-NET FOR IMAGE CLASSIFICATION</a:t>
            </a:r>
          </a:p>
          <a:p>
            <a:r>
              <a:rPr lang="en-US" altLang="zh-TW" dirty="0"/>
              <a:t>SPP-NET FOR OBJECT DETECTION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13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SPP-NET FOR IMAGE CLASSIFICATION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Experiments on ImageNet 2012 </a:t>
            </a:r>
            <a:r>
              <a:rPr lang="en-US" altLang="zh-TW" dirty="0" smtClean="0">
                <a:solidFill>
                  <a:srgbClr val="00B050"/>
                </a:solidFill>
              </a:rPr>
              <a:t>Classification</a:t>
            </a:r>
          </a:p>
          <a:p>
            <a:r>
              <a:rPr lang="en-US" altLang="zh-TW" dirty="0"/>
              <a:t>1000-category </a:t>
            </a:r>
            <a:r>
              <a:rPr lang="en-US" altLang="zh-TW" dirty="0" smtClean="0"/>
              <a:t>training set</a:t>
            </a:r>
          </a:p>
          <a:p>
            <a:r>
              <a:rPr lang="en-US" altLang="zh-TW" dirty="0"/>
              <a:t>All networks in this paper can </a:t>
            </a:r>
            <a:r>
              <a:rPr lang="en-US" altLang="zh-TW" dirty="0" smtClean="0"/>
              <a:t>be trained </a:t>
            </a:r>
            <a:r>
              <a:rPr lang="en-US" altLang="zh-TW" dirty="0"/>
              <a:t>on a single GeForce GTX Titan GPU (6 </a:t>
            </a:r>
            <a:r>
              <a:rPr lang="en-US" altLang="zh-TW" dirty="0" smtClean="0"/>
              <a:t>GB memory</a:t>
            </a:r>
            <a:r>
              <a:rPr lang="en-US" altLang="zh-TW" dirty="0"/>
              <a:t>) within two to four weeks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387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advantages of SPP are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independent</a:t>
                </a:r>
                <a:r>
                  <a:rPr lang="en-US" altLang="zh-TW" dirty="0" smtClean="0"/>
                  <a:t> of the convolutional network </a:t>
                </a:r>
                <a:r>
                  <a:rPr lang="en-US" altLang="zh-TW" dirty="0"/>
                  <a:t>architectures used</a:t>
                </a:r>
              </a:p>
              <a:p>
                <a:r>
                  <a:rPr lang="en-US" altLang="zh-TW" dirty="0">
                    <a:solidFill>
                      <a:srgbClr val="00B050"/>
                    </a:solidFill>
                  </a:rPr>
                  <a:t>Baseline Network </a:t>
                </a:r>
                <a:r>
                  <a:rPr lang="en-US" altLang="zh-TW" dirty="0" smtClean="0">
                    <a:solidFill>
                      <a:srgbClr val="00B050"/>
                    </a:solidFill>
                  </a:rPr>
                  <a:t>Architectures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[3]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Convnet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*-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5 </a:t>
                </a:r>
                <a:r>
                  <a:rPr lang="en-US" altLang="zh-TW" dirty="0" smtClean="0"/>
                  <a:t>: </a:t>
                </a:r>
                <a:r>
                  <a:rPr lang="en-US" altLang="zh-TW" dirty="0" err="1" smtClean="0"/>
                  <a:t>Krizhevsky</a:t>
                </a:r>
                <a:r>
                  <a:rPr lang="en-US" altLang="zh-TW" dirty="0" smtClean="0"/>
                  <a:t> (</a:t>
                </a:r>
                <a:r>
                  <a:rPr lang="en-US" altLang="zh-TW" dirty="0"/>
                  <a:t>pooling </a:t>
                </a:r>
                <a:r>
                  <a:rPr lang="en-US" altLang="zh-TW" dirty="0" smtClean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𝑐𝑜𝑛𝑣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𝑐𝑜𝑛𝑣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[</a:t>
                </a:r>
                <a:r>
                  <a:rPr lang="en-US" altLang="zh-TW" dirty="0"/>
                  <a:t>4</a:t>
                </a:r>
                <a:r>
                  <a:rPr lang="en-US" altLang="zh-TW" dirty="0" smtClean="0"/>
                  <a:t>]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ZF-5</a:t>
                </a:r>
                <a:r>
                  <a:rPr lang="en-US" altLang="zh-TW" dirty="0" smtClean="0"/>
                  <a:t> : </a:t>
                </a:r>
                <a:r>
                  <a:rPr lang="en-US" altLang="zh-TW" dirty="0"/>
                  <a:t>Zeiler and Fergus</a:t>
                </a:r>
                <a:endParaRPr lang="en-US" altLang="zh-TW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[5] </a:t>
                </a:r>
                <a:r>
                  <a:rPr lang="en-US" altLang="zh-TW" dirty="0" smtClean="0">
                    <a:solidFill>
                      <a:srgbClr val="0070C0"/>
                    </a:solidFill>
                  </a:rPr>
                  <a:t>Overfeat-5/7</a:t>
                </a:r>
                <a:r>
                  <a:rPr lang="en-US" altLang="zh-TW" dirty="0" smtClean="0"/>
                  <a:t> : 18x18 instead of 13x13 (512 filter number)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16" y="4495084"/>
            <a:ext cx="7032830" cy="22970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20563" y="163383"/>
            <a:ext cx="8962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[5] P. </a:t>
            </a:r>
            <a:r>
              <a:rPr lang="en-US" altLang="zh-TW" sz="1400" dirty="0" err="1"/>
              <a:t>Sermanet</a:t>
            </a:r>
            <a:r>
              <a:rPr lang="en-US" altLang="zh-TW" sz="1400" dirty="0"/>
              <a:t>, D. Eigen, X. Zhang, M. Mathieu, R. Fergus</a:t>
            </a:r>
            <a:r>
              <a:rPr lang="en-US" altLang="zh-TW" sz="1400" dirty="0" smtClean="0"/>
              <a:t>, and </a:t>
            </a:r>
            <a:r>
              <a:rPr lang="en-US" altLang="zh-TW" sz="1400" dirty="0"/>
              <a:t>Y. </a:t>
            </a:r>
            <a:r>
              <a:rPr lang="en-US" altLang="zh-TW" sz="1400" dirty="0" err="1"/>
              <a:t>LeCun</a:t>
            </a:r>
            <a:r>
              <a:rPr lang="en-US" altLang="zh-TW" sz="1400" dirty="0"/>
              <a:t>, “</a:t>
            </a:r>
            <a:r>
              <a:rPr lang="en-US" altLang="zh-TW" sz="1400" dirty="0" err="1"/>
              <a:t>Overfeat</a:t>
            </a:r>
            <a:r>
              <a:rPr lang="en-US" altLang="zh-TW" sz="1400" dirty="0"/>
              <a:t>: Integrated recognition, </a:t>
            </a:r>
            <a:r>
              <a:rPr lang="en-US" altLang="zh-TW" sz="1400" dirty="0" smtClean="0"/>
              <a:t>localization and </a:t>
            </a:r>
            <a:r>
              <a:rPr lang="en-US" altLang="zh-TW" sz="1400" dirty="0"/>
              <a:t>detection using convolutional networks,” arXiv:1312.6229</a:t>
            </a:r>
            <a:r>
              <a:rPr lang="en-US" altLang="zh-TW" sz="1400" dirty="0" smtClean="0"/>
              <a:t>, 2013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68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DEEP NETWORKS WITH SPATIAL PYRAMID POOLING</a:t>
            </a:r>
          </a:p>
          <a:p>
            <a:r>
              <a:rPr lang="en-US" altLang="zh-TW" dirty="0"/>
              <a:t>SPP-NET FOR IMAGE CLASSIFICATION</a:t>
            </a:r>
          </a:p>
          <a:p>
            <a:r>
              <a:rPr lang="en-US" altLang="zh-TW" dirty="0"/>
              <a:t>SPP-NET FOR OBJECT DETECTION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0" y="2471352"/>
            <a:ext cx="11695736" cy="3039762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78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Multi-level Pooling Improves </a:t>
            </a:r>
            <a:r>
              <a:rPr lang="en-US" altLang="zh-TW" dirty="0">
                <a:solidFill>
                  <a:srgbClr val="00B050"/>
                </a:solidFill>
              </a:rPr>
              <a:t>Accuracy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Multi-size Training Improves Accuracy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00B050"/>
                </a:solidFill>
              </a:rPr>
              <a:t>Full-image Representations Improve </a:t>
            </a:r>
            <a:r>
              <a:rPr lang="en-US" altLang="zh-TW" dirty="0">
                <a:solidFill>
                  <a:srgbClr val="00B050"/>
                </a:solidFill>
              </a:rPr>
              <a:t>Accuracy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Multi-view Testing on Feature Maps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2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Multi-level Pooling Improves Accuracy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use a </a:t>
            </a:r>
            <a:r>
              <a:rPr lang="en-US" altLang="zh-TW" dirty="0">
                <a:solidFill>
                  <a:srgbClr val="FF0000"/>
                </a:solidFill>
              </a:rPr>
              <a:t>4-level</a:t>
            </a:r>
            <a:r>
              <a:rPr lang="en-US" altLang="zh-TW" dirty="0"/>
              <a:t> </a:t>
            </a:r>
            <a:r>
              <a:rPr lang="en-US" altLang="zh-TW" dirty="0" smtClean="0"/>
              <a:t>pyramid {6x6</a:t>
            </a:r>
            <a:r>
              <a:rPr lang="en-US" altLang="zh-TW" dirty="0"/>
              <a:t>, </a:t>
            </a:r>
            <a:r>
              <a:rPr lang="en-US" altLang="zh-TW" dirty="0" smtClean="0"/>
              <a:t>3x3</a:t>
            </a:r>
            <a:r>
              <a:rPr lang="en-US" altLang="zh-TW" dirty="0"/>
              <a:t>, </a:t>
            </a:r>
            <a:r>
              <a:rPr lang="en-US" altLang="zh-TW" dirty="0" smtClean="0"/>
              <a:t>2x2</a:t>
            </a:r>
            <a:r>
              <a:rPr lang="en-US" altLang="zh-TW" dirty="0"/>
              <a:t>, </a:t>
            </a:r>
            <a:r>
              <a:rPr lang="en-US" altLang="zh-TW" dirty="0" smtClean="0"/>
              <a:t>1x1} </a:t>
            </a:r>
            <a:r>
              <a:rPr lang="en-US" altLang="zh-TW" dirty="0"/>
              <a:t>(totally </a:t>
            </a:r>
            <a:r>
              <a:rPr lang="en-US" altLang="zh-TW" dirty="0">
                <a:solidFill>
                  <a:srgbClr val="0070C0"/>
                </a:solidFill>
              </a:rPr>
              <a:t>50</a:t>
            </a:r>
            <a:r>
              <a:rPr lang="en-US" altLang="zh-TW" dirty="0"/>
              <a:t> bins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For fair comparison, we still use the </a:t>
            </a:r>
            <a:r>
              <a:rPr lang="en-US" altLang="zh-TW" dirty="0">
                <a:solidFill>
                  <a:srgbClr val="FF0000"/>
                </a:solidFill>
              </a:rPr>
              <a:t>standard </a:t>
            </a:r>
            <a:r>
              <a:rPr lang="en-US" altLang="zh-TW" dirty="0" smtClean="0">
                <a:solidFill>
                  <a:srgbClr val="FF0000"/>
                </a:solidFill>
              </a:rPr>
              <a:t>10-view </a:t>
            </a:r>
            <a:r>
              <a:rPr lang="en-US" altLang="zh-TW" dirty="0">
                <a:solidFill>
                  <a:srgbClr val="FF0000"/>
                </a:solidFill>
              </a:rPr>
              <a:t>prediction </a:t>
            </a:r>
            <a:r>
              <a:rPr lang="en-US" altLang="zh-TW" dirty="0"/>
              <a:t>with each view a </a:t>
            </a:r>
            <a:r>
              <a:rPr lang="en-US" altLang="zh-TW" dirty="0" smtClean="0"/>
              <a:t>224x224 </a:t>
            </a:r>
            <a:r>
              <a:rPr lang="en-US" altLang="zh-TW" dirty="0"/>
              <a:t>crop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20" y="3637368"/>
            <a:ext cx="7678222" cy="30865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1794" y="4610165"/>
            <a:ext cx="7405816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01794" y="6138284"/>
            <a:ext cx="7405816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213259" y="3468091"/>
            <a:ext cx="42934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Error rates in the validation set of ImageNet 2012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worth noticing that the gain of </a:t>
            </a:r>
            <a:r>
              <a:rPr lang="en-US" altLang="zh-TW" dirty="0" smtClean="0"/>
              <a:t>multi-level pooling </a:t>
            </a:r>
            <a:r>
              <a:rPr lang="en-US" altLang="zh-TW" dirty="0"/>
              <a:t>is </a:t>
            </a:r>
            <a:r>
              <a:rPr lang="en-US" altLang="zh-TW" b="1" dirty="0">
                <a:solidFill>
                  <a:srgbClr val="FF0000"/>
                </a:solidFill>
              </a:rPr>
              <a:t>not</a:t>
            </a:r>
            <a:r>
              <a:rPr lang="en-US" altLang="zh-TW" b="1" dirty="0"/>
              <a:t> </a:t>
            </a:r>
            <a:r>
              <a:rPr lang="en-US" altLang="zh-TW" dirty="0"/>
              <a:t>simply due to </a:t>
            </a:r>
            <a:r>
              <a:rPr lang="en-US" altLang="zh-TW" dirty="0">
                <a:solidFill>
                  <a:srgbClr val="FF0000"/>
                </a:solidFill>
              </a:rPr>
              <a:t>more </a:t>
            </a:r>
            <a:r>
              <a:rPr lang="en-US" altLang="zh-TW" dirty="0" smtClean="0">
                <a:solidFill>
                  <a:srgbClr val="FF0000"/>
                </a:solidFill>
              </a:rPr>
              <a:t>parameters (50 bins)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train another ZF-5 network </a:t>
            </a:r>
            <a:r>
              <a:rPr lang="en-US" altLang="zh-TW" dirty="0" smtClean="0"/>
              <a:t>with a </a:t>
            </a:r>
            <a:r>
              <a:rPr lang="en-US" altLang="zh-TW" dirty="0"/>
              <a:t>different 4-level </a:t>
            </a:r>
            <a:r>
              <a:rPr lang="en-US" altLang="zh-TW" dirty="0" smtClean="0"/>
              <a:t>pyramid </a:t>
            </a:r>
            <a:br>
              <a:rPr lang="en-US" altLang="zh-TW" dirty="0" smtClean="0"/>
            </a:br>
            <a:r>
              <a:rPr lang="en-US" altLang="zh-TW" dirty="0" smtClean="0"/>
              <a:t>{4x4</a:t>
            </a:r>
            <a:r>
              <a:rPr lang="en-US" altLang="zh-TW" dirty="0"/>
              <a:t>, </a:t>
            </a:r>
            <a:r>
              <a:rPr lang="en-US" altLang="zh-TW" dirty="0" smtClean="0"/>
              <a:t>3x3</a:t>
            </a:r>
            <a:r>
              <a:rPr lang="en-US" altLang="zh-TW" dirty="0"/>
              <a:t>, </a:t>
            </a:r>
            <a:r>
              <a:rPr lang="en-US" altLang="zh-TW" dirty="0" smtClean="0"/>
              <a:t>2x2</a:t>
            </a:r>
            <a:r>
              <a:rPr lang="en-US" altLang="zh-TW" dirty="0"/>
              <a:t>, </a:t>
            </a:r>
            <a:r>
              <a:rPr lang="en-US" altLang="zh-TW" dirty="0" smtClean="0"/>
              <a:t>1x1} (</a:t>
            </a:r>
            <a:r>
              <a:rPr lang="en-US" altLang="zh-TW" dirty="0"/>
              <a:t>totally </a:t>
            </a:r>
            <a:r>
              <a:rPr lang="en-US" altLang="zh-TW" dirty="0">
                <a:solidFill>
                  <a:srgbClr val="FF0000"/>
                </a:solidFill>
              </a:rPr>
              <a:t>30</a:t>
            </a:r>
            <a:r>
              <a:rPr lang="en-US" altLang="zh-TW" dirty="0"/>
              <a:t> </a:t>
            </a:r>
            <a:r>
              <a:rPr lang="en-US" altLang="zh-TW" dirty="0" smtClean="0"/>
              <a:t>bins instead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36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top-1/top-5 </a:t>
            </a:r>
            <a:r>
              <a:rPr lang="en-US" altLang="zh-TW" dirty="0"/>
              <a:t>errors of this network are </a:t>
            </a:r>
            <a:r>
              <a:rPr lang="en-US" altLang="zh-TW" dirty="0" smtClean="0">
                <a:solidFill>
                  <a:srgbClr val="FF0000"/>
                </a:solidFill>
              </a:rPr>
              <a:t>35.06/14.04</a:t>
            </a:r>
            <a:r>
              <a:rPr lang="en-US" altLang="zh-TW" dirty="0" smtClean="0"/>
              <a:t> (35.99/14.76)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842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Multi-size Training Improves </a:t>
            </a:r>
            <a:r>
              <a:rPr lang="en-US" altLang="zh-TW" dirty="0" smtClean="0">
                <a:solidFill>
                  <a:srgbClr val="00B050"/>
                </a:solidFill>
              </a:rPr>
              <a:t>Accuracy</a:t>
            </a:r>
          </a:p>
          <a:p>
            <a:r>
              <a:rPr lang="en-US" altLang="zh-TW" dirty="0"/>
              <a:t>The training sizes are </a:t>
            </a:r>
            <a:r>
              <a:rPr lang="en-US" altLang="zh-TW" dirty="0">
                <a:solidFill>
                  <a:srgbClr val="FF0000"/>
                </a:solidFill>
              </a:rPr>
              <a:t>224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180</a:t>
            </a:r>
            <a:r>
              <a:rPr lang="en-US" altLang="zh-TW" dirty="0"/>
              <a:t>, while the </a:t>
            </a:r>
            <a:r>
              <a:rPr lang="en-US" altLang="zh-TW" dirty="0" smtClean="0"/>
              <a:t>testing size </a:t>
            </a:r>
            <a:r>
              <a:rPr lang="en-US" altLang="zh-TW" dirty="0"/>
              <a:t>is still </a:t>
            </a:r>
            <a:r>
              <a:rPr lang="en-US" altLang="zh-TW" dirty="0" smtClean="0"/>
              <a:t>224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still use the standard </a:t>
            </a:r>
            <a:r>
              <a:rPr lang="en-US" altLang="zh-TW" dirty="0" smtClean="0"/>
              <a:t>10-view prediction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65" y="3401496"/>
            <a:ext cx="7678222" cy="30865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00650" y="4610165"/>
            <a:ext cx="7405816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00650" y="6175357"/>
            <a:ext cx="7405816" cy="263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have also evaluated using a </a:t>
            </a:r>
            <a:r>
              <a:rPr lang="en-US" altLang="zh-TW" dirty="0">
                <a:solidFill>
                  <a:srgbClr val="FF0000"/>
                </a:solidFill>
              </a:rPr>
              <a:t>random </a:t>
            </a:r>
            <a:r>
              <a:rPr lang="en-US" altLang="zh-TW" dirty="0" smtClean="0">
                <a:solidFill>
                  <a:srgbClr val="FF0000"/>
                </a:solidFill>
              </a:rPr>
              <a:t>size </a:t>
            </a:r>
            <a:r>
              <a:rPr lang="en-US" altLang="zh-TW" dirty="0" smtClean="0"/>
              <a:t>uniformly </a:t>
            </a:r>
            <a:r>
              <a:rPr lang="en-US" altLang="zh-TW" dirty="0"/>
              <a:t>sampled from </a:t>
            </a:r>
            <a:r>
              <a:rPr lang="en-US" altLang="zh-TW" dirty="0">
                <a:solidFill>
                  <a:srgbClr val="FF0000"/>
                </a:solidFill>
              </a:rPr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180, </a:t>
            </a:r>
            <a:r>
              <a:rPr lang="en-US" altLang="zh-TW" dirty="0">
                <a:solidFill>
                  <a:srgbClr val="FF0000"/>
                </a:solidFill>
              </a:rPr>
              <a:t>224</a:t>
            </a:r>
            <a:r>
              <a:rPr lang="en-US" altLang="zh-TW" dirty="0" smtClean="0">
                <a:solidFill>
                  <a:srgbClr val="FF0000"/>
                </a:solidFill>
              </a:rPr>
              <a:t>] </a:t>
            </a:r>
            <a:r>
              <a:rPr lang="en-US" altLang="zh-TW" dirty="0"/>
              <a:t>(</a:t>
            </a:r>
            <a:r>
              <a:rPr lang="en-US" altLang="zh-TW" dirty="0" smtClean="0"/>
              <a:t>Overfeat-7</a:t>
            </a:r>
            <a:r>
              <a:rPr lang="en-US" altLang="zh-TW" dirty="0"/>
              <a:t>:</a:t>
            </a:r>
            <a:r>
              <a:rPr lang="en-US" altLang="zh-TW" dirty="0" smtClean="0"/>
              <a:t> 30.06</a:t>
            </a:r>
            <a:r>
              <a:rPr lang="en-US" altLang="zh-TW" dirty="0"/>
              <a:t>%/10.96</a:t>
            </a:r>
            <a:r>
              <a:rPr lang="en-US" altLang="zh-TW" dirty="0" smtClean="0"/>
              <a:t>%)</a:t>
            </a:r>
          </a:p>
          <a:p>
            <a:r>
              <a:rPr lang="en-US" altLang="zh-TW" dirty="0" smtClean="0"/>
              <a:t>Possibly </a:t>
            </a:r>
            <a:r>
              <a:rPr lang="en-US" altLang="zh-TW" dirty="0"/>
              <a:t>because the size of 224 (which is used </a:t>
            </a:r>
            <a:r>
              <a:rPr lang="en-US" altLang="zh-TW" dirty="0" smtClean="0"/>
              <a:t>for testing</a:t>
            </a:r>
            <a:r>
              <a:rPr lang="en-US" altLang="zh-TW" dirty="0"/>
              <a:t>) is visited less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7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Full-image Representations Improve Accuracy</a:t>
            </a:r>
          </a:p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FF0000"/>
                </a:solidFill>
              </a:rPr>
              <a:t>resize</a:t>
            </a:r>
            <a:r>
              <a:rPr lang="en-US" altLang="zh-TW" dirty="0"/>
              <a:t> the image so that </a:t>
            </a:r>
            <a:r>
              <a:rPr lang="en-US" altLang="zh-TW" dirty="0" smtClean="0">
                <a:solidFill>
                  <a:srgbClr val="FF0000"/>
                </a:solidFill>
              </a:rPr>
              <a:t>min(w, </a:t>
            </a:r>
            <a:r>
              <a:rPr lang="en-US" altLang="zh-TW" dirty="0">
                <a:solidFill>
                  <a:srgbClr val="FF0000"/>
                </a:solidFill>
              </a:rPr>
              <a:t>h)=</a:t>
            </a:r>
            <a:r>
              <a:rPr lang="en-US" altLang="zh-TW" dirty="0" smtClean="0">
                <a:solidFill>
                  <a:srgbClr val="FF0000"/>
                </a:solidFill>
              </a:rPr>
              <a:t>256 </a:t>
            </a:r>
            <a:r>
              <a:rPr lang="en-US" altLang="zh-TW" dirty="0" smtClean="0"/>
              <a:t>while </a:t>
            </a:r>
            <a:r>
              <a:rPr lang="en-US" altLang="zh-TW" dirty="0">
                <a:solidFill>
                  <a:srgbClr val="FF0000"/>
                </a:solidFill>
              </a:rPr>
              <a:t>maintaining its aspect </a:t>
            </a:r>
            <a:r>
              <a:rPr lang="en-US" altLang="zh-TW" dirty="0" smtClean="0">
                <a:solidFill>
                  <a:srgbClr val="FF0000"/>
                </a:solidFill>
              </a:rPr>
              <a:t>ratio</a:t>
            </a:r>
          </a:p>
          <a:p>
            <a:r>
              <a:rPr lang="en-US" altLang="zh-TW" dirty="0"/>
              <a:t>For fair comparison, we also </a:t>
            </a:r>
            <a:r>
              <a:rPr lang="en-US" altLang="zh-TW" dirty="0" smtClean="0"/>
              <a:t>evaluate the </a:t>
            </a:r>
            <a:r>
              <a:rPr lang="en-US" altLang="zh-TW" dirty="0"/>
              <a:t>accuracy of the </a:t>
            </a:r>
            <a:r>
              <a:rPr lang="en-US" altLang="zh-TW" dirty="0">
                <a:solidFill>
                  <a:srgbClr val="FF0000"/>
                </a:solidFill>
              </a:rPr>
              <a:t>single view </a:t>
            </a:r>
            <a:r>
              <a:rPr lang="en-US" altLang="zh-TW" dirty="0"/>
              <a:t>in the center </a:t>
            </a:r>
            <a:r>
              <a:rPr lang="en-US" altLang="zh-TW" dirty="0" smtClean="0"/>
              <a:t>224x224 crop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4108419"/>
            <a:ext cx="4931081" cy="28072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73994" y="400129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/>
              <a:t>Error rates in the validation set of ImageNet 2012 using a single view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89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find that </a:t>
            </a:r>
            <a:r>
              <a:rPr lang="en-US" altLang="zh-TW" dirty="0" smtClean="0"/>
              <a:t>the combination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multiple views </a:t>
            </a:r>
            <a:r>
              <a:rPr lang="en-US" altLang="zh-TW" dirty="0"/>
              <a:t>is substantially </a:t>
            </a:r>
            <a:r>
              <a:rPr lang="en-US" altLang="zh-TW" dirty="0" smtClean="0"/>
              <a:t>better than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single full-image </a:t>
            </a:r>
            <a:r>
              <a:rPr lang="en-US" altLang="zh-TW" dirty="0" smtClean="0">
                <a:solidFill>
                  <a:srgbClr val="FF0000"/>
                </a:solidFill>
              </a:rPr>
              <a:t>view</a:t>
            </a:r>
          </a:p>
          <a:p>
            <a:r>
              <a:rPr lang="en-US" altLang="zh-TW" dirty="0" smtClean="0"/>
              <a:t>We empirically </a:t>
            </a:r>
            <a:r>
              <a:rPr lang="en-US" altLang="zh-TW" dirty="0"/>
              <a:t>find that </a:t>
            </a:r>
            <a:r>
              <a:rPr lang="en-US" altLang="zh-TW" dirty="0" smtClean="0"/>
              <a:t>even </a:t>
            </a:r>
            <a:r>
              <a:rPr lang="en-US" altLang="zh-TW" dirty="0"/>
              <a:t>for the combination of </a:t>
            </a:r>
            <a:r>
              <a:rPr lang="en-US" altLang="zh-TW" dirty="0">
                <a:solidFill>
                  <a:srgbClr val="FF0000"/>
                </a:solidFill>
              </a:rPr>
              <a:t>dozens of views</a:t>
            </a:r>
            <a:r>
              <a:rPr lang="en-US" altLang="zh-TW" dirty="0" smtClean="0"/>
              <a:t>, the </a:t>
            </a:r>
            <a:r>
              <a:rPr lang="en-US" altLang="zh-TW" dirty="0"/>
              <a:t>additional </a:t>
            </a:r>
            <a:r>
              <a:rPr lang="en-US" altLang="zh-TW" dirty="0">
                <a:solidFill>
                  <a:srgbClr val="FF0000"/>
                </a:solidFill>
              </a:rPr>
              <a:t>two full-image views </a:t>
            </a:r>
            <a:r>
              <a:rPr lang="en-US" altLang="zh-TW" dirty="0"/>
              <a:t>(with </a:t>
            </a:r>
            <a:r>
              <a:rPr lang="en-US" altLang="zh-TW" dirty="0" smtClean="0">
                <a:solidFill>
                  <a:srgbClr val="FF0000"/>
                </a:solidFill>
              </a:rPr>
              <a:t>flipping</a:t>
            </a:r>
            <a:r>
              <a:rPr lang="en-US" altLang="zh-TW" dirty="0" smtClean="0"/>
              <a:t>) can </a:t>
            </a:r>
            <a:r>
              <a:rPr lang="en-US" altLang="zh-TW" dirty="0"/>
              <a:t>still boost the accuracy by about 0.2</a:t>
            </a:r>
            <a:r>
              <a:rPr lang="en-US" altLang="zh-TW" dirty="0" smtClean="0"/>
              <a:t>%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65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Multi-view Testing on Feature </a:t>
            </a:r>
            <a:r>
              <a:rPr lang="en-US" altLang="zh-TW" dirty="0" smtClean="0">
                <a:solidFill>
                  <a:srgbClr val="00B050"/>
                </a:solidFill>
              </a:rPr>
              <a:t>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Resize</a:t>
            </a:r>
            <a:r>
              <a:rPr lang="en-US" altLang="zh-TW" dirty="0" smtClean="0"/>
              <a:t> </a:t>
            </a:r>
            <a:r>
              <a:rPr lang="en-US" altLang="zh-TW" dirty="0"/>
              <a:t>an image </a:t>
            </a:r>
            <a:r>
              <a:rPr lang="en-US" altLang="zh-TW" dirty="0" smtClean="0"/>
              <a:t>so min(w, </a:t>
            </a:r>
            <a:r>
              <a:rPr lang="en-US" altLang="zh-TW" dirty="0"/>
              <a:t>h) = s where s represents a predefined </a:t>
            </a:r>
            <a:r>
              <a:rPr lang="en-US" altLang="zh-TW" dirty="0" smtClean="0"/>
              <a:t>scale (</a:t>
            </a:r>
            <a:r>
              <a:rPr lang="en-US" altLang="zh-TW" dirty="0"/>
              <a:t>like 256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Compute </a:t>
            </a:r>
            <a:r>
              <a:rPr lang="en-US" altLang="zh-TW" dirty="0"/>
              <a:t>the convolutional </a:t>
            </a:r>
            <a:r>
              <a:rPr lang="en-US" altLang="zh-TW" dirty="0" smtClean="0">
                <a:solidFill>
                  <a:srgbClr val="FF0000"/>
                </a:solidFill>
              </a:rPr>
              <a:t>feature maps </a:t>
            </a:r>
            <a:r>
              <a:rPr lang="en-US" altLang="zh-TW" dirty="0"/>
              <a:t>from the </a:t>
            </a:r>
            <a:r>
              <a:rPr lang="en-US" altLang="zh-TW" dirty="0">
                <a:solidFill>
                  <a:srgbClr val="FF0000"/>
                </a:solidFill>
              </a:rPr>
              <a:t>entire </a:t>
            </a:r>
            <a:r>
              <a:rPr lang="en-US" altLang="zh-TW" dirty="0" smtClean="0">
                <a:solidFill>
                  <a:srgbClr val="FF0000"/>
                </a:solidFill>
              </a:rPr>
              <a:t>image </a:t>
            </a:r>
            <a:r>
              <a:rPr lang="en-US" altLang="zh-TW" dirty="0" smtClean="0"/>
              <a:t>(and </a:t>
            </a:r>
            <a:r>
              <a:rPr lang="en-US" altLang="zh-TW" dirty="0" smtClean="0">
                <a:solidFill>
                  <a:srgbClr val="FF0000"/>
                </a:solidFill>
              </a:rPr>
              <a:t>flipped </a:t>
            </a:r>
            <a:r>
              <a:rPr lang="en-US" altLang="zh-TW" dirty="0">
                <a:solidFill>
                  <a:srgbClr val="FF0000"/>
                </a:solidFill>
              </a:rPr>
              <a:t>image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Given any view </a:t>
            </a:r>
            <a:r>
              <a:rPr lang="en-US" altLang="zh-TW" dirty="0" smtClean="0">
                <a:solidFill>
                  <a:srgbClr val="FF0000"/>
                </a:solidFill>
              </a:rPr>
              <a:t>in the image</a:t>
            </a:r>
            <a:r>
              <a:rPr lang="en-US" altLang="zh-TW" dirty="0"/>
              <a:t>, we </a:t>
            </a:r>
            <a:r>
              <a:rPr lang="en-US" altLang="zh-TW" dirty="0">
                <a:solidFill>
                  <a:srgbClr val="FF0000"/>
                </a:solidFill>
              </a:rPr>
              <a:t>map</a:t>
            </a:r>
            <a:r>
              <a:rPr lang="en-US" altLang="zh-TW" dirty="0"/>
              <a:t> this window </a:t>
            </a:r>
            <a:r>
              <a:rPr lang="en-US" altLang="zh-TW" dirty="0">
                <a:solidFill>
                  <a:srgbClr val="FF0000"/>
                </a:solidFill>
              </a:rPr>
              <a:t>to the feature </a:t>
            </a:r>
            <a:r>
              <a:rPr lang="en-US" altLang="zh-TW" dirty="0" smtClean="0">
                <a:solidFill>
                  <a:srgbClr val="FF0000"/>
                </a:solidFill>
              </a:rPr>
              <a:t>maps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SPP</a:t>
            </a:r>
            <a:r>
              <a:rPr lang="en-US" altLang="zh-TW" dirty="0" smtClean="0"/>
              <a:t> to </a:t>
            </a:r>
            <a:r>
              <a:rPr lang="en-US" altLang="zh-TW" dirty="0"/>
              <a:t>pool the features from this </a:t>
            </a:r>
            <a:r>
              <a:rPr lang="en-US" altLang="zh-TW" dirty="0" smtClean="0"/>
              <a:t>window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037655" y="41959"/>
                <a:ext cx="29654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b="0" dirty="0" smtClean="0">
                    <a:solidFill>
                      <a:srgbClr val="0070C0"/>
                    </a:solidFill>
                  </a:rPr>
                  <a:t>Left Top       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b="0" dirty="0" smtClean="0">
                    <a:solidFill>
                      <a:srgbClr val="0070C0"/>
                    </a:solidFill>
                  </a:rPr>
                  <a:t>Right Bottom: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655" y="41959"/>
                <a:ext cx="2965427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1852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 smtClean="0"/>
              <a:t>Fed </a:t>
            </a:r>
            <a:r>
              <a:rPr lang="en-US" altLang="zh-TW" dirty="0"/>
              <a:t>into the </a:t>
            </a:r>
            <a:r>
              <a:rPr lang="en-US" altLang="zh-TW" dirty="0">
                <a:solidFill>
                  <a:srgbClr val="FF0000"/>
                </a:solidFill>
              </a:rPr>
              <a:t>fc layers </a:t>
            </a:r>
            <a:r>
              <a:rPr lang="en-US" altLang="zh-TW" dirty="0"/>
              <a:t>to compute the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score</a:t>
            </a:r>
            <a:r>
              <a:rPr lang="en-US" altLang="zh-TW" dirty="0"/>
              <a:t> of this </a:t>
            </a:r>
            <a:r>
              <a:rPr lang="en-US" altLang="zh-TW" dirty="0" smtClean="0"/>
              <a:t>window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zh-TW" dirty="0" smtClean="0"/>
              <a:t>These scores </a:t>
            </a:r>
            <a:r>
              <a:rPr lang="en-US" altLang="zh-TW" dirty="0"/>
              <a:t>are </a:t>
            </a:r>
            <a:r>
              <a:rPr lang="en-US" altLang="zh-TW" dirty="0">
                <a:solidFill>
                  <a:srgbClr val="FF0000"/>
                </a:solidFill>
              </a:rPr>
              <a:t>averaged</a:t>
            </a:r>
            <a:r>
              <a:rPr lang="en-US" altLang="zh-TW" dirty="0"/>
              <a:t> for the final prediction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29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431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dirty="0"/>
              <a:t>DEEP NETWORKS WITH SPATIAL PYRAMID POOLING</a:t>
            </a:r>
          </a:p>
          <a:p>
            <a:r>
              <a:rPr lang="en-US" altLang="zh-TW" dirty="0"/>
              <a:t>SPP-NET FOR IMAGE CLASSIFICATION</a:t>
            </a:r>
          </a:p>
          <a:p>
            <a:r>
              <a:rPr lang="en-US" altLang="zh-TW" dirty="0"/>
              <a:t>SPP-NET FOR OBJECT DETECTION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6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5" y="1962537"/>
            <a:ext cx="8660704" cy="3433247"/>
          </a:xfr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552302" y="47285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s=256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27405" y="5360084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s={224, 256, 300, 360, 448, 560}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530560" y="5798745"/>
            <a:ext cx="2387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6 views+18 views*5=96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(224)        (others)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      = (4+4+1)*2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036173" y="5295495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9.36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(no flipping)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97855" y="1739660"/>
            <a:ext cx="2590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/>
              <a:t>Error rates in ImageNet 2012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015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ILSVRC 2014 </a:t>
            </a:r>
            <a:r>
              <a:rPr lang="en-US" altLang="zh-TW" dirty="0">
                <a:solidFill>
                  <a:srgbClr val="00B050"/>
                </a:solidFill>
              </a:rPr>
              <a:t>classification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r>
              <a:rPr lang="en-US" altLang="zh-TW" dirty="0" smtClean="0"/>
              <a:t>Single model : 9.08%</a:t>
            </a:r>
          </a:p>
          <a:p>
            <a:r>
              <a:rPr lang="en-US" altLang="zh-TW" dirty="0" smtClean="0"/>
              <a:t>Eleven models : 8.06%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32" y="3333863"/>
            <a:ext cx="5543307" cy="32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dirty="0">
                <a:solidFill>
                  <a:srgbClr val="00B050"/>
                </a:solidFill>
              </a:rPr>
              <a:t>Experiments on VOC 2007 </a:t>
            </a:r>
            <a:r>
              <a:rPr lang="fr-FR" altLang="zh-TW" dirty="0" smtClean="0">
                <a:solidFill>
                  <a:srgbClr val="00B050"/>
                </a:solidFill>
              </a:rPr>
              <a:t>Classification</a:t>
            </a:r>
          </a:p>
          <a:p>
            <a:r>
              <a:rPr lang="en-US" altLang="zh-TW" dirty="0" smtClean="0"/>
              <a:t>Involves </a:t>
            </a:r>
            <a:r>
              <a:rPr lang="en-US" altLang="zh-TW" dirty="0"/>
              <a:t>9,963 images in 20 </a:t>
            </a:r>
            <a:r>
              <a:rPr lang="en-US" altLang="zh-TW" dirty="0" smtClean="0"/>
              <a:t>categories</a:t>
            </a:r>
          </a:p>
          <a:p>
            <a:r>
              <a:rPr lang="en-US" altLang="zh-TW" dirty="0"/>
              <a:t>5,011 </a:t>
            </a:r>
            <a:r>
              <a:rPr lang="en-US" altLang="zh-TW" dirty="0" smtClean="0"/>
              <a:t>images are </a:t>
            </a:r>
            <a:r>
              <a:rPr lang="en-US" altLang="zh-TW" dirty="0"/>
              <a:t>for training, and the rest are for </a:t>
            </a:r>
            <a:r>
              <a:rPr lang="en-US" altLang="zh-TW" dirty="0" smtClean="0"/>
              <a:t>testing</a:t>
            </a:r>
          </a:p>
          <a:p>
            <a:r>
              <a:rPr lang="en-US" altLang="zh-TW" dirty="0" smtClean="0"/>
              <a:t>The performance </a:t>
            </a:r>
            <a:r>
              <a:rPr lang="en-US" altLang="zh-TW" dirty="0"/>
              <a:t>is </a:t>
            </a:r>
            <a:r>
              <a:rPr lang="en-US" altLang="zh-TW" dirty="0" smtClean="0"/>
              <a:t>evaluated </a:t>
            </a:r>
            <a:r>
              <a:rPr lang="en-US" altLang="zh-TW" dirty="0"/>
              <a:t>by </a:t>
            </a:r>
            <a:r>
              <a:rPr lang="en-US" altLang="zh-TW" dirty="0">
                <a:solidFill>
                  <a:srgbClr val="FF0000"/>
                </a:solidFill>
              </a:rPr>
              <a:t>mean Average </a:t>
            </a:r>
            <a:r>
              <a:rPr lang="en-US" altLang="zh-TW" dirty="0" smtClean="0">
                <a:solidFill>
                  <a:srgbClr val="FF0000"/>
                </a:solidFill>
              </a:rPr>
              <a:t>Precision </a:t>
            </a:r>
            <a:r>
              <a:rPr lang="en-US" altLang="zh-TW" dirty="0" smtClean="0"/>
              <a:t>(</a:t>
            </a:r>
            <a:r>
              <a:rPr lang="en-US" altLang="zh-TW" dirty="0" err="1"/>
              <a:t>mAP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454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Networks </a:t>
            </a:r>
            <a:r>
              <a:rPr lang="en-US" altLang="zh-TW" dirty="0">
                <a:solidFill>
                  <a:srgbClr val="FF0000"/>
                </a:solidFill>
              </a:rPr>
              <a:t>pre-trained</a:t>
            </a:r>
            <a:r>
              <a:rPr lang="en-US" altLang="zh-TW" dirty="0"/>
              <a:t> on </a:t>
            </a:r>
            <a:r>
              <a:rPr lang="en-US" altLang="zh-TW" dirty="0" smtClean="0"/>
              <a:t>ImageNet</a:t>
            </a:r>
          </a:p>
          <a:p>
            <a:r>
              <a:rPr lang="en-US" altLang="zh-TW" dirty="0" smtClean="0"/>
              <a:t>Re-train </a:t>
            </a:r>
            <a:r>
              <a:rPr lang="en-US" altLang="zh-TW" dirty="0">
                <a:solidFill>
                  <a:srgbClr val="FF0000"/>
                </a:solidFill>
              </a:rPr>
              <a:t>SVM </a:t>
            </a:r>
            <a:r>
              <a:rPr lang="en-US" altLang="zh-TW" dirty="0" smtClean="0">
                <a:solidFill>
                  <a:srgbClr val="FF0000"/>
                </a:solidFill>
              </a:rPr>
              <a:t>classifiers </a:t>
            </a:r>
            <a:r>
              <a:rPr lang="en-US" altLang="zh-TW" dirty="0" smtClean="0"/>
              <a:t>(1000-&gt;20)</a:t>
            </a:r>
            <a:endParaRPr lang="fr-FR" altLang="zh-TW" dirty="0"/>
          </a:p>
          <a:p>
            <a:r>
              <a:rPr lang="en-US" altLang="zh-TW" dirty="0" smtClean="0"/>
              <a:t>Intentionally </a:t>
            </a:r>
            <a:r>
              <a:rPr lang="en-US" altLang="zh-TW" dirty="0" smtClean="0">
                <a:solidFill>
                  <a:srgbClr val="FF0000"/>
                </a:solidFill>
              </a:rPr>
              <a:t>do </a:t>
            </a:r>
            <a:r>
              <a:rPr lang="en-US" altLang="zh-TW" dirty="0">
                <a:solidFill>
                  <a:srgbClr val="FF0000"/>
                </a:solidFill>
              </a:rPr>
              <a:t>not </a:t>
            </a:r>
            <a:r>
              <a:rPr lang="en-US" altLang="zh-TW" dirty="0"/>
              <a:t>use any </a:t>
            </a:r>
            <a:r>
              <a:rPr lang="en-US" altLang="zh-TW" dirty="0">
                <a:solidFill>
                  <a:srgbClr val="FF0000"/>
                </a:solidFill>
              </a:rPr>
              <a:t>data </a:t>
            </a:r>
            <a:r>
              <a:rPr lang="en-US" altLang="zh-TW" dirty="0" smtClean="0">
                <a:solidFill>
                  <a:srgbClr val="FF0000"/>
                </a:solidFill>
              </a:rPr>
              <a:t>augmentation </a:t>
            </a:r>
            <a:r>
              <a:rPr lang="en-US" altLang="zh-TW" dirty="0"/>
              <a:t>(flip/multi-view)</a:t>
            </a:r>
          </a:p>
          <a:p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90" y="3528926"/>
            <a:ext cx="8857019" cy="27829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4508" y="6311900"/>
            <a:ext cx="7035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objects occupy smaller regions in VOC 2007 but larger regions in ImageNet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80700" y="3832017"/>
            <a:ext cx="1116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best model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6285" y="4487159"/>
            <a:ext cx="725863" cy="254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9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SPP-NET FOR IMAGE CLASSIFICATION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Experiments </a:t>
            </a:r>
            <a:r>
              <a:rPr lang="en-US" altLang="zh-TW" dirty="0">
                <a:solidFill>
                  <a:srgbClr val="00B050"/>
                </a:solidFill>
              </a:rPr>
              <a:t>on </a:t>
            </a:r>
            <a:r>
              <a:rPr lang="en-US" altLang="zh-TW" dirty="0" smtClean="0">
                <a:solidFill>
                  <a:srgbClr val="00B050"/>
                </a:solidFill>
              </a:rPr>
              <a:t>Caltech101</a:t>
            </a:r>
          </a:p>
          <a:p>
            <a:r>
              <a:rPr lang="en-US" altLang="zh-TW" dirty="0"/>
              <a:t>The Caltech101 dataset [21] contains 9,144 images </a:t>
            </a:r>
            <a:r>
              <a:rPr lang="en-US" altLang="zh-TW" dirty="0" smtClean="0"/>
              <a:t>in 102 </a:t>
            </a:r>
            <a:r>
              <a:rPr lang="en-US" altLang="zh-TW" dirty="0"/>
              <a:t>categories (one background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FF0000"/>
                </a:solidFill>
              </a:rPr>
              <a:t>randomly </a:t>
            </a:r>
            <a:r>
              <a:rPr lang="en-US" altLang="zh-TW" dirty="0" smtClean="0">
                <a:solidFill>
                  <a:srgbClr val="FF0000"/>
                </a:solidFill>
              </a:rPr>
              <a:t>sample </a:t>
            </a:r>
            <a:r>
              <a:rPr lang="en-US" altLang="zh-TW" dirty="0" smtClean="0">
                <a:solidFill>
                  <a:srgbClr val="0070C0"/>
                </a:solidFill>
              </a:rPr>
              <a:t>30 </a:t>
            </a:r>
            <a:r>
              <a:rPr lang="en-US" altLang="zh-TW" dirty="0">
                <a:solidFill>
                  <a:srgbClr val="0070C0"/>
                </a:solidFill>
              </a:rPr>
              <a:t>images per category </a:t>
            </a:r>
            <a:r>
              <a:rPr lang="en-US" altLang="zh-TW" dirty="0">
                <a:solidFill>
                  <a:srgbClr val="FF0000"/>
                </a:solidFill>
              </a:rPr>
              <a:t>for training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up to </a:t>
            </a:r>
            <a:r>
              <a:rPr lang="en-US" altLang="zh-TW" dirty="0" smtClean="0">
                <a:solidFill>
                  <a:srgbClr val="0070C0"/>
                </a:solidFill>
              </a:rPr>
              <a:t>50 images </a:t>
            </a:r>
            <a:r>
              <a:rPr lang="en-US" altLang="zh-TW" dirty="0">
                <a:solidFill>
                  <a:srgbClr val="0070C0"/>
                </a:solidFill>
              </a:rPr>
              <a:t>per category </a:t>
            </a:r>
            <a:r>
              <a:rPr lang="en-US" altLang="zh-TW" dirty="0">
                <a:solidFill>
                  <a:srgbClr val="FF0000"/>
                </a:solidFill>
              </a:rPr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testing</a:t>
            </a:r>
          </a:p>
          <a:p>
            <a:r>
              <a:rPr lang="en-US" altLang="zh-TW" dirty="0" smtClean="0"/>
              <a:t>We </a:t>
            </a:r>
            <a:r>
              <a:rPr lang="en-US" altLang="zh-TW" dirty="0"/>
              <a:t>repeat </a:t>
            </a:r>
            <a:r>
              <a:rPr lang="en-US" altLang="zh-TW" dirty="0">
                <a:solidFill>
                  <a:srgbClr val="FF0000"/>
                </a:solidFill>
              </a:rPr>
              <a:t>10 </a:t>
            </a:r>
            <a:r>
              <a:rPr lang="en-US" altLang="zh-TW" dirty="0" smtClean="0">
                <a:solidFill>
                  <a:srgbClr val="FF0000"/>
                </a:solidFill>
              </a:rPr>
              <a:t>random splits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average</a:t>
            </a:r>
            <a:r>
              <a:rPr lang="en-US" altLang="zh-TW" dirty="0"/>
              <a:t> the accuracy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7696" y="159777"/>
            <a:ext cx="887215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altLang="zh-TW" sz="1600" dirty="0"/>
              <a:t>[21] L. </a:t>
            </a:r>
            <a:r>
              <a:rPr lang="en-US" altLang="zh-TW" sz="1600" dirty="0" err="1"/>
              <a:t>Fei-Fei</a:t>
            </a:r>
            <a:r>
              <a:rPr lang="en-US" altLang="zh-TW" sz="1600" dirty="0"/>
              <a:t>, R. Fergus, and P. </a:t>
            </a:r>
            <a:r>
              <a:rPr lang="en-US" altLang="zh-TW" sz="1600" dirty="0" err="1"/>
              <a:t>Perona</a:t>
            </a:r>
            <a:r>
              <a:rPr lang="en-US" altLang="zh-TW" sz="1600" dirty="0"/>
              <a:t>, “Learning </a:t>
            </a:r>
            <a:r>
              <a:rPr lang="en-US" altLang="zh-TW" sz="1600" dirty="0" smtClean="0"/>
              <a:t>generative visual </a:t>
            </a:r>
            <a:r>
              <a:rPr lang="en-US" altLang="zh-TW" sz="1600" dirty="0"/>
              <a:t>models from few training examples: An </a:t>
            </a:r>
            <a:r>
              <a:rPr lang="en-US" altLang="zh-TW" sz="1600" dirty="0" smtClean="0"/>
              <a:t>incremental </a:t>
            </a:r>
            <a:r>
              <a:rPr lang="en-US" altLang="zh-TW" sz="1600" dirty="0" err="1" smtClean="0"/>
              <a:t>bayesian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approach tested on 101 object categories,” </a:t>
            </a:r>
            <a:r>
              <a:rPr lang="en-US" altLang="zh-TW" sz="1600" dirty="0" smtClean="0"/>
              <a:t>CVIU, 2007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84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6" y="2023332"/>
            <a:ext cx="9744227" cy="3458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56021" y="5814454"/>
            <a:ext cx="780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the object categories in Caltech101 are less related to those in </a:t>
            </a:r>
            <a:r>
              <a:rPr lang="en-US" altLang="zh-TW" sz="2000" dirty="0" smtClean="0">
                <a:solidFill>
                  <a:srgbClr val="FF0000"/>
                </a:solidFill>
              </a:rPr>
              <a:t>ImageNet</a:t>
            </a:r>
          </a:p>
        </p:txBody>
      </p:sp>
      <p:sp>
        <p:nvSpPr>
          <p:cNvPr id="8" name="矩形 7"/>
          <p:cNvSpPr/>
          <p:nvPr/>
        </p:nvSpPr>
        <p:spPr>
          <a:xfrm>
            <a:off x="8169940" y="4239139"/>
            <a:ext cx="226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dirty="0" smtClean="0">
                <a:solidFill>
                  <a:srgbClr val="FF0000"/>
                </a:solidFill>
              </a:rPr>
              <a:t>warping</a:t>
            </a:r>
            <a:br>
              <a:rPr lang="en-US" altLang="zh-TW" sz="2000" dirty="0" smtClean="0">
                <a:solidFill>
                  <a:srgbClr val="FF0000"/>
                </a:solidFill>
              </a:rPr>
            </a:br>
            <a:r>
              <a:rPr lang="en-US" altLang="zh-TW" sz="2000" dirty="0" smtClean="0">
                <a:solidFill>
                  <a:srgbClr val="FF0000"/>
                </a:solidFill>
              </a:rPr>
              <a:t>89.91%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9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IMAGE CLASSIFICATION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92" y="1870086"/>
            <a:ext cx="7138216" cy="3970542"/>
          </a:xfr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72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DEEP NETWORKS WITH SPATIAL PYRAMID POOLING</a:t>
            </a:r>
          </a:p>
          <a:p>
            <a:r>
              <a:rPr lang="en-US" altLang="zh-TW" dirty="0"/>
              <a:t>SPP-NET FOR IMAGE CLASSIFICATION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SPP-NET FOR OBJECT DETECTION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4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</a:t>
            </a:r>
            <a:r>
              <a:rPr lang="en-US" altLang="zh-TW" dirty="0" smtClean="0"/>
              <a:t>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R-CNN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Extracts </a:t>
            </a:r>
            <a:r>
              <a:rPr lang="en-US" altLang="zh-TW" dirty="0"/>
              <a:t>about </a:t>
            </a:r>
            <a:r>
              <a:rPr lang="en-US" altLang="zh-TW" dirty="0">
                <a:solidFill>
                  <a:srgbClr val="FF0000"/>
                </a:solidFill>
              </a:rPr>
              <a:t>2,000 </a:t>
            </a:r>
            <a:r>
              <a:rPr lang="en-US" altLang="zh-TW" dirty="0" smtClean="0">
                <a:solidFill>
                  <a:srgbClr val="FF0000"/>
                </a:solidFill>
              </a:rPr>
              <a:t>candidate windows </a:t>
            </a:r>
            <a:r>
              <a:rPr lang="en-US" altLang="zh-TW" dirty="0"/>
              <a:t>from each image via selective </a:t>
            </a:r>
            <a:r>
              <a:rPr lang="en-US" altLang="zh-TW" dirty="0" smtClean="0"/>
              <a:t>search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Warped to </a:t>
            </a:r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fixed size </a:t>
            </a:r>
            <a:r>
              <a:rPr lang="en-US" altLang="zh-TW" dirty="0"/>
              <a:t>(</a:t>
            </a:r>
            <a:r>
              <a:rPr lang="en-US" altLang="zh-TW" dirty="0" smtClean="0"/>
              <a:t>227x227)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pre-trained</a:t>
            </a:r>
            <a:r>
              <a:rPr lang="en-US" altLang="zh-TW" dirty="0"/>
              <a:t> deep </a:t>
            </a:r>
            <a:r>
              <a:rPr lang="en-US" altLang="zh-TW" dirty="0" smtClean="0"/>
              <a:t>network is </a:t>
            </a:r>
            <a:r>
              <a:rPr lang="en-US" altLang="zh-TW" dirty="0"/>
              <a:t>used to extract the </a:t>
            </a:r>
            <a:r>
              <a:rPr lang="en-US" altLang="zh-TW" dirty="0" smtClean="0"/>
              <a:t>feature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binary </a:t>
            </a:r>
            <a:r>
              <a:rPr lang="en-US" altLang="zh-TW" dirty="0">
                <a:solidFill>
                  <a:srgbClr val="FF0000"/>
                </a:solidFill>
              </a:rPr>
              <a:t>SVM classifier </a:t>
            </a:r>
            <a:r>
              <a:rPr lang="en-US" altLang="zh-TW" dirty="0"/>
              <a:t>is then trained on these </a:t>
            </a:r>
            <a:r>
              <a:rPr lang="en-US" altLang="zh-TW" dirty="0" smtClean="0"/>
              <a:t>features for detection</a:t>
            </a:r>
          </a:p>
          <a:p>
            <a:r>
              <a:rPr lang="en-US" altLang="zh-TW" dirty="0"/>
              <a:t>However, </a:t>
            </a:r>
            <a:r>
              <a:rPr lang="en-US" altLang="zh-TW" dirty="0" smtClean="0"/>
              <a:t>R-CNN </a:t>
            </a:r>
            <a:r>
              <a:rPr lang="en-US" altLang="zh-TW" dirty="0">
                <a:solidFill>
                  <a:srgbClr val="FF0000"/>
                </a:solidFill>
              </a:rPr>
              <a:t>repeatedly applies </a:t>
            </a:r>
            <a:r>
              <a:rPr lang="en-US" altLang="zh-TW" dirty="0" smtClean="0"/>
              <a:t>the deep </a:t>
            </a:r>
            <a:r>
              <a:rPr lang="en-US" altLang="zh-TW" dirty="0"/>
              <a:t>convolutional network to about 2,000 </a:t>
            </a:r>
            <a:r>
              <a:rPr lang="en-US" altLang="zh-TW" dirty="0" smtClean="0"/>
              <a:t>windows per image (</a:t>
            </a:r>
            <a:r>
              <a:rPr lang="en-US" altLang="zh-TW" dirty="0">
                <a:solidFill>
                  <a:srgbClr val="FF0000"/>
                </a:solidFill>
              </a:rPr>
              <a:t>time-consuming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42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Our SPP-net can </a:t>
            </a:r>
            <a:r>
              <a:rPr lang="en-US" altLang="zh-TW" dirty="0" smtClean="0"/>
              <a:t>feature </a:t>
            </a:r>
            <a:r>
              <a:rPr lang="en-US" altLang="zh-TW" dirty="0"/>
              <a:t>maps from the entire </a:t>
            </a:r>
            <a:r>
              <a:rPr lang="en-US" altLang="zh-TW" dirty="0" smtClean="0"/>
              <a:t>image </a:t>
            </a:r>
            <a:r>
              <a:rPr lang="en-US" altLang="zh-TW" dirty="0" smtClean="0">
                <a:solidFill>
                  <a:srgbClr val="FF0000"/>
                </a:solidFill>
              </a:rPr>
              <a:t>only once</a:t>
            </a:r>
          </a:p>
          <a:p>
            <a:r>
              <a:rPr lang="en-US" altLang="zh-TW" dirty="0"/>
              <a:t>Our method extracts window-wise features </a:t>
            </a:r>
            <a:r>
              <a:rPr lang="en-US" altLang="zh-TW" dirty="0" smtClean="0"/>
              <a:t>from regions </a:t>
            </a:r>
            <a:r>
              <a:rPr lang="en-US" altLang="zh-TW" dirty="0"/>
              <a:t>of the </a:t>
            </a:r>
            <a:r>
              <a:rPr lang="en-US" altLang="zh-TW" dirty="0">
                <a:solidFill>
                  <a:srgbClr val="FF0000"/>
                </a:solidFill>
              </a:rPr>
              <a:t>feature maps</a:t>
            </a:r>
            <a:r>
              <a:rPr lang="en-US" altLang="zh-TW" dirty="0"/>
              <a:t>, while R-CNN </a:t>
            </a:r>
            <a:r>
              <a:rPr lang="en-US" altLang="zh-TW" dirty="0" smtClean="0"/>
              <a:t>extracts directly </a:t>
            </a:r>
            <a:r>
              <a:rPr lang="en-US" altLang="zh-TW" dirty="0"/>
              <a:t>from </a:t>
            </a:r>
            <a:r>
              <a:rPr lang="en-US" altLang="zh-TW" dirty="0">
                <a:solidFill>
                  <a:srgbClr val="FF0000"/>
                </a:solidFill>
              </a:rPr>
              <a:t>image regions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32" y="3107222"/>
            <a:ext cx="4662335" cy="357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Existing deep convolutional neural networks (CNNs) require a </a:t>
            </a:r>
            <a:r>
              <a:rPr lang="en-US" altLang="zh-TW" dirty="0">
                <a:solidFill>
                  <a:srgbClr val="FF0000"/>
                </a:solidFill>
              </a:rPr>
              <a:t>fixed-size</a:t>
            </a:r>
            <a:r>
              <a:rPr lang="en-US" altLang="zh-TW" dirty="0"/>
              <a:t> (e.g., </a:t>
            </a:r>
            <a:r>
              <a:rPr lang="en-US" altLang="zh-TW" dirty="0" smtClean="0"/>
              <a:t>224x224</a:t>
            </a:r>
            <a:r>
              <a:rPr lang="en-US" altLang="zh-TW" dirty="0"/>
              <a:t>) input </a:t>
            </a:r>
            <a:r>
              <a:rPr lang="en-US" altLang="zh-TW" dirty="0" smtClean="0"/>
              <a:t>image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We </a:t>
            </a:r>
            <a:r>
              <a:rPr lang="en-US" altLang="zh-TW" dirty="0"/>
              <a:t>equip the networks with another pooling </a:t>
            </a:r>
            <a:r>
              <a:rPr lang="en-US" altLang="zh-TW" dirty="0" smtClean="0"/>
              <a:t>strategy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spatial pyramid pooling</a:t>
            </a:r>
            <a:r>
              <a:rPr lang="en-US" altLang="zh-TW" dirty="0" smtClean="0"/>
              <a:t>”, </a:t>
            </a:r>
            <a:r>
              <a:rPr lang="en-US" altLang="zh-TW" dirty="0"/>
              <a:t>called </a:t>
            </a:r>
            <a:r>
              <a:rPr lang="en-US" altLang="zh-TW" dirty="0" smtClean="0">
                <a:solidFill>
                  <a:srgbClr val="FF0000"/>
                </a:solidFill>
              </a:rPr>
              <a:t>SPP-net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" b="24386"/>
          <a:stretch/>
        </p:blipFill>
        <p:spPr>
          <a:xfrm>
            <a:off x="3659855" y="2655419"/>
            <a:ext cx="4848042" cy="15985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05" r="-319" b="-61"/>
          <a:stretch/>
        </p:blipFill>
        <p:spPr>
          <a:xfrm>
            <a:off x="3659854" y="4323521"/>
            <a:ext cx="4887797" cy="4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918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 use the “fast” mode of </a:t>
            </a:r>
            <a:r>
              <a:rPr lang="en-US" altLang="zh-TW" dirty="0">
                <a:solidFill>
                  <a:srgbClr val="FF0000"/>
                </a:solidFill>
              </a:rPr>
              <a:t>selective search </a:t>
            </a:r>
            <a:r>
              <a:rPr lang="en-US" altLang="zh-TW" dirty="0"/>
              <a:t>[20] </a:t>
            </a:r>
            <a:r>
              <a:rPr lang="en-US" altLang="zh-TW" dirty="0" smtClean="0"/>
              <a:t>to generate </a:t>
            </a:r>
            <a:r>
              <a:rPr lang="en-US" altLang="zh-TW" dirty="0"/>
              <a:t>about 2,000 candidate windows per </a:t>
            </a:r>
            <a:r>
              <a:rPr lang="en-US" altLang="zh-TW" dirty="0" smtClean="0"/>
              <a:t>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Resize </a:t>
            </a:r>
            <a:r>
              <a:rPr lang="en-US" altLang="zh-TW" dirty="0"/>
              <a:t>the image such that </a:t>
            </a:r>
            <a:r>
              <a:rPr lang="en-US" altLang="zh-TW" dirty="0" smtClean="0"/>
              <a:t>min(w, </a:t>
            </a:r>
            <a:r>
              <a:rPr lang="en-US" altLang="zh-TW" dirty="0"/>
              <a:t>h) = </a:t>
            </a:r>
            <a:r>
              <a:rPr lang="en-US" altLang="zh-TW" dirty="0" smtClean="0"/>
              <a:t>s (s=688), and </a:t>
            </a:r>
            <a:r>
              <a:rPr lang="en-US" altLang="zh-TW" dirty="0">
                <a:solidFill>
                  <a:srgbClr val="FF0000"/>
                </a:solidFill>
              </a:rPr>
              <a:t>extract the feature maps </a:t>
            </a:r>
            <a:r>
              <a:rPr lang="en-US" altLang="zh-TW" dirty="0"/>
              <a:t>from the </a:t>
            </a:r>
            <a:r>
              <a:rPr lang="en-US" altLang="zh-TW" dirty="0">
                <a:solidFill>
                  <a:srgbClr val="FF0000"/>
                </a:solidFill>
              </a:rPr>
              <a:t>entire </a:t>
            </a:r>
            <a:r>
              <a:rPr lang="en-US" altLang="zh-TW" dirty="0" smtClean="0">
                <a:solidFill>
                  <a:srgbClr val="FF0000"/>
                </a:solidFill>
              </a:rPr>
              <a:t>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Use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SPP-net model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ZF-5</a:t>
            </a:r>
            <a:r>
              <a:rPr lang="en-US" altLang="zh-TW" dirty="0"/>
              <a:t> (single-size trained</a:t>
            </a:r>
            <a:r>
              <a:rPr lang="en-US" altLang="zh-TW" dirty="0" smtClean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4-level </a:t>
            </a:r>
            <a:r>
              <a:rPr lang="en-US" altLang="zh-TW" dirty="0">
                <a:solidFill>
                  <a:srgbClr val="FF0000"/>
                </a:solidFill>
              </a:rPr>
              <a:t>spatial pyramid </a:t>
            </a:r>
            <a:r>
              <a:rPr lang="en-US" altLang="zh-TW" dirty="0"/>
              <a:t>(</a:t>
            </a:r>
            <a:r>
              <a:rPr lang="en-US" altLang="zh-TW" dirty="0" smtClean="0"/>
              <a:t>1x1</a:t>
            </a:r>
            <a:r>
              <a:rPr lang="en-US" altLang="zh-TW" dirty="0"/>
              <a:t>, </a:t>
            </a:r>
            <a:r>
              <a:rPr lang="en-US" altLang="zh-TW" dirty="0" smtClean="0"/>
              <a:t>2x2</a:t>
            </a:r>
            <a:r>
              <a:rPr lang="en-US" altLang="zh-TW" dirty="0"/>
              <a:t>, </a:t>
            </a:r>
            <a:r>
              <a:rPr lang="en-US" altLang="zh-TW" dirty="0" smtClean="0"/>
              <a:t>3x3</a:t>
            </a:r>
            <a:r>
              <a:rPr lang="en-US" altLang="zh-TW" dirty="0"/>
              <a:t>, </a:t>
            </a:r>
            <a:r>
              <a:rPr lang="en-US" altLang="zh-TW" dirty="0" smtClean="0"/>
              <a:t>6x6</a:t>
            </a:r>
            <a:r>
              <a:rPr lang="en-US" altLang="zh-TW" dirty="0"/>
              <a:t>, </a:t>
            </a:r>
            <a:r>
              <a:rPr lang="en-US" altLang="zh-TW" dirty="0" smtClean="0"/>
              <a:t>totally 50 </a:t>
            </a:r>
            <a:r>
              <a:rPr lang="en-US" altLang="zh-TW" dirty="0"/>
              <a:t>bins) to pool the </a:t>
            </a:r>
            <a:r>
              <a:rPr lang="en-US" altLang="zh-TW" dirty="0" smtClean="0"/>
              <a:t>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These representations (256x50-d) are provided to the </a:t>
            </a:r>
            <a:r>
              <a:rPr lang="en-US" altLang="zh-TW" dirty="0" smtClean="0">
                <a:solidFill>
                  <a:srgbClr val="FF0000"/>
                </a:solidFill>
              </a:rPr>
              <a:t>fully-connected layers</a:t>
            </a:r>
            <a:r>
              <a:rPr lang="en-US" altLang="zh-TW" dirty="0" smtClean="0"/>
              <a:t> of the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Train a </a:t>
            </a:r>
            <a:r>
              <a:rPr lang="en-US" altLang="zh-TW" dirty="0" smtClean="0">
                <a:solidFill>
                  <a:srgbClr val="FF0000"/>
                </a:solidFill>
              </a:rPr>
              <a:t>binary linear SVM classifier </a:t>
            </a:r>
            <a:r>
              <a:rPr lang="en-US" altLang="zh-TW" dirty="0" smtClean="0"/>
              <a:t>for each category on these features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17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testing, the </a:t>
            </a:r>
            <a:r>
              <a:rPr lang="en-US" altLang="zh-TW" dirty="0" smtClean="0"/>
              <a:t>classifier is </a:t>
            </a:r>
            <a:r>
              <a:rPr lang="en-US" altLang="zh-TW" dirty="0"/>
              <a:t>used to score the candidate </a:t>
            </a:r>
            <a:r>
              <a:rPr lang="en-US" altLang="zh-TW" dirty="0" smtClean="0"/>
              <a:t>windows</a:t>
            </a:r>
          </a:p>
          <a:p>
            <a:r>
              <a:rPr lang="en-US" altLang="zh-TW" dirty="0" smtClean="0"/>
              <a:t>Then </a:t>
            </a:r>
            <a:r>
              <a:rPr lang="en-US" altLang="zh-TW" dirty="0"/>
              <a:t>we </a:t>
            </a:r>
            <a:r>
              <a:rPr lang="en-US" altLang="zh-TW" dirty="0" smtClean="0"/>
              <a:t>use </a:t>
            </a:r>
            <a:r>
              <a:rPr lang="en-US" altLang="zh-TW" dirty="0" smtClean="0">
                <a:solidFill>
                  <a:srgbClr val="FF0000"/>
                </a:solidFill>
              </a:rPr>
              <a:t>non-maximum </a:t>
            </a:r>
            <a:r>
              <a:rPr lang="en-US" altLang="zh-TW" dirty="0">
                <a:solidFill>
                  <a:srgbClr val="FF0000"/>
                </a:solidFill>
              </a:rPr>
              <a:t>suppression </a:t>
            </a:r>
            <a:r>
              <a:rPr lang="en-US" altLang="zh-TW" dirty="0" smtClean="0"/>
              <a:t>(</a:t>
            </a:r>
            <a:r>
              <a:rPr lang="en-US" altLang="zh-TW" dirty="0"/>
              <a:t>threshold of 30%) </a:t>
            </a:r>
            <a:r>
              <a:rPr lang="en-US" altLang="zh-TW" dirty="0" smtClean="0"/>
              <a:t>on the </a:t>
            </a:r>
            <a:r>
              <a:rPr lang="en-US" altLang="zh-TW" dirty="0"/>
              <a:t>scored </a:t>
            </a:r>
            <a:r>
              <a:rPr lang="en-US" altLang="zh-TW" dirty="0" smtClean="0"/>
              <a:t>windows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1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Our method can be improved by </a:t>
            </a:r>
            <a:r>
              <a:rPr lang="en-US" altLang="zh-TW" dirty="0">
                <a:solidFill>
                  <a:srgbClr val="FF0000"/>
                </a:solidFill>
              </a:rPr>
              <a:t>multi-scale</a:t>
            </a:r>
            <a:r>
              <a:rPr lang="en-US" altLang="zh-TW" dirty="0"/>
              <a:t> </a:t>
            </a:r>
            <a:r>
              <a:rPr lang="en-US" altLang="zh-TW" dirty="0" smtClean="0"/>
              <a:t>feature extraction</a:t>
            </a:r>
            <a:br>
              <a:rPr lang="en-US" altLang="zh-TW" dirty="0" smtClean="0"/>
            </a:br>
            <a:r>
              <a:rPr lang="en-US" altLang="zh-TW" dirty="0" smtClean="0"/>
              <a:t>min(w, </a:t>
            </a:r>
            <a:r>
              <a:rPr lang="en-US" altLang="zh-TW" dirty="0"/>
              <a:t>h) </a:t>
            </a:r>
            <a:r>
              <a:rPr lang="en-US" altLang="zh-TW" dirty="0" smtClean="0"/>
              <a:t>= s = {</a:t>
            </a:r>
            <a:r>
              <a:rPr lang="en-US" altLang="zh-TW" dirty="0" smtClean="0">
                <a:solidFill>
                  <a:srgbClr val="0070C0"/>
                </a:solidFill>
              </a:rPr>
              <a:t>480, 576, 688, 864, 1200</a:t>
            </a:r>
            <a:r>
              <a:rPr lang="en-US" altLang="zh-TW" dirty="0" smtClean="0"/>
              <a:t>}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One strategy </a:t>
            </a:r>
            <a:r>
              <a:rPr lang="en-US" altLang="zh-TW" dirty="0" smtClean="0"/>
              <a:t>of combining </a:t>
            </a:r>
            <a:r>
              <a:rPr lang="en-US" altLang="zh-TW" dirty="0"/>
              <a:t>the features from these scales is to </a:t>
            </a:r>
            <a:r>
              <a:rPr lang="en-US" altLang="zh-TW" dirty="0" smtClean="0"/>
              <a:t>pool them </a:t>
            </a:r>
            <a:r>
              <a:rPr lang="en-US" altLang="zh-TW" dirty="0" smtClean="0">
                <a:solidFill>
                  <a:srgbClr val="FF0000"/>
                </a:solidFill>
              </a:rPr>
              <a:t>channel-by-channel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The better </a:t>
            </a:r>
            <a:r>
              <a:rPr lang="en-US" altLang="zh-TW" dirty="0">
                <a:solidFill>
                  <a:srgbClr val="0070C0"/>
                </a:solidFill>
              </a:rPr>
              <a:t>strategy </a:t>
            </a:r>
            <a:r>
              <a:rPr lang="en-US" altLang="zh-TW" dirty="0" smtClean="0"/>
              <a:t>is choosing </a:t>
            </a:r>
            <a:r>
              <a:rPr lang="en-US" altLang="zh-TW" dirty="0">
                <a:solidFill>
                  <a:srgbClr val="FF0000"/>
                </a:solidFill>
              </a:rPr>
              <a:t>a single scale </a:t>
            </a:r>
            <a:r>
              <a:rPr lang="en-US" altLang="zh-TW" dirty="0">
                <a:solidFill>
                  <a:srgbClr val="0070C0"/>
                </a:solidFill>
              </a:rPr>
              <a:t>s</a:t>
            </a:r>
            <a:r>
              <a:rPr lang="en-US" altLang="zh-TW" dirty="0"/>
              <a:t> </a:t>
            </a:r>
            <a:r>
              <a:rPr lang="en-US" altLang="zh-TW" dirty="0" smtClean="0"/>
              <a:t>such </a:t>
            </a:r>
            <a:r>
              <a:rPr lang="en-US" altLang="zh-TW" dirty="0"/>
              <a:t>that the scaled </a:t>
            </a:r>
            <a:r>
              <a:rPr lang="en-US" altLang="zh-TW" dirty="0">
                <a:solidFill>
                  <a:srgbClr val="FF0000"/>
                </a:solidFill>
              </a:rPr>
              <a:t>candidate window </a:t>
            </a:r>
            <a:r>
              <a:rPr lang="en-US" altLang="zh-TW" dirty="0"/>
              <a:t>has a </a:t>
            </a:r>
            <a:r>
              <a:rPr lang="en-US" altLang="zh-TW" dirty="0" smtClean="0"/>
              <a:t>number of </a:t>
            </a:r>
            <a:r>
              <a:rPr lang="en-US" altLang="zh-TW" dirty="0"/>
              <a:t>pixels closest to </a:t>
            </a:r>
            <a:r>
              <a:rPr lang="en-US" altLang="zh-TW" dirty="0" smtClean="0">
                <a:solidFill>
                  <a:srgbClr val="FF0000"/>
                </a:solidFill>
              </a:rPr>
              <a:t>224x224</a:t>
            </a:r>
          </a:p>
          <a:p>
            <a:r>
              <a:rPr lang="en-US" altLang="zh-TW" dirty="0" smtClean="0"/>
              <a:t>Then we </a:t>
            </a:r>
            <a:r>
              <a:rPr lang="en-US" altLang="zh-TW" dirty="0">
                <a:solidFill>
                  <a:srgbClr val="FF0000"/>
                </a:solidFill>
              </a:rPr>
              <a:t>only use 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feature </a:t>
            </a:r>
            <a:r>
              <a:rPr lang="en-US" altLang="zh-TW" dirty="0">
                <a:solidFill>
                  <a:srgbClr val="FF0000"/>
                </a:solidFill>
              </a:rPr>
              <a:t>maps </a:t>
            </a:r>
            <a:r>
              <a:rPr lang="en-US" altLang="zh-TW" dirty="0"/>
              <a:t>extracted from </a:t>
            </a:r>
            <a:r>
              <a:rPr lang="en-US" altLang="zh-TW" dirty="0">
                <a:solidFill>
                  <a:srgbClr val="FF0000"/>
                </a:solidFill>
              </a:rPr>
              <a:t>this scale </a:t>
            </a:r>
            <a:r>
              <a:rPr lang="en-US" altLang="zh-TW" dirty="0"/>
              <a:t>to </a:t>
            </a:r>
            <a:r>
              <a:rPr lang="en-US" altLang="zh-TW" dirty="0" smtClean="0"/>
              <a:t>compute the </a:t>
            </a:r>
            <a:r>
              <a:rPr lang="en-US" altLang="zh-TW" dirty="0"/>
              <a:t>feature of this window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170" y="1359243"/>
            <a:ext cx="5045660" cy="3898091"/>
          </a:xfr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8200" y="5471517"/>
            <a:ext cx="110387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TW" sz="2000" dirty="0"/>
              <a:t>fc layers are </a:t>
            </a:r>
            <a:r>
              <a:rPr lang="en-US" altLang="zh-TW" sz="2000" dirty="0" smtClean="0"/>
              <a:t>pre-trained using </a:t>
            </a:r>
            <a:r>
              <a:rPr lang="en-US" altLang="zh-TW" sz="2000" dirty="0"/>
              <a:t>image regions, while in the </a:t>
            </a:r>
            <a:r>
              <a:rPr lang="en-US" altLang="zh-TW" sz="2000" dirty="0" smtClean="0"/>
              <a:t>detection case </a:t>
            </a:r>
            <a:r>
              <a:rPr lang="en-US" altLang="zh-TW" sz="2000" dirty="0"/>
              <a:t>they are used on the feature map regions. </a:t>
            </a:r>
            <a:r>
              <a:rPr lang="en-US" altLang="zh-TW" sz="2000" dirty="0" smtClean="0"/>
              <a:t>The feature </a:t>
            </a:r>
            <a:r>
              <a:rPr lang="en-US" altLang="zh-TW" sz="2000" dirty="0"/>
              <a:t>map regions can have strong activations </a:t>
            </a:r>
            <a:r>
              <a:rPr lang="en-US" altLang="zh-TW" sz="2000" dirty="0" smtClean="0"/>
              <a:t>near the </a:t>
            </a:r>
            <a:r>
              <a:rPr lang="en-US" altLang="zh-TW" sz="2000" dirty="0"/>
              <a:t>window boundaries, while the image regions </a:t>
            </a:r>
            <a:r>
              <a:rPr lang="en-US" altLang="zh-TW" sz="2000" dirty="0" smtClean="0"/>
              <a:t>may not</a:t>
            </a:r>
            <a:endParaRPr lang="zh-TW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7840688" y="2212046"/>
            <a:ext cx="530428" cy="215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1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20" y="1600072"/>
            <a:ext cx="6564960" cy="3877687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18403" y="5676040"/>
            <a:ext cx="10155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Better </a:t>
            </a:r>
            <a:r>
              <a:rPr lang="en-US" altLang="zh-TW" sz="2000" dirty="0"/>
              <a:t>architecture of ZF-5 than </a:t>
            </a:r>
            <a:r>
              <a:rPr lang="en-US" altLang="zh-TW" sz="2000" dirty="0" err="1" smtClean="0"/>
              <a:t>AlexNet</a:t>
            </a:r>
            <a:r>
              <a:rPr lang="en-US" altLang="zh-TW" sz="2000" dirty="0" smtClean="0"/>
              <a:t>,  </a:t>
            </a:r>
            <a:r>
              <a:rPr lang="en-US" altLang="zh-TW" sz="2000" dirty="0"/>
              <a:t>and also </a:t>
            </a:r>
            <a:r>
              <a:rPr lang="en-US" altLang="zh-TW" sz="2000" dirty="0" smtClean="0"/>
              <a:t>because of </a:t>
            </a:r>
            <a:r>
              <a:rPr lang="en-US" altLang="zh-TW" sz="2000" dirty="0"/>
              <a:t>the multi-level pooling of </a:t>
            </a:r>
            <a:r>
              <a:rPr lang="en-US" altLang="zh-TW" sz="2000" dirty="0" err="1"/>
              <a:t>SPPnet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384972" y="2090057"/>
            <a:ext cx="693713" cy="2721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47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2701"/>
            <a:ext cx="10515600" cy="3197185"/>
          </a:xfrm>
        </p:spPr>
      </p:pic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2405270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405270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839333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3676999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4522280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933497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5809238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6624058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7058121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903401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8329849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0507778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896151" y="4969565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250550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5367559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6220455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7484568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8779142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213204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9654883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0066100" y="4766718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4095831" y="4549882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933496" y="4549882"/>
            <a:ext cx="335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0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US" altLang="zh-TW" dirty="0">
                <a:solidFill>
                  <a:srgbClr val="00B050"/>
                </a:solidFill>
              </a:rPr>
              <a:t>Model Combination for </a:t>
            </a:r>
            <a:r>
              <a:rPr lang="en-US" altLang="zh-TW" dirty="0" smtClean="0">
                <a:solidFill>
                  <a:srgbClr val="00B050"/>
                </a:solidFill>
              </a:rPr>
              <a:t>Detection</a:t>
            </a:r>
          </a:p>
          <a:p>
            <a:r>
              <a:rPr lang="en-US" altLang="zh-TW" dirty="0"/>
              <a:t>Model combination is an important strategy for </a:t>
            </a:r>
            <a:r>
              <a:rPr lang="en-US" altLang="zh-TW" dirty="0" smtClean="0"/>
              <a:t>boosting CNN-based </a:t>
            </a:r>
            <a:r>
              <a:rPr lang="en-US" altLang="zh-TW" dirty="0"/>
              <a:t>classification accuracy</a:t>
            </a:r>
            <a:endParaRPr lang="zh-TW" altLang="en-US" dirty="0"/>
          </a:p>
          <a:p>
            <a:r>
              <a:rPr lang="en-US" altLang="zh-TW" dirty="0"/>
              <a:t>We </a:t>
            </a:r>
            <a:r>
              <a:rPr lang="en-US" altLang="zh-TW" dirty="0">
                <a:solidFill>
                  <a:srgbClr val="FF0000"/>
                </a:solidFill>
              </a:rPr>
              <a:t>pre-train another network </a:t>
            </a:r>
            <a:r>
              <a:rPr lang="en-US" altLang="zh-TW" dirty="0"/>
              <a:t>in ImageNet, </a:t>
            </a:r>
            <a:r>
              <a:rPr lang="en-US" altLang="zh-TW" dirty="0" smtClean="0"/>
              <a:t>using the </a:t>
            </a:r>
            <a:r>
              <a:rPr lang="en-US" altLang="zh-TW" dirty="0"/>
              <a:t>same structure but </a:t>
            </a:r>
            <a:r>
              <a:rPr lang="en-US" altLang="zh-TW" dirty="0">
                <a:solidFill>
                  <a:srgbClr val="FF0000"/>
                </a:solidFill>
              </a:rPr>
              <a:t>different random </a:t>
            </a:r>
            <a:r>
              <a:rPr lang="en-US" altLang="zh-TW" dirty="0" smtClean="0">
                <a:solidFill>
                  <a:srgbClr val="FF0000"/>
                </a:solidFill>
              </a:rPr>
              <a:t>initializations</a:t>
            </a:r>
          </a:p>
          <a:p>
            <a:r>
              <a:rPr lang="en-US" altLang="zh-TW" dirty="0" smtClean="0"/>
              <a:t>Then repeat </a:t>
            </a:r>
            <a:r>
              <a:rPr lang="en-US" altLang="zh-TW" dirty="0"/>
              <a:t>the above detection algorithm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87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first use either </a:t>
            </a:r>
            <a:r>
              <a:rPr lang="en-US" altLang="zh-TW" dirty="0" smtClean="0"/>
              <a:t>model to </a:t>
            </a:r>
            <a:r>
              <a:rPr lang="en-US" altLang="zh-TW" dirty="0">
                <a:solidFill>
                  <a:srgbClr val="FF0000"/>
                </a:solidFill>
              </a:rPr>
              <a:t>score all candidate windows </a:t>
            </a:r>
            <a:r>
              <a:rPr lang="en-US" altLang="zh-TW" dirty="0"/>
              <a:t>on the test </a:t>
            </a:r>
            <a:r>
              <a:rPr lang="en-US" altLang="zh-TW" dirty="0" smtClean="0"/>
              <a:t>image</a:t>
            </a:r>
          </a:p>
          <a:p>
            <a:r>
              <a:rPr lang="en-US" altLang="zh-TW" dirty="0" smtClean="0"/>
              <a:t>Perform </a:t>
            </a:r>
            <a:r>
              <a:rPr lang="en-US" altLang="zh-TW" dirty="0">
                <a:solidFill>
                  <a:srgbClr val="FF0000"/>
                </a:solidFill>
              </a:rPr>
              <a:t>non-maximum suppression</a:t>
            </a:r>
            <a:r>
              <a:rPr lang="en-US" altLang="zh-TW" dirty="0"/>
              <a:t> on </a:t>
            </a:r>
            <a:r>
              <a:rPr lang="en-US" altLang="zh-TW" dirty="0" smtClean="0"/>
              <a:t>the union </a:t>
            </a:r>
            <a:r>
              <a:rPr lang="en-US" altLang="zh-TW" dirty="0"/>
              <a:t>of the two sets of candidate windows (</a:t>
            </a:r>
            <a:r>
              <a:rPr lang="en-US" altLang="zh-TW" dirty="0" smtClean="0"/>
              <a:t>with their </a:t>
            </a:r>
            <a:r>
              <a:rPr lang="en-US" altLang="zh-TW" dirty="0"/>
              <a:t>scores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1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29844"/>
            <a:ext cx="10515600" cy="1542899"/>
          </a:xfrm>
        </p:spPr>
      </p:pic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281880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3155091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3583459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431956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852086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5263978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5667632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120713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6499654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6911546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7315200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751805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188410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8649729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9078097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9489989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9943070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0371437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10766854" y="417658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734961" y="3715265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011826" y="3945924"/>
            <a:ext cx="36246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30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rgbClr val="00B050"/>
                </a:solidFill>
              </a:rPr>
              <a:t>ILSVRC 2014 </a:t>
            </a:r>
            <a:r>
              <a:rPr lang="en-US" altLang="zh-TW" dirty="0" smtClean="0">
                <a:solidFill>
                  <a:srgbClr val="00B050"/>
                </a:solidFill>
              </a:rPr>
              <a:t>Detection</a:t>
            </a:r>
          </a:p>
          <a:p>
            <a:r>
              <a:rPr lang="en-US" altLang="zh-TW" dirty="0" smtClean="0"/>
              <a:t>200 categories</a:t>
            </a:r>
          </a:p>
          <a:p>
            <a:r>
              <a:rPr lang="en-US" altLang="zh-TW" dirty="0"/>
              <a:t>450k/20k/40k images in </a:t>
            </a:r>
            <a:r>
              <a:rPr lang="en-US" altLang="zh-TW" dirty="0" smtClean="0"/>
              <a:t>the training/validation/testing sets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(1000-category CLS </a:t>
            </a:r>
            <a:r>
              <a:rPr lang="en-US" altLang="zh-TW" dirty="0"/>
              <a:t>training data is </a:t>
            </a:r>
            <a:r>
              <a:rPr lang="en-US" altLang="zh-TW" dirty="0">
                <a:solidFill>
                  <a:srgbClr val="FF0000"/>
                </a:solidFill>
              </a:rPr>
              <a:t>not allowed </a:t>
            </a:r>
            <a:r>
              <a:rPr lang="en-US" altLang="zh-TW" dirty="0"/>
              <a:t>to </a:t>
            </a:r>
            <a:r>
              <a:rPr lang="en-US" altLang="zh-TW" dirty="0" smtClean="0"/>
              <a:t>use)</a:t>
            </a:r>
          </a:p>
          <a:p>
            <a:endParaRPr lang="en-US" altLang="zh-TW" dirty="0"/>
          </a:p>
          <a:p>
            <a:r>
              <a:rPr lang="en-US" altLang="zh-TW" dirty="0"/>
              <a:t>There are </a:t>
            </a:r>
            <a:r>
              <a:rPr lang="en-US" altLang="zh-TW" dirty="0">
                <a:solidFill>
                  <a:srgbClr val="FF0000"/>
                </a:solidFill>
              </a:rPr>
              <a:t>three major differences </a:t>
            </a:r>
            <a:r>
              <a:rPr lang="en-US" altLang="zh-TW" dirty="0"/>
              <a:t>between the </a:t>
            </a:r>
            <a:r>
              <a:rPr lang="en-US" altLang="zh-TW" dirty="0" smtClean="0"/>
              <a:t>detection (</a:t>
            </a:r>
            <a:r>
              <a:rPr lang="en-US" altLang="zh-TW" dirty="0"/>
              <a:t>DET) and classification (CLS) training datasets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49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3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Pyramid pooling is also robust to </a:t>
            </a:r>
            <a:r>
              <a:rPr lang="en-US" altLang="zh-TW" dirty="0" smtClean="0">
                <a:solidFill>
                  <a:srgbClr val="FF0000"/>
                </a:solidFill>
              </a:rPr>
              <a:t>object deformations</a:t>
            </a:r>
            <a:r>
              <a:rPr lang="en-US" altLang="zh-TW" dirty="0" smtClean="0"/>
              <a:t>, SPP-net should in general improve all CNN-based image </a:t>
            </a:r>
            <a:r>
              <a:rPr lang="en-US" altLang="zh-TW" dirty="0" smtClean="0">
                <a:solidFill>
                  <a:srgbClr val="FF0000"/>
                </a:solidFill>
              </a:rPr>
              <a:t>classification</a:t>
            </a:r>
            <a:r>
              <a:rPr lang="en-US" altLang="zh-TW" dirty="0" smtClean="0"/>
              <a:t> methods</a:t>
            </a:r>
          </a:p>
          <a:p>
            <a:r>
              <a:rPr lang="en-US" altLang="zh-TW" dirty="0"/>
              <a:t>The power of SPP-net is also significant in </a:t>
            </a:r>
            <a:r>
              <a:rPr lang="en-US" altLang="zh-TW" dirty="0">
                <a:solidFill>
                  <a:srgbClr val="FF0000"/>
                </a:solidFill>
              </a:rPr>
              <a:t>object </a:t>
            </a:r>
            <a:r>
              <a:rPr lang="en-US" altLang="zh-TW" dirty="0" smtClean="0">
                <a:solidFill>
                  <a:srgbClr val="FF0000"/>
                </a:solidFill>
              </a:rPr>
              <a:t>detection</a:t>
            </a:r>
          </a:p>
          <a:p>
            <a:r>
              <a:rPr lang="en-US" altLang="zh-TW" dirty="0"/>
              <a:t>Using SPP-net, we </a:t>
            </a:r>
            <a:r>
              <a:rPr lang="en-US" altLang="zh-TW" dirty="0">
                <a:solidFill>
                  <a:srgbClr val="FF0000"/>
                </a:solidFill>
              </a:rPr>
              <a:t>compute</a:t>
            </a:r>
            <a:r>
              <a:rPr lang="en-US" altLang="zh-TW" dirty="0"/>
              <a:t> the </a:t>
            </a:r>
            <a:r>
              <a:rPr lang="en-US" altLang="zh-TW" dirty="0">
                <a:solidFill>
                  <a:srgbClr val="FF0000"/>
                </a:solidFill>
              </a:rPr>
              <a:t>feature maps </a:t>
            </a:r>
            <a:r>
              <a:rPr lang="en-US" altLang="zh-TW" dirty="0"/>
              <a:t>from the </a:t>
            </a:r>
            <a:r>
              <a:rPr lang="en-US" altLang="zh-TW" dirty="0" smtClean="0"/>
              <a:t>entire image </a:t>
            </a:r>
            <a:r>
              <a:rPr lang="en-US" altLang="zh-TW" dirty="0"/>
              <a:t>only </a:t>
            </a:r>
            <a:r>
              <a:rPr lang="en-US" altLang="zh-TW" dirty="0" smtClean="0">
                <a:solidFill>
                  <a:srgbClr val="FF0000"/>
                </a:solidFill>
              </a:rPr>
              <a:t>once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0070C0"/>
                </a:solidFill>
              </a:rPr>
              <a:t>24x - 102x </a:t>
            </a:r>
            <a:r>
              <a:rPr lang="en-US" altLang="zh-TW" dirty="0" smtClean="0"/>
              <a:t>faster than </a:t>
            </a:r>
            <a:r>
              <a:rPr lang="en-US" altLang="zh-TW" dirty="0" smtClean="0">
                <a:solidFill>
                  <a:srgbClr val="0070C0"/>
                </a:solidFill>
              </a:rPr>
              <a:t>RCNN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/>
              <a:t>DET </a:t>
            </a:r>
            <a:r>
              <a:rPr lang="en-US" altLang="zh-TW" dirty="0">
                <a:solidFill>
                  <a:srgbClr val="FF0000"/>
                </a:solidFill>
              </a:rPr>
              <a:t>training data </a:t>
            </a:r>
            <a:r>
              <a:rPr lang="en-US" altLang="zh-TW" dirty="0"/>
              <a:t>is merely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en-US" altLang="zh-TW" dirty="0"/>
              <a:t> of the </a:t>
            </a:r>
            <a:r>
              <a:rPr lang="en-US" altLang="zh-TW" dirty="0" smtClean="0"/>
              <a:t>CLS training data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category </a:t>
            </a:r>
            <a:r>
              <a:rPr lang="en-US" altLang="zh-TW" dirty="0">
                <a:solidFill>
                  <a:srgbClr val="FF0000"/>
                </a:solidFill>
              </a:rPr>
              <a:t>number </a:t>
            </a:r>
            <a:r>
              <a:rPr lang="en-US" altLang="zh-TW" dirty="0"/>
              <a:t>of DET is </a:t>
            </a:r>
            <a:r>
              <a:rPr lang="en-US" altLang="zh-TW" dirty="0">
                <a:solidFill>
                  <a:srgbClr val="FF0000"/>
                </a:solidFill>
              </a:rPr>
              <a:t>1/5</a:t>
            </a:r>
            <a:r>
              <a:rPr lang="en-US" altLang="zh-TW" dirty="0"/>
              <a:t> of </a:t>
            </a:r>
            <a:r>
              <a:rPr lang="en-US" altLang="zh-TW" dirty="0" smtClean="0"/>
              <a:t>CLS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Pre-train </a:t>
            </a:r>
            <a:r>
              <a:rPr lang="en-US" altLang="zh-TW" dirty="0"/>
              <a:t>a </a:t>
            </a:r>
            <a:r>
              <a:rPr lang="en-US" altLang="zh-TW" dirty="0" smtClean="0"/>
              <a:t>499-non-overlapping subcategories </a:t>
            </a:r>
            <a:r>
              <a:rPr lang="en-US" altLang="zh-TW" dirty="0"/>
              <a:t>network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The distributions </a:t>
            </a:r>
            <a:r>
              <a:rPr lang="en-US" altLang="zh-TW" dirty="0"/>
              <a:t>of </a:t>
            </a:r>
            <a:r>
              <a:rPr lang="en-US" altLang="zh-TW" dirty="0">
                <a:solidFill>
                  <a:srgbClr val="FF0000"/>
                </a:solidFill>
              </a:rPr>
              <a:t>object scales </a:t>
            </a:r>
            <a:r>
              <a:rPr lang="en-US" altLang="zh-TW" dirty="0"/>
              <a:t>are different </a:t>
            </a:r>
            <a:r>
              <a:rPr lang="en-US" altLang="zh-TW" dirty="0" smtClean="0"/>
              <a:t>between DET/CLS </a:t>
            </a:r>
            <a:r>
              <a:rPr lang="en-US" altLang="zh-TW" dirty="0"/>
              <a:t>training </a:t>
            </a:r>
            <a:r>
              <a:rPr lang="en-US" altLang="zh-TW" dirty="0" smtClean="0"/>
              <a:t>sets (</a:t>
            </a:r>
            <a:r>
              <a:rPr lang="en-US" altLang="zh-TW" dirty="0" smtClean="0">
                <a:solidFill>
                  <a:srgbClr val="FF0000"/>
                </a:solidFill>
              </a:rPr>
              <a:t>0.5/0.8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Resize each </a:t>
            </a:r>
            <a:r>
              <a:rPr lang="en-US" altLang="zh-TW" dirty="0"/>
              <a:t>training image to </a:t>
            </a:r>
            <a:r>
              <a:rPr lang="en-US" altLang="zh-TW" dirty="0" smtClean="0"/>
              <a:t>min(w, h</a:t>
            </a:r>
            <a:r>
              <a:rPr lang="en-US" altLang="zh-TW" dirty="0"/>
              <a:t>) = 400 (instead </a:t>
            </a:r>
            <a:r>
              <a:rPr lang="en-US" altLang="zh-TW" dirty="0" smtClean="0"/>
              <a:t>of 256</a:t>
            </a:r>
            <a:r>
              <a:rPr lang="en-US" altLang="zh-TW" dirty="0"/>
              <a:t>), and randomly </a:t>
            </a:r>
            <a:r>
              <a:rPr lang="en-US" altLang="zh-TW" dirty="0" smtClean="0"/>
              <a:t>crop 224x224 </a:t>
            </a:r>
            <a:r>
              <a:rPr lang="en-US" altLang="zh-TW" dirty="0"/>
              <a:t>views for </a:t>
            </a:r>
            <a:r>
              <a:rPr lang="en-US" altLang="zh-TW" dirty="0" smtClean="0"/>
              <a:t>training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29788" y="4949566"/>
            <a:ext cx="3383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overlap </a:t>
            </a:r>
            <a:r>
              <a:rPr lang="en-US" altLang="zh-TW" dirty="0" smtClean="0">
                <a:solidFill>
                  <a:srgbClr val="FF0000"/>
                </a:solidFill>
              </a:rPr>
              <a:t>ground </a:t>
            </a:r>
            <a:r>
              <a:rPr lang="en-US" altLang="zh-TW" dirty="0">
                <a:solidFill>
                  <a:srgbClr val="FF0000"/>
                </a:solidFill>
              </a:rPr>
              <a:t>truth at least 50%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98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SPP-NET FOR OBJECT DETECTION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20" y="2076499"/>
            <a:ext cx="6896159" cy="3728313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04951" y="276791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 models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DEEP NETWORKS WITH SPATIAL PYRAMID POOLING</a:t>
            </a:r>
          </a:p>
          <a:p>
            <a:r>
              <a:rPr lang="en-US" altLang="zh-TW" dirty="0"/>
              <a:t>SPP-NET FOR IMAGE CLASSIFICATION</a:t>
            </a:r>
          </a:p>
          <a:p>
            <a:r>
              <a:rPr lang="en-US" altLang="zh-TW" dirty="0"/>
              <a:t>SPP-NET FOR OBJECT DETECTION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3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SPP is a flexible solution for handling </a:t>
            </a:r>
            <a:r>
              <a:rPr lang="en-US" altLang="zh-TW" dirty="0">
                <a:solidFill>
                  <a:srgbClr val="FF0000"/>
                </a:solidFill>
              </a:rPr>
              <a:t>different scales</a:t>
            </a:r>
            <a:r>
              <a:rPr lang="en-US" altLang="zh-TW" dirty="0" smtClean="0">
                <a:solidFill>
                  <a:srgbClr val="FF0000"/>
                </a:solidFill>
              </a:rPr>
              <a:t>, sizes</a:t>
            </a:r>
            <a:r>
              <a:rPr lang="en-US" altLang="zh-TW" dirty="0">
                <a:solidFill>
                  <a:srgbClr val="FF0000"/>
                </a:solidFill>
              </a:rPr>
              <a:t>, and aspect </a:t>
            </a:r>
            <a:r>
              <a:rPr lang="en-US" altLang="zh-TW" dirty="0" smtClean="0">
                <a:solidFill>
                  <a:srgbClr val="FF0000"/>
                </a:solidFill>
              </a:rPr>
              <a:t>ratios</a:t>
            </a:r>
          </a:p>
          <a:p>
            <a:r>
              <a:rPr lang="en-US" altLang="zh-TW" dirty="0" smtClean="0"/>
              <a:t>The </a:t>
            </a:r>
            <a:r>
              <a:rPr lang="en-US" altLang="zh-TW" dirty="0"/>
              <a:t>resulting SPP-net shows </a:t>
            </a:r>
            <a:r>
              <a:rPr lang="en-US" altLang="zh-TW" dirty="0" smtClean="0">
                <a:solidFill>
                  <a:srgbClr val="FF0000"/>
                </a:solidFill>
              </a:rPr>
              <a:t>outstanding accuracy </a:t>
            </a:r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classification/detection</a:t>
            </a:r>
            <a:r>
              <a:rPr lang="en-US" altLang="zh-TW" dirty="0"/>
              <a:t> </a:t>
            </a:r>
            <a:r>
              <a:rPr lang="en-US" altLang="zh-TW" dirty="0" smtClean="0"/>
              <a:t>tasks</a:t>
            </a:r>
          </a:p>
          <a:p>
            <a:r>
              <a:rPr lang="en-US" altLang="zh-TW" dirty="0" smtClean="0"/>
              <a:t>Greatly </a:t>
            </a:r>
            <a:r>
              <a:rPr lang="en-US" altLang="zh-TW" dirty="0">
                <a:solidFill>
                  <a:srgbClr val="FF0000"/>
                </a:solidFill>
              </a:rPr>
              <a:t>accelerates</a:t>
            </a:r>
            <a:r>
              <a:rPr lang="en-US" altLang="zh-TW" dirty="0"/>
              <a:t> DNN-based detection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4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 for listening!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9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DEEP NETWORKS WITH SPATIAL PYRAMID POOLING</a:t>
            </a:r>
          </a:p>
          <a:p>
            <a:r>
              <a:rPr lang="en-US" altLang="zh-TW" dirty="0"/>
              <a:t>SPP-NET FOR IMAGE CLASSIFICATION</a:t>
            </a:r>
          </a:p>
          <a:p>
            <a:r>
              <a:rPr lang="en-US" altLang="zh-TW" dirty="0"/>
              <a:t>SPP-NET FOR OBJECT DETECTION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26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Seven-layer </a:t>
            </a:r>
            <a:r>
              <a:rPr lang="en-US" altLang="zh-TW" dirty="0">
                <a:solidFill>
                  <a:srgbClr val="FF0000"/>
                </a:solidFill>
              </a:rPr>
              <a:t>architectures </a:t>
            </a:r>
            <a:r>
              <a:rPr lang="en-US" altLang="zh-TW" dirty="0"/>
              <a:t>[3</a:t>
            </a:r>
            <a:r>
              <a:rPr lang="en-US" altLang="zh-TW" dirty="0" smtClean="0"/>
              <a:t>](</a:t>
            </a:r>
            <a:r>
              <a:rPr lang="en-US" altLang="zh-TW" dirty="0" smtClean="0">
                <a:solidFill>
                  <a:srgbClr val="0070C0"/>
                </a:solidFill>
              </a:rPr>
              <a:t>Alex-net</a:t>
            </a:r>
            <a:r>
              <a:rPr lang="en-US" altLang="zh-TW" dirty="0" smtClean="0"/>
              <a:t>), </a:t>
            </a:r>
            <a:r>
              <a:rPr lang="en-US" altLang="zh-TW" dirty="0"/>
              <a:t>[4</a:t>
            </a:r>
            <a:r>
              <a:rPr lang="en-US" altLang="zh-TW" dirty="0" smtClean="0"/>
              <a:t>](</a:t>
            </a:r>
            <a:r>
              <a:rPr lang="en-US" altLang="zh-TW" dirty="0" smtClean="0">
                <a:solidFill>
                  <a:srgbClr val="0070C0"/>
                </a:solidFill>
              </a:rPr>
              <a:t>ZF-net</a:t>
            </a:r>
            <a:r>
              <a:rPr lang="en-US" altLang="zh-TW" dirty="0" smtClean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B050"/>
                </a:solidFill>
              </a:rPr>
              <a:t>Five convolutional layers</a:t>
            </a:r>
            <a:r>
              <a:rPr lang="en-US" altLang="zh-TW" dirty="0" smtClean="0"/>
              <a:t>, </a:t>
            </a:r>
            <a:r>
              <a:rPr lang="en-US" altLang="zh-TW" dirty="0"/>
              <a:t>some of </a:t>
            </a:r>
            <a:r>
              <a:rPr lang="en-US" altLang="zh-TW" dirty="0" smtClean="0"/>
              <a:t>which are </a:t>
            </a:r>
            <a:r>
              <a:rPr lang="en-US" altLang="zh-TW" dirty="0"/>
              <a:t>followed by pooling </a:t>
            </a:r>
            <a:r>
              <a:rPr lang="en-US" altLang="zh-TW" dirty="0" smtClean="0"/>
              <a:t>layers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00B050"/>
                </a:solidFill>
              </a:rPr>
              <a:t>Two </a:t>
            </a:r>
            <a:r>
              <a:rPr lang="en-US" altLang="zh-TW" dirty="0">
                <a:solidFill>
                  <a:srgbClr val="00B050"/>
                </a:solidFill>
              </a:rPr>
              <a:t>fully </a:t>
            </a:r>
            <a:r>
              <a:rPr lang="en-US" altLang="zh-TW" dirty="0" smtClean="0">
                <a:solidFill>
                  <a:srgbClr val="00B050"/>
                </a:solidFill>
              </a:rPr>
              <a:t>connected layers </a:t>
            </a:r>
            <a:r>
              <a:rPr lang="en-US" altLang="zh-TW" dirty="0"/>
              <a:t>with an N-way </a:t>
            </a:r>
            <a:r>
              <a:rPr lang="en-US" altLang="zh-TW" dirty="0" err="1"/>
              <a:t>softmax</a:t>
            </a:r>
            <a:r>
              <a:rPr lang="en-US" altLang="zh-TW" dirty="0"/>
              <a:t> </a:t>
            </a:r>
            <a:r>
              <a:rPr lang="en-US" altLang="zh-TW" dirty="0" smtClean="0"/>
              <a:t>as the output</a:t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N is the number of categories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6135285"/>
            <a:ext cx="113948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[3</a:t>
            </a:r>
            <a:r>
              <a:rPr lang="en-US" altLang="zh-TW" sz="1600" dirty="0" smtClean="0"/>
              <a:t>] A</a:t>
            </a:r>
            <a:r>
              <a:rPr lang="en-US" altLang="zh-TW" sz="1600" dirty="0"/>
              <a:t>. </a:t>
            </a:r>
            <a:r>
              <a:rPr lang="en-US" altLang="zh-TW" sz="1600" dirty="0" err="1"/>
              <a:t>Krizhevsky</a:t>
            </a:r>
            <a:r>
              <a:rPr lang="en-US" altLang="zh-TW" sz="1600" dirty="0"/>
              <a:t>, I. </a:t>
            </a:r>
            <a:r>
              <a:rPr lang="en-US" altLang="zh-TW" sz="1600" dirty="0" err="1"/>
              <a:t>Sutskever</a:t>
            </a:r>
            <a:r>
              <a:rPr lang="en-US" altLang="zh-TW" sz="1600" dirty="0"/>
              <a:t>, and G. Hinton, “</a:t>
            </a:r>
            <a:r>
              <a:rPr lang="en-US" altLang="zh-TW" sz="1600" dirty="0" err="1"/>
              <a:t>Imagenet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classification with </a:t>
            </a:r>
            <a:r>
              <a:rPr lang="en-US" altLang="zh-TW" sz="1600" dirty="0"/>
              <a:t>deep </a:t>
            </a:r>
            <a:r>
              <a:rPr lang="en-US" altLang="zh-TW" sz="1600" dirty="0" smtClean="0"/>
              <a:t>convolutional </a:t>
            </a:r>
            <a:r>
              <a:rPr lang="en-US" altLang="zh-TW" sz="1600" dirty="0"/>
              <a:t>neural networks,” in </a:t>
            </a:r>
            <a:r>
              <a:rPr lang="en-US" altLang="zh-TW" sz="1600" dirty="0" smtClean="0"/>
              <a:t>NIPS, 2012</a:t>
            </a:r>
          </a:p>
          <a:p>
            <a:r>
              <a:rPr lang="en-US" altLang="zh-TW" sz="1600" dirty="0"/>
              <a:t>[</a:t>
            </a:r>
            <a:r>
              <a:rPr lang="en-US" altLang="zh-TW" sz="1600" dirty="0" smtClean="0"/>
              <a:t>4] M</a:t>
            </a:r>
            <a:r>
              <a:rPr lang="en-US" altLang="zh-TW" sz="1600" dirty="0"/>
              <a:t>. D. </a:t>
            </a:r>
            <a:r>
              <a:rPr lang="en-US" altLang="zh-TW" sz="1600" dirty="0" err="1"/>
              <a:t>Zeiler</a:t>
            </a:r>
            <a:r>
              <a:rPr lang="en-US" altLang="zh-TW" sz="1600" dirty="0"/>
              <a:t> and R. Fergus, “Visualizing and </a:t>
            </a:r>
            <a:r>
              <a:rPr lang="en-US" altLang="zh-TW" sz="1600" dirty="0" smtClean="0"/>
              <a:t>understanding convolutional </a:t>
            </a:r>
            <a:r>
              <a:rPr lang="en-US" altLang="zh-TW" sz="1600" dirty="0"/>
              <a:t>neural networks,” arXiv:1311.2901, 2013</a:t>
            </a:r>
            <a:endParaRPr lang="zh-TW" altLang="en-US" sz="1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84" y="3879950"/>
            <a:ext cx="7032830" cy="22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0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Convolutional layers </a:t>
            </a:r>
            <a:r>
              <a:rPr lang="en-US" altLang="zh-TW" dirty="0"/>
              <a:t>accept inputs of </a:t>
            </a:r>
            <a:r>
              <a:rPr lang="en-US" altLang="zh-TW" dirty="0">
                <a:solidFill>
                  <a:srgbClr val="FF0000"/>
                </a:solidFill>
              </a:rPr>
              <a:t>arbitrary sizes </a:t>
            </a:r>
            <a:r>
              <a:rPr lang="en-US" altLang="zh-TW" dirty="0"/>
              <a:t>(sliding filters</a:t>
            </a:r>
            <a:r>
              <a:rPr lang="en-US" altLang="zh-TW" dirty="0" smtClean="0"/>
              <a:t>)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Fully-connected </a:t>
            </a:r>
            <a:r>
              <a:rPr lang="en-US" altLang="zh-TW" dirty="0" smtClean="0"/>
              <a:t>layers demand </a:t>
            </a:r>
            <a:r>
              <a:rPr lang="en-US" altLang="zh-TW" dirty="0">
                <a:solidFill>
                  <a:srgbClr val="FF0000"/>
                </a:solidFill>
              </a:rPr>
              <a:t>fixed-length</a:t>
            </a:r>
            <a:r>
              <a:rPr lang="en-US" altLang="zh-TW" dirty="0"/>
              <a:t> vectors as </a:t>
            </a:r>
            <a:r>
              <a:rPr lang="en-US" altLang="zh-TW" dirty="0" smtClean="0">
                <a:solidFill>
                  <a:srgbClr val="FF0000"/>
                </a:solidFill>
              </a:rPr>
              <a:t>inputs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965" y="2945705"/>
            <a:ext cx="343900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900" dirty="0" smtClean="0"/>
              <a:t>DEEP NETWORKS WITH SPATIAL PYRAMID POOLING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To adopt the deep network for images of </a:t>
                </a:r>
                <a:r>
                  <a:rPr lang="en-US" altLang="zh-TW" dirty="0" smtClean="0"/>
                  <a:t>arbitrary sizes, we </a:t>
                </a:r>
                <a:r>
                  <a:rPr lang="en-US" altLang="zh-TW" dirty="0"/>
                  <a:t>replace 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last pooling layer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𝑝𝑜𝑜𝑙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TW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altLang="zh-TW" dirty="0"/>
                  <a:t>with a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spatial pyramid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pooling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layer</a:t>
                </a:r>
                <a:endParaRPr lang="zh-TW" altLang="en-US" dirty="0">
                  <a:solidFill>
                    <a:srgbClr val="FF0000"/>
                  </a:solidFill>
                </a:endParaRPr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F4D1F-1A79-4C9E-9687-A8D8A37D28BB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738" y="2782543"/>
            <a:ext cx="5794523" cy="391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1974</Words>
  <Application>Microsoft Office PowerPoint</Application>
  <PresentationFormat>寬螢幕</PresentationFormat>
  <Paragraphs>285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Spatial Pyramid Pooling in Deep Convolutional Networks for Visual Recognition</vt:lpstr>
      <vt:lpstr>OUTLINE</vt:lpstr>
      <vt:lpstr>OUTLINE</vt:lpstr>
      <vt:lpstr>INTRODUCTION</vt:lpstr>
      <vt:lpstr>INTRODUCTION</vt:lpstr>
      <vt:lpstr>OUTLINE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DEEP NETWORKS WITH SPATIAL PYRAMID POOLING</vt:lpstr>
      <vt:lpstr>OUTLINE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SPP-NET FOR IMAGE CLASSIFICATION</vt:lpstr>
      <vt:lpstr>OUTLINE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SPP-NET FOR OBJECT DETECTION</vt:lpstr>
      <vt:lpstr>OUTLINE</vt:lpstr>
      <vt:lpstr>CONCLUSION</vt:lpstr>
      <vt:lpstr>Thanks for listening!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呂明恩</dc:creator>
  <cp:lastModifiedBy>呂明恩</cp:lastModifiedBy>
  <cp:revision>175</cp:revision>
  <dcterms:created xsi:type="dcterms:W3CDTF">2016-03-22T12:48:56Z</dcterms:created>
  <dcterms:modified xsi:type="dcterms:W3CDTF">2016-03-30T18:40:49Z</dcterms:modified>
</cp:coreProperties>
</file>