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1"/>
  </p:notesMasterIdLst>
  <p:sldIdLst>
    <p:sldId id="256" r:id="rId2"/>
    <p:sldId id="274" r:id="rId3"/>
    <p:sldId id="270" r:id="rId4"/>
    <p:sldId id="277" r:id="rId5"/>
    <p:sldId id="278" r:id="rId6"/>
    <p:sldId id="268" r:id="rId7"/>
    <p:sldId id="258" r:id="rId8"/>
    <p:sldId id="286" r:id="rId9"/>
    <p:sldId id="276" r:id="rId10"/>
    <p:sldId id="290" r:id="rId11"/>
    <p:sldId id="296" r:id="rId12"/>
    <p:sldId id="295" r:id="rId13"/>
    <p:sldId id="301" r:id="rId14"/>
    <p:sldId id="275" r:id="rId15"/>
    <p:sldId id="263" r:id="rId16"/>
    <p:sldId id="265" r:id="rId17"/>
    <p:sldId id="287" r:id="rId18"/>
    <p:sldId id="284" r:id="rId19"/>
    <p:sldId id="293" r:id="rId20"/>
    <p:sldId id="294" r:id="rId21"/>
    <p:sldId id="267" r:id="rId22"/>
    <p:sldId id="298" r:id="rId23"/>
    <p:sldId id="300" r:id="rId24"/>
    <p:sldId id="261" r:id="rId25"/>
    <p:sldId id="281" r:id="rId26"/>
    <p:sldId id="299" r:id="rId27"/>
    <p:sldId id="302" r:id="rId28"/>
    <p:sldId id="289" r:id="rId29"/>
    <p:sldId id="297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66" autoAdjust="0"/>
    <p:restoredTop sz="78049" autoAdjust="0"/>
  </p:normalViewPr>
  <p:slideViewPr>
    <p:cSldViewPr snapToGrid="0">
      <p:cViewPr varScale="1">
        <p:scale>
          <a:sx n="111" d="100"/>
          <a:sy n="111" d="100"/>
        </p:scale>
        <p:origin x="17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25" d="100"/>
          <a:sy n="125" d="100"/>
        </p:scale>
        <p:origin x="22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19D54-FBD7-4622-A723-AC53F199CAEA}" type="datetimeFigureOut">
              <a:rPr lang="ko-KR" altLang="en-US" smtClean="0"/>
              <a:t>2016-03-28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3D343D-632C-4584-BDF8-752D64625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93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D343D-632C-4584-BDF8-752D646252A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4031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EA23D4B3-E60B-4913-ADC0-633C9C47768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1094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D343D-632C-4584-BDF8-752D646252A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3957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D343D-632C-4584-BDF8-752D646252A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2219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D343D-632C-4584-BDF8-752D646252A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3285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D343D-632C-4584-BDF8-752D646252A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4846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EA23D4B3-E60B-4913-ADC0-633C9C47768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6364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D343D-632C-4584-BDF8-752D646252A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2630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D343D-632C-4584-BDF8-752D646252A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6203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D343D-632C-4584-BDF8-752D646252A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3419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D343D-632C-4584-BDF8-752D646252A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626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D343D-632C-4584-BDF8-752D646252A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7831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D343D-632C-4584-BDF8-752D646252A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0438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D343D-632C-4584-BDF8-752D646252A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339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D343D-632C-4584-BDF8-752D646252A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740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D343D-632C-4584-BDF8-752D646252A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460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D343D-632C-4584-BDF8-752D646252A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366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EA23D4B3-E60B-4913-ADC0-633C9C47768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83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EA23D4B3-E60B-4913-ADC0-633C9C47768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511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EA23D4B3-E60B-4913-ADC0-633C9C47768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456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EA23D4B3-E60B-4913-ADC0-633C9C47768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711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5AD6-B947-435B-AC44-2400337D407A}" type="datetime1">
              <a:rPr lang="ko-KR" altLang="en-US" smtClean="0"/>
              <a:t>2016-03-28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Kaiming He, Xiangyu Zhang, Shaoqing Ren, &amp; Jian Sun. “Deep Residual Learning for Image Recognition”. arXiv 2015.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EA3F-BFDE-46A5-9B4E-10CC64963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537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09448-781D-4A75-8379-F5B0A896154C}" type="datetime1">
              <a:rPr lang="ko-KR" altLang="en-US" smtClean="0"/>
              <a:t>2016-03-28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Kaiming He, Xiangyu Zhang, Shaoqing Ren, &amp; Jian Sun. “Deep Residual Learning for Image Recognition”. arXiv 2015.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EA3F-BFDE-46A5-9B4E-10CC64963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312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B270-02C6-44BB-93B1-506D593BDE2A}" type="datetime1">
              <a:rPr lang="ko-KR" altLang="en-US" smtClean="0"/>
              <a:t>2016-03-28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Kaiming He, Xiangyu Zhang, Shaoqing Ren, &amp; Jian Sun. “Deep Residual Learning for Image Recognition”. arXiv 2015.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EA3F-BFDE-46A5-9B4E-10CC64963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042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8539" y="6356351"/>
            <a:ext cx="2057400" cy="365125"/>
          </a:xfrm>
        </p:spPr>
        <p:txBody>
          <a:bodyPr/>
          <a:lstStyle/>
          <a:p>
            <a:fld id="{862BFFAF-948F-4186-9A0B-B7167679BC28}" type="datetime1">
              <a:rPr lang="ko-KR" altLang="en-US" smtClean="0"/>
              <a:t>2016-03-28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9547"/>
            <a:ext cx="9143999" cy="365125"/>
          </a:xfrm>
        </p:spPr>
        <p:txBody>
          <a:bodyPr/>
          <a:lstStyle/>
          <a:p>
            <a:r>
              <a:rPr lang="en-US" altLang="ko-KR" smtClean="0"/>
              <a:t>Kaiming He, Xiangyu Zhang, Shaoqing Ren, &amp; Jian Sun. “Deep Residual Learning for Image Recognition”. arXiv 2015.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35318" y="6356351"/>
            <a:ext cx="2057400" cy="365125"/>
          </a:xfrm>
        </p:spPr>
        <p:txBody>
          <a:bodyPr/>
          <a:lstStyle/>
          <a:p>
            <a:fld id="{51EFEA3F-BFDE-46A5-9B4E-10CC64963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879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F76C-59E2-4EC4-9B6C-8F0EE605FD91}" type="datetime1">
              <a:rPr lang="ko-KR" altLang="en-US" smtClean="0"/>
              <a:t>2016-03-28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Kaiming He, Xiangyu Zhang, Shaoqing Ren, &amp; Jian Sun. “Deep Residual Learning for Image Recognition”. arXiv 2015.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EA3F-BFDE-46A5-9B4E-10CC64963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20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741D5-0821-4D5C-AFC8-FCA89B8914A1}" type="datetime1">
              <a:rPr lang="ko-KR" altLang="en-US" smtClean="0"/>
              <a:t>2016-03-28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Kaiming He, Xiangyu Zhang, Shaoqing Ren, &amp; Jian Sun. “Deep Residual Learning for Image Recognition”. arXiv 2015.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EA3F-BFDE-46A5-9B4E-10CC64963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358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90E65-F8B6-49CF-91A2-6B239ADC3024}" type="datetime1">
              <a:rPr lang="ko-KR" altLang="en-US" smtClean="0"/>
              <a:t>2016-03-28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Kaiming He, Xiangyu Zhang, Shaoqing Ren, &amp; Jian Sun. “Deep Residual Learning for Image Recognition”. arXiv 2015.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EA3F-BFDE-46A5-9B4E-10CC64963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712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CF44D-47AE-4B8A-A9AF-2D69E2A43939}" type="datetime1">
              <a:rPr lang="ko-KR" altLang="en-US" smtClean="0"/>
              <a:t>2016-03-28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Kaiming He, Xiangyu Zhang, Shaoqing Ren, &amp; Jian Sun. “Deep Residual Learning for Image Recognition”. arXiv 2015.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EA3F-BFDE-46A5-9B4E-10CC64963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976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181D6-CBAB-4CA4-8600-79A9FC8C291C}" type="datetime1">
              <a:rPr lang="ko-KR" altLang="en-US" smtClean="0"/>
              <a:t>2016-03-28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Kaiming He, Xiangyu Zhang, Shaoqing Ren, &amp; Jian Sun. “Deep Residual Learning for Image Recognition”. arXiv 2015.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EA3F-BFDE-46A5-9B4E-10CC64963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993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1031-8735-444E-B4DE-BB1517FDB90A}" type="datetime1">
              <a:rPr lang="ko-KR" altLang="en-US" smtClean="0"/>
              <a:t>2016-03-28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Kaiming He, Xiangyu Zhang, Shaoqing Ren, &amp; Jian Sun. “Deep Residual Learning for Image Recognition”. arXiv 2015.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EA3F-BFDE-46A5-9B4E-10CC64963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643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B821C-62AC-487B-8D5E-A0E47D995980}" type="datetime1">
              <a:rPr lang="ko-KR" altLang="en-US" smtClean="0"/>
              <a:t>2016-03-28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Kaiming He, Xiangyu Zhang, Shaoqing Ren, &amp; Jian Sun. “Deep Residual Learning for Image Recognition”. arXiv 2015.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EA3F-BFDE-46A5-9B4E-10CC64963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735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36835-8241-43DF-B711-7372AF0A55BD}" type="datetime1">
              <a:rPr lang="ko-KR" altLang="en-US" smtClean="0"/>
              <a:t>2016-03-28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Kaiming He, Xiangyu Zhang, Shaoqing Ren, &amp; Jian Sun. “Deep Residual Learning for Image Recognition”. arXiv 2015.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FEA3F-BFDE-46A5-9B4E-10CC64963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264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tmp"/><Relationship Id="rId5" Type="http://schemas.openxmlformats.org/officeDocument/2006/relationships/image" Target="../media/image19.tmp"/><Relationship Id="rId4" Type="http://schemas.openxmlformats.org/officeDocument/2006/relationships/image" Target="../media/image18.tm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Deep Residual Learning for Image </a:t>
            </a:r>
            <a:r>
              <a:rPr lang="en-US" altLang="ko-KR" dirty="0" smtClean="0"/>
              <a:t>Recognition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Author : </a:t>
            </a:r>
            <a:r>
              <a:rPr lang="en-US" altLang="ko-KR" dirty="0" err="1" smtClean="0"/>
              <a:t>Kaiming</a:t>
            </a:r>
            <a:r>
              <a:rPr lang="en-US" altLang="ko-KR" dirty="0" smtClean="0"/>
              <a:t> He, </a:t>
            </a:r>
            <a:r>
              <a:rPr lang="en-US" altLang="ko-KR" dirty="0" err="1" smtClean="0"/>
              <a:t>Xiangyu</a:t>
            </a:r>
            <a:r>
              <a:rPr lang="en-US" altLang="ko-KR" dirty="0" smtClean="0"/>
              <a:t> Zhang, </a:t>
            </a:r>
            <a:r>
              <a:rPr lang="en-US" altLang="ko-KR" dirty="0" err="1" smtClean="0"/>
              <a:t>Shaoqing</a:t>
            </a:r>
            <a:r>
              <a:rPr lang="en-US" altLang="ko-KR" dirty="0" smtClean="0"/>
              <a:t> Ren, and Jian Sun</a:t>
            </a:r>
          </a:p>
          <a:p>
            <a:r>
              <a:rPr lang="en-US" altLang="ko-KR" smtClean="0"/>
              <a:t>(accepted to CVPR 2016)</a:t>
            </a:r>
            <a:endParaRPr lang="en-US" altLang="ko-KR" dirty="0" smtClean="0"/>
          </a:p>
          <a:p>
            <a:r>
              <a:rPr lang="en-US" altLang="ko-KR" dirty="0" smtClean="0"/>
              <a:t>Presenter : </a:t>
            </a:r>
            <a:r>
              <a:rPr lang="en-US" altLang="ko-KR" dirty="0" err="1" smtClean="0"/>
              <a:t>Hyeongseok</a:t>
            </a:r>
            <a:r>
              <a:rPr lang="en-US" altLang="ko-KR" dirty="0" smtClean="0"/>
              <a:t> Son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171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1" y="365126"/>
            <a:ext cx="4767008" cy="1325563"/>
          </a:xfrm>
        </p:spPr>
        <p:txBody>
          <a:bodyPr/>
          <a:lstStyle/>
          <a:p>
            <a:r>
              <a:rPr lang="en-US" altLang="ko-KR" dirty="0"/>
              <a:t>Residual Network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4445921" cy="4351338"/>
          </a:xfrm>
        </p:spPr>
        <p:txBody>
          <a:bodyPr/>
          <a:lstStyle/>
          <a:p>
            <a:r>
              <a:rPr lang="en-US" altLang="ko-KR" dirty="0" smtClean="0"/>
              <a:t>Deeper networks also maintain the tendency of results</a:t>
            </a:r>
          </a:p>
          <a:p>
            <a:pPr lvl="1"/>
            <a:r>
              <a:rPr lang="en-US" altLang="ko-KR" dirty="0" smtClean="0"/>
              <a:t>Features in same level will be almost same</a:t>
            </a:r>
          </a:p>
          <a:p>
            <a:pPr lvl="1"/>
            <a:r>
              <a:rPr lang="en-US" altLang="ko-KR" dirty="0" smtClean="0"/>
              <a:t>An amount of changes is fixed</a:t>
            </a:r>
          </a:p>
          <a:p>
            <a:pPr lvl="1"/>
            <a:r>
              <a:rPr lang="en-US" altLang="ko-KR" dirty="0" smtClean="0"/>
              <a:t>Adding layers makes smaller differences</a:t>
            </a:r>
          </a:p>
          <a:p>
            <a:pPr lvl="1"/>
            <a:r>
              <a:rPr lang="en-US" altLang="ko-KR" dirty="0" smtClean="0"/>
              <a:t>Optimal mappings are closer to an </a:t>
            </a:r>
            <a:r>
              <a:rPr lang="en-US" altLang="ko-KR" dirty="0" smtClean="0">
                <a:solidFill>
                  <a:srgbClr val="FF0000"/>
                </a:solidFill>
              </a:rPr>
              <a:t>identity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775" y="0"/>
            <a:ext cx="3809225" cy="6858000"/>
          </a:xfrm>
          <a:prstGeom prst="rect">
            <a:avLst/>
          </a:prstGeom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Kaiming He, Xiangyu Zhang, Shaoqing Ren, &amp; Jian Sun. “Deep Residual Learning for Image Recognition”. arXiv 2015.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EA3F-BFDE-46A5-9B4E-10CC64963F2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66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Residual Network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Kaiming He, Xiangyu Zhang, Shaoqing Ren, &amp; Jian Sun. “Deep Residual Learning for Image Recognition”. arXiv 2015.</a:t>
            </a:r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628650" y="1825625"/>
            <a:ext cx="3968987" cy="4351338"/>
          </a:xfrm>
        </p:spPr>
        <p:txBody>
          <a:bodyPr/>
          <a:lstStyle/>
          <a:p>
            <a:r>
              <a:rPr lang="en-US" altLang="ko-KR" dirty="0" smtClean="0"/>
              <a:t>Plain block</a:t>
            </a:r>
          </a:p>
          <a:p>
            <a:pPr lvl="1"/>
            <a:r>
              <a:rPr lang="en-US" altLang="ko-KR" dirty="0" smtClean="0"/>
              <a:t>Difficult to make identity mapping because of multiple non-linear layers</a:t>
            </a:r>
            <a:endParaRPr lang="ko-KR" altLang="en-US" dirty="0"/>
          </a:p>
        </p:txBody>
      </p:sp>
      <p:pic>
        <p:nvPicPr>
          <p:cNvPr id="11" name="내용 개체 틀 7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026" y="2890536"/>
            <a:ext cx="3169467" cy="2274783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EA3F-BFDE-46A5-9B4E-10CC64963F2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58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Residual Network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Kaiming He, Xiangyu Zhang, Shaoqing Ren, &amp; Jian Sun. “Deep Residual Learning for Image Recognition”. arXiv 2015.</a:t>
            </a:r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628650" y="1825625"/>
            <a:ext cx="3789526" cy="4351338"/>
          </a:xfrm>
        </p:spPr>
        <p:txBody>
          <a:bodyPr/>
          <a:lstStyle/>
          <a:p>
            <a:r>
              <a:rPr lang="en-US" altLang="ko-KR" dirty="0"/>
              <a:t>Residual block</a:t>
            </a:r>
          </a:p>
          <a:p>
            <a:pPr lvl="1"/>
            <a:r>
              <a:rPr lang="en-US" altLang="ko-KR" dirty="0"/>
              <a:t>If identity were optimal, easy to set weights as 0</a:t>
            </a:r>
          </a:p>
          <a:p>
            <a:pPr lvl="1"/>
            <a:r>
              <a:rPr lang="en-US" altLang="ko-KR" dirty="0"/>
              <a:t>If optimal mapping is closer to identity, easier to find small </a:t>
            </a:r>
            <a:r>
              <a:rPr lang="en-US" altLang="ko-KR" dirty="0" smtClean="0"/>
              <a:t>fluctuations</a:t>
            </a:r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-&gt; </a:t>
            </a:r>
            <a:r>
              <a:rPr lang="en-US" altLang="ko-KR" dirty="0"/>
              <a:t>Appropriate for treating </a:t>
            </a:r>
            <a:r>
              <a:rPr lang="en-US" altLang="ko-KR" dirty="0" smtClean="0">
                <a:solidFill>
                  <a:srgbClr val="FF0000"/>
                </a:solidFill>
              </a:rPr>
              <a:t>perturbation </a:t>
            </a:r>
            <a:r>
              <a:rPr lang="en-US" altLang="ko-KR" dirty="0" smtClean="0"/>
              <a:t>as keeping a base information</a:t>
            </a:r>
            <a:endParaRPr lang="ko-KR" alt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720" y="2959698"/>
            <a:ext cx="4610743" cy="2476846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EA3F-BFDE-46A5-9B4E-10CC64963F2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69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Residual Network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Difference between an original image and a changed image 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42729" y="2933404"/>
            <a:ext cx="9058539" cy="2552297"/>
            <a:chOff x="42729" y="2458954"/>
            <a:chExt cx="9058539" cy="2552297"/>
          </a:xfrm>
        </p:grpSpPr>
        <p:grpSp>
          <p:nvGrpSpPr>
            <p:cNvPr id="16" name="그룹 15"/>
            <p:cNvGrpSpPr/>
            <p:nvPr/>
          </p:nvGrpSpPr>
          <p:grpSpPr>
            <a:xfrm>
              <a:off x="42729" y="2458954"/>
              <a:ext cx="9058539" cy="2552297"/>
              <a:chOff x="-1128045" y="2364950"/>
              <a:chExt cx="9058539" cy="2552297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-1128045" y="2364950"/>
                <a:ext cx="9058539" cy="2552297"/>
                <a:chOff x="-638988" y="1690689"/>
                <a:chExt cx="9058539" cy="2552297"/>
              </a:xfrm>
            </p:grpSpPr>
            <p:pic>
              <p:nvPicPr>
                <p:cNvPr id="6" name="그림 5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32417" y="2536106"/>
                  <a:ext cx="1706880" cy="1706880"/>
                </a:xfrm>
                <a:prstGeom prst="rect">
                  <a:avLst/>
                </a:prstGeom>
              </p:spPr>
            </p:pic>
            <p:pic>
              <p:nvPicPr>
                <p:cNvPr id="7" name="그림 6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12671" y="2536106"/>
                  <a:ext cx="1706880" cy="1706880"/>
                </a:xfrm>
                <a:prstGeom prst="rect">
                  <a:avLst/>
                </a:prstGeom>
              </p:spPr>
            </p:pic>
            <p:pic>
              <p:nvPicPr>
                <p:cNvPr id="8" name="그림 7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638988" y="2536106"/>
                  <a:ext cx="1706880" cy="1706880"/>
                </a:xfrm>
                <a:prstGeom prst="rect">
                  <a:avLst/>
                </a:prstGeom>
              </p:spPr>
            </p:pic>
            <p:sp>
              <p:nvSpPr>
                <p:cNvPr id="9" name="오른쪽 화살표 8"/>
                <p:cNvSpPr/>
                <p:nvPr/>
              </p:nvSpPr>
              <p:spPr>
                <a:xfrm>
                  <a:off x="1153119" y="3245694"/>
                  <a:ext cx="487110" cy="287704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" name="U자형 화살표 9"/>
                <p:cNvSpPr/>
                <p:nvPr/>
              </p:nvSpPr>
              <p:spPr>
                <a:xfrm>
                  <a:off x="1258178" y="1690689"/>
                  <a:ext cx="4819829" cy="1555005"/>
                </a:xfrm>
                <a:prstGeom prst="uturnArrow">
                  <a:avLst>
                    <a:gd name="adj1" fmla="val 8513"/>
                    <a:gd name="adj2" fmla="val 10986"/>
                    <a:gd name="adj3" fmla="val 17856"/>
                    <a:gd name="adj4" fmla="val 43750"/>
                    <a:gd name="adj5" fmla="val 9340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오른쪽 화살표 10"/>
                <p:cNvSpPr/>
                <p:nvPr/>
              </p:nvSpPr>
              <p:spPr>
                <a:xfrm>
                  <a:off x="5217239" y="3249679"/>
                  <a:ext cx="487110" cy="287704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덧셈 기호 11"/>
                <p:cNvSpPr/>
                <p:nvPr/>
              </p:nvSpPr>
              <p:spPr>
                <a:xfrm>
                  <a:off x="5694309" y="3140864"/>
                  <a:ext cx="418744" cy="497364"/>
                </a:xfrm>
                <a:prstGeom prst="mathPlu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오른쪽 화살표 12"/>
                <p:cNvSpPr/>
                <p:nvPr/>
              </p:nvSpPr>
              <p:spPr>
                <a:xfrm>
                  <a:off x="6149621" y="3245694"/>
                  <a:ext cx="487110" cy="287704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" name="모서리가 둥근 직사각형 13"/>
              <p:cNvSpPr/>
              <p:nvPr/>
            </p:nvSpPr>
            <p:spPr>
              <a:xfrm>
                <a:off x="1200418" y="3331234"/>
                <a:ext cx="1170605" cy="14651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Some Network</a:t>
                </a:r>
                <a:endParaRPr lang="ko-KR" altLang="en-US" dirty="0"/>
              </a:p>
            </p:txBody>
          </p:sp>
          <p:sp>
            <p:nvSpPr>
              <p:cNvPr id="15" name="오른쪽 화살표 14"/>
              <p:cNvSpPr/>
              <p:nvPr/>
            </p:nvSpPr>
            <p:spPr>
              <a:xfrm>
                <a:off x="2413912" y="3926611"/>
                <a:ext cx="487110" cy="28770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4504049" y="3898173"/>
              <a:ext cx="9270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residual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938813" y="2560744"/>
            <a:ext cx="2821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Preserving base information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796126" y="5498953"/>
            <a:ext cx="2346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</a:t>
            </a:r>
            <a:r>
              <a:rPr lang="en-US" altLang="ko-KR" dirty="0" smtClean="0"/>
              <a:t>an treat perturbation </a:t>
            </a:r>
            <a:endParaRPr lang="ko-KR" altLang="en-US" dirty="0"/>
          </a:p>
        </p:txBody>
      </p:sp>
      <p:sp>
        <p:nvSpPr>
          <p:cNvPr id="21" name="슬라이드 번호 개체 틀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EA3F-BFDE-46A5-9B4E-10CC64963F2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869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Residual Network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Deeper </a:t>
            </a:r>
            <a:r>
              <a:rPr lang="en-US" altLang="ko-KR" dirty="0" err="1" smtClean="0"/>
              <a:t>ResNets</a:t>
            </a:r>
            <a:r>
              <a:rPr lang="en-US" altLang="ko-KR" dirty="0" smtClean="0"/>
              <a:t> have lower </a:t>
            </a:r>
            <a:r>
              <a:rPr lang="en-US" altLang="ko-KR" dirty="0"/>
              <a:t>training error</a:t>
            </a:r>
          </a:p>
          <a:p>
            <a:endParaRPr lang="ko-KR" altLang="en-US" dirty="0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469" y="2320158"/>
            <a:ext cx="6535062" cy="4096322"/>
          </a:xfrm>
          <a:prstGeom prst="rect">
            <a:avLst/>
          </a:prstGeom>
        </p:spPr>
      </p:pic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Kaiming He, Xiangyu Zhang, Shaoqing Ren, &amp; Jian Sun. “Deep Residual Learning for Image Recognition”. arXiv 2015.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EA3F-BFDE-46A5-9B4E-10CC64963F2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94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Residual Network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Residual block</a:t>
            </a:r>
          </a:p>
          <a:p>
            <a:pPr lvl="1"/>
            <a:r>
              <a:rPr lang="en-US" altLang="ko-KR" dirty="0" smtClean="0"/>
              <a:t>Very simple</a:t>
            </a:r>
          </a:p>
          <a:p>
            <a:pPr lvl="1"/>
            <a:r>
              <a:rPr lang="en-US" altLang="ko-KR" dirty="0" smtClean="0"/>
              <a:t>Parameter-free</a:t>
            </a:r>
          </a:p>
          <a:p>
            <a:pPr lvl="1"/>
            <a:endParaRPr lang="ko-KR" alt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Kaiming He, Xiangyu Zhang, Shaoqing Ren, &amp; Jian Sun. “Deep Residual Learning for Image Recognition”. arXiv 2015.</a:t>
            </a:r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1587973" y="3373115"/>
            <a:ext cx="5968055" cy="2831609"/>
            <a:chOff x="1553285" y="3373115"/>
            <a:chExt cx="5968055" cy="2831609"/>
          </a:xfrm>
        </p:grpSpPr>
        <p:pic>
          <p:nvPicPr>
            <p:cNvPr id="8" name="그림 7" descr="화면 캡처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3285" y="3373115"/>
              <a:ext cx="2695951" cy="2305372"/>
            </a:xfrm>
            <a:prstGeom prst="rect">
              <a:avLst/>
            </a:prstGeom>
          </p:spPr>
        </p:pic>
        <p:pic>
          <p:nvPicPr>
            <p:cNvPr id="9" name="그림 8" descr="화면 캡처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4403" y="3449326"/>
              <a:ext cx="2648320" cy="2229161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1791244" y="5558393"/>
              <a:ext cx="22200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A naïve residual block</a:t>
              </a:r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95786" y="5558393"/>
              <a:ext cx="27255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“</a:t>
              </a:r>
              <a:r>
                <a:rPr lang="en-US" altLang="ko-KR" dirty="0" smtClean="0">
                  <a:solidFill>
                    <a:srgbClr val="FF0000"/>
                  </a:solidFill>
                </a:rPr>
                <a:t>bottleneck</a:t>
              </a:r>
              <a:r>
                <a:rPr lang="en-US" altLang="ko-KR" dirty="0" smtClean="0"/>
                <a:t>” residual block</a:t>
              </a:r>
            </a:p>
            <a:p>
              <a:pPr algn="ctr"/>
              <a:r>
                <a:rPr lang="en-US" altLang="ko-KR" dirty="0" smtClean="0"/>
                <a:t>(for ResNet-50/101/152)</a:t>
              </a:r>
              <a:endParaRPr lang="ko-KR" altLang="en-US" dirty="0"/>
            </a:p>
          </p:txBody>
        </p:sp>
      </p:grp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EA3F-BFDE-46A5-9B4E-10CC64963F2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80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Residual Network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Shortcuts connections</a:t>
            </a:r>
          </a:p>
          <a:p>
            <a:pPr lvl="1"/>
            <a:r>
              <a:rPr lang="en-US" altLang="ko-KR" dirty="0" smtClean="0"/>
              <a:t>Identity shortcuts</a:t>
            </a:r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Projection shortcuts</a:t>
            </a:r>
            <a:endParaRPr lang="ko-KR" altLang="en-US" dirty="0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322" y="2679618"/>
            <a:ext cx="2876951" cy="419158"/>
          </a:xfrm>
          <a:prstGeom prst="rect">
            <a:avLst/>
          </a:prstGeom>
        </p:spPr>
      </p:pic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780" y="3541182"/>
            <a:ext cx="3096057" cy="390580"/>
          </a:xfrm>
          <a:prstGeom prst="rect">
            <a:avLst/>
          </a:prstGeom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Kaiming He, Xiangyu Zhang, Shaoqing Ren, &amp; Jian Sun. “Deep Residual Learning for Image Recognition”. arXiv 2015.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EA3F-BFDE-46A5-9B4E-10CC64963F2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06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822" y="-1"/>
            <a:ext cx="3025996" cy="68120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Network 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Basic design (VGG-style)</a:t>
            </a:r>
          </a:p>
          <a:p>
            <a:pPr lvl="1"/>
            <a:r>
              <a:rPr lang="en-US" altLang="ko-KR" dirty="0" smtClean="0"/>
              <a:t>All 3x3 </a:t>
            </a:r>
            <a:r>
              <a:rPr lang="en-US" altLang="ko-KR" dirty="0" err="1" smtClean="0"/>
              <a:t>conv</a:t>
            </a:r>
            <a:r>
              <a:rPr lang="en-US" altLang="ko-KR" dirty="0"/>
              <a:t> </a:t>
            </a:r>
            <a:r>
              <a:rPr lang="en-US" altLang="ko-KR" dirty="0" smtClean="0"/>
              <a:t>(almost)</a:t>
            </a:r>
          </a:p>
          <a:p>
            <a:pPr lvl="1"/>
            <a:r>
              <a:rPr lang="en-US" altLang="ko-KR" dirty="0" smtClean="0"/>
              <a:t>Spatial size/2 =&gt; #filters x2</a:t>
            </a:r>
          </a:p>
          <a:p>
            <a:pPr lvl="1"/>
            <a:r>
              <a:rPr lang="en-US" altLang="ko-KR" dirty="0" smtClean="0"/>
              <a:t>Batch normalization</a:t>
            </a:r>
          </a:p>
          <a:p>
            <a:pPr lvl="1"/>
            <a:r>
              <a:rPr lang="en-US" altLang="ko-KR" dirty="0" smtClean="0"/>
              <a:t>Simple design, just deep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Other remarks</a:t>
            </a:r>
          </a:p>
          <a:p>
            <a:pPr lvl="1"/>
            <a:r>
              <a:rPr lang="en-US" altLang="ko-KR" dirty="0" smtClean="0"/>
              <a:t>No max pooling (almost)</a:t>
            </a:r>
          </a:p>
          <a:p>
            <a:pPr lvl="1"/>
            <a:r>
              <a:rPr lang="en-US" altLang="ko-KR" dirty="0" smtClean="0"/>
              <a:t>No hidden fc</a:t>
            </a:r>
          </a:p>
          <a:p>
            <a:pPr lvl="1"/>
            <a:r>
              <a:rPr lang="en-US" altLang="ko-KR" dirty="0" smtClean="0"/>
              <a:t>No dropout 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Kaiming He, Xiangyu Zhang, Shaoqing Ren, &amp; Jian Sun. “Deep Residual Learning for Image Recognition”. arXiv 2015.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EA3F-BFDE-46A5-9B4E-10CC64963F2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40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4175157" y="1621200"/>
            <a:ext cx="4635560" cy="5007836"/>
            <a:chOff x="628650" y="1842717"/>
            <a:chExt cx="4092501" cy="4351339"/>
          </a:xfrm>
        </p:grpSpPr>
        <p:pic>
          <p:nvPicPr>
            <p:cNvPr id="6" name="그림 5" descr="화면 캡처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3736" y="1939895"/>
              <a:ext cx="808889" cy="4254160"/>
            </a:xfrm>
            <a:prstGeom prst="rect">
              <a:avLst/>
            </a:prstGeom>
          </p:spPr>
        </p:pic>
        <p:pic>
          <p:nvPicPr>
            <p:cNvPr id="7" name="그림 6" descr="화면 캡처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6611" y="1939896"/>
              <a:ext cx="831540" cy="4254160"/>
            </a:xfrm>
            <a:prstGeom prst="rect">
              <a:avLst/>
            </a:prstGeom>
          </p:spPr>
        </p:pic>
        <p:pic>
          <p:nvPicPr>
            <p:cNvPr id="8" name="그림 7" descr="화면 캡처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5672" y="1939896"/>
              <a:ext cx="915479" cy="3588350"/>
            </a:xfrm>
            <a:prstGeom prst="rect">
              <a:avLst/>
            </a:prstGeom>
          </p:spPr>
        </p:pic>
        <p:pic>
          <p:nvPicPr>
            <p:cNvPr id="10" name="내용 개체 틀 4" descr="화면 캡처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650" y="1842717"/>
              <a:ext cx="1049958" cy="4351338"/>
            </a:xfrm>
            <a:prstGeom prst="rect">
              <a:avLst/>
            </a:prstGeom>
          </p:spPr>
        </p:pic>
      </p:grp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628650" y="1825625"/>
            <a:ext cx="3857892" cy="4351338"/>
          </a:xfrm>
        </p:spPr>
        <p:txBody>
          <a:bodyPr/>
          <a:lstStyle/>
          <a:p>
            <a:r>
              <a:rPr lang="en-US" altLang="ko-KR" dirty="0" smtClean="0"/>
              <a:t>ResNet-152</a:t>
            </a:r>
          </a:p>
          <a:p>
            <a:pPr lvl="1"/>
            <a:r>
              <a:rPr lang="en-US" altLang="ko-KR" dirty="0" smtClean="0"/>
              <a:t>Use bottlenecks</a:t>
            </a:r>
          </a:p>
          <a:p>
            <a:pPr lvl="1"/>
            <a:r>
              <a:rPr lang="en-US" altLang="ko-KR" dirty="0" smtClean="0"/>
              <a:t>ResNet-152(11.3 billion FLOPs) has lower complexity than VGG-16/19 nets (15.3/19.6 billion FLOPs)</a:t>
            </a:r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Design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Kaiming He, Xiangyu Zhang, Shaoqing Ren, &amp; Jian Sun. “Deep Residual Learning for Image Recognition”. arXiv 2015.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EA3F-BFDE-46A5-9B4E-10CC64963F2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74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Deep </a:t>
            </a:r>
            <a:r>
              <a:rPr lang="en-US" altLang="ko-KR" dirty="0" err="1" smtClean="0"/>
              <a:t>Resnets</a:t>
            </a:r>
            <a:r>
              <a:rPr lang="en-US" altLang="ko-KR" dirty="0" smtClean="0"/>
              <a:t> can be trained without difficulties</a:t>
            </a:r>
          </a:p>
          <a:p>
            <a:r>
              <a:rPr lang="en-US" altLang="ko-KR" dirty="0" smtClean="0"/>
              <a:t>Deeper </a:t>
            </a:r>
            <a:r>
              <a:rPr lang="en-US" altLang="ko-KR" dirty="0" err="1" smtClean="0"/>
              <a:t>ResNets</a:t>
            </a:r>
            <a:r>
              <a:rPr lang="en-US" altLang="ko-KR" dirty="0" smtClean="0"/>
              <a:t> have lower training error, and also lower test error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Kaiming He, Xiangyu Zhang, Shaoqing Ren, &amp; Jian Sun. “Deep Residual Learning for Image Recognition”. arXiv 2015.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201" y="3751979"/>
            <a:ext cx="8616886" cy="2358265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EA3F-BFDE-46A5-9B4E-10CC64963F2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32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deeper, the better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deeper network can cover more complex problems</a:t>
            </a:r>
          </a:p>
          <a:p>
            <a:pPr lvl="1"/>
            <a:r>
              <a:rPr lang="en-US" altLang="ko-KR" dirty="0" smtClean="0"/>
              <a:t>Receptive field size ↑</a:t>
            </a:r>
          </a:p>
          <a:p>
            <a:pPr lvl="1"/>
            <a:r>
              <a:rPr lang="en-US" altLang="ko-KR" dirty="0"/>
              <a:t>Non-linearity ↑</a:t>
            </a:r>
            <a:endParaRPr lang="en-US" altLang="ko-KR" dirty="0" smtClean="0"/>
          </a:p>
          <a:p>
            <a:r>
              <a:rPr lang="en-US" altLang="ko-KR" dirty="0" smtClean="0"/>
              <a:t>However, </a:t>
            </a:r>
            <a:r>
              <a:rPr lang="en-US" altLang="ko-KR" dirty="0"/>
              <a:t> </a:t>
            </a:r>
            <a:r>
              <a:rPr lang="en-US" altLang="ko-KR" dirty="0" smtClean="0"/>
              <a:t>training the deeper network is more difficult because of </a:t>
            </a:r>
            <a:r>
              <a:rPr lang="en-US" altLang="ko-KR" dirty="0"/>
              <a:t>vanishing/exploding gradients problem</a:t>
            </a: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Kaiming He, Xiangyu Zhang, Shaoqing Ren, &amp; Jian Sun. “Deep Residual Learning for Image Recognition”. arXiv 2015.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EA3F-BFDE-46A5-9B4E-10CC64963F2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78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Deep </a:t>
            </a:r>
            <a:r>
              <a:rPr lang="en-US" altLang="ko-KR" dirty="0" err="1" smtClean="0"/>
              <a:t>Resnets</a:t>
            </a:r>
            <a:r>
              <a:rPr lang="en-US" altLang="ko-KR" dirty="0" smtClean="0"/>
              <a:t> can be trained without difficulties</a:t>
            </a:r>
          </a:p>
          <a:p>
            <a:r>
              <a:rPr lang="en-US" altLang="ko-KR" dirty="0" smtClean="0"/>
              <a:t>Deeper </a:t>
            </a:r>
            <a:r>
              <a:rPr lang="en-US" altLang="ko-KR" dirty="0" err="1" smtClean="0"/>
              <a:t>ResNets</a:t>
            </a:r>
            <a:r>
              <a:rPr lang="en-US" altLang="ko-KR" dirty="0" smtClean="0"/>
              <a:t> have lower training error, and also lower test error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Kaiming He, Xiangyu Zhang, Shaoqing Ren, &amp; Jian Sun. “Deep Residual Learning for Image Recognition”. arXiv 2015.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820" y="3867399"/>
            <a:ext cx="7982357" cy="2309564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EA3F-BFDE-46A5-9B4E-10CC64963F2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48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en-US" altLang="ko-KR" baseline="30000" dirty="0" smtClean="0"/>
              <a:t>st</a:t>
            </a:r>
            <a:r>
              <a:rPr lang="en-US" altLang="ko-KR" dirty="0" smtClean="0"/>
              <a:t> places in all five main tracks in “ILSVRC &amp; COCO 2015 Competitions”</a:t>
            </a:r>
          </a:p>
          <a:p>
            <a:pPr lvl="1"/>
            <a:r>
              <a:rPr lang="en-US" altLang="ko-KR" dirty="0" smtClean="0"/>
              <a:t>ImageNet Classification</a:t>
            </a:r>
          </a:p>
          <a:p>
            <a:pPr lvl="1"/>
            <a:r>
              <a:rPr lang="en-US" altLang="ko-KR" dirty="0" smtClean="0"/>
              <a:t>ImageNet Detection</a:t>
            </a:r>
          </a:p>
          <a:p>
            <a:pPr lvl="1"/>
            <a:r>
              <a:rPr lang="en-US" altLang="ko-KR" dirty="0" smtClean="0"/>
              <a:t>ImageNet Localization</a:t>
            </a:r>
          </a:p>
          <a:p>
            <a:pPr lvl="1"/>
            <a:r>
              <a:rPr lang="en-US" altLang="ko-KR" dirty="0" smtClean="0"/>
              <a:t>COCO Detection</a:t>
            </a:r>
          </a:p>
          <a:p>
            <a:pPr lvl="1"/>
            <a:r>
              <a:rPr lang="en-US" altLang="ko-KR" dirty="0" smtClean="0"/>
              <a:t>COCO Segmentation</a:t>
            </a: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Kaiming He, Xiangyu Zhang, Shaoqing Ren, &amp; Jian Sun. “Deep Residual Learning for Image Recognition”. arXiv 2015.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EA3F-BFDE-46A5-9B4E-10CC64963F2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00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Quantitative 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ImageNet </a:t>
            </a:r>
            <a:r>
              <a:rPr lang="en-US" altLang="ko-KR" dirty="0" smtClean="0"/>
              <a:t>Classification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Kaiming He, Xiangyu Zhang, Shaoqing Ren, &amp; Jian Sun. “Deep Residual Learning for Image Recognition”. arXiv 2015.</a:t>
            </a:r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095374" y="2400300"/>
            <a:ext cx="6798945" cy="3674267"/>
            <a:chOff x="1095204" y="2154238"/>
            <a:chExt cx="6953590" cy="3729034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5204" y="2154860"/>
              <a:ext cx="6953590" cy="3728412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1095375" y="2154238"/>
              <a:ext cx="3674745" cy="5661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EA3F-BFDE-46A5-9B4E-10CC64963F2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87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Performances </a:t>
            </a:r>
            <a:r>
              <a:rPr lang="en-US" altLang="ko-KR" dirty="0"/>
              <a:t>increase </a:t>
            </a:r>
            <a:r>
              <a:rPr lang="en-US" altLang="ko-KR" dirty="0" smtClean="0"/>
              <a:t>absolutely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Based on ResNet-101</a:t>
            </a:r>
          </a:p>
          <a:p>
            <a:r>
              <a:rPr lang="en-US" altLang="ko-KR" dirty="0" smtClean="0"/>
              <a:t>Existing techniques can use </a:t>
            </a:r>
            <a:r>
              <a:rPr lang="en-US" altLang="ko-KR" smtClean="0"/>
              <a:t>residual networks </a:t>
            </a:r>
            <a:r>
              <a:rPr lang="en-US" altLang="ko-KR" dirty="0" smtClean="0"/>
              <a:t>or features from it</a:t>
            </a:r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Kaiming He, Xiangyu Zhang, Shaoqing Ren, &amp; Jian Sun. “Deep Residual Learning for Image Recognition”. arXiv 2015.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66" y="2236348"/>
            <a:ext cx="8633065" cy="3036454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EA3F-BFDE-46A5-9B4E-10CC64963F2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13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Qualitative Result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Object detection</a:t>
            </a:r>
          </a:p>
          <a:p>
            <a:pPr lvl="1"/>
            <a:r>
              <a:rPr lang="en-US" altLang="ko-KR" dirty="0" smtClean="0"/>
              <a:t>Faster R-CNN + </a:t>
            </a:r>
            <a:r>
              <a:rPr lang="en-US" altLang="ko-KR" dirty="0" err="1" smtClean="0"/>
              <a:t>ResNet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046" y="2753043"/>
            <a:ext cx="7087908" cy="3615211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EA3F-BFDE-46A5-9B4E-10CC64963F27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0" y="6559547"/>
            <a:ext cx="9143999" cy="365125"/>
          </a:xfrm>
        </p:spPr>
        <p:txBody>
          <a:bodyPr/>
          <a:lstStyle/>
          <a:p>
            <a:r>
              <a:rPr lang="en-US" altLang="ko-KR" dirty="0" err="1" smtClean="0"/>
              <a:t>Kaiming</a:t>
            </a:r>
            <a:r>
              <a:rPr lang="en-US" altLang="ko-KR" dirty="0" smtClean="0"/>
              <a:t> He, </a:t>
            </a:r>
            <a:r>
              <a:rPr lang="en-US" altLang="ko-KR" dirty="0" err="1" smtClean="0"/>
              <a:t>Xiangyu</a:t>
            </a:r>
            <a:r>
              <a:rPr lang="en-US" altLang="ko-KR" dirty="0" smtClean="0"/>
              <a:t> Zhang, </a:t>
            </a:r>
            <a:r>
              <a:rPr lang="en-US" altLang="ko-KR" dirty="0" err="1" smtClean="0"/>
              <a:t>Shaoqing</a:t>
            </a:r>
            <a:r>
              <a:rPr lang="en-US" altLang="ko-KR" dirty="0" smtClean="0"/>
              <a:t> Ren, &amp; Jian Sun. “Deep Residual Learning for Image Recognition”. </a:t>
            </a:r>
            <a:r>
              <a:rPr lang="en-US" altLang="ko-KR" dirty="0" err="1" smtClean="0"/>
              <a:t>arXiv</a:t>
            </a:r>
            <a:r>
              <a:rPr lang="en-US" altLang="ko-KR" dirty="0" smtClean="0"/>
              <a:t> 2015.</a:t>
            </a:r>
          </a:p>
          <a:p>
            <a:r>
              <a:rPr lang="en-US" altLang="ko-KR" dirty="0" err="1"/>
              <a:t>Jifeng</a:t>
            </a:r>
            <a:r>
              <a:rPr lang="en-US" altLang="ko-KR" dirty="0"/>
              <a:t> Dai, </a:t>
            </a:r>
            <a:r>
              <a:rPr lang="en-US" altLang="ko-KR" dirty="0" err="1"/>
              <a:t>Kaiming</a:t>
            </a:r>
            <a:r>
              <a:rPr lang="en-US" altLang="ko-KR" dirty="0"/>
              <a:t> He, &amp; Jian Sun. “Instance-aware Semantic Segmentation via Multi-task Network Cascades”. </a:t>
            </a:r>
            <a:r>
              <a:rPr lang="en-US" altLang="ko-KR" dirty="0" err="1"/>
              <a:t>arXiv</a:t>
            </a:r>
            <a:r>
              <a:rPr lang="en-US" altLang="ko-KR" dirty="0"/>
              <a:t> 2015.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969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Qualitative 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Instance </a:t>
            </a:r>
            <a:r>
              <a:rPr lang="en-US" altLang="ko-KR" dirty="0"/>
              <a:t>Segmentation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505" y="2773599"/>
            <a:ext cx="4702991" cy="3538300"/>
          </a:xfrm>
          <a:prstGeom prst="rect">
            <a:avLst/>
          </a:prstGeom>
        </p:spPr>
      </p:pic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0" y="6559547"/>
            <a:ext cx="9143999" cy="365125"/>
          </a:xfrm>
        </p:spPr>
        <p:txBody>
          <a:bodyPr/>
          <a:lstStyle/>
          <a:p>
            <a:r>
              <a:rPr lang="en-US" altLang="ko-KR" smtClean="0"/>
              <a:t>Kaiming He, Xiangyu Zhang, Shaoqing Ren, &amp; Jian Sun. “Deep Residual Learning for Image Recognition”. arXiv 2015.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EA3F-BFDE-46A5-9B4E-10CC64963F2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48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Exploring over 1000 layers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Test 1202 layers</a:t>
            </a:r>
          </a:p>
          <a:p>
            <a:pPr lvl="1"/>
            <a:r>
              <a:rPr lang="en-US" altLang="ko-KR" dirty="0" smtClean="0"/>
              <a:t>Training is finished</a:t>
            </a:r>
          </a:p>
          <a:p>
            <a:pPr lvl="1"/>
            <a:r>
              <a:rPr lang="en-US" altLang="ko-KR" dirty="0" smtClean="0"/>
              <a:t>Training error is similar</a:t>
            </a:r>
          </a:p>
          <a:p>
            <a:pPr lvl="1"/>
            <a:r>
              <a:rPr lang="en-US" altLang="ko-KR" dirty="0" smtClean="0"/>
              <a:t>Testing error is high because of over fitting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Kaiming He, Xiangyu Zhang, Shaoqing Ren, &amp; Jian Sun. “Deep Residual Learning for Image Recognition”. arXiv 2015.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EA3F-BFDE-46A5-9B4E-10CC64963F2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43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Deeper networks are better expectably</a:t>
            </a:r>
          </a:p>
          <a:p>
            <a:r>
              <a:rPr lang="en-US" altLang="ko-KR" dirty="0" err="1" smtClean="0"/>
              <a:t>ResNet</a:t>
            </a:r>
            <a:r>
              <a:rPr lang="en-US" altLang="ko-KR" dirty="0" smtClean="0"/>
              <a:t> is very simple</a:t>
            </a:r>
          </a:p>
          <a:p>
            <a:r>
              <a:rPr lang="en-US" altLang="ko-KR" dirty="0" smtClean="0"/>
              <a:t>We should use it from now on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EA3F-BFDE-46A5-9B4E-10CC64963F2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7400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Kaiming</a:t>
            </a:r>
            <a:r>
              <a:rPr lang="en-US" altLang="ko-KR" dirty="0"/>
              <a:t> He, </a:t>
            </a:r>
            <a:r>
              <a:rPr lang="en-US" altLang="ko-KR" dirty="0" err="1"/>
              <a:t>Xiangyu</a:t>
            </a:r>
            <a:r>
              <a:rPr lang="en-US" altLang="ko-KR" dirty="0"/>
              <a:t> Zhang, </a:t>
            </a:r>
            <a:r>
              <a:rPr lang="en-US" altLang="ko-KR" dirty="0" err="1"/>
              <a:t>Shaoqing</a:t>
            </a:r>
            <a:r>
              <a:rPr lang="en-US" altLang="ko-KR" dirty="0"/>
              <a:t> Ren, &amp; Jian Sun. “Deep Residual Learning for Image Recognition”. </a:t>
            </a:r>
            <a:r>
              <a:rPr lang="en-US" altLang="ko-KR" dirty="0" err="1"/>
              <a:t>arXiv</a:t>
            </a:r>
            <a:r>
              <a:rPr lang="en-US" altLang="ko-KR" dirty="0"/>
              <a:t> 2015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Slides of Deep Residual Learning @ ILSVRC </a:t>
            </a:r>
            <a:r>
              <a:rPr lang="en-US" altLang="ko-KR" dirty="0"/>
              <a:t>&amp; COCO 2015 </a:t>
            </a:r>
            <a:r>
              <a:rPr lang="en-US" altLang="ko-KR" dirty="0" smtClean="0"/>
              <a:t>competitions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EA3F-BFDE-46A5-9B4E-10CC64963F27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57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8000" dirty="0" smtClean="0"/>
              <a:t>Thank You</a:t>
            </a:r>
            <a:br>
              <a:rPr lang="en-US" altLang="ko-KR" sz="8000" dirty="0" smtClean="0"/>
            </a:br>
            <a:endParaRPr lang="ko-KR" altLang="en-US" sz="80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EA3F-BFDE-46A5-9B4E-10CC64963F27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37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Deep Neural Network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Escape from few layers</a:t>
            </a:r>
          </a:p>
          <a:p>
            <a:pPr lvl="1"/>
            <a:r>
              <a:rPr lang="en-US" altLang="ko-KR" dirty="0" err="1" smtClean="0"/>
              <a:t>ReLU</a:t>
            </a:r>
            <a:r>
              <a:rPr lang="en-US" altLang="ko-KR" dirty="0" smtClean="0"/>
              <a:t> for solving gradient vanishing problem</a:t>
            </a:r>
          </a:p>
          <a:p>
            <a:pPr lvl="1"/>
            <a:r>
              <a:rPr lang="en-US" altLang="ko-KR" dirty="0" smtClean="0"/>
              <a:t>Dropout …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" b="1317"/>
          <a:stretch/>
        </p:blipFill>
        <p:spPr>
          <a:xfrm>
            <a:off x="1803163" y="3371936"/>
            <a:ext cx="5537675" cy="3272400"/>
          </a:xfrm>
          <a:prstGeom prst="rect">
            <a:avLst/>
          </a:prstGeom>
        </p:spPr>
      </p:pic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Kaiming</a:t>
            </a:r>
            <a:r>
              <a:rPr lang="en-US" altLang="ko-KR" dirty="0" smtClean="0"/>
              <a:t> He, </a:t>
            </a:r>
            <a:r>
              <a:rPr lang="en-US" altLang="ko-KR" dirty="0" err="1" smtClean="0"/>
              <a:t>Xiangyu</a:t>
            </a:r>
            <a:r>
              <a:rPr lang="en-US" altLang="ko-KR" dirty="0" smtClean="0"/>
              <a:t> Zhang, </a:t>
            </a:r>
            <a:r>
              <a:rPr lang="en-US" altLang="ko-KR" dirty="0" err="1" smtClean="0"/>
              <a:t>Shaoqing</a:t>
            </a:r>
            <a:r>
              <a:rPr lang="en-US" altLang="ko-KR" dirty="0" smtClean="0"/>
              <a:t> Ren, &amp; Jian Sun. “Deep Residual Learning for Image Recognition”. </a:t>
            </a:r>
            <a:r>
              <a:rPr lang="en-US" altLang="ko-KR" dirty="0" err="1" smtClean="0"/>
              <a:t>arXiv</a:t>
            </a:r>
            <a:r>
              <a:rPr lang="en-US" altLang="ko-KR" dirty="0" smtClean="0"/>
              <a:t> 2015.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EA3F-BFDE-46A5-9B4E-10CC64963F2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6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Deep Neural Network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Escape from 10 layers</a:t>
            </a:r>
            <a:endParaRPr lang="en-US" altLang="ko-KR" dirty="0"/>
          </a:p>
          <a:p>
            <a:pPr lvl="1"/>
            <a:r>
              <a:rPr lang="en-US" altLang="ko-KR" dirty="0"/>
              <a:t>Normalized initialization</a:t>
            </a:r>
          </a:p>
          <a:p>
            <a:pPr lvl="1"/>
            <a:r>
              <a:rPr lang="en-US" altLang="ko-KR" dirty="0"/>
              <a:t>Intermediate normalization layers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Kaiming He, Xiangyu Zhang, Shaoqing Ren, &amp; Jian Sun. “Deep Residual Learning for Image Recognition”. arXiv 2015.</a:t>
            </a:r>
            <a:endParaRPr lang="ko-KR" altLang="en-US"/>
          </a:p>
        </p:txBody>
      </p:sp>
      <p:pic>
        <p:nvPicPr>
          <p:cNvPr id="8" name="그림 7" descr="화면 캡처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" b="1317"/>
          <a:stretch/>
        </p:blipFill>
        <p:spPr>
          <a:xfrm>
            <a:off x="1803163" y="3371936"/>
            <a:ext cx="5537675" cy="32724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EA3F-BFDE-46A5-9B4E-10CC64963F2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70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Deep Neural Network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Escape from 100 layers</a:t>
            </a:r>
            <a:endParaRPr lang="en-US" altLang="ko-KR" dirty="0"/>
          </a:p>
          <a:p>
            <a:pPr lvl="1"/>
            <a:r>
              <a:rPr lang="en-US" altLang="ko-KR" dirty="0" smtClean="0"/>
              <a:t>Residual network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Kaiming He, Xiangyu Zhang, Shaoqing Ren, &amp; Jian Sun. “Deep Residual Learning for Image Recognition”. arXiv 2015.</a:t>
            </a:r>
            <a:endParaRPr lang="ko-KR" altLang="en-US"/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" b="1317"/>
          <a:stretch/>
        </p:blipFill>
        <p:spPr>
          <a:xfrm>
            <a:off x="1803163" y="3371936"/>
            <a:ext cx="5537675" cy="32724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EA3F-BFDE-46A5-9B4E-10CC64963F2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25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3600"/>
            <a:ext cx="9144000" cy="9144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486541"/>
            <a:ext cx="7886700" cy="1690421"/>
          </a:xfrm>
        </p:spPr>
        <p:txBody>
          <a:bodyPr/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Kaiming</a:t>
            </a:r>
            <a:r>
              <a:rPr lang="en-US" altLang="ko-KR" dirty="0" smtClean="0">
                <a:solidFill>
                  <a:schemeClr val="bg1"/>
                </a:solidFill>
              </a:rPr>
              <a:t> He</a:t>
            </a:r>
          </a:p>
          <a:p>
            <a:pPr lvl="1"/>
            <a:r>
              <a:rPr lang="en-US" altLang="ko-KR" dirty="0" err="1" smtClean="0">
                <a:solidFill>
                  <a:schemeClr val="bg1"/>
                </a:solidFill>
              </a:rPr>
              <a:t>Dehazing</a:t>
            </a:r>
            <a:r>
              <a:rPr lang="en-US" altLang="ko-KR" dirty="0" smtClean="0">
                <a:solidFill>
                  <a:schemeClr val="bg1"/>
                </a:solidFill>
              </a:rPr>
              <a:t> using dark channel prior</a:t>
            </a:r>
          </a:p>
          <a:p>
            <a:pPr lvl="1"/>
            <a:r>
              <a:rPr lang="en-US" altLang="ko-KR" dirty="0" smtClean="0">
                <a:solidFill>
                  <a:schemeClr val="bg1"/>
                </a:solidFill>
              </a:rPr>
              <a:t>Guided image filter</a:t>
            </a:r>
          </a:p>
          <a:p>
            <a:pPr lvl="1"/>
            <a:r>
              <a:rPr lang="en-US" altLang="ko-KR" dirty="0" smtClean="0">
                <a:solidFill>
                  <a:schemeClr val="bg1"/>
                </a:solidFill>
              </a:rPr>
              <a:t>Computer vision using machine learning…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Kaiming He, Xiangyu Zhang, Shaoqing Ren, &amp; Jian Sun. “Deep Residual Learning for Image Recognition”. arXiv 2015.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EA3F-BFDE-46A5-9B4E-10CC64963F2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28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Plain Network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Plain nets: stacking 3x3 </a:t>
            </a:r>
            <a:r>
              <a:rPr lang="en-US" altLang="ko-KR" dirty="0" err="1" smtClean="0"/>
              <a:t>conv</a:t>
            </a:r>
            <a:r>
              <a:rPr lang="en-US" altLang="ko-KR" dirty="0" smtClean="0"/>
              <a:t> layers</a:t>
            </a:r>
          </a:p>
          <a:p>
            <a:r>
              <a:rPr lang="en-US" altLang="ko-KR" dirty="0" smtClean="0"/>
              <a:t>56-layer net has higher training error and test error than 20-layers net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Kaiming He, Xiangyu Zhang, Shaoqing Ren, &amp; Jian Sun. “Deep Residual Learning for Image Recognition”. arXiv 2015.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" y="3291680"/>
            <a:ext cx="7972425" cy="3048000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EA3F-BFDE-46A5-9B4E-10CC64963F2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41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Plain Network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“Overly deep” plain nets have higher training error</a:t>
            </a:r>
          </a:p>
          <a:p>
            <a:r>
              <a:rPr lang="en-US" altLang="ko-KR" dirty="0" smtClean="0"/>
              <a:t>A general phenomenon, observed in many datasets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Kaiming He, Xiangyu Zhang, Shaoqing Ren, &amp; Jian Sun. “Deep Residual Learning for Image Recognition”. arXiv 2015.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778" y="3456811"/>
            <a:ext cx="8176441" cy="2720152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EA3F-BFDE-46A5-9B4E-10CC64963F2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58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1" y="365126"/>
            <a:ext cx="4767008" cy="1325563"/>
          </a:xfrm>
        </p:spPr>
        <p:txBody>
          <a:bodyPr/>
          <a:lstStyle/>
          <a:p>
            <a:r>
              <a:rPr lang="en-US" altLang="ko-KR" dirty="0" smtClean="0"/>
              <a:t>Residual Network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4445921" cy="4351338"/>
          </a:xfrm>
        </p:spPr>
        <p:txBody>
          <a:bodyPr/>
          <a:lstStyle/>
          <a:p>
            <a:r>
              <a:rPr lang="en-US" altLang="ko-KR" dirty="0" smtClean="0"/>
              <a:t>Naïve solution</a:t>
            </a:r>
          </a:p>
          <a:p>
            <a:pPr lvl="1"/>
            <a:r>
              <a:rPr lang="en-US" altLang="ko-KR" dirty="0" smtClean="0"/>
              <a:t>If extra layers are an </a:t>
            </a:r>
            <a:r>
              <a:rPr lang="en-US" altLang="ko-KR" dirty="0" smtClean="0">
                <a:solidFill>
                  <a:srgbClr val="FF0000"/>
                </a:solidFill>
              </a:rPr>
              <a:t>identity</a:t>
            </a:r>
            <a:r>
              <a:rPr lang="en-US" altLang="ko-KR" dirty="0"/>
              <a:t> </a:t>
            </a:r>
            <a:r>
              <a:rPr lang="en-US" altLang="ko-KR" dirty="0" smtClean="0"/>
              <a:t>mapping, then a training errors does  not increase</a:t>
            </a:r>
          </a:p>
          <a:p>
            <a:pPr lvl="1"/>
            <a:endParaRPr lang="en-US" altLang="ko-KR" dirty="0" smtClean="0"/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775" y="0"/>
            <a:ext cx="3809225" cy="6858000"/>
          </a:xfrm>
          <a:prstGeom prst="rect">
            <a:avLst/>
          </a:prstGeom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Kaiming He, Xiangyu Zhang, Shaoqing Ren, &amp; Jian Sun. “Deep Residual Learning for Image Recognition”. arXiv 2015.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EA3F-BFDE-46A5-9B4E-10CC64963F2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2178</TotalTime>
  <Words>1201</Words>
  <Application>Microsoft Office PowerPoint</Application>
  <PresentationFormat>화면 슬라이드 쇼(4:3)</PresentationFormat>
  <Paragraphs>207</Paragraphs>
  <Slides>29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맑은 고딕</vt:lpstr>
      <vt:lpstr>Arial</vt:lpstr>
      <vt:lpstr>Calibri</vt:lpstr>
      <vt:lpstr>Calibri Light</vt:lpstr>
      <vt:lpstr>Office 테마</vt:lpstr>
      <vt:lpstr>Deep Residual Learning for Image Recognition</vt:lpstr>
      <vt:lpstr>The deeper, the better</vt:lpstr>
      <vt:lpstr>Deep Neural Network</vt:lpstr>
      <vt:lpstr>Deep Neural Network</vt:lpstr>
      <vt:lpstr>Deep Neural Network</vt:lpstr>
      <vt:lpstr>PowerPoint 프레젠테이션</vt:lpstr>
      <vt:lpstr>Plain Network</vt:lpstr>
      <vt:lpstr>Plain Network</vt:lpstr>
      <vt:lpstr>Residual Network</vt:lpstr>
      <vt:lpstr>Residual Network</vt:lpstr>
      <vt:lpstr>Residual Network</vt:lpstr>
      <vt:lpstr>Residual Network</vt:lpstr>
      <vt:lpstr>Residual Network</vt:lpstr>
      <vt:lpstr>Residual Network</vt:lpstr>
      <vt:lpstr>Residual Network</vt:lpstr>
      <vt:lpstr>Residual Network</vt:lpstr>
      <vt:lpstr>Network Design</vt:lpstr>
      <vt:lpstr>Network Design</vt:lpstr>
      <vt:lpstr>Results</vt:lpstr>
      <vt:lpstr>Results</vt:lpstr>
      <vt:lpstr>Results</vt:lpstr>
      <vt:lpstr>Quantitative Results</vt:lpstr>
      <vt:lpstr>Result</vt:lpstr>
      <vt:lpstr>Qualitative Result</vt:lpstr>
      <vt:lpstr>Qualitative Results</vt:lpstr>
      <vt:lpstr>Exploring over 1000 layers</vt:lpstr>
      <vt:lpstr>Conclusion</vt:lpstr>
      <vt:lpstr>Reference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Residual Learning</dc:title>
  <dc:creator>owner</dc:creator>
  <cp:lastModifiedBy>owner</cp:lastModifiedBy>
  <cp:revision>126</cp:revision>
  <dcterms:created xsi:type="dcterms:W3CDTF">2016-03-21T02:02:22Z</dcterms:created>
  <dcterms:modified xsi:type="dcterms:W3CDTF">2016-03-28T12:33:20Z</dcterms:modified>
</cp:coreProperties>
</file>