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8261" autoAdjust="0"/>
  </p:normalViewPr>
  <p:slideViewPr>
    <p:cSldViewPr snapToGrid="0" snapToObjects="1">
      <p:cViewPr varScale="1">
        <p:scale>
          <a:sx n="73" d="100"/>
          <a:sy n="73" d="100"/>
        </p:scale>
        <p:origin x="42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5C6977A-977A-4368-8F9D-7878DA96615F}" type="datetime1">
              <a:rPr lang="de-DE" smtClean="0"/>
              <a:t>25.01.2020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01F35F-49DC-4028-9B2D-6BEE37E29CD7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Schmäh ist ja die </a:t>
            </a:r>
            <a:r>
              <a:rPr lang="de-AT" dirty="0" err="1"/>
              <a:t>Redukion</a:t>
            </a:r>
            <a:r>
              <a:rPr lang="de-AT" dirty="0"/>
              <a:t> auf 7 </a:t>
            </a:r>
            <a:r>
              <a:rPr lang="de-AT" dirty="0" err="1"/>
              <a:t>multiplikationen</a:t>
            </a:r>
            <a:r>
              <a:rPr lang="de-AT" dirty="0"/>
              <a:t>…sollte man erwähnen. Kann man </a:t>
            </a:r>
            <a:r>
              <a:rPr lang="de-AT" dirty="0" err="1"/>
              <a:t>vlt</a:t>
            </a:r>
            <a:r>
              <a:rPr lang="de-AT" dirty="0"/>
              <a:t> auch erst später mit </a:t>
            </a:r>
            <a:r>
              <a:rPr lang="de-AT"/>
              <a:t>Animation einblenden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025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Hätte die rechte </a:t>
            </a:r>
            <a:r>
              <a:rPr lang="de-AT" dirty="0" err="1"/>
              <a:t>seite</a:t>
            </a:r>
            <a:r>
              <a:rPr lang="de-AT" dirty="0"/>
              <a:t> gern dabei, damit ich nochmal zeigen kann, woher die 7 und 18 in der </a:t>
            </a:r>
            <a:r>
              <a:rPr lang="de-AT" dirty="0" err="1"/>
              <a:t>complexity</a:t>
            </a:r>
            <a:r>
              <a:rPr lang="de-AT" dirty="0"/>
              <a:t> </a:t>
            </a:r>
            <a:r>
              <a:rPr lang="de-AT" dirty="0" err="1"/>
              <a:t>analysis</a:t>
            </a:r>
            <a:r>
              <a:rPr lang="de-AT" dirty="0"/>
              <a:t> kommen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3604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941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Mein Vorschlag: 2 Varianten des Bildes. Erst beim zweiten ist die Kombination dabei -&gt; dafür da </a:t>
            </a:r>
            <a:r>
              <a:rPr lang="de-AT" dirty="0" err="1"/>
              <a:t>vlt</a:t>
            </a:r>
            <a:r>
              <a:rPr lang="de-AT" dirty="0"/>
              <a:t> dann 2 </a:t>
            </a:r>
            <a:r>
              <a:rPr lang="de-AT" dirty="0" err="1"/>
              <a:t>variaten</a:t>
            </a:r>
            <a:r>
              <a:rPr lang="de-AT" dirty="0"/>
              <a:t> (</a:t>
            </a:r>
            <a:r>
              <a:rPr lang="de-AT" dirty="0" err="1"/>
              <a:t>min_size</a:t>
            </a:r>
            <a:r>
              <a:rPr lang="de-AT" dirty="0"/>
              <a:t> = 2 </a:t>
            </a:r>
            <a:r>
              <a:rPr lang="de-AT" dirty="0" err="1"/>
              <a:t>bzw</a:t>
            </a:r>
            <a:r>
              <a:rPr lang="de-AT" dirty="0"/>
              <a:t> 4 </a:t>
            </a:r>
            <a:r>
              <a:rPr lang="de-AT" dirty="0" err="1"/>
              <a:t>zb</a:t>
            </a:r>
            <a:r>
              <a:rPr lang="de-AT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085B5E6-9E00-4F32-96FF-298B8A177D37}" type="slidenum">
              <a:rPr lang="de-DE" noProof="0" smtClean="0"/>
              <a:t>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85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19C5C-4D45-411D-9727-EB522312E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7A6472-E59D-4300-9C83-85D31CB51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2795-746F-430B-9DB6-611976C0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F46549-F8F4-4DE0-9D41-99AA410B6D47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3A1ED1-AF6B-4326-88B0-26870E81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F5A96-0262-4F9B-806E-C37410A7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0713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3E0D6-FD2A-414F-A4B5-FA4200D2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CA3373-4070-459B-B160-B14F11E9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16FABF-1533-4B47-8D8E-B9DB9B85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21770B-A5E1-4148-B449-0857F71C72D4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91834-D645-4161-BF58-1B4839B2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2F801B-9A96-4CBF-A015-A4E704CA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1817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711CC1-08BE-42C5-9E1B-26E0A892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D53022-DDC6-4DBF-8B1A-323CEA5A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B54C7-CA99-4F4A-99DF-5A74ABE5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F6B70F6-785E-405A-A369-AEA86435EDF3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48A5A-B2C1-4B7F-8F78-1555E862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38129-48A0-41EC-A017-03891137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315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42B05-FD2B-4FF0-9DF9-02A573D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1D8E6-A337-43FC-AECA-B86B0BC0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10DE3C-9892-4B57-8C84-7009AFF9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4065E0F-A7A6-4281-BB9C-34DCBFDE3DB4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75396-7643-422C-A8D1-A90ED62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A210F1-877F-45EB-849A-3CB15142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027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C92A3-768A-4760-BC1B-03498753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8ED90-F6FF-4AA0-931D-03403617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2FAC4B-FCAE-4A39-AA16-04DB9128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034517-153D-460C-81D2-8BEA1CCF9ED8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0496A-6A44-4FEB-82B9-3DF88738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80B46-0528-4110-A5C6-5C827A28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737419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258DC-6605-4EFF-AC86-FA036A72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F3861-9FBB-4C32-B305-48B819780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73E304-7021-460B-A7E1-AD5819D1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2E3E1-1895-4F30-8096-2A3C5D85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556090-1D16-4AA7-9D7D-1A2BB04B2075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6EDFDC-4386-4BAC-A36E-9D1A21A6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B6D15-467D-42DB-8060-56FD2F0C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85122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65BC7-1FA7-4483-93BB-7811BABA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CCA5DD-BBD2-4CD5-AD6B-31CAD377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00110D-323E-43C9-ACB1-180703A74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BB75B4-6653-4621-87C3-8A6B9B95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F64CF4-DC78-44FA-8080-E23425983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296CBA-5580-45AF-9D25-CB9BC69F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E901E48-C6BE-41CA-8D24-F4D89C856293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F8CAA7-51F1-49BB-A754-95568E86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4D874F-BFD8-4918-A2B1-5C2ED318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743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2926C-CCD2-4223-B2AD-329D7259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C53FBE-8EA0-4F7C-8F7F-7A3B369D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0891DE5-031A-45AE-A632-8881EDEE80CE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769364-E847-4DFD-A816-ED99D797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A8F924-1BFB-440B-99C5-AC85D538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167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73D20E3-38E8-481A-AD94-919D682F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EE273-25E2-4D85-9575-094D1B4D9477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960854-C062-41B9-B3F6-3B3ECE3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26634-5422-45C2-AA4B-DE7826FF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2A9F11-79E5-403D-ABEA-D9EFE63CB492}"/>
              </a:ext>
            </a:extLst>
          </p:cNvPr>
          <p:cNvSpPr/>
          <p:nvPr userDrawn="1"/>
        </p:nvSpPr>
        <p:spPr>
          <a:xfrm>
            <a:off x="346587" y="1025013"/>
            <a:ext cx="10397613" cy="6636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353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F59D-56C0-41CF-AE29-9F620026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C7BCE5-8819-4B03-93B7-1DE6DBDD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A12892-EF8B-49E0-9F1F-64CD8CDE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3D6F2C-8325-42B0-9C26-69221079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034517-153D-460C-81D2-8BEA1CCF9ED8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E8BB9A-49C6-4638-8CAE-7E085075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5FEB09-BAA9-4F3C-AE0C-E7167BB3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020467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A5278-8859-405A-9F01-3A7496C9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4A1A46-87BC-482C-9437-24EA5AFC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E7740C-6CC7-4C68-B6B4-E58B5E6A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46C0D6-C807-4EB0-B13C-85190F15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034517-153D-460C-81D2-8BEA1CCF9ED8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A127-5D1D-4681-9EA0-879F8E2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049A9-F8CE-4871-AA2B-18389581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47453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696C7B-FF50-4853-B4DE-28DFBCD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9A2F8B-7708-4501-A99D-E5DBD5088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AA020-B0D8-4752-B82C-76F0725D2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1034517-153D-460C-81D2-8BEA1CCF9ED8}" type="datetime1">
              <a:rPr lang="de-DE" noProof="0" smtClean="0"/>
              <a:t>25.01.2020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82A590-D01A-46A6-9214-BAC1365D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CF2E-E164-42AA-B91B-B4F5F59C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6905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Nachthimmel mit weit entfernten Bergen am Horizont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2211" y="2554817"/>
            <a:ext cx="8347914" cy="2421464"/>
          </a:xfrm>
        </p:spPr>
        <p:txBody>
          <a:bodyPr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Strassen Algorithm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7305" y="4967721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Christian Gollmann, Peter Holzner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8510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solidFill>
                  <a:srgbClr val="002060"/>
                </a:solidFill>
              </a:rPr>
              <a:t>The </a:t>
            </a:r>
            <a:r>
              <a:rPr lang="de-AT" sz="4400" dirty="0" err="1">
                <a:solidFill>
                  <a:srgbClr val="002060"/>
                </a:solidFill>
              </a:rPr>
              <a:t>Algorithm</a:t>
            </a:r>
            <a:r>
              <a:rPr lang="de-AT" sz="4400" dirty="0">
                <a:solidFill>
                  <a:srgbClr val="002060"/>
                </a:solidFill>
              </a:rPr>
              <a:t> – Divide and </a:t>
            </a:r>
            <a:r>
              <a:rPr lang="de-AT" sz="4400" dirty="0" err="1">
                <a:solidFill>
                  <a:srgbClr val="002060"/>
                </a:solidFill>
              </a:rPr>
              <a:t>Conquer</a:t>
            </a:r>
            <a:endParaRPr lang="de-AT" sz="4400" dirty="0">
              <a:solidFill>
                <a:srgbClr val="00206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BD3697-7994-4875-82A3-E7BFCDD11550}"/>
              </a:ext>
            </a:extLst>
          </p:cNvPr>
          <p:cNvSpPr txBox="1"/>
          <p:nvPr/>
        </p:nvSpPr>
        <p:spPr>
          <a:xfrm>
            <a:off x="2679935" y="1558161"/>
            <a:ext cx="1687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solidFill>
                  <a:srgbClr val="002060"/>
                </a:solidFill>
              </a:rPr>
              <a:t>Standard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6C22D7-F14F-44AB-A18F-0AECF64D6DE4}"/>
              </a:ext>
            </a:extLst>
          </p:cNvPr>
          <p:cNvSpPr txBox="1"/>
          <p:nvPr/>
        </p:nvSpPr>
        <p:spPr>
          <a:xfrm>
            <a:off x="8270332" y="1558161"/>
            <a:ext cx="158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err="1">
                <a:solidFill>
                  <a:srgbClr val="002060"/>
                </a:solidFill>
              </a:rPr>
              <a:t>Strassen</a:t>
            </a:r>
            <a:endParaRPr lang="de-AT" sz="3200" dirty="0">
              <a:solidFill>
                <a:srgbClr val="00206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CFFC3D-A9C7-4506-A426-893781AF76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13" y="3429000"/>
            <a:ext cx="5726297" cy="5847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1C99334-C388-4AE7-A32F-C741B09A5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731" y="2765752"/>
            <a:ext cx="981662" cy="3737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4127AB-690A-4991-B241-101B80A94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13" y="4351707"/>
            <a:ext cx="5681515" cy="62620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E07A756-1E57-4BCB-82C0-CE4F0FB03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318" y="2710268"/>
            <a:ext cx="3044796" cy="13035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E91D64D-60BF-490C-8138-48C468FCE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317" y="4205940"/>
            <a:ext cx="3096647" cy="218779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C52941E-149D-4E88-BBD5-302B6208CAB4}"/>
              </a:ext>
            </a:extLst>
          </p:cNvPr>
          <p:cNvSpPr txBox="1"/>
          <p:nvPr/>
        </p:nvSpPr>
        <p:spPr>
          <a:xfrm>
            <a:off x="2212464" y="2025272"/>
            <a:ext cx="262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sym typeface="Wingdings" panose="05000000000000000000" pitchFamily="2" charset="2"/>
              </a:rPr>
              <a:t> 8 </a:t>
            </a:r>
            <a:r>
              <a:rPr lang="de-AT" sz="2400" dirty="0" err="1">
                <a:sym typeface="Wingdings" panose="05000000000000000000" pitchFamily="2" charset="2"/>
              </a:rPr>
              <a:t>multiplications</a:t>
            </a:r>
            <a:endParaRPr lang="de-AT" sz="2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48710E3-8360-4C91-A342-D769E6A89B0F}"/>
              </a:ext>
            </a:extLst>
          </p:cNvPr>
          <p:cNvSpPr txBox="1"/>
          <p:nvPr/>
        </p:nvSpPr>
        <p:spPr>
          <a:xfrm>
            <a:off x="7751086" y="2025271"/>
            <a:ext cx="262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>
                <a:sym typeface="Wingdings" panose="05000000000000000000" pitchFamily="2" charset="2"/>
              </a:rPr>
              <a:t> 7 </a:t>
            </a:r>
            <a:r>
              <a:rPr lang="de-AT" sz="2400" dirty="0" err="1">
                <a:sym typeface="Wingdings" panose="05000000000000000000" pitchFamily="2" charset="2"/>
              </a:rPr>
              <a:t>multiplications</a:t>
            </a:r>
            <a:endParaRPr lang="de-A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608AD2D-A0ED-41E4-945C-320F00F9C649}"/>
                  </a:ext>
                </a:extLst>
              </p:cNvPr>
              <p:cNvSpPr txBox="1"/>
              <p:nvPr/>
            </p:nvSpPr>
            <p:spPr>
              <a:xfrm>
                <a:off x="2558777" y="5349795"/>
                <a:ext cx="1929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AT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A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AT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4608AD2D-A0ED-41E4-945C-320F00F9C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77" y="5349795"/>
                <a:ext cx="1929566" cy="276999"/>
              </a:xfrm>
              <a:prstGeom prst="rect">
                <a:avLst/>
              </a:prstGeom>
              <a:blipFill>
                <a:blip r:embed="rId8"/>
                <a:stretch>
                  <a:fillRect l="-2532" b="-1111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6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4725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 err="1">
                <a:solidFill>
                  <a:srgbClr val="002060"/>
                </a:solidFill>
              </a:rPr>
              <a:t>Complexity</a:t>
            </a:r>
            <a:r>
              <a:rPr lang="de-AT" sz="4400" dirty="0">
                <a:solidFill>
                  <a:srgbClr val="002060"/>
                </a:solidFill>
              </a:rPr>
              <a:t> Analysis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6BD3697-7994-4875-82A3-E7BFCDD11550}"/>
              </a:ext>
            </a:extLst>
          </p:cNvPr>
          <p:cNvSpPr txBox="1"/>
          <p:nvPr/>
        </p:nvSpPr>
        <p:spPr>
          <a:xfrm>
            <a:off x="526670" y="1589864"/>
            <a:ext cx="4466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err="1">
                <a:solidFill>
                  <a:srgbClr val="002060"/>
                </a:solidFill>
              </a:rPr>
              <a:t>Strassen</a:t>
            </a:r>
            <a:r>
              <a:rPr lang="de-AT" sz="2800" dirty="0">
                <a:solidFill>
                  <a:srgbClr val="002060"/>
                </a:solidFill>
              </a:rPr>
              <a:t> </a:t>
            </a:r>
            <a:r>
              <a:rPr lang="de-AT" sz="2800" dirty="0" err="1">
                <a:solidFill>
                  <a:srgbClr val="002060"/>
                </a:solidFill>
              </a:rPr>
              <a:t>algorithm</a:t>
            </a:r>
            <a:r>
              <a:rPr lang="de-AT" sz="2800" dirty="0">
                <a:solidFill>
                  <a:srgbClr val="002060"/>
                </a:solidFill>
              </a:rPr>
              <a:t> </a:t>
            </a:r>
            <a:r>
              <a:rPr lang="de-AT" sz="2800" dirty="0" err="1">
                <a:solidFill>
                  <a:srgbClr val="002060"/>
                </a:solidFill>
              </a:rPr>
              <a:t>is</a:t>
            </a:r>
            <a:r>
              <a:rPr lang="de-AT" sz="2800" dirty="0">
                <a:solidFill>
                  <a:srgbClr val="002060"/>
                </a:solidFill>
              </a:rPr>
              <a:t> </a:t>
            </a:r>
            <a:r>
              <a:rPr lang="de-AT" sz="2800" dirty="0" err="1">
                <a:solidFill>
                  <a:srgbClr val="002060"/>
                </a:solidFill>
              </a:rPr>
              <a:t>of</a:t>
            </a:r>
            <a:r>
              <a:rPr lang="de-AT" sz="2800" dirty="0">
                <a:solidFill>
                  <a:srgbClr val="002060"/>
                </a:solidFill>
              </a:rPr>
              <a:t> form: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E28C12-3F4B-4E6C-80B5-FE5EC634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96" y="1476508"/>
            <a:ext cx="3950099" cy="81885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6D80D91-E15A-42E5-8217-A34D0D825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5" y="2295361"/>
            <a:ext cx="6753191" cy="40488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78ABAD1-1F3B-4AD9-BB74-0B5417644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398" y="2478029"/>
            <a:ext cx="3044796" cy="13035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BA29551-D5FC-4284-A0A9-6C42768AF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397" y="3973701"/>
            <a:ext cx="3096647" cy="218779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11CFD68-3090-407B-87D4-5B99CD22B273}"/>
              </a:ext>
            </a:extLst>
          </p:cNvPr>
          <p:cNvSpPr/>
          <p:nvPr/>
        </p:nvSpPr>
        <p:spPr>
          <a:xfrm>
            <a:off x="7986252" y="2412587"/>
            <a:ext cx="45719" cy="38143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B3A3A6-6782-488E-BFD5-4FD5E19016AB}"/>
              </a:ext>
            </a:extLst>
          </p:cNvPr>
          <p:cNvSpPr txBox="1"/>
          <p:nvPr/>
        </p:nvSpPr>
        <p:spPr>
          <a:xfrm>
            <a:off x="3651805" y="2370146"/>
            <a:ext cx="17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1st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call</a:t>
            </a:r>
            <a:endParaRPr lang="de-A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84A1757C-900F-48D9-BD70-6C4DA29CA0EF}"/>
              </a:ext>
            </a:extLst>
          </p:cNvPr>
          <p:cNvSpPr/>
          <p:nvPr/>
        </p:nvSpPr>
        <p:spPr>
          <a:xfrm rot="10800000">
            <a:off x="3219994" y="2527662"/>
            <a:ext cx="385354" cy="7837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8A4ACC0-547C-4F4E-A21E-C7470930F5F3}"/>
              </a:ext>
            </a:extLst>
          </p:cNvPr>
          <p:cNvSpPr txBox="1"/>
          <p:nvPr/>
        </p:nvSpPr>
        <p:spPr>
          <a:xfrm>
            <a:off x="4751262" y="2862180"/>
            <a:ext cx="181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2nd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call</a:t>
            </a:r>
            <a:endParaRPr lang="de-A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B920EBD-BCE9-4BC4-9A95-90464DD86C2F}"/>
              </a:ext>
            </a:extLst>
          </p:cNvPr>
          <p:cNvSpPr/>
          <p:nvPr/>
        </p:nvSpPr>
        <p:spPr>
          <a:xfrm rot="10800000">
            <a:off x="4319451" y="3019696"/>
            <a:ext cx="385354" cy="7837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AC186B0-C1E2-40BF-BF04-A8C100D818C5}"/>
              </a:ext>
            </a:extLst>
          </p:cNvPr>
          <p:cNvSpPr txBox="1"/>
          <p:nvPr/>
        </p:nvSpPr>
        <p:spPr>
          <a:xfrm>
            <a:off x="5961754" y="3412997"/>
            <a:ext cx="17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3rd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2">
                    <a:lumMod val="75000"/>
                  </a:schemeClr>
                </a:solidFill>
              </a:rPr>
              <a:t>call</a:t>
            </a:r>
            <a:endParaRPr lang="de-A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3B23C92A-CF4E-4527-B51E-8D267C3A2BF8}"/>
              </a:ext>
            </a:extLst>
          </p:cNvPr>
          <p:cNvSpPr/>
          <p:nvPr/>
        </p:nvSpPr>
        <p:spPr>
          <a:xfrm rot="10800000">
            <a:off x="5529943" y="3570513"/>
            <a:ext cx="385354" cy="7837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15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5507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solidFill>
                  <a:srgbClr val="002060"/>
                </a:solidFill>
              </a:rPr>
              <a:t>The Memory Challenge</a:t>
            </a:r>
          </a:p>
        </p:txBody>
      </p:sp>
      <p:sp>
        <p:nvSpPr>
          <p:cNvPr id="5" name="Runde Klammer links/rechts 4">
            <a:extLst>
              <a:ext uri="{FF2B5EF4-FFF2-40B4-BE49-F238E27FC236}">
                <a16:creationId xmlns:a16="http://schemas.microsoft.com/office/drawing/2014/main" id="{4F73F613-1868-4315-AF26-481FD09CEC6A}"/>
              </a:ext>
            </a:extLst>
          </p:cNvPr>
          <p:cNvSpPr/>
          <p:nvPr/>
        </p:nvSpPr>
        <p:spPr>
          <a:xfrm>
            <a:off x="832047" y="1851804"/>
            <a:ext cx="1972574" cy="1633267"/>
          </a:xfrm>
          <a:prstGeom prst="bracketPair">
            <a:avLst>
              <a:gd name="adj" fmla="val 42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9B4EA18-6D9D-400B-A275-38C25605DC65}"/>
              </a:ext>
            </a:extLst>
          </p:cNvPr>
          <p:cNvCxnSpPr/>
          <p:nvPr/>
        </p:nvCxnSpPr>
        <p:spPr>
          <a:xfrm>
            <a:off x="1815459" y="1995578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2B1E93C-B143-478F-8753-DD65357DBE45}"/>
              </a:ext>
            </a:extLst>
          </p:cNvPr>
          <p:cNvCxnSpPr/>
          <p:nvPr/>
        </p:nvCxnSpPr>
        <p:spPr>
          <a:xfrm>
            <a:off x="981572" y="2651185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59515D5-8934-4C7C-9460-352AABEC8DDE}"/>
              </a:ext>
            </a:extLst>
          </p:cNvPr>
          <p:cNvSpPr txBox="1"/>
          <p:nvPr/>
        </p:nvSpPr>
        <p:spPr>
          <a:xfrm>
            <a:off x="1578216" y="3469061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A</a:t>
            </a:r>
          </a:p>
        </p:txBody>
      </p:sp>
      <p:sp>
        <p:nvSpPr>
          <p:cNvPr id="13" name="Runde Klammer links/rechts 12">
            <a:extLst>
              <a:ext uri="{FF2B5EF4-FFF2-40B4-BE49-F238E27FC236}">
                <a16:creationId xmlns:a16="http://schemas.microsoft.com/office/drawing/2014/main" id="{BCB54A63-8173-486D-A64B-038278E4EA0B}"/>
              </a:ext>
            </a:extLst>
          </p:cNvPr>
          <p:cNvSpPr/>
          <p:nvPr/>
        </p:nvSpPr>
        <p:spPr>
          <a:xfrm>
            <a:off x="3430775" y="1851804"/>
            <a:ext cx="1972574" cy="1633267"/>
          </a:xfrm>
          <a:prstGeom prst="bracketPair">
            <a:avLst>
              <a:gd name="adj" fmla="val 42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785E52D-A61E-45D5-BAE6-2E5ADDF0ED4E}"/>
              </a:ext>
            </a:extLst>
          </p:cNvPr>
          <p:cNvCxnSpPr/>
          <p:nvPr/>
        </p:nvCxnSpPr>
        <p:spPr>
          <a:xfrm>
            <a:off x="4414187" y="1995578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D54C7CB-4149-4CC2-8141-9316DECB655E}"/>
              </a:ext>
            </a:extLst>
          </p:cNvPr>
          <p:cNvCxnSpPr/>
          <p:nvPr/>
        </p:nvCxnSpPr>
        <p:spPr>
          <a:xfrm>
            <a:off x="3580300" y="2651185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1BA44A0-D180-42A5-AA46-C5C73478A6CC}"/>
              </a:ext>
            </a:extLst>
          </p:cNvPr>
          <p:cNvSpPr txBox="1"/>
          <p:nvPr/>
        </p:nvSpPr>
        <p:spPr>
          <a:xfrm>
            <a:off x="4176944" y="3469061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B</a:t>
            </a:r>
          </a:p>
        </p:txBody>
      </p:sp>
      <p:sp>
        <p:nvSpPr>
          <p:cNvPr id="17" name="Runde Klammer links/rechts 16">
            <a:extLst>
              <a:ext uri="{FF2B5EF4-FFF2-40B4-BE49-F238E27FC236}">
                <a16:creationId xmlns:a16="http://schemas.microsoft.com/office/drawing/2014/main" id="{E2BC391C-2E5E-4E01-BB20-84F0B7D2A44E}"/>
              </a:ext>
            </a:extLst>
          </p:cNvPr>
          <p:cNvSpPr/>
          <p:nvPr/>
        </p:nvSpPr>
        <p:spPr>
          <a:xfrm>
            <a:off x="850336" y="4176946"/>
            <a:ext cx="1972574" cy="1633267"/>
          </a:xfrm>
          <a:prstGeom prst="bracketPair">
            <a:avLst>
              <a:gd name="adj" fmla="val 421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u="sng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6CA7555-1690-4ADE-8B04-433913CE11D8}"/>
              </a:ext>
            </a:extLst>
          </p:cNvPr>
          <p:cNvCxnSpPr/>
          <p:nvPr/>
        </p:nvCxnSpPr>
        <p:spPr>
          <a:xfrm>
            <a:off x="1833748" y="4320720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BA37437-B9DC-40D6-A9AD-E4F2CE6AB8B8}"/>
              </a:ext>
            </a:extLst>
          </p:cNvPr>
          <p:cNvCxnSpPr/>
          <p:nvPr/>
        </p:nvCxnSpPr>
        <p:spPr>
          <a:xfrm>
            <a:off x="999861" y="4976327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514F06C-9E1D-4E27-9ED1-9B19C4FD4562}"/>
              </a:ext>
            </a:extLst>
          </p:cNvPr>
          <p:cNvSpPr txBox="1"/>
          <p:nvPr/>
        </p:nvSpPr>
        <p:spPr>
          <a:xfrm>
            <a:off x="1596505" y="5794203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C</a:t>
            </a:r>
          </a:p>
        </p:txBody>
      </p:sp>
      <p:sp>
        <p:nvSpPr>
          <p:cNvPr id="21" name="Runde Klammer links/rechts 20">
            <a:extLst>
              <a:ext uri="{FF2B5EF4-FFF2-40B4-BE49-F238E27FC236}">
                <a16:creationId xmlns:a16="http://schemas.microsoft.com/office/drawing/2014/main" id="{15591C65-BBFA-4D30-B773-EEA2E66F25CF}"/>
              </a:ext>
            </a:extLst>
          </p:cNvPr>
          <p:cNvSpPr/>
          <p:nvPr/>
        </p:nvSpPr>
        <p:spPr>
          <a:xfrm>
            <a:off x="3449064" y="4176946"/>
            <a:ext cx="1972574" cy="1633267"/>
          </a:xfrm>
          <a:prstGeom prst="bracketPair">
            <a:avLst>
              <a:gd name="adj" fmla="val 421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681A08E-B025-4944-A732-FD1BB60A28E3}"/>
              </a:ext>
            </a:extLst>
          </p:cNvPr>
          <p:cNvCxnSpPr/>
          <p:nvPr/>
        </p:nvCxnSpPr>
        <p:spPr>
          <a:xfrm>
            <a:off x="4432476" y="4320720"/>
            <a:ext cx="0" cy="13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474CAE8D-3992-4073-81E9-5AE37AD0445D}"/>
              </a:ext>
            </a:extLst>
          </p:cNvPr>
          <p:cNvCxnSpPr/>
          <p:nvPr/>
        </p:nvCxnSpPr>
        <p:spPr>
          <a:xfrm>
            <a:off x="3598589" y="4976327"/>
            <a:ext cx="1688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832AE81-1D34-40CE-BA08-62EA36882536}"/>
              </a:ext>
            </a:extLst>
          </p:cNvPr>
          <p:cNvSpPr txBox="1"/>
          <p:nvPr/>
        </p:nvSpPr>
        <p:spPr>
          <a:xfrm>
            <a:off x="4111715" y="579420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/>
              <a:t>W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9E79583F-D44A-4D7F-B481-430F008B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57" y="1931695"/>
            <a:ext cx="3441834" cy="1473483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D456438-0D36-4DA0-8C47-48BDA19AF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789"/>
          <a:stretch/>
        </p:blipFill>
        <p:spPr>
          <a:xfrm>
            <a:off x="7461395" y="4176947"/>
            <a:ext cx="3898558" cy="391416"/>
          </a:xfrm>
          <a:prstGeom prst="rect">
            <a:avLst/>
          </a:prstGeom>
        </p:spPr>
      </p:pic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E01D738F-C3E5-49D5-A79E-085397826B12}"/>
              </a:ext>
            </a:extLst>
          </p:cNvPr>
          <p:cNvSpPr/>
          <p:nvPr/>
        </p:nvSpPr>
        <p:spPr>
          <a:xfrm>
            <a:off x="6724064" y="4307488"/>
            <a:ext cx="644105" cy="130334"/>
          </a:xfrm>
          <a:prstGeom prst="rightArrow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7A86B00E-295C-471A-940A-9877C62ADAF8}"/>
              </a:ext>
            </a:extLst>
          </p:cNvPr>
          <p:cNvSpPr/>
          <p:nvPr/>
        </p:nvSpPr>
        <p:spPr>
          <a:xfrm rot="16200000">
            <a:off x="9142125" y="4169669"/>
            <a:ext cx="281796" cy="1079183"/>
          </a:xfrm>
          <a:prstGeom prst="leftBrac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AD906E5-656D-454E-9F0C-9FD076973CAE}"/>
              </a:ext>
            </a:extLst>
          </p:cNvPr>
          <p:cNvSpPr/>
          <p:nvPr/>
        </p:nvSpPr>
        <p:spPr>
          <a:xfrm>
            <a:off x="1013721" y="2011950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F1C1055-FA62-4470-8F4A-5F6F93048C7C}"/>
              </a:ext>
            </a:extLst>
          </p:cNvPr>
          <p:cNvSpPr/>
          <p:nvPr/>
        </p:nvSpPr>
        <p:spPr>
          <a:xfrm>
            <a:off x="1868772" y="2702502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66805DA-816C-4C10-BB43-7AC6CBA4FEB9}"/>
              </a:ext>
            </a:extLst>
          </p:cNvPr>
          <p:cNvSpPr/>
          <p:nvPr/>
        </p:nvSpPr>
        <p:spPr>
          <a:xfrm>
            <a:off x="3631264" y="4327281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Geschweifte Klammer links 31">
            <a:extLst>
              <a:ext uri="{FF2B5EF4-FFF2-40B4-BE49-F238E27FC236}">
                <a16:creationId xmlns:a16="http://schemas.microsoft.com/office/drawing/2014/main" id="{9B9EEAF2-750F-4080-9C27-8C1765A6CDC8}"/>
              </a:ext>
            </a:extLst>
          </p:cNvPr>
          <p:cNvSpPr/>
          <p:nvPr/>
        </p:nvSpPr>
        <p:spPr>
          <a:xfrm rot="16200000">
            <a:off x="10467719" y="4166793"/>
            <a:ext cx="281796" cy="1079183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EB9B8C0-C238-4499-9BBD-33259A72DC8A}"/>
              </a:ext>
            </a:extLst>
          </p:cNvPr>
          <p:cNvSpPr/>
          <p:nvPr/>
        </p:nvSpPr>
        <p:spPr>
          <a:xfrm>
            <a:off x="3608700" y="1995578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ED1E3B5-BB84-44E1-979D-B83317347766}"/>
              </a:ext>
            </a:extLst>
          </p:cNvPr>
          <p:cNvSpPr/>
          <p:nvPr/>
        </p:nvSpPr>
        <p:spPr>
          <a:xfrm>
            <a:off x="4473852" y="2706225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47B7707-C7DE-41DA-9A02-F27CE4BA887D}"/>
              </a:ext>
            </a:extLst>
          </p:cNvPr>
          <p:cNvSpPr/>
          <p:nvPr/>
        </p:nvSpPr>
        <p:spPr>
          <a:xfrm>
            <a:off x="4488454" y="4320720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9623D340-20A1-452C-92C1-24780349C413}"/>
              </a:ext>
            </a:extLst>
          </p:cNvPr>
          <p:cNvSpPr/>
          <p:nvPr/>
        </p:nvSpPr>
        <p:spPr>
          <a:xfrm rot="16200000">
            <a:off x="9826888" y="3830420"/>
            <a:ext cx="281796" cy="2448710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F3E0409-E845-411C-BDC4-76F30DB2A485}"/>
              </a:ext>
            </a:extLst>
          </p:cNvPr>
          <p:cNvSpPr/>
          <p:nvPr/>
        </p:nvSpPr>
        <p:spPr>
          <a:xfrm>
            <a:off x="3631264" y="5028968"/>
            <a:ext cx="748426" cy="58659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99B0EA9-0F1D-43D2-980F-37FD09997DDA}"/>
              </a:ext>
            </a:extLst>
          </p:cNvPr>
          <p:cNvSpPr txBox="1"/>
          <p:nvPr/>
        </p:nvSpPr>
        <p:spPr>
          <a:xfrm flipH="1">
            <a:off x="8691971" y="5335522"/>
            <a:ext cx="2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Recursive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call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until</a:t>
            </a:r>
            <a:br>
              <a:rPr lang="de-AT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matrices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AT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AT" dirty="0">
                <a:solidFill>
                  <a:schemeClr val="accent4">
                    <a:lumMod val="75000"/>
                  </a:schemeClr>
                </a:solidFill>
              </a:rPr>
              <a:t> 1x1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D0E43B2-CE09-4E2A-9357-0E9BE5B08101}"/>
              </a:ext>
            </a:extLst>
          </p:cNvPr>
          <p:cNvSpPr/>
          <p:nvPr/>
        </p:nvSpPr>
        <p:spPr>
          <a:xfrm>
            <a:off x="1029345" y="4327281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F422432-0224-4099-9688-1F6E95DEA473}"/>
              </a:ext>
            </a:extLst>
          </p:cNvPr>
          <p:cNvSpPr/>
          <p:nvPr/>
        </p:nvSpPr>
        <p:spPr>
          <a:xfrm>
            <a:off x="1893677" y="5028968"/>
            <a:ext cx="748426" cy="586596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1" name="Pfeil: nach unten gekrümmt 40">
            <a:extLst>
              <a:ext uri="{FF2B5EF4-FFF2-40B4-BE49-F238E27FC236}">
                <a16:creationId xmlns:a16="http://schemas.microsoft.com/office/drawing/2014/main" id="{6C0B407F-4CBE-49B0-8A1C-2CB430995D67}"/>
              </a:ext>
            </a:extLst>
          </p:cNvPr>
          <p:cNvSpPr/>
          <p:nvPr/>
        </p:nvSpPr>
        <p:spPr>
          <a:xfrm rot="10800000">
            <a:off x="2116029" y="5708598"/>
            <a:ext cx="1889448" cy="678787"/>
          </a:xfrm>
          <a:prstGeom prst="curvedDownArrow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  <p:sp>
        <p:nvSpPr>
          <p:cNvPr id="42" name="Pfeil: nach unten gekrümmt 41">
            <a:extLst>
              <a:ext uri="{FF2B5EF4-FFF2-40B4-BE49-F238E27FC236}">
                <a16:creationId xmlns:a16="http://schemas.microsoft.com/office/drawing/2014/main" id="{7464D566-B054-4BFF-BD39-83C4316C535B}"/>
              </a:ext>
            </a:extLst>
          </p:cNvPr>
          <p:cNvSpPr/>
          <p:nvPr/>
        </p:nvSpPr>
        <p:spPr>
          <a:xfrm rot="968413" flipH="1">
            <a:off x="1288822" y="3602437"/>
            <a:ext cx="2888600" cy="995629"/>
          </a:xfrm>
          <a:prstGeom prst="curvedDownArrow">
            <a:avLst>
              <a:gd name="adj1" fmla="val 15162"/>
              <a:gd name="adj2" fmla="val 50093"/>
              <a:gd name="adj3" fmla="val 25000"/>
            </a:avLst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AFAA5DB-E81F-4626-A4F8-3E46DC3983A1}"/>
              </a:ext>
            </a:extLst>
          </p:cNvPr>
          <p:cNvSpPr/>
          <p:nvPr/>
        </p:nvSpPr>
        <p:spPr>
          <a:xfrm>
            <a:off x="357257" y="1418052"/>
            <a:ext cx="11456201" cy="5129270"/>
          </a:xfrm>
          <a:prstGeom prst="roundRect">
            <a:avLst>
              <a:gd name="adj" fmla="val 12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BD82695-E179-477B-8336-7F416D00FBC0}"/>
              </a:ext>
            </a:extLst>
          </p:cNvPr>
          <p:cNvSpPr txBox="1"/>
          <p:nvPr/>
        </p:nvSpPr>
        <p:spPr>
          <a:xfrm>
            <a:off x="357257" y="310678"/>
            <a:ext cx="2349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 err="1">
                <a:solidFill>
                  <a:srgbClr val="002060"/>
                </a:solidFill>
              </a:rPr>
              <a:t>Runtimes</a:t>
            </a:r>
            <a:endParaRPr lang="de-AT" sz="4400" dirty="0">
              <a:solidFill>
                <a:srgbClr val="002060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D6C22D7-F14F-44AB-A18F-0AECF64D6DE4}"/>
              </a:ext>
            </a:extLst>
          </p:cNvPr>
          <p:cNvSpPr txBox="1"/>
          <p:nvPr/>
        </p:nvSpPr>
        <p:spPr>
          <a:xfrm>
            <a:off x="7648167" y="2783112"/>
            <a:ext cx="1583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err="1">
                <a:solidFill>
                  <a:srgbClr val="002060"/>
                </a:solidFill>
              </a:rPr>
              <a:t>Strassen</a:t>
            </a:r>
            <a:endParaRPr lang="de-AT" sz="3200" dirty="0">
              <a:solidFill>
                <a:srgbClr val="002060"/>
              </a:solidFill>
            </a:endParaRP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AD559CAF-E0DC-419F-8D99-226142C13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3" t="7573" r="2649" b="5585"/>
          <a:stretch/>
        </p:blipFill>
        <p:spPr>
          <a:xfrm>
            <a:off x="603848" y="1731034"/>
            <a:ext cx="4986069" cy="460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7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C47A85-C19E-4256-8429-038D0FDE2D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78DDC-36E9-4EC8-A11F-9A81F92C03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</Words>
  <Application>Microsoft Office PowerPoint</Application>
  <PresentationFormat>Breitbild</PresentationFormat>
  <Paragraphs>29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Office</vt:lpstr>
      <vt:lpstr>The Strassen Algorithm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2020-01-23T19:13:12Z</dcterms:created>
  <dcterms:modified xsi:type="dcterms:W3CDTF">2020-01-26T18:19:59Z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