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Der Schmäh ist ja die Redukion auf 7 multiplikationen…sollte man erwähnen. Kann man vlt auch erst später mit Animation einblenden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Hätte die rechte seite gern dabei, damit ich nochmal zeigen kann, woher die 7 und 18 in der complexity analysis kommen</a:t>
            </a:r>
          </a:p>
          <a:p>
            <a:r>
              <a:t>:Daumen-nach-oben: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Mein Vorschlag: 2 Varianten des Bildes. Erst beim zweiten ist die Kombination dabei -&gt; dafür da vlt dann 2 variaten (min_size = 2 bzw 4 zb)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9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hteck 4"/>
          <p:cNvSpPr/>
          <p:nvPr/>
        </p:nvSpPr>
        <p:spPr>
          <a:xfrm>
            <a:off x="346587" y="1025013"/>
            <a:ext cx="10397613" cy="66369"/>
          </a:xfrm>
          <a:prstGeom prst="rect">
            <a:avLst/>
          </a:prstGeom>
          <a:solidFill>
            <a:srgbClr val="002060"/>
          </a:solidFill>
          <a:ln w="12700">
            <a:solidFill>
              <a:srgbClr val="00206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el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74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5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el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84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Bild 4" descr="Bild 4"/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0" y="9"/>
            <a:ext cx="12191980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itel 1"/>
          <p:cNvSpPr txBox="1">
            <a:spLocks noGrp="1"/>
          </p:cNvSpPr>
          <p:nvPr>
            <p:ph type="ctrTitle"/>
          </p:nvPr>
        </p:nvSpPr>
        <p:spPr>
          <a:xfrm>
            <a:off x="2812210" y="2554816"/>
            <a:ext cx="8347914" cy="24214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The Strassen Algorithm</a:t>
            </a:r>
          </a:p>
        </p:txBody>
      </p:sp>
      <p:sp>
        <p:nvSpPr>
          <p:cNvPr id="97" name="Untertitel 2"/>
          <p:cNvSpPr txBox="1">
            <a:spLocks noGrp="1"/>
          </p:cNvSpPr>
          <p:nvPr>
            <p:ph type="subTitle" sz="quarter" idx="1"/>
          </p:nvPr>
        </p:nvSpPr>
        <p:spPr>
          <a:xfrm>
            <a:off x="3387304" y="4967720"/>
            <a:ext cx="7197727" cy="140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4C7E7"/>
                </a:solidFill>
              </a:defRPr>
            </a:lvl1pPr>
          </a:lstStyle>
          <a:p>
            <a:r>
              <a:t>Christian Gollmann, Peter Holzner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hteck: abgerundete Ecken 11"/>
          <p:cNvSpPr/>
          <p:nvPr/>
        </p:nvSpPr>
        <p:spPr>
          <a:xfrm>
            <a:off x="357256" y="1418052"/>
            <a:ext cx="11456202" cy="5129270"/>
          </a:xfrm>
          <a:prstGeom prst="roundRect">
            <a:avLst>
              <a:gd name="adj" fmla="val 128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Textfeld 1"/>
          <p:cNvSpPr txBox="1"/>
          <p:nvPr/>
        </p:nvSpPr>
        <p:spPr>
          <a:xfrm>
            <a:off x="402977" y="310677"/>
            <a:ext cx="9112335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t>The Algorithm – Divide and Conquer</a:t>
            </a:r>
          </a:p>
        </p:txBody>
      </p:sp>
      <p:sp>
        <p:nvSpPr>
          <p:cNvPr id="101" name="Textfeld 2"/>
          <p:cNvSpPr txBox="1"/>
          <p:nvPr/>
        </p:nvSpPr>
        <p:spPr>
          <a:xfrm>
            <a:off x="2725655" y="1558160"/>
            <a:ext cx="175355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t>Standard</a:t>
            </a:r>
          </a:p>
        </p:txBody>
      </p:sp>
      <p:sp>
        <p:nvSpPr>
          <p:cNvPr id="102" name="Textfeld 3"/>
          <p:cNvSpPr txBox="1"/>
          <p:nvPr/>
        </p:nvSpPr>
        <p:spPr>
          <a:xfrm>
            <a:off x="8316051" y="1558160"/>
            <a:ext cx="170791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t>Strassen</a:t>
            </a:r>
          </a:p>
        </p:txBody>
      </p:sp>
      <p:pic>
        <p:nvPicPr>
          <p:cNvPr id="103" name="Grafik 4" descr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2" y="3429000"/>
            <a:ext cx="5726298" cy="584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Grafik 5" descr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730" y="2765751"/>
            <a:ext cx="981663" cy="373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Grafik 8" descr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12" y="4351706"/>
            <a:ext cx="5681516" cy="626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Grafik 9" descr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5318" y="2710268"/>
            <a:ext cx="3044797" cy="1303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Grafik 10" descr="Grafik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5317" y="4205940"/>
            <a:ext cx="3096648" cy="2187798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feld 12"/>
          <p:cNvSpPr txBox="1"/>
          <p:nvPr/>
        </p:nvSpPr>
        <p:spPr>
          <a:xfrm>
            <a:off x="2258183" y="2025271"/>
            <a:ext cx="287591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8 multiplications</a:t>
            </a:r>
          </a:p>
        </p:txBody>
      </p:sp>
      <p:sp>
        <p:nvSpPr>
          <p:cNvPr id="109" name="Textfeld 13"/>
          <p:cNvSpPr txBox="1"/>
          <p:nvPr/>
        </p:nvSpPr>
        <p:spPr>
          <a:xfrm>
            <a:off x="7796805" y="2025270"/>
            <a:ext cx="287591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7 multiplications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feld 6"/>
              <p:cNvSpPr txBox="1"/>
              <p:nvPr/>
            </p:nvSpPr>
            <p:spPr>
              <a:xfrm>
                <a:off x="2695362" y="5349795"/>
                <a:ext cx="1656396" cy="15913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𝑑𝑖𝑚𝑒𝑛𝑠𝑖𝑜𝑛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10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362" y="5349795"/>
                <a:ext cx="1656396" cy="159131"/>
              </a:xfrm>
              <a:prstGeom prst="rect">
                <a:avLst/>
              </a:prstGeom>
              <a:blipFill>
                <a:blip r:embed="rId8"/>
                <a:stretch>
                  <a:fillRect l="-5147" r="-14706" b="-8846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hteck: abgerundete Ecken 11"/>
          <p:cNvSpPr/>
          <p:nvPr/>
        </p:nvSpPr>
        <p:spPr>
          <a:xfrm>
            <a:off x="357256" y="1418052"/>
            <a:ext cx="11456202" cy="5129270"/>
          </a:xfrm>
          <a:prstGeom prst="roundRect">
            <a:avLst>
              <a:gd name="adj" fmla="val 128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Textfeld 1"/>
          <p:cNvSpPr txBox="1"/>
          <p:nvPr/>
        </p:nvSpPr>
        <p:spPr>
          <a:xfrm>
            <a:off x="402977" y="310677"/>
            <a:ext cx="5073313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t>Complexity Analysis</a:t>
            </a:r>
          </a:p>
        </p:txBody>
      </p:sp>
      <p:sp>
        <p:nvSpPr>
          <p:cNvPr id="116" name="Textfeld 2"/>
          <p:cNvSpPr txBox="1"/>
          <p:nvPr/>
        </p:nvSpPr>
        <p:spPr>
          <a:xfrm>
            <a:off x="572389" y="1589864"/>
            <a:ext cx="4728504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dirty="0"/>
              <a:t>Strassen algorithm is of form:</a:t>
            </a:r>
          </a:p>
        </p:txBody>
      </p:sp>
      <p:pic>
        <p:nvPicPr>
          <p:cNvPr id="117" name="Grafik 6" descr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395" y="1476508"/>
            <a:ext cx="3950100" cy="818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rafik 3" descr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55" y="2295361"/>
            <a:ext cx="6753191" cy="40488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Grafik 16" descr="Grafik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397" y="2478028"/>
            <a:ext cx="3044797" cy="1303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Grafik 17" descr="Grafik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396" y="3973700"/>
            <a:ext cx="3096648" cy="218779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Rechteck 4"/>
          <p:cNvSpPr/>
          <p:nvPr/>
        </p:nvSpPr>
        <p:spPr>
          <a:xfrm>
            <a:off x="7986252" y="2412587"/>
            <a:ext cx="45720" cy="3814355"/>
          </a:xfrm>
          <a:prstGeom prst="rect">
            <a:avLst/>
          </a:prstGeom>
          <a:solidFill>
            <a:srgbClr val="002060"/>
          </a:solidFill>
          <a:ln w="12700">
            <a:solidFill>
              <a:srgbClr val="00206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Textfeld 5"/>
          <p:cNvSpPr txBox="1"/>
          <p:nvPr/>
        </p:nvSpPr>
        <p:spPr>
          <a:xfrm>
            <a:off x="3697525" y="2370146"/>
            <a:ext cx="18064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55A11"/>
                </a:solidFill>
              </a:defRPr>
            </a:lvl1pPr>
          </a:lstStyle>
          <a:p>
            <a:r>
              <a:t>1st recursive call</a:t>
            </a:r>
          </a:p>
        </p:txBody>
      </p:sp>
      <p:sp>
        <p:nvSpPr>
          <p:cNvPr id="123" name="Pfeil: nach rechts 8"/>
          <p:cNvSpPr/>
          <p:nvPr/>
        </p:nvSpPr>
        <p:spPr>
          <a:xfrm rot="10800000">
            <a:off x="3219993" y="2527661"/>
            <a:ext cx="385355" cy="783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55A11"/>
          </a:solidFill>
          <a:ln w="12700">
            <a:solidFill>
              <a:srgbClr val="C55A1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Textfeld 18"/>
          <p:cNvSpPr txBox="1"/>
          <p:nvPr/>
        </p:nvSpPr>
        <p:spPr>
          <a:xfrm>
            <a:off x="4796981" y="2862179"/>
            <a:ext cx="188293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55A11"/>
                </a:solidFill>
              </a:defRPr>
            </a:lvl1pPr>
          </a:lstStyle>
          <a:p>
            <a:r>
              <a:t>2nd recursive call</a:t>
            </a:r>
          </a:p>
        </p:txBody>
      </p:sp>
      <p:sp>
        <p:nvSpPr>
          <p:cNvPr id="125" name="Pfeil: nach rechts 19"/>
          <p:cNvSpPr/>
          <p:nvPr/>
        </p:nvSpPr>
        <p:spPr>
          <a:xfrm rot="10800000">
            <a:off x="4319451" y="3019695"/>
            <a:ext cx="385355" cy="783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55A11"/>
          </a:solidFill>
          <a:ln w="12700">
            <a:solidFill>
              <a:srgbClr val="C55A1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Textfeld 20"/>
          <p:cNvSpPr txBox="1"/>
          <p:nvPr/>
        </p:nvSpPr>
        <p:spPr>
          <a:xfrm>
            <a:off x="6007473" y="3412997"/>
            <a:ext cx="18319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55A11"/>
                </a:solidFill>
              </a:defRPr>
            </a:lvl1pPr>
          </a:lstStyle>
          <a:p>
            <a:r>
              <a:t>3rd recursive call</a:t>
            </a:r>
          </a:p>
        </p:txBody>
      </p:sp>
      <p:sp>
        <p:nvSpPr>
          <p:cNvPr id="127" name="Pfeil: nach rechts 21"/>
          <p:cNvSpPr/>
          <p:nvPr/>
        </p:nvSpPr>
        <p:spPr>
          <a:xfrm rot="10800000">
            <a:off x="5529943" y="3570513"/>
            <a:ext cx="385355" cy="783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55A11"/>
          </a:solidFill>
          <a:ln w="12700">
            <a:solidFill>
              <a:srgbClr val="C55A1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hteck: abgerundete Ecken 11"/>
          <p:cNvSpPr/>
          <p:nvPr/>
        </p:nvSpPr>
        <p:spPr>
          <a:xfrm>
            <a:off x="357256" y="1418052"/>
            <a:ext cx="11456202" cy="5129270"/>
          </a:xfrm>
          <a:prstGeom prst="roundRect">
            <a:avLst>
              <a:gd name="adj" fmla="val 128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Textfeld 1"/>
          <p:cNvSpPr txBox="1"/>
          <p:nvPr/>
        </p:nvSpPr>
        <p:spPr>
          <a:xfrm>
            <a:off x="402976" y="310677"/>
            <a:ext cx="591206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t>The Memory Challenge</a:t>
            </a:r>
          </a:p>
        </p:txBody>
      </p:sp>
      <p:sp>
        <p:nvSpPr>
          <p:cNvPr id="133" name="Runde Klammer links/rechts 4"/>
          <p:cNvSpPr/>
          <p:nvPr/>
        </p:nvSpPr>
        <p:spPr>
          <a:xfrm>
            <a:off x="832046" y="1851804"/>
            <a:ext cx="1972576" cy="1633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3" y="21600"/>
                </a:moveTo>
                <a:cubicBezTo>
                  <a:pt x="337" y="21600"/>
                  <a:pt x="0" y="21193"/>
                  <a:pt x="0" y="20691"/>
                </a:cubicBezTo>
                <a:lnTo>
                  <a:pt x="0" y="909"/>
                </a:lnTo>
                <a:cubicBezTo>
                  <a:pt x="0" y="407"/>
                  <a:pt x="337" y="0"/>
                  <a:pt x="753" y="0"/>
                </a:cubicBezTo>
                <a:moveTo>
                  <a:pt x="20847" y="0"/>
                </a:moveTo>
                <a:cubicBezTo>
                  <a:pt x="21263" y="0"/>
                  <a:pt x="21600" y="407"/>
                  <a:pt x="21600" y="909"/>
                </a:cubicBezTo>
                <a:lnTo>
                  <a:pt x="21600" y="20691"/>
                </a:lnTo>
                <a:cubicBezTo>
                  <a:pt x="21600" y="21193"/>
                  <a:pt x="21263" y="21600"/>
                  <a:pt x="20847" y="21600"/>
                </a:cubicBez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4" name="Gerader Verbinder 6"/>
          <p:cNvSpPr/>
          <p:nvPr/>
        </p:nvSpPr>
        <p:spPr>
          <a:xfrm flipH="1">
            <a:off x="1815458" y="1995577"/>
            <a:ext cx="1" cy="1311217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" name="Gerader Verbinder 9"/>
          <p:cNvSpPr/>
          <p:nvPr/>
        </p:nvSpPr>
        <p:spPr>
          <a:xfrm>
            <a:off x="981571" y="2651185"/>
            <a:ext cx="1688939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Textfeld 10"/>
          <p:cNvSpPr txBox="1"/>
          <p:nvPr/>
        </p:nvSpPr>
        <p:spPr>
          <a:xfrm>
            <a:off x="1623935" y="3469061"/>
            <a:ext cx="44297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r>
              <a:t>A</a:t>
            </a:r>
          </a:p>
        </p:txBody>
      </p:sp>
      <p:sp>
        <p:nvSpPr>
          <p:cNvPr id="137" name="Runde Klammer links/rechts 12"/>
          <p:cNvSpPr/>
          <p:nvPr/>
        </p:nvSpPr>
        <p:spPr>
          <a:xfrm>
            <a:off x="3430775" y="1851804"/>
            <a:ext cx="1972575" cy="1633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3" y="21600"/>
                </a:moveTo>
                <a:cubicBezTo>
                  <a:pt x="337" y="21600"/>
                  <a:pt x="0" y="21193"/>
                  <a:pt x="0" y="20691"/>
                </a:cubicBezTo>
                <a:lnTo>
                  <a:pt x="0" y="909"/>
                </a:lnTo>
                <a:cubicBezTo>
                  <a:pt x="0" y="407"/>
                  <a:pt x="337" y="0"/>
                  <a:pt x="753" y="0"/>
                </a:cubicBezTo>
                <a:moveTo>
                  <a:pt x="20847" y="0"/>
                </a:moveTo>
                <a:cubicBezTo>
                  <a:pt x="21263" y="0"/>
                  <a:pt x="21600" y="407"/>
                  <a:pt x="21600" y="909"/>
                </a:cubicBezTo>
                <a:lnTo>
                  <a:pt x="21600" y="20691"/>
                </a:lnTo>
                <a:cubicBezTo>
                  <a:pt x="21600" y="21193"/>
                  <a:pt x="21263" y="21600"/>
                  <a:pt x="20847" y="21600"/>
                </a:cubicBez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8" name="Gerader Verbinder 13"/>
          <p:cNvSpPr/>
          <p:nvPr/>
        </p:nvSpPr>
        <p:spPr>
          <a:xfrm>
            <a:off x="4414187" y="1995577"/>
            <a:ext cx="1" cy="1311217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Gerader Verbinder 14"/>
          <p:cNvSpPr/>
          <p:nvPr/>
        </p:nvSpPr>
        <p:spPr>
          <a:xfrm>
            <a:off x="3580300" y="2651185"/>
            <a:ext cx="1688939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Textfeld 15"/>
          <p:cNvSpPr txBox="1"/>
          <p:nvPr/>
        </p:nvSpPr>
        <p:spPr>
          <a:xfrm>
            <a:off x="4222663" y="3469061"/>
            <a:ext cx="44297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r>
              <a:t>B</a:t>
            </a:r>
          </a:p>
        </p:txBody>
      </p:sp>
      <p:sp>
        <p:nvSpPr>
          <p:cNvPr id="141" name="Runde Klammer links/rechts 16"/>
          <p:cNvSpPr/>
          <p:nvPr/>
        </p:nvSpPr>
        <p:spPr>
          <a:xfrm>
            <a:off x="850335" y="4176945"/>
            <a:ext cx="1972576" cy="1633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3" y="21600"/>
                </a:moveTo>
                <a:cubicBezTo>
                  <a:pt x="337" y="21600"/>
                  <a:pt x="0" y="21193"/>
                  <a:pt x="0" y="20691"/>
                </a:cubicBezTo>
                <a:lnTo>
                  <a:pt x="0" y="909"/>
                </a:lnTo>
                <a:cubicBezTo>
                  <a:pt x="0" y="407"/>
                  <a:pt x="337" y="0"/>
                  <a:pt x="753" y="0"/>
                </a:cubicBezTo>
                <a:moveTo>
                  <a:pt x="20847" y="0"/>
                </a:moveTo>
                <a:cubicBezTo>
                  <a:pt x="21263" y="0"/>
                  <a:pt x="21600" y="407"/>
                  <a:pt x="21600" y="909"/>
                </a:cubicBezTo>
                <a:lnTo>
                  <a:pt x="21600" y="20691"/>
                </a:lnTo>
                <a:cubicBezTo>
                  <a:pt x="21600" y="21193"/>
                  <a:pt x="21263" y="21600"/>
                  <a:pt x="20847" y="21600"/>
                </a:cubicBez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u="sng"/>
            </a:pPr>
            <a:endParaRPr/>
          </a:p>
        </p:txBody>
      </p:sp>
      <p:sp>
        <p:nvSpPr>
          <p:cNvPr id="142" name="Gerader Verbinder 17"/>
          <p:cNvSpPr/>
          <p:nvPr/>
        </p:nvSpPr>
        <p:spPr>
          <a:xfrm flipH="1">
            <a:off x="1833747" y="4320719"/>
            <a:ext cx="1" cy="1311216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Gerader Verbinder 18"/>
          <p:cNvSpPr/>
          <p:nvPr/>
        </p:nvSpPr>
        <p:spPr>
          <a:xfrm>
            <a:off x="999860" y="4976326"/>
            <a:ext cx="1688939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" name="Textfeld 19"/>
          <p:cNvSpPr txBox="1"/>
          <p:nvPr/>
        </p:nvSpPr>
        <p:spPr>
          <a:xfrm>
            <a:off x="1642224" y="5794202"/>
            <a:ext cx="47100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r>
              <a:t>C</a:t>
            </a:r>
          </a:p>
        </p:txBody>
      </p:sp>
      <p:sp>
        <p:nvSpPr>
          <p:cNvPr id="145" name="Runde Klammer links/rechts 20"/>
          <p:cNvSpPr/>
          <p:nvPr/>
        </p:nvSpPr>
        <p:spPr>
          <a:xfrm>
            <a:off x="3449063" y="4176945"/>
            <a:ext cx="1972575" cy="1633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3" y="21600"/>
                </a:moveTo>
                <a:cubicBezTo>
                  <a:pt x="337" y="21600"/>
                  <a:pt x="0" y="21193"/>
                  <a:pt x="0" y="20691"/>
                </a:cubicBezTo>
                <a:lnTo>
                  <a:pt x="0" y="909"/>
                </a:lnTo>
                <a:cubicBezTo>
                  <a:pt x="0" y="407"/>
                  <a:pt x="337" y="0"/>
                  <a:pt x="753" y="0"/>
                </a:cubicBezTo>
                <a:moveTo>
                  <a:pt x="20847" y="0"/>
                </a:moveTo>
                <a:cubicBezTo>
                  <a:pt x="21263" y="0"/>
                  <a:pt x="21600" y="407"/>
                  <a:pt x="21600" y="909"/>
                </a:cubicBezTo>
                <a:lnTo>
                  <a:pt x="21600" y="20691"/>
                </a:lnTo>
                <a:cubicBezTo>
                  <a:pt x="21600" y="21193"/>
                  <a:pt x="21263" y="21600"/>
                  <a:pt x="20847" y="21600"/>
                </a:cubicBez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46" name="Gerader Verbinder 21"/>
          <p:cNvSpPr/>
          <p:nvPr/>
        </p:nvSpPr>
        <p:spPr>
          <a:xfrm>
            <a:off x="4432475" y="4320719"/>
            <a:ext cx="1" cy="1311216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Gerader Verbinder 22"/>
          <p:cNvSpPr/>
          <p:nvPr/>
        </p:nvSpPr>
        <p:spPr>
          <a:xfrm>
            <a:off x="3598588" y="4976326"/>
            <a:ext cx="1688939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Textfeld 23"/>
          <p:cNvSpPr txBox="1"/>
          <p:nvPr/>
        </p:nvSpPr>
        <p:spPr>
          <a:xfrm>
            <a:off x="4157434" y="5794202"/>
            <a:ext cx="58361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r>
              <a:t>W</a:t>
            </a:r>
          </a:p>
        </p:txBody>
      </p:sp>
      <p:pic>
        <p:nvPicPr>
          <p:cNvPr id="149" name="Grafik 24" descr="Grafik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756" y="1931695"/>
            <a:ext cx="3441836" cy="14734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Grafik 25" descr="Grafik 25"/>
          <p:cNvPicPr>
            <a:picLocks noChangeAspect="1"/>
          </p:cNvPicPr>
          <p:nvPr/>
        </p:nvPicPr>
        <p:blipFill>
          <a:blip r:embed="rId3"/>
          <a:srcRect b="85789"/>
          <a:stretch>
            <a:fillRect/>
          </a:stretch>
        </p:blipFill>
        <p:spPr>
          <a:xfrm>
            <a:off x="7461394" y="4176946"/>
            <a:ext cx="3898560" cy="39141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Pfeil: nach rechts 26"/>
          <p:cNvSpPr/>
          <p:nvPr/>
        </p:nvSpPr>
        <p:spPr>
          <a:xfrm>
            <a:off x="6724063" y="4307487"/>
            <a:ext cx="644107" cy="130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BF9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Geschweifte Klammer links 27"/>
          <p:cNvSpPr/>
          <p:nvPr/>
        </p:nvSpPr>
        <p:spPr>
          <a:xfrm rot="16200000">
            <a:off x="9142124" y="4169669"/>
            <a:ext cx="281797" cy="1079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390"/>
                  <a:pt x="10800" y="21130"/>
                </a:cubicBezTo>
                <a:lnTo>
                  <a:pt x="10800" y="11270"/>
                </a:lnTo>
                <a:cubicBezTo>
                  <a:pt x="10800" y="11010"/>
                  <a:pt x="5965" y="10800"/>
                  <a:pt x="0" y="10800"/>
                </a:cubicBezTo>
                <a:cubicBezTo>
                  <a:pt x="5965" y="10800"/>
                  <a:pt x="10800" y="10590"/>
                  <a:pt x="10800" y="10330"/>
                </a:cubicBezTo>
                <a:lnTo>
                  <a:pt x="10800" y="470"/>
                </a:lnTo>
                <a:cubicBezTo>
                  <a:pt x="10800" y="210"/>
                  <a:pt x="15635" y="0"/>
                  <a:pt x="21600" y="0"/>
                </a:cubicBezTo>
              </a:path>
            </a:pathLst>
          </a:custGeom>
          <a:ln w="28575">
            <a:solidFill>
              <a:srgbClr val="7C7C7C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53" name="Rechteck 28"/>
          <p:cNvSpPr/>
          <p:nvPr/>
        </p:nvSpPr>
        <p:spPr>
          <a:xfrm>
            <a:off x="1013720" y="2011950"/>
            <a:ext cx="748427" cy="586597"/>
          </a:xfrm>
          <a:prstGeom prst="rect">
            <a:avLst/>
          </a:prstGeom>
          <a:gradFill>
            <a:gsLst>
              <a:gs pos="0">
                <a:srgbClr val="B6B6B6"/>
              </a:gs>
              <a:gs pos="50000">
                <a:schemeClr val="accent3">
                  <a:lumOff val="17344"/>
                </a:schemeClr>
              </a:gs>
              <a:gs pos="100000">
                <a:srgbClr val="E8E8E8"/>
              </a:gs>
            </a:gsLst>
            <a:path path="circle">
              <a:fillToRect l="37721" t="-19636" r="62278" b="119636"/>
            </a:path>
          </a:gradFill>
          <a:ln w="12700">
            <a:solidFill>
              <a:srgbClr val="7C7C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Rechteck 29"/>
          <p:cNvSpPr/>
          <p:nvPr/>
        </p:nvSpPr>
        <p:spPr>
          <a:xfrm>
            <a:off x="1868771" y="2702502"/>
            <a:ext cx="748427" cy="586597"/>
          </a:xfrm>
          <a:prstGeom prst="rect">
            <a:avLst/>
          </a:prstGeom>
          <a:gradFill>
            <a:gsLst>
              <a:gs pos="0">
                <a:srgbClr val="B6B6B6"/>
              </a:gs>
              <a:gs pos="50000">
                <a:schemeClr val="accent3">
                  <a:lumOff val="17344"/>
                </a:schemeClr>
              </a:gs>
              <a:gs pos="100000">
                <a:srgbClr val="E8E8E8"/>
              </a:gs>
            </a:gsLst>
            <a:path path="circle">
              <a:fillToRect l="37721" t="-19636" r="62278" b="119636"/>
            </a:path>
          </a:gradFill>
          <a:ln w="12700">
            <a:solidFill>
              <a:srgbClr val="7C7C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Rechteck 30"/>
          <p:cNvSpPr/>
          <p:nvPr/>
        </p:nvSpPr>
        <p:spPr>
          <a:xfrm>
            <a:off x="3631263" y="4327280"/>
            <a:ext cx="748428" cy="586597"/>
          </a:xfrm>
          <a:prstGeom prst="rect">
            <a:avLst/>
          </a:prstGeom>
          <a:gradFill>
            <a:gsLst>
              <a:gs pos="0">
                <a:srgbClr val="B6B6B6"/>
              </a:gs>
              <a:gs pos="50000">
                <a:schemeClr val="accent3">
                  <a:lumOff val="17344"/>
                </a:schemeClr>
              </a:gs>
              <a:gs pos="100000">
                <a:srgbClr val="E8E8E8"/>
              </a:gs>
            </a:gsLst>
            <a:path path="circle">
              <a:fillToRect l="37721" t="-19636" r="62278" b="119636"/>
            </a:path>
          </a:gradFill>
          <a:ln w="12700">
            <a:solidFill>
              <a:srgbClr val="7C7C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Geschweifte Klammer links 31"/>
          <p:cNvSpPr/>
          <p:nvPr/>
        </p:nvSpPr>
        <p:spPr>
          <a:xfrm rot="16200000">
            <a:off x="10467719" y="4166792"/>
            <a:ext cx="281797" cy="1079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390"/>
                  <a:pt x="10800" y="21130"/>
                </a:cubicBezTo>
                <a:lnTo>
                  <a:pt x="10800" y="11270"/>
                </a:lnTo>
                <a:cubicBezTo>
                  <a:pt x="10800" y="11010"/>
                  <a:pt x="5965" y="10800"/>
                  <a:pt x="0" y="10800"/>
                </a:cubicBezTo>
                <a:cubicBezTo>
                  <a:pt x="5965" y="10800"/>
                  <a:pt x="10800" y="10590"/>
                  <a:pt x="10800" y="10330"/>
                </a:cubicBezTo>
                <a:lnTo>
                  <a:pt x="10800" y="470"/>
                </a:lnTo>
                <a:cubicBezTo>
                  <a:pt x="10800" y="210"/>
                  <a:pt x="15635" y="0"/>
                  <a:pt x="21600" y="0"/>
                </a:cubicBezTo>
              </a:path>
            </a:pathLst>
          </a:custGeom>
          <a:ln w="28575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57" name="Rechteck 32"/>
          <p:cNvSpPr/>
          <p:nvPr/>
        </p:nvSpPr>
        <p:spPr>
          <a:xfrm>
            <a:off x="3608699" y="1995578"/>
            <a:ext cx="748427" cy="586596"/>
          </a:xfrm>
          <a:prstGeom prst="rect">
            <a:avLst/>
          </a:prstGeom>
          <a:gradFill>
            <a:gsLst>
              <a:gs pos="0">
                <a:srgbClr val="FFD89C"/>
              </a:gs>
              <a:gs pos="50000">
                <a:srgbClr val="FFE6C3"/>
              </a:gs>
              <a:gs pos="100000">
                <a:srgbClr val="FFF2E2"/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Rechteck 33"/>
          <p:cNvSpPr/>
          <p:nvPr/>
        </p:nvSpPr>
        <p:spPr>
          <a:xfrm>
            <a:off x="4473852" y="2706224"/>
            <a:ext cx="748427" cy="586597"/>
          </a:xfrm>
          <a:prstGeom prst="rect">
            <a:avLst/>
          </a:prstGeom>
          <a:gradFill>
            <a:gsLst>
              <a:gs pos="0">
                <a:srgbClr val="FFD89C"/>
              </a:gs>
              <a:gs pos="50000">
                <a:srgbClr val="FFE6C3"/>
              </a:gs>
              <a:gs pos="100000">
                <a:srgbClr val="FFF2E2"/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Rechteck 34"/>
          <p:cNvSpPr/>
          <p:nvPr/>
        </p:nvSpPr>
        <p:spPr>
          <a:xfrm>
            <a:off x="4488453" y="4320720"/>
            <a:ext cx="748427" cy="586596"/>
          </a:xfrm>
          <a:prstGeom prst="rect">
            <a:avLst/>
          </a:prstGeom>
          <a:gradFill>
            <a:gsLst>
              <a:gs pos="0">
                <a:srgbClr val="FFD89C"/>
              </a:gs>
              <a:gs pos="50000">
                <a:srgbClr val="FFE6C3"/>
              </a:gs>
              <a:gs pos="100000">
                <a:srgbClr val="FFF2E2"/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Geschweifte Klammer links 35"/>
          <p:cNvSpPr/>
          <p:nvPr/>
        </p:nvSpPr>
        <p:spPr>
          <a:xfrm rot="16200000">
            <a:off x="9826887" y="3830420"/>
            <a:ext cx="281797" cy="2448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507"/>
                  <a:pt x="10800" y="21393"/>
                </a:cubicBezTo>
                <a:lnTo>
                  <a:pt x="10800" y="11007"/>
                </a:lnTo>
                <a:cubicBezTo>
                  <a:pt x="10800" y="10893"/>
                  <a:pt x="5965" y="10800"/>
                  <a:pt x="0" y="10800"/>
                </a:cubicBezTo>
                <a:cubicBezTo>
                  <a:pt x="5965" y="10800"/>
                  <a:pt x="10800" y="10707"/>
                  <a:pt x="10800" y="10593"/>
                </a:cubicBezTo>
                <a:lnTo>
                  <a:pt x="10800" y="207"/>
                </a:lnTo>
                <a:cubicBezTo>
                  <a:pt x="10800" y="93"/>
                  <a:pt x="15635" y="0"/>
                  <a:pt x="21600" y="0"/>
                </a:cubicBezTo>
              </a:path>
            </a:pathLst>
          </a:custGeom>
          <a:ln w="28575">
            <a:solidFill>
              <a:srgbClr val="BF9000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61" name="Rechteck 36"/>
          <p:cNvSpPr/>
          <p:nvPr/>
        </p:nvSpPr>
        <p:spPr>
          <a:xfrm>
            <a:off x="3631263" y="5028967"/>
            <a:ext cx="748428" cy="586597"/>
          </a:xfrm>
          <a:prstGeom prst="rect">
            <a:avLst/>
          </a:prstGeom>
          <a:gradFill>
            <a:gsLst>
              <a:gs pos="0">
                <a:srgbClr val="E9C28A"/>
              </a:gs>
              <a:gs pos="50000">
                <a:srgbClr val="F0D7B9"/>
              </a:gs>
              <a:gs pos="100000">
                <a:srgbClr val="F7EBDD"/>
              </a:gs>
            </a:gsLst>
            <a:path path="circle">
              <a:fillToRect l="37721" t="-19636" r="62278" b="119636"/>
            </a:path>
          </a:gradFill>
          <a:ln w="12700">
            <a:solidFill>
              <a:srgbClr val="BF9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Textfeld 37"/>
          <p:cNvSpPr txBox="1"/>
          <p:nvPr/>
        </p:nvSpPr>
        <p:spPr>
          <a:xfrm>
            <a:off x="8737691" y="5335522"/>
            <a:ext cx="256578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BF9000"/>
                </a:solidFill>
              </a:defRPr>
            </a:pPr>
            <a:r>
              <a:t>Recursive call until</a:t>
            </a:r>
            <a:br/>
            <a:r>
              <a:t>matrices are 1x1</a:t>
            </a:r>
          </a:p>
        </p:txBody>
      </p:sp>
      <p:sp>
        <p:nvSpPr>
          <p:cNvPr id="163" name="Rechteck 38"/>
          <p:cNvSpPr/>
          <p:nvPr/>
        </p:nvSpPr>
        <p:spPr>
          <a:xfrm>
            <a:off x="1029345" y="4327280"/>
            <a:ext cx="748427" cy="586597"/>
          </a:xfrm>
          <a:prstGeom prst="rect">
            <a:avLst/>
          </a:prstGeom>
          <a:gradFill>
            <a:gsLst>
              <a:gs pos="0">
                <a:srgbClr val="92D0FF"/>
              </a:gs>
              <a:gs pos="50000">
                <a:srgbClr val="BDE1FF"/>
              </a:gs>
              <a:gs pos="100000">
                <a:srgbClr val="DEEFFF"/>
              </a:gs>
            </a:gsLst>
            <a:path path="circle">
              <a:fillToRect l="37721" t="-19636" r="62278" b="119636"/>
            </a:path>
          </a:gradFill>
          <a:ln w="12700">
            <a:solidFill>
              <a:srgbClr val="00B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4" name="Rechteck 39"/>
          <p:cNvSpPr/>
          <p:nvPr/>
        </p:nvSpPr>
        <p:spPr>
          <a:xfrm>
            <a:off x="1893677" y="5028967"/>
            <a:ext cx="748427" cy="586597"/>
          </a:xfrm>
          <a:prstGeom prst="rect">
            <a:avLst/>
          </a:prstGeom>
          <a:gradFill>
            <a:gsLst>
              <a:gs pos="0">
                <a:srgbClr val="92D0FF"/>
              </a:gs>
              <a:gs pos="50000">
                <a:srgbClr val="BDE1FF"/>
              </a:gs>
              <a:gs pos="100000">
                <a:srgbClr val="DEEFFF"/>
              </a:gs>
            </a:gsLst>
            <a:path path="circle">
              <a:fillToRect l="37721" t="-19636" r="62278" b="119636"/>
            </a:path>
          </a:gradFill>
          <a:ln w="12700">
            <a:solidFill>
              <a:srgbClr val="00B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8" name="Pfeil: nach unten gekrümmt 40"/>
          <p:cNvGrpSpPr/>
          <p:nvPr/>
        </p:nvGrpSpPr>
        <p:grpSpPr>
          <a:xfrm>
            <a:off x="2141986" y="5708598"/>
            <a:ext cx="1863492" cy="678788"/>
            <a:chOff x="0" y="0"/>
            <a:chExt cx="1863491" cy="678787"/>
          </a:xfrm>
        </p:grpSpPr>
        <p:sp>
          <p:nvSpPr>
            <p:cNvPr id="165" name="Form"/>
            <p:cNvSpPr/>
            <p:nvPr/>
          </p:nvSpPr>
          <p:spPr>
            <a:xfrm rot="10800000">
              <a:off x="0" y="0"/>
              <a:ext cx="1863492" cy="67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34" y="21600"/>
                  </a:moveTo>
                  <a:lnTo>
                    <a:pt x="17666" y="16200"/>
                  </a:lnTo>
                  <a:lnTo>
                    <a:pt x="18650" y="16200"/>
                  </a:lnTo>
                  <a:lnTo>
                    <a:pt x="18650" y="16200"/>
                  </a:lnTo>
                  <a:cubicBezTo>
                    <a:pt x="17569" y="6663"/>
                    <a:pt x="13796" y="0"/>
                    <a:pt x="9475" y="0"/>
                  </a:cubicBezTo>
                  <a:lnTo>
                    <a:pt x="11442" y="0"/>
                  </a:lnTo>
                  <a:cubicBezTo>
                    <a:pt x="15763" y="0"/>
                    <a:pt x="19536" y="6663"/>
                    <a:pt x="20616" y="16200"/>
                  </a:cubicBezTo>
                  <a:lnTo>
                    <a:pt x="21600" y="16200"/>
                  </a:lnTo>
                  <a:close/>
                  <a:moveTo>
                    <a:pt x="10459" y="117"/>
                  </a:moveTo>
                  <a:lnTo>
                    <a:pt x="10459" y="117"/>
                  </a:lnTo>
                  <a:cubicBezTo>
                    <a:pt x="5633" y="1265"/>
                    <a:pt x="1967" y="10539"/>
                    <a:pt x="1967" y="21600"/>
                  </a:cubicBezTo>
                  <a:lnTo>
                    <a:pt x="0" y="21600"/>
                  </a:lnTo>
                  <a:cubicBezTo>
                    <a:pt x="0" y="9671"/>
                    <a:pt x="4242" y="0"/>
                    <a:pt x="9475" y="0"/>
                  </a:cubicBezTo>
                  <a:cubicBezTo>
                    <a:pt x="9804" y="0"/>
                    <a:pt x="10132" y="39"/>
                    <a:pt x="10459" y="1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D0FF"/>
                </a:gs>
                <a:gs pos="50000">
                  <a:srgbClr val="BDE1FF"/>
                </a:gs>
                <a:gs pos="100000">
                  <a:srgbClr val="DEE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6" name="Form"/>
            <p:cNvSpPr/>
            <p:nvPr/>
          </p:nvSpPr>
          <p:spPr>
            <a:xfrm rot="10800000">
              <a:off x="961190" y="-1"/>
              <a:ext cx="902301" cy="678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7"/>
                  </a:moveTo>
                  <a:lnTo>
                    <a:pt x="21600" y="117"/>
                  </a:lnTo>
                  <a:cubicBezTo>
                    <a:pt x="11633" y="1265"/>
                    <a:pt x="4062" y="10539"/>
                    <a:pt x="4062" y="21600"/>
                  </a:cubicBezTo>
                  <a:lnTo>
                    <a:pt x="0" y="21600"/>
                  </a:lnTo>
                  <a:cubicBezTo>
                    <a:pt x="0" y="9671"/>
                    <a:pt x="8761" y="0"/>
                    <a:pt x="19569" y="0"/>
                  </a:cubicBezTo>
                  <a:cubicBezTo>
                    <a:pt x="20247" y="0"/>
                    <a:pt x="20925" y="39"/>
                    <a:pt x="21600" y="11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7" name="Linie"/>
            <p:cNvSpPr/>
            <p:nvPr/>
          </p:nvSpPr>
          <p:spPr>
            <a:xfrm rot="10800000">
              <a:off x="0" y="0"/>
              <a:ext cx="1863492" cy="67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59" y="117"/>
                  </a:moveTo>
                  <a:lnTo>
                    <a:pt x="10459" y="117"/>
                  </a:lnTo>
                  <a:cubicBezTo>
                    <a:pt x="5633" y="1265"/>
                    <a:pt x="1967" y="10539"/>
                    <a:pt x="1967" y="21600"/>
                  </a:cubicBezTo>
                  <a:lnTo>
                    <a:pt x="0" y="21600"/>
                  </a:lnTo>
                  <a:cubicBezTo>
                    <a:pt x="0" y="9671"/>
                    <a:pt x="4242" y="0"/>
                    <a:pt x="9475" y="0"/>
                  </a:cubicBezTo>
                  <a:lnTo>
                    <a:pt x="11442" y="0"/>
                  </a:lnTo>
                  <a:cubicBezTo>
                    <a:pt x="15763" y="0"/>
                    <a:pt x="19536" y="6663"/>
                    <a:pt x="20616" y="16200"/>
                  </a:cubicBezTo>
                  <a:lnTo>
                    <a:pt x="21600" y="16200"/>
                  </a:lnTo>
                  <a:lnTo>
                    <a:pt x="19934" y="21600"/>
                  </a:lnTo>
                  <a:lnTo>
                    <a:pt x="17666" y="16200"/>
                  </a:lnTo>
                  <a:lnTo>
                    <a:pt x="18650" y="16200"/>
                  </a:lnTo>
                  <a:lnTo>
                    <a:pt x="18650" y="16200"/>
                  </a:lnTo>
                  <a:cubicBezTo>
                    <a:pt x="17569" y="6663"/>
                    <a:pt x="13796" y="0"/>
                    <a:pt x="9475" y="0"/>
                  </a:cubicBezTo>
                </a:path>
              </a:pathLst>
            </a:custGeom>
            <a:noFill/>
            <a:ln w="127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172" name="Pfeil: nach unten gekrümmt 41"/>
          <p:cNvGrpSpPr/>
          <p:nvPr/>
        </p:nvGrpSpPr>
        <p:grpSpPr>
          <a:xfrm>
            <a:off x="1246463" y="3231874"/>
            <a:ext cx="3012418" cy="1748070"/>
            <a:chOff x="0" y="0"/>
            <a:chExt cx="3012416" cy="1748068"/>
          </a:xfrm>
        </p:grpSpPr>
        <p:sp>
          <p:nvSpPr>
            <p:cNvPr id="169" name="Form"/>
            <p:cNvSpPr/>
            <p:nvPr/>
          </p:nvSpPr>
          <p:spPr>
            <a:xfrm rot="968414" flipH="1">
              <a:off x="82260" y="376220"/>
              <a:ext cx="2847896" cy="99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17" y="21600"/>
                  </a:moveTo>
                  <a:lnTo>
                    <a:pt x="17817" y="16200"/>
                  </a:lnTo>
                  <a:lnTo>
                    <a:pt x="19136" y="16200"/>
                  </a:lnTo>
                  <a:lnTo>
                    <a:pt x="19136" y="16200"/>
                  </a:lnTo>
                  <a:cubicBezTo>
                    <a:pt x="18028" y="6663"/>
                    <a:pt x="14156" y="0"/>
                    <a:pt x="9722" y="0"/>
                  </a:cubicBezTo>
                  <a:lnTo>
                    <a:pt x="10867" y="0"/>
                  </a:lnTo>
                  <a:cubicBezTo>
                    <a:pt x="15301" y="0"/>
                    <a:pt x="19173" y="6663"/>
                    <a:pt x="20281" y="16200"/>
                  </a:cubicBezTo>
                  <a:lnTo>
                    <a:pt x="21600" y="16200"/>
                  </a:lnTo>
                  <a:close/>
                  <a:moveTo>
                    <a:pt x="10295" y="37"/>
                  </a:moveTo>
                  <a:lnTo>
                    <a:pt x="10295" y="37"/>
                  </a:lnTo>
                  <a:cubicBezTo>
                    <a:pt x="5157" y="711"/>
                    <a:pt x="1145" y="10165"/>
                    <a:pt x="1145" y="21600"/>
                  </a:cubicBezTo>
                  <a:lnTo>
                    <a:pt x="0" y="21600"/>
                  </a:lnTo>
                  <a:cubicBezTo>
                    <a:pt x="0" y="9671"/>
                    <a:pt x="4353" y="0"/>
                    <a:pt x="9722" y="0"/>
                  </a:cubicBezTo>
                  <a:cubicBezTo>
                    <a:pt x="9913" y="0"/>
                    <a:pt x="10104" y="12"/>
                    <a:pt x="10295" y="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D0FF"/>
                </a:gs>
                <a:gs pos="50000">
                  <a:srgbClr val="BDE1FF"/>
                </a:gs>
                <a:gs pos="100000">
                  <a:srgbClr val="DEE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0" name="Form"/>
            <p:cNvSpPr/>
            <p:nvPr/>
          </p:nvSpPr>
          <p:spPr>
            <a:xfrm rot="968414" flipH="1">
              <a:off x="1543426" y="583397"/>
              <a:ext cx="1357355" cy="99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7"/>
                  </a:moveTo>
                  <a:lnTo>
                    <a:pt x="21600" y="37"/>
                  </a:lnTo>
                  <a:cubicBezTo>
                    <a:pt x="10819" y="711"/>
                    <a:pt x="2402" y="10165"/>
                    <a:pt x="2402" y="21600"/>
                  </a:cubicBezTo>
                  <a:lnTo>
                    <a:pt x="0" y="21600"/>
                  </a:lnTo>
                  <a:cubicBezTo>
                    <a:pt x="0" y="9671"/>
                    <a:pt x="9133" y="0"/>
                    <a:pt x="20399" y="0"/>
                  </a:cubicBezTo>
                  <a:cubicBezTo>
                    <a:pt x="20800" y="0"/>
                    <a:pt x="21200" y="12"/>
                    <a:pt x="21600" y="3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1" name="Linie"/>
            <p:cNvSpPr/>
            <p:nvPr/>
          </p:nvSpPr>
          <p:spPr>
            <a:xfrm rot="968414" flipH="1">
              <a:off x="82260" y="376220"/>
              <a:ext cx="2847896" cy="99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95" y="37"/>
                  </a:moveTo>
                  <a:lnTo>
                    <a:pt x="10295" y="37"/>
                  </a:lnTo>
                  <a:cubicBezTo>
                    <a:pt x="5157" y="711"/>
                    <a:pt x="1145" y="10165"/>
                    <a:pt x="1145" y="21600"/>
                  </a:cubicBezTo>
                  <a:lnTo>
                    <a:pt x="0" y="21600"/>
                  </a:lnTo>
                  <a:cubicBezTo>
                    <a:pt x="0" y="9671"/>
                    <a:pt x="4353" y="0"/>
                    <a:pt x="9722" y="0"/>
                  </a:cubicBezTo>
                  <a:lnTo>
                    <a:pt x="10867" y="0"/>
                  </a:lnTo>
                  <a:cubicBezTo>
                    <a:pt x="15301" y="0"/>
                    <a:pt x="19173" y="6663"/>
                    <a:pt x="20281" y="16200"/>
                  </a:cubicBezTo>
                  <a:lnTo>
                    <a:pt x="21600" y="16200"/>
                  </a:lnTo>
                  <a:lnTo>
                    <a:pt x="20017" y="21600"/>
                  </a:lnTo>
                  <a:lnTo>
                    <a:pt x="17817" y="16200"/>
                  </a:lnTo>
                  <a:lnTo>
                    <a:pt x="19136" y="16200"/>
                  </a:lnTo>
                  <a:lnTo>
                    <a:pt x="19136" y="16200"/>
                  </a:lnTo>
                  <a:cubicBezTo>
                    <a:pt x="18028" y="6663"/>
                    <a:pt x="14156" y="0"/>
                    <a:pt x="9722" y="0"/>
                  </a:cubicBezTo>
                </a:path>
              </a:pathLst>
            </a:custGeom>
            <a:noFill/>
            <a:ln w="127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animBg="1" advAuto="0"/>
      <p:bldP spid="152" grpId="2" animBg="1" advAuto="0"/>
      <p:bldP spid="153" grpId="3" animBg="1" advAuto="0"/>
      <p:bldP spid="154" grpId="4" animBg="1" advAuto="0"/>
      <p:bldP spid="155" grpId="5" animBg="1" advAuto="0"/>
      <p:bldP spid="156" grpId="6" animBg="1" advAuto="0"/>
      <p:bldP spid="157" grpId="7" animBg="1" advAuto="0"/>
      <p:bldP spid="158" grpId="8" animBg="1" advAuto="0"/>
      <p:bldP spid="159" grpId="9" animBg="1" advAuto="0"/>
      <p:bldP spid="160" grpId="10" animBg="1" advAuto="0"/>
      <p:bldP spid="161" grpId="12" animBg="1" advAuto="0"/>
      <p:bldP spid="162" grpId="11" animBg="1" advAuto="0"/>
      <p:bldP spid="163" grpId="14" animBg="1" advAuto="0"/>
      <p:bldP spid="164" grpId="16" animBg="1" advAuto="0"/>
      <p:bldP spid="168" grpId="15" animBg="1" advAuto="0"/>
      <p:bldP spid="172" grpId="1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hteck: abgerundete Ecken 11"/>
          <p:cNvSpPr/>
          <p:nvPr/>
        </p:nvSpPr>
        <p:spPr>
          <a:xfrm>
            <a:off x="357256" y="1418052"/>
            <a:ext cx="11456202" cy="5129270"/>
          </a:xfrm>
          <a:prstGeom prst="roundRect">
            <a:avLst>
              <a:gd name="adj" fmla="val 128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Textfeld 1"/>
          <p:cNvSpPr txBox="1"/>
          <p:nvPr/>
        </p:nvSpPr>
        <p:spPr>
          <a:xfrm>
            <a:off x="402976" y="310677"/>
            <a:ext cx="2464308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t>Runtimes</a:t>
            </a:r>
          </a:p>
        </p:txBody>
      </p:sp>
      <p:pic>
        <p:nvPicPr>
          <p:cNvPr id="185" name="Grafik 5" descr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79" y="1444686"/>
            <a:ext cx="6748934" cy="506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E9DA0EE1-9E31-4701-8432-757A78ACA3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38" r="4274"/>
          <a:stretch/>
        </p:blipFill>
        <p:spPr>
          <a:xfrm>
            <a:off x="6604986" y="2396971"/>
            <a:ext cx="5069151" cy="3399949"/>
          </a:xfrm>
          <a:prstGeom prst="rect">
            <a:avLst/>
          </a:prstGeom>
        </p:spPr>
      </p:pic>
      <p:pic>
        <p:nvPicPr>
          <p:cNvPr id="186" name="Grafik 7" descr="Grafik 7"/>
          <p:cNvPicPr>
            <a:picLocks noChangeAspect="1"/>
          </p:cNvPicPr>
          <p:nvPr/>
        </p:nvPicPr>
        <p:blipFill rotWithShape="1">
          <a:blip r:embed="rId5"/>
          <a:srcRect r="6769"/>
          <a:stretch/>
        </p:blipFill>
        <p:spPr>
          <a:xfrm>
            <a:off x="383890" y="1469593"/>
            <a:ext cx="6292119" cy="506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feld 1"/>
          <p:cNvSpPr txBox="1"/>
          <p:nvPr/>
        </p:nvSpPr>
        <p:spPr>
          <a:xfrm>
            <a:off x="402977" y="310678"/>
            <a:ext cx="4204281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rPr dirty="0"/>
              <a:t>Hybrid approach</a:t>
            </a:r>
          </a:p>
        </p:txBody>
      </p:sp>
      <p:sp>
        <p:nvSpPr>
          <p:cNvPr id="192" name="Rechteck: abgerundete Ecken 11"/>
          <p:cNvSpPr/>
          <p:nvPr/>
        </p:nvSpPr>
        <p:spPr>
          <a:xfrm>
            <a:off x="357256" y="1418052"/>
            <a:ext cx="11456202" cy="5129270"/>
          </a:xfrm>
          <a:prstGeom prst="roundRect">
            <a:avLst>
              <a:gd name="adj" fmla="val 128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5CA55FF2-11A5-46A1-BFDB-68E5BD9EB10B}"/>
              </a:ext>
            </a:extLst>
          </p:cNvPr>
          <p:cNvSpPr txBox="1"/>
          <p:nvPr/>
        </p:nvSpPr>
        <p:spPr>
          <a:xfrm>
            <a:off x="762005" y="1929131"/>
            <a:ext cx="611000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de-AT" b="1" dirty="0" err="1"/>
              <a:t>Example</a:t>
            </a:r>
            <a:r>
              <a:rPr lang="de-AT" b="1" dirty="0"/>
              <a:t>:</a:t>
            </a:r>
            <a:r>
              <a:rPr lang="de-AT" dirty="0"/>
              <a:t> </a:t>
            </a:r>
            <a:r>
              <a:rPr lang="de-AT" sz="2400" dirty="0"/>
              <a:t>hybrid </a:t>
            </a:r>
            <a:r>
              <a:rPr lang="de-AT" sz="2400" dirty="0" err="1"/>
              <a:t>algorithm</a:t>
            </a:r>
            <a:r>
              <a:rPr lang="de-AT" sz="2400" dirty="0"/>
              <a:t> </a:t>
            </a:r>
            <a:r>
              <a:rPr lang="de-AT" sz="2400" dirty="0" err="1"/>
              <a:t>with</a:t>
            </a:r>
            <a:r>
              <a:rPr lang="de-AT" sz="2400" dirty="0"/>
              <a:t> </a:t>
            </a:r>
            <a:r>
              <a:rPr lang="de-AT" sz="2400" dirty="0" err="1"/>
              <a:t>min_size</a:t>
            </a:r>
            <a:r>
              <a:rPr lang="de-AT" sz="2400" dirty="0"/>
              <a:t> = n/2</a:t>
            </a:r>
            <a:endParaRPr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9C243CA-F527-41E0-A079-73614E10A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731" y="2982422"/>
            <a:ext cx="2896004" cy="200052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708FA60-3433-4806-8DC7-D21A6B289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02" y="2795184"/>
            <a:ext cx="5610191" cy="257757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6BD44D7-86EC-4D28-8697-F2AAAC65DAA9}"/>
              </a:ext>
            </a:extLst>
          </p:cNvPr>
          <p:cNvSpPr txBox="1"/>
          <p:nvPr/>
        </p:nvSpPr>
        <p:spPr>
          <a:xfrm>
            <a:off x="402977" y="310678"/>
            <a:ext cx="2650724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rPr lang="de-AT" dirty="0" err="1"/>
              <a:t>Thank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!</a:t>
            </a:r>
            <a:endParaRPr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FCFF753-0BAB-4D09-9AD8-BEF14182EB3D}"/>
              </a:ext>
            </a:extLst>
          </p:cNvPr>
          <p:cNvSpPr txBox="1"/>
          <p:nvPr/>
        </p:nvSpPr>
        <p:spPr>
          <a:xfrm>
            <a:off x="4762623" y="3044279"/>
            <a:ext cx="2666754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rPr lang="de-AT" dirty="0"/>
              <a:t>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86306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feld 1"/>
          <p:cNvSpPr txBox="1"/>
          <p:nvPr/>
        </p:nvSpPr>
        <p:spPr>
          <a:xfrm>
            <a:off x="402976" y="310677"/>
            <a:ext cx="591206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t>The Memory Challenge</a:t>
            </a:r>
          </a:p>
        </p:txBody>
      </p:sp>
      <p:pic>
        <p:nvPicPr>
          <p:cNvPr id="176" name="Grafik 3" descr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208" y="1757047"/>
            <a:ext cx="2286320" cy="44869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0" name="Gruppieren 7"/>
          <p:cNvGrpSpPr/>
          <p:nvPr/>
        </p:nvGrpSpPr>
        <p:grpSpPr>
          <a:xfrm>
            <a:off x="7678291" y="2093321"/>
            <a:ext cx="3365792" cy="3814355"/>
            <a:chOff x="0" y="0"/>
            <a:chExt cx="3365791" cy="3814353"/>
          </a:xfrm>
        </p:grpSpPr>
        <p:pic>
          <p:nvPicPr>
            <p:cNvPr id="177" name="Grafik 4" descr="Grafik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146" y="65441"/>
              <a:ext cx="3044796" cy="13035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" name="Grafik 5" descr="Grafik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144" y="1561113"/>
              <a:ext cx="3096648" cy="2187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" name="Rechteck 6"/>
            <p:cNvSpPr/>
            <p:nvPr/>
          </p:nvSpPr>
          <p:spPr>
            <a:xfrm>
              <a:off x="0" y="0"/>
              <a:ext cx="45719" cy="3814354"/>
            </a:xfrm>
            <a:prstGeom prst="rect">
              <a:avLst/>
            </a:prstGeom>
            <a:solidFill>
              <a:srgbClr val="002060"/>
            </a:solidFill>
            <a:ln w="12700" cap="flat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81" name="Rechteck: abgerundete Ecken 11"/>
          <p:cNvSpPr/>
          <p:nvPr/>
        </p:nvSpPr>
        <p:spPr>
          <a:xfrm>
            <a:off x="357256" y="1418052"/>
            <a:ext cx="11456202" cy="5129270"/>
          </a:xfrm>
          <a:prstGeom prst="roundRect">
            <a:avLst>
              <a:gd name="adj" fmla="val 128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FEA168E-D7A0-48F8-A174-C50B7F1DC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916" y="1785627"/>
            <a:ext cx="2362530" cy="442974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Breitbild</PresentationFormat>
  <Paragraphs>29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</vt:lpstr>
      <vt:lpstr>Wingdings</vt:lpstr>
      <vt:lpstr>Office</vt:lpstr>
      <vt:lpstr>The Strassen Algorithm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Strassen Algorithm</dc:title>
  <cp:lastModifiedBy>Christian Gollmann</cp:lastModifiedBy>
  <cp:revision>6</cp:revision>
  <dcterms:modified xsi:type="dcterms:W3CDTF">2020-01-29T22:03:45Z</dcterms:modified>
</cp:coreProperties>
</file>