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6a3d9267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6a3d9267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6a3d9267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6a3d9267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6a3d9267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6a3d9267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6a3d9267f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6a3d9267f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6a3d9267f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6a3d9267f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6a3d9267f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6a3d9267f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6a3d9267f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6a3d9267f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6a3d9267f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6a3d9267f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6a3d9267f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6a3d9267f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6a3d9267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6a3d9267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6a3d9267f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6a3d9267f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6a3d9267f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6a3d9267f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6a3d9267f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6a3d9267f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6a3d9267f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6a3d9267f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6a3d9267f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6a3d9267f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6a3d9267f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6a3d9267f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6a3d9267f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6a3d9267f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7150" y="1322450"/>
            <a:ext cx="89979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DOPP 2019W Exercise 3 </a:t>
            </a:r>
            <a:endParaRPr/>
          </a:p>
          <a:p>
            <a:pPr indent="0" lvl="0" marL="0" rtl="0" algn="ctr">
              <a:spcBef>
                <a:spcPts val="0"/>
              </a:spcBef>
              <a:spcAft>
                <a:spcPts val="0"/>
              </a:spcAft>
              <a:buClr>
                <a:schemeClr val="dk1"/>
              </a:buClr>
              <a:buSzPts val="1100"/>
              <a:buFont typeface="Arial"/>
              <a:buNone/>
            </a:pPr>
            <a:r>
              <a:rPr lang="en"/>
              <a:t>Group 32</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t/>
            </a:r>
            <a:endParaRPr sz="24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b="0" lang="en" sz="1800">
                <a:solidFill>
                  <a:srgbClr val="000000"/>
                </a:solidFill>
                <a:latin typeface="Arial"/>
                <a:ea typeface="Arial"/>
                <a:cs typeface="Arial"/>
                <a:sym typeface="Arial"/>
              </a:rPr>
              <a:t>Eszter Katalin Bognar - 11931695</a:t>
            </a:r>
            <a:endParaRPr b="0" sz="18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b="0" lang="en" sz="1800">
                <a:solidFill>
                  <a:srgbClr val="000000"/>
                </a:solidFill>
                <a:latin typeface="Arial"/>
                <a:ea typeface="Arial"/>
                <a:cs typeface="Arial"/>
                <a:sym typeface="Arial"/>
              </a:rPr>
              <a:t>Luis Kolb - 01622731</a:t>
            </a:r>
            <a:endParaRPr b="0" sz="18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b="0" lang="en" sz="1800">
                <a:solidFill>
                  <a:srgbClr val="000000"/>
                </a:solidFill>
                <a:latin typeface="Arial"/>
                <a:ea typeface="Arial"/>
                <a:cs typeface="Arial"/>
                <a:sym typeface="Arial"/>
              </a:rPr>
              <a:t>Alexander Leitner - 01525882</a:t>
            </a:r>
            <a:endParaRPr b="0" sz="18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t/>
            </a:r>
            <a:endParaRPr sz="2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7952" y="2987150"/>
            <a:ext cx="7688100" cy="541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rgbClr val="000000"/>
                </a:solidFill>
                <a:latin typeface="Arial"/>
                <a:ea typeface="Arial"/>
                <a:cs typeface="Arial"/>
                <a:sym typeface="Arial"/>
              </a:rPr>
              <a:t>Analysis of flows of refugees between countries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between refugees and Indicators</a:t>
            </a:r>
            <a:endParaRPr/>
          </a:p>
        </p:txBody>
      </p:sp>
      <p:sp>
        <p:nvSpPr>
          <p:cNvPr id="147" name="Google Shape;147;p22"/>
          <p:cNvSpPr txBox="1"/>
          <p:nvPr>
            <p:ph idx="1" type="body"/>
          </p:nvPr>
        </p:nvSpPr>
        <p:spPr>
          <a:xfrm>
            <a:off x="729450" y="20413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Are there typical characteristics of refugee origin and destination countries?</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Are there typical characteristics of large flows of refugees?</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Are there typical characteristics of refugee origin and destination countries?  </a:t>
            </a:r>
            <a:endParaRPr/>
          </a:p>
          <a:p>
            <a:pPr indent="0" lvl="0" marL="0" rtl="0" algn="l">
              <a:spcBef>
                <a:spcPts val="1600"/>
              </a:spcBef>
              <a:spcAft>
                <a:spcPts val="0"/>
              </a:spcAft>
              <a:buNone/>
            </a:pPr>
            <a:r>
              <a:t/>
            </a:r>
            <a:endParaRPr/>
          </a:p>
        </p:txBody>
      </p:sp>
      <p:sp>
        <p:nvSpPr>
          <p:cNvPr id="153" name="Google Shape;153;p23"/>
          <p:cNvSpPr txBox="1"/>
          <p:nvPr>
            <p:ph idx="1" type="body"/>
          </p:nvPr>
        </p:nvSpPr>
        <p:spPr>
          <a:xfrm>
            <a:off x="727650" y="2571750"/>
            <a:ext cx="76887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The World Governance Indicators of origin countries negatively correlate with the number of asylum seekers originating from there - when some Indicators decrease, the number of refugees originating from that country tends to increase. Important to notice, HDI and GDP have no correlation with the number of refugees fleeing a country or choosing a country to flee to.</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24"/>
          <p:cNvPicPr preferRelativeResize="0"/>
          <p:nvPr/>
        </p:nvPicPr>
        <p:blipFill>
          <a:blip r:embed="rId3">
            <a:alphaModFix/>
          </a:blip>
          <a:stretch>
            <a:fillRect/>
          </a:stretch>
        </p:blipFill>
        <p:spPr>
          <a:xfrm>
            <a:off x="1846872" y="0"/>
            <a:ext cx="5450256"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5"/>
          <p:cNvPicPr preferRelativeResize="0"/>
          <p:nvPr/>
        </p:nvPicPr>
        <p:blipFill>
          <a:blip r:embed="rId3">
            <a:alphaModFix/>
          </a:blip>
          <a:stretch>
            <a:fillRect/>
          </a:stretch>
        </p:blipFill>
        <p:spPr>
          <a:xfrm>
            <a:off x="1962286" y="152400"/>
            <a:ext cx="5219427"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Are there typical characteristics of large flows of refugees?</a:t>
            </a:r>
            <a:endParaRPr/>
          </a:p>
          <a:p>
            <a:pPr indent="0" lvl="0" marL="0" marR="0" rtl="0" algn="l">
              <a:lnSpc>
                <a:spcPct val="115000"/>
              </a:lnSpc>
              <a:spcBef>
                <a:spcPts val="1600"/>
              </a:spcBef>
              <a:spcAft>
                <a:spcPts val="1600"/>
              </a:spcAft>
              <a:buNone/>
            </a:pPr>
            <a:r>
              <a:t/>
            </a:r>
            <a:endParaRPr/>
          </a:p>
        </p:txBody>
      </p:sp>
      <p:sp>
        <p:nvSpPr>
          <p:cNvPr id="169" name="Google Shape;169;p26"/>
          <p:cNvSpPr txBox="1"/>
          <p:nvPr>
            <p:ph idx="1" type="body"/>
          </p:nvPr>
        </p:nvSpPr>
        <p:spPr>
          <a:xfrm>
            <a:off x="729450" y="2421775"/>
            <a:ext cx="76887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Typically, large flows of refugees originate from countries with rather negative Indicators from the WGI, as well as lower HDI and GDP. Destination countries typically register a much higher GDP and HDI, as well as much better/higher Indicators from the WGI.</a:t>
            </a:r>
            <a:endParaRPr/>
          </a:p>
          <a:p>
            <a:pPr indent="0" lvl="0" marL="0" marR="0" rtl="0" algn="l">
              <a:lnSpc>
                <a:spcPct val="115000"/>
              </a:lnSpc>
              <a:spcBef>
                <a:spcPts val="1600"/>
              </a:spcBef>
              <a:spcAft>
                <a:spcPts val="1600"/>
              </a:spcAft>
              <a:buNone/>
            </a:pPr>
            <a:r>
              <a:rPr lang="en"/>
              <a:t>Again, historical, geographical and cultural events and aspects play a huge part.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27"/>
          <p:cNvPicPr preferRelativeResize="0"/>
          <p:nvPr/>
        </p:nvPicPr>
        <p:blipFill>
          <a:blip r:embed="rId3">
            <a:alphaModFix/>
          </a:blip>
          <a:stretch>
            <a:fillRect/>
          </a:stretch>
        </p:blipFill>
        <p:spPr>
          <a:xfrm>
            <a:off x="152400" y="152400"/>
            <a:ext cx="8839200" cy="2194128"/>
          </a:xfrm>
          <a:prstGeom prst="rect">
            <a:avLst/>
          </a:prstGeom>
          <a:noFill/>
          <a:ln>
            <a:noFill/>
          </a:ln>
        </p:spPr>
      </p:pic>
      <p:pic>
        <p:nvPicPr>
          <p:cNvPr id="175" name="Google Shape;175;p27"/>
          <p:cNvPicPr preferRelativeResize="0"/>
          <p:nvPr/>
        </p:nvPicPr>
        <p:blipFill>
          <a:blip r:embed="rId4">
            <a:alphaModFix/>
          </a:blip>
          <a:stretch>
            <a:fillRect/>
          </a:stretch>
        </p:blipFill>
        <p:spPr>
          <a:xfrm>
            <a:off x="152400" y="2498928"/>
            <a:ext cx="8839201" cy="23389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Arial"/>
                <a:ea typeface="Arial"/>
                <a:cs typeface="Arial"/>
                <a:sym typeface="Arial"/>
              </a:rPr>
              <a:t>Can countries that will produce large numbers of refugees be predicted?</a:t>
            </a:r>
            <a:r>
              <a:rPr lang="en"/>
              <a:t> </a:t>
            </a:r>
            <a:endParaRPr/>
          </a:p>
          <a:p>
            <a:pPr indent="0" lvl="0" marL="0" rtl="0" algn="l">
              <a:spcBef>
                <a:spcPts val="1600"/>
              </a:spcBef>
              <a:spcAft>
                <a:spcPts val="0"/>
              </a:spcAft>
              <a:buNone/>
            </a:pPr>
            <a:r>
              <a:t/>
            </a:r>
            <a:endParaRPr/>
          </a:p>
        </p:txBody>
      </p:sp>
      <p:sp>
        <p:nvSpPr>
          <p:cNvPr id="181" name="Google Shape;181;p28"/>
          <p:cNvSpPr txBox="1"/>
          <p:nvPr>
            <p:ph idx="1" type="body"/>
          </p:nvPr>
        </p:nvSpPr>
        <p:spPr>
          <a:xfrm>
            <a:off x="727650" y="2571750"/>
            <a:ext cx="76887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First we look for the countries which </a:t>
            </a:r>
            <a:r>
              <a:rPr lang="en"/>
              <a:t>produce</a:t>
            </a:r>
            <a:r>
              <a:rPr lang="en"/>
              <a:t> the largest number of refugees </a:t>
            </a:r>
            <a:endParaRPr/>
          </a:p>
          <a:p>
            <a:pPr indent="0" lvl="0" marL="0" marR="0" rtl="0" algn="l">
              <a:lnSpc>
                <a:spcPct val="115000"/>
              </a:lnSpc>
              <a:spcBef>
                <a:spcPts val="1600"/>
              </a:spcBef>
              <a:spcAft>
                <a:spcPts val="0"/>
              </a:spcAft>
              <a:buNone/>
            </a:pPr>
            <a:r>
              <a:rPr lang="en"/>
              <a:t>Then use Lasso regression to predict the data from 2017 (based) on 2000-2016</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1600"/>
              </a:spcAft>
              <a:buNone/>
            </a:pPr>
            <a:r>
              <a:t/>
            </a:r>
            <a:endParaRPr/>
          </a:p>
        </p:txBody>
      </p:sp>
      <p:pic>
        <p:nvPicPr>
          <p:cNvPr id="182" name="Google Shape;182;p28"/>
          <p:cNvPicPr preferRelativeResize="0"/>
          <p:nvPr/>
        </p:nvPicPr>
        <p:blipFill>
          <a:blip r:embed="rId3">
            <a:alphaModFix/>
          </a:blip>
          <a:stretch>
            <a:fillRect/>
          </a:stretch>
        </p:blipFill>
        <p:spPr>
          <a:xfrm>
            <a:off x="971500" y="3631375"/>
            <a:ext cx="7201000" cy="596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Results of the prediction</a:t>
            </a:r>
            <a:endParaRPr/>
          </a:p>
          <a:p>
            <a:pPr indent="0" lvl="0" marL="0" rtl="0" algn="l">
              <a:spcBef>
                <a:spcPts val="1600"/>
              </a:spcBef>
              <a:spcAft>
                <a:spcPts val="0"/>
              </a:spcAft>
              <a:buNone/>
            </a:pPr>
            <a:r>
              <a:t/>
            </a:r>
            <a:endParaRPr/>
          </a:p>
        </p:txBody>
      </p:sp>
      <p:pic>
        <p:nvPicPr>
          <p:cNvPr id="188" name="Google Shape;188;p29"/>
          <p:cNvPicPr preferRelativeResize="0"/>
          <p:nvPr/>
        </p:nvPicPr>
        <p:blipFill>
          <a:blip r:embed="rId3">
            <a:alphaModFix/>
          </a:blip>
          <a:stretch>
            <a:fillRect/>
          </a:stretch>
        </p:blipFill>
        <p:spPr>
          <a:xfrm>
            <a:off x="2136425" y="2459275"/>
            <a:ext cx="4871150" cy="1631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Arial"/>
                <a:ea typeface="Arial"/>
                <a:cs typeface="Arial"/>
                <a:sym typeface="Arial"/>
              </a:rPr>
              <a:t>Can refugee flows be predicted?</a:t>
            </a:r>
            <a:endParaRPr>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0">
              <a:solidFill>
                <a:srgbClr val="000000"/>
              </a:solidFill>
              <a:latin typeface="Arial"/>
              <a:ea typeface="Arial"/>
              <a:cs typeface="Arial"/>
              <a:sym typeface="Arial"/>
            </a:endParaRPr>
          </a:p>
          <a:p>
            <a:pPr indent="0" lvl="0" marL="0" rtl="0" algn="l">
              <a:spcBef>
                <a:spcPts val="1600"/>
              </a:spcBef>
              <a:spcAft>
                <a:spcPts val="0"/>
              </a:spcAft>
              <a:buNone/>
            </a:pPr>
            <a:r>
              <a:t/>
            </a:r>
            <a:endParaRPr/>
          </a:p>
        </p:txBody>
      </p:sp>
      <p:sp>
        <p:nvSpPr>
          <p:cNvPr id="194" name="Google Shape;194;p30"/>
          <p:cNvSpPr txBox="1"/>
          <p:nvPr>
            <p:ph idx="1" type="body"/>
          </p:nvPr>
        </p:nvSpPr>
        <p:spPr>
          <a:xfrm>
            <a:off x="727650" y="2571750"/>
            <a:ext cx="76887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Difficult to answer</a:t>
            </a:r>
            <a:endParaRPr/>
          </a:p>
          <a:p>
            <a:pPr indent="0" lvl="0" marL="0" marR="0" rtl="0" algn="l">
              <a:lnSpc>
                <a:spcPct val="115000"/>
              </a:lnSpc>
              <a:spcBef>
                <a:spcPts val="1600"/>
              </a:spcBef>
              <a:spcAft>
                <a:spcPts val="0"/>
              </a:spcAft>
              <a:buNone/>
            </a:pPr>
            <a:r>
              <a:rPr lang="en"/>
              <a:t>s</a:t>
            </a:r>
            <a:r>
              <a:rPr lang="en"/>
              <a:t>uddenly</a:t>
            </a:r>
            <a:r>
              <a:rPr lang="en"/>
              <a:t> WAR!</a:t>
            </a:r>
            <a:endParaRPr/>
          </a:p>
          <a:p>
            <a:pPr indent="0" lvl="0" marL="0" rtl="0" algn="l">
              <a:spcBef>
                <a:spcPts val="1600"/>
              </a:spcBef>
              <a:spcAft>
                <a:spcPts val="0"/>
              </a:spcAft>
              <a:buNone/>
            </a:pPr>
            <a:r>
              <a:rPr lang="en"/>
              <a:t>environmental disasters (volcanic eruptions, drought…..) </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 of the analysis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What is the most accurate overview of flows of refugees between countries that can be obtained? </a:t>
            </a:r>
            <a:endParaRPr b="1" sz="1800"/>
          </a:p>
          <a:p>
            <a:pPr indent="-342900" lvl="0" marL="457200" rtl="0" algn="l">
              <a:spcBef>
                <a:spcPts val="0"/>
              </a:spcBef>
              <a:spcAft>
                <a:spcPts val="0"/>
              </a:spcAft>
              <a:buSzPts val="1800"/>
              <a:buChar char="●"/>
            </a:pPr>
            <a:r>
              <a:rPr b="1" lang="en" sz="1800"/>
              <a:t>Are there typical characteristics of refugee origin and destination countries? </a:t>
            </a:r>
            <a:endParaRPr b="1" sz="1800"/>
          </a:p>
          <a:p>
            <a:pPr indent="-342900" lvl="0" marL="457200" rtl="0" algn="l">
              <a:spcBef>
                <a:spcPts val="0"/>
              </a:spcBef>
              <a:spcAft>
                <a:spcPts val="0"/>
              </a:spcAft>
              <a:buSzPts val="1800"/>
              <a:buChar char="●"/>
            </a:pPr>
            <a:r>
              <a:rPr b="1" lang="en" sz="1800"/>
              <a:t>Are there typical characteristics of large flows of refugees? </a:t>
            </a:r>
            <a:endParaRPr b="1" sz="1800"/>
          </a:p>
          <a:p>
            <a:pPr indent="-342900" lvl="0" marL="457200" rtl="0" algn="l">
              <a:spcBef>
                <a:spcPts val="0"/>
              </a:spcBef>
              <a:spcAft>
                <a:spcPts val="0"/>
              </a:spcAft>
              <a:buSzPts val="1800"/>
              <a:buChar char="●"/>
            </a:pPr>
            <a:r>
              <a:rPr b="1" lang="en" sz="1800"/>
              <a:t>Can countries that will produce large numbers of refugees be predicted? Can refugee flows be predicted?</a:t>
            </a:r>
            <a:endParaRPr b="1" sz="18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OECD International Migration Database data (https://stats.oecd.org/Index.aspx?DataSetCode=MIG)</a:t>
            </a:r>
            <a:endParaRPr b="1" sz="1800"/>
          </a:p>
          <a:p>
            <a:pPr indent="-342900" lvl="0" marL="457200" rtl="0" algn="l">
              <a:spcBef>
                <a:spcPts val="0"/>
              </a:spcBef>
              <a:spcAft>
                <a:spcPts val="0"/>
              </a:spcAft>
              <a:buSzPts val="1800"/>
              <a:buChar char="●"/>
            </a:pPr>
            <a:r>
              <a:rPr b="1" lang="en" sz="1800"/>
              <a:t>Gross Domestic Product per Capita data (https://data.worldbank.org/indicator/NY.GDP.PCAP.CD)</a:t>
            </a:r>
            <a:endParaRPr b="1" sz="1800"/>
          </a:p>
          <a:p>
            <a:pPr indent="-342900" lvl="0" marL="457200" rtl="0" algn="l">
              <a:spcBef>
                <a:spcPts val="0"/>
              </a:spcBef>
              <a:spcAft>
                <a:spcPts val="0"/>
              </a:spcAft>
              <a:buSzPts val="1800"/>
              <a:buChar char="●"/>
            </a:pPr>
            <a:r>
              <a:rPr b="1" lang="en" sz="1800"/>
              <a:t>Human Development Index data (http://hdr.undp.org/en/data)</a:t>
            </a:r>
            <a:endParaRPr b="1" sz="1800"/>
          </a:p>
          <a:p>
            <a:pPr indent="-311150" lvl="0" marL="457200" rtl="0" algn="l">
              <a:spcBef>
                <a:spcPts val="0"/>
              </a:spcBef>
              <a:spcAft>
                <a:spcPts val="0"/>
              </a:spcAft>
              <a:buSzPts val="1300"/>
              <a:buChar char="●"/>
            </a:pPr>
            <a:r>
              <a:rPr b="1" lang="en" sz="1800"/>
              <a:t>World Governance Index data (https://datacatalog.worldbank.org/dataset/worldwide-governance-indicators</a:t>
            </a: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05" name="Google Shape;105;p16"/>
          <p:cNvSpPr txBox="1"/>
          <p:nvPr>
            <p:ph idx="1" type="body"/>
          </p:nvPr>
        </p:nvSpPr>
        <p:spPr>
          <a:xfrm>
            <a:off x="729450" y="2078875"/>
            <a:ext cx="7688700" cy="26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Each dataset were loaded and formatted including:</a:t>
            </a:r>
            <a:endParaRPr b="1" sz="1800"/>
          </a:p>
          <a:p>
            <a:pPr indent="-342900" lvl="0" marL="457200" rtl="0" algn="l">
              <a:spcBef>
                <a:spcPts val="1600"/>
              </a:spcBef>
              <a:spcAft>
                <a:spcPts val="0"/>
              </a:spcAft>
              <a:buSzPts val="1800"/>
              <a:buChar char="●"/>
            </a:pPr>
            <a:r>
              <a:rPr b="1" lang="en" sz="1800"/>
              <a:t>reshaping columns (changing rows to columns or columns to rows when necessary),</a:t>
            </a:r>
            <a:endParaRPr b="1" sz="1800"/>
          </a:p>
          <a:p>
            <a:pPr indent="-342900" lvl="0" marL="457200" rtl="0" algn="l">
              <a:spcBef>
                <a:spcPts val="0"/>
              </a:spcBef>
              <a:spcAft>
                <a:spcPts val="0"/>
              </a:spcAft>
              <a:buSzPts val="1800"/>
              <a:buChar char="●"/>
            </a:pPr>
            <a:r>
              <a:rPr b="1" lang="en" sz="1800"/>
              <a:t>getting rid of unwanted columns, </a:t>
            </a:r>
            <a:endParaRPr b="1" sz="1800"/>
          </a:p>
          <a:p>
            <a:pPr indent="-342900" lvl="0" marL="457200" rtl="0" algn="l">
              <a:spcBef>
                <a:spcPts val="0"/>
              </a:spcBef>
              <a:spcAft>
                <a:spcPts val="0"/>
              </a:spcAft>
              <a:buSzPts val="1800"/>
              <a:buChar char="●"/>
            </a:pPr>
            <a:r>
              <a:rPr b="1" lang="en" sz="1800"/>
              <a:t>renaming columns, </a:t>
            </a:r>
            <a:endParaRPr b="1" sz="1800"/>
          </a:p>
          <a:p>
            <a:pPr indent="-342900" lvl="0" marL="457200" rtl="0" algn="l">
              <a:spcBef>
                <a:spcPts val="0"/>
              </a:spcBef>
              <a:spcAft>
                <a:spcPts val="0"/>
              </a:spcAft>
              <a:buSzPts val="1800"/>
              <a:buChar char="●"/>
            </a:pPr>
            <a:r>
              <a:rPr b="1" lang="en" sz="1800"/>
              <a:t>setting proper data types,</a:t>
            </a:r>
            <a:endParaRPr b="1" sz="1800"/>
          </a:p>
          <a:p>
            <a:pPr indent="-342900" lvl="0" marL="457200" rtl="0" algn="l">
              <a:spcBef>
                <a:spcPts val="0"/>
              </a:spcBef>
              <a:spcAft>
                <a:spcPts val="0"/>
              </a:spcAft>
              <a:buSzPts val="1800"/>
              <a:buChar char="●"/>
            </a:pPr>
            <a:r>
              <a:rPr b="1" lang="en" sz="1800"/>
              <a:t>setting country-year multiindex to facilitate future data merge.</a:t>
            </a:r>
            <a:endParaRPr b="1" sz="18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4439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Resolving </a:t>
            </a:r>
            <a:r>
              <a:rPr lang="en" sz="2400">
                <a:solidFill>
                  <a:srgbClr val="000000"/>
                </a:solidFill>
                <a:highlight>
                  <a:srgbClr val="FFFFFF"/>
                </a:highlight>
                <a:latin typeface="Arial"/>
                <a:ea typeface="Arial"/>
                <a:cs typeface="Arial"/>
                <a:sym typeface="Arial"/>
              </a:rPr>
              <a:t>Country name inconsistency</a:t>
            </a:r>
            <a:endParaRPr sz="24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11" name="Google Shape;111;p17"/>
          <p:cNvSpPr txBox="1"/>
          <p:nvPr>
            <p:ph idx="1" type="body"/>
          </p:nvPr>
        </p:nvSpPr>
        <p:spPr>
          <a:xfrm>
            <a:off x="125125" y="2270150"/>
            <a:ext cx="48438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We searched for different usage and typos in county names.</a:t>
            </a:r>
            <a:endParaRPr b="1" sz="1400"/>
          </a:p>
          <a:p>
            <a:pPr indent="-317500" lvl="0" marL="457200" rtl="0" algn="l">
              <a:spcBef>
                <a:spcPts val="0"/>
              </a:spcBef>
              <a:spcAft>
                <a:spcPts val="0"/>
              </a:spcAft>
              <a:buSzPts val="1400"/>
              <a:buChar char="●"/>
            </a:pPr>
            <a:r>
              <a:rPr b="1" lang="en" sz="1400"/>
              <a:t>We selected oecd_df as base dataframe so we compare the country names in the oecd_df to the country names in the hdi_df, gdp_df, wgi_df datasets.</a:t>
            </a:r>
            <a:endParaRPr b="1" sz="1400"/>
          </a:p>
          <a:p>
            <a:pPr indent="-317500" lvl="0" marL="457200" rtl="0" algn="l">
              <a:spcBef>
                <a:spcPts val="0"/>
              </a:spcBef>
              <a:spcAft>
                <a:spcPts val="0"/>
              </a:spcAft>
              <a:buSzPts val="1400"/>
              <a:buChar char="●"/>
            </a:pPr>
            <a:r>
              <a:rPr b="1" lang="en" sz="1400"/>
              <a:t>For making the country names consistent, we first tried out the fuzzy search method of the fuzzywuzzy library. </a:t>
            </a:r>
            <a:endParaRPr b="1" sz="1400"/>
          </a:p>
          <a:p>
            <a:pPr indent="-317500" lvl="0" marL="457200" rtl="0" algn="l">
              <a:spcBef>
                <a:spcPts val="0"/>
              </a:spcBef>
              <a:spcAft>
                <a:spcPts val="0"/>
              </a:spcAft>
              <a:buSzPts val="1400"/>
              <a:buChar char="●"/>
            </a:pPr>
            <a:r>
              <a:rPr b="1" lang="en" sz="1400"/>
              <a:t>Due to errors, we finally decided to manually create a dictionary of country names to replace or delete them.</a:t>
            </a:r>
            <a:endParaRPr b="1" sz="1400"/>
          </a:p>
          <a:p>
            <a:pPr indent="0" lvl="0" marL="0" rtl="0" algn="l">
              <a:spcBef>
                <a:spcPts val="1600"/>
              </a:spcBef>
              <a:spcAft>
                <a:spcPts val="1600"/>
              </a:spcAft>
              <a:buNone/>
            </a:pPr>
            <a:r>
              <a:t/>
            </a:r>
            <a:endParaRPr sz="1400"/>
          </a:p>
        </p:txBody>
      </p:sp>
      <p:pic>
        <p:nvPicPr>
          <p:cNvPr id="112" name="Google Shape;112;p17"/>
          <p:cNvPicPr preferRelativeResize="0"/>
          <p:nvPr/>
        </p:nvPicPr>
        <p:blipFill>
          <a:blip r:embed="rId3">
            <a:alphaModFix/>
          </a:blip>
          <a:stretch>
            <a:fillRect/>
          </a:stretch>
        </p:blipFill>
        <p:spPr>
          <a:xfrm>
            <a:off x="5048223" y="1055538"/>
            <a:ext cx="3974900" cy="385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Outlier detection</a:t>
            </a:r>
            <a:endParaRPr/>
          </a:p>
        </p:txBody>
      </p:sp>
      <p:sp>
        <p:nvSpPr>
          <p:cNvPr id="118" name="Google Shape;118;p18"/>
          <p:cNvSpPr txBox="1"/>
          <p:nvPr>
            <p:ph idx="1" type="body"/>
          </p:nvPr>
        </p:nvSpPr>
        <p:spPr>
          <a:xfrm>
            <a:off x="729450" y="2078875"/>
            <a:ext cx="2077200" cy="279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We checked the distribution of hdi, wgi and gdp data showing there are more poor than wealthy countries...We can not see any outliers. GDP is skewed towards zero, HDI is in the range of [0-1], wgi metrics are in the range of [-3-3].</a:t>
            </a:r>
            <a:endParaRPr b="1" sz="1400"/>
          </a:p>
        </p:txBody>
      </p:sp>
      <p:pic>
        <p:nvPicPr>
          <p:cNvPr id="119" name="Google Shape;119;p18"/>
          <p:cNvPicPr preferRelativeResize="0"/>
          <p:nvPr/>
        </p:nvPicPr>
        <p:blipFill>
          <a:blip r:embed="rId3">
            <a:alphaModFix/>
          </a:blip>
          <a:stretch>
            <a:fillRect/>
          </a:stretch>
        </p:blipFill>
        <p:spPr>
          <a:xfrm>
            <a:off x="4733163" y="600413"/>
            <a:ext cx="2981325" cy="1971675"/>
          </a:xfrm>
          <a:prstGeom prst="rect">
            <a:avLst/>
          </a:prstGeom>
          <a:noFill/>
          <a:ln>
            <a:noFill/>
          </a:ln>
        </p:spPr>
      </p:pic>
      <p:pic>
        <p:nvPicPr>
          <p:cNvPr id="120" name="Google Shape;120;p18"/>
          <p:cNvPicPr preferRelativeResize="0"/>
          <p:nvPr/>
        </p:nvPicPr>
        <p:blipFill>
          <a:blip r:embed="rId4">
            <a:alphaModFix/>
          </a:blip>
          <a:stretch>
            <a:fillRect/>
          </a:stretch>
        </p:blipFill>
        <p:spPr>
          <a:xfrm>
            <a:off x="5913550" y="2737913"/>
            <a:ext cx="2876550" cy="2066925"/>
          </a:xfrm>
          <a:prstGeom prst="rect">
            <a:avLst/>
          </a:prstGeom>
          <a:noFill/>
          <a:ln>
            <a:noFill/>
          </a:ln>
        </p:spPr>
      </p:pic>
      <p:pic>
        <p:nvPicPr>
          <p:cNvPr id="121" name="Google Shape;121;p18"/>
          <p:cNvPicPr preferRelativeResize="0"/>
          <p:nvPr/>
        </p:nvPicPr>
        <p:blipFill>
          <a:blip r:embed="rId5">
            <a:alphaModFix/>
          </a:blip>
          <a:stretch>
            <a:fillRect/>
          </a:stretch>
        </p:blipFill>
        <p:spPr>
          <a:xfrm>
            <a:off x="2959050" y="2724488"/>
            <a:ext cx="2802100" cy="1981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Missing value handling</a:t>
            </a:r>
            <a:endParaRPr/>
          </a:p>
        </p:txBody>
      </p:sp>
      <p:sp>
        <p:nvSpPr>
          <p:cNvPr id="127" name="Google Shape;127;p19"/>
          <p:cNvSpPr txBox="1"/>
          <p:nvPr>
            <p:ph idx="1" type="body"/>
          </p:nvPr>
        </p:nvSpPr>
        <p:spPr>
          <a:xfrm>
            <a:off x="729450" y="1981700"/>
            <a:ext cx="4521600" cy="23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B5394"/>
                </a:solidFill>
              </a:rPr>
              <a:t>Missing values in the hgi, gdp and wgi data</a:t>
            </a:r>
            <a:endParaRPr b="1" sz="1800">
              <a:solidFill>
                <a:srgbClr val="0B5394"/>
              </a:solidFill>
            </a:endParaRPr>
          </a:p>
          <a:p>
            <a:pPr indent="0" lvl="0" marL="0" rtl="0" algn="l">
              <a:spcBef>
                <a:spcPts val="1600"/>
              </a:spcBef>
              <a:spcAft>
                <a:spcPts val="0"/>
              </a:spcAft>
              <a:buNone/>
            </a:pPr>
            <a:r>
              <a:rPr b="1" lang="en" sz="1400"/>
              <a:t>Since the hdi, gdp and wgi indicators can be treated equally and the values don't change rapidly from year to year we replace the missing data with the median of the data for the given country pairs. </a:t>
            </a:r>
            <a:endParaRPr b="1" sz="1400"/>
          </a:p>
          <a:p>
            <a:pPr indent="0" lvl="0" marL="0" rtl="0" algn="l">
              <a:spcBef>
                <a:spcPts val="1600"/>
              </a:spcBef>
              <a:spcAft>
                <a:spcPts val="1600"/>
              </a:spcAft>
              <a:buNone/>
            </a:pPr>
            <a:r>
              <a:rPr b="1" lang="en" sz="1400"/>
              <a:t>We selected this method because interpolation can't work properly where there are many missing values one after another. Where there weren't any data available for the given country pairs, we simply dropped the rows.</a:t>
            </a:r>
            <a:endParaRPr b="1" sz="1400"/>
          </a:p>
        </p:txBody>
      </p:sp>
      <p:pic>
        <p:nvPicPr>
          <p:cNvPr id="128" name="Google Shape;128;p19"/>
          <p:cNvPicPr preferRelativeResize="0"/>
          <p:nvPr/>
        </p:nvPicPr>
        <p:blipFill>
          <a:blip r:embed="rId3">
            <a:alphaModFix/>
          </a:blip>
          <a:stretch>
            <a:fillRect/>
          </a:stretch>
        </p:blipFill>
        <p:spPr>
          <a:xfrm>
            <a:off x="5767687" y="569300"/>
            <a:ext cx="3318538" cy="457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Missing value handling</a:t>
            </a:r>
            <a:endParaRPr/>
          </a:p>
        </p:txBody>
      </p:sp>
      <p:sp>
        <p:nvSpPr>
          <p:cNvPr id="134" name="Google Shape;134;p20"/>
          <p:cNvSpPr txBox="1"/>
          <p:nvPr>
            <p:ph idx="1" type="body"/>
          </p:nvPr>
        </p:nvSpPr>
        <p:spPr>
          <a:xfrm>
            <a:off x="729450" y="1853850"/>
            <a:ext cx="7422300" cy="30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B5394"/>
                </a:solidFill>
              </a:rPr>
              <a:t>Missing values in the oecd dataset</a:t>
            </a:r>
            <a:endParaRPr b="1" sz="1800">
              <a:solidFill>
                <a:srgbClr val="0B5394"/>
              </a:solidFill>
            </a:endParaRPr>
          </a:p>
          <a:p>
            <a:pPr indent="-317500" lvl="0" marL="457200" rtl="0" algn="l">
              <a:spcBef>
                <a:spcPts val="1600"/>
              </a:spcBef>
              <a:spcAft>
                <a:spcPts val="0"/>
              </a:spcAft>
              <a:buSzPts val="1400"/>
              <a:buChar char="●"/>
            </a:pPr>
            <a:r>
              <a:rPr b="1" lang="en" sz="1400"/>
              <a:t>There are a number of country pairs (e.g. Albania-Chile) where none of the years have inflows of asylum seekers between countries. Since we could not find any similar data source where there was appropriate data available for cold deck imputation. We assume that migration is not considerable between these countries and we decided to delete these rows from the final dataset. </a:t>
            </a:r>
            <a:endParaRPr b="1" sz="1400"/>
          </a:p>
          <a:p>
            <a:pPr indent="-317500" lvl="0" marL="457200" rtl="0" algn="l">
              <a:spcBef>
                <a:spcPts val="0"/>
              </a:spcBef>
              <a:spcAft>
                <a:spcPts val="0"/>
              </a:spcAft>
              <a:buSzPts val="1400"/>
              <a:buChar char="●"/>
            </a:pPr>
            <a:r>
              <a:rPr b="1" lang="en" sz="1400"/>
              <a:t>For the remaining missing values, we calculated the median of asylum_seekers for the given country pairs and filled the holes with this value. </a:t>
            </a:r>
            <a:endParaRPr b="1" sz="14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2346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a:t>
            </a:r>
            <a:r>
              <a:rPr lang="en"/>
              <a:t>ataset validation</a:t>
            </a:r>
            <a:endParaRPr/>
          </a:p>
          <a:p>
            <a:pPr indent="0" lvl="0" marL="0" rtl="0" algn="l">
              <a:spcBef>
                <a:spcPts val="0"/>
              </a:spcBef>
              <a:spcAft>
                <a:spcPts val="0"/>
              </a:spcAft>
              <a:buNone/>
            </a:pPr>
            <a:r>
              <a:t/>
            </a:r>
            <a:endParaRPr/>
          </a:p>
        </p:txBody>
      </p:sp>
      <p:sp>
        <p:nvSpPr>
          <p:cNvPr id="140" name="Google Shape;140;p21"/>
          <p:cNvSpPr txBox="1"/>
          <p:nvPr>
            <p:ph idx="1" type="body"/>
          </p:nvPr>
        </p:nvSpPr>
        <p:spPr>
          <a:xfrm>
            <a:off x="729450" y="3235476"/>
            <a:ext cx="8107200" cy="1808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We can see that the most remarkable refugee inflow was in 2015-2017 from Syria, Afghanistan, Iraq and Albania and Serbia to Germany, Turkey and Hungary. This coincide with the recent news about massive influx of refugees from the Middle East to Europe through the Balkan route. </a:t>
            </a:r>
            <a:endParaRPr b="1" sz="120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We can see that the HDI and GDP indexes are very low of the refugee producer countries and also the Political Stability and Absence of Violence/Terrorism indicator shows problems. </a:t>
            </a:r>
            <a:endParaRPr b="1" sz="120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Destination countries usually have higher gdp, hdi values and more political stability.</a:t>
            </a:r>
            <a:endParaRPr b="1" sz="120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We can see that our dataset is comprehensive and good source for further analysis.</a:t>
            </a:r>
            <a:endParaRPr b="1" sz="1200"/>
          </a:p>
        </p:txBody>
      </p:sp>
      <p:pic>
        <p:nvPicPr>
          <p:cNvPr id="141" name="Google Shape;141;p21"/>
          <p:cNvPicPr preferRelativeResize="0"/>
          <p:nvPr/>
        </p:nvPicPr>
        <p:blipFill>
          <a:blip r:embed="rId3">
            <a:alphaModFix/>
          </a:blip>
          <a:stretch>
            <a:fillRect/>
          </a:stretch>
        </p:blipFill>
        <p:spPr>
          <a:xfrm>
            <a:off x="3129100" y="730925"/>
            <a:ext cx="5795600" cy="216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