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6" r:id="rId4"/>
    <p:sldId id="268" r:id="rId5"/>
    <p:sldId id="272" r:id="rId6"/>
    <p:sldId id="259" r:id="rId7"/>
    <p:sldId id="260" r:id="rId8"/>
    <p:sldId id="270" r:id="rId9"/>
    <p:sldId id="271" r:id="rId10"/>
  </p:sldIdLst>
  <p:sldSz cx="18300700" cy="10299700"/>
  <p:notesSz cx="18300700" cy="10299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1" d="100"/>
          <a:sy n="31" d="100"/>
        </p:scale>
        <p:origin x="1042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FFAB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FFAB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FFAB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"/>
            <a:ext cx="18288000" cy="102869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FFAB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55914" y="1114361"/>
            <a:ext cx="14388871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FFAB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5035" y="2368931"/>
            <a:ext cx="16470630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9350" y="1035050"/>
            <a:ext cx="6990715" cy="63543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ctr">
              <a:lnSpc>
                <a:spcPct val="99800"/>
              </a:lnSpc>
              <a:spcBef>
                <a:spcPts val="110"/>
              </a:spcBef>
            </a:pPr>
            <a:r>
              <a:rPr lang="de-DE" sz="8800" spc="545" dirty="0" err="1">
                <a:solidFill>
                  <a:srgbClr val="FFFFFF"/>
                </a:solidFill>
              </a:rPr>
              <a:t>KaraokeNet</a:t>
            </a:r>
            <a:r>
              <a:rPr lang="de-DE" sz="4050" spc="545" dirty="0">
                <a:solidFill>
                  <a:srgbClr val="FFFFFF"/>
                </a:solidFill>
              </a:rPr>
              <a:t> </a:t>
            </a:r>
            <a:br>
              <a:rPr lang="de-DE" sz="4050" spc="545" dirty="0">
                <a:solidFill>
                  <a:srgbClr val="FFFFFF"/>
                </a:solidFill>
              </a:rPr>
            </a:br>
            <a:br>
              <a:rPr lang="de-DE" sz="4050" spc="545" dirty="0">
                <a:solidFill>
                  <a:srgbClr val="FFFFFF"/>
                </a:solidFill>
              </a:rPr>
            </a:br>
            <a:br>
              <a:rPr lang="de-DE" sz="4050" spc="545" dirty="0">
                <a:solidFill>
                  <a:srgbClr val="FFFFFF"/>
                </a:solidFill>
              </a:rPr>
            </a:br>
            <a:r>
              <a:rPr sz="4050" spc="535" dirty="0">
                <a:solidFill>
                  <a:srgbClr val="FFFFFF"/>
                </a:solidFill>
              </a:rPr>
              <a:t>Karaoke </a:t>
            </a:r>
            <a:r>
              <a:rPr sz="4050" spc="530" dirty="0">
                <a:solidFill>
                  <a:srgbClr val="FFFFFF"/>
                </a:solidFill>
              </a:rPr>
              <a:t>mit</a:t>
            </a:r>
            <a:r>
              <a:rPr sz="4050" spc="290" dirty="0">
                <a:solidFill>
                  <a:srgbClr val="FFFFFF"/>
                </a:solidFill>
              </a:rPr>
              <a:t> </a:t>
            </a:r>
            <a:r>
              <a:rPr sz="4050" spc="480" dirty="0">
                <a:solidFill>
                  <a:srgbClr val="FFFFFF"/>
                </a:solidFill>
              </a:rPr>
              <a:t>Convolutional</a:t>
            </a:r>
            <a:r>
              <a:rPr sz="4050" spc="295" dirty="0">
                <a:solidFill>
                  <a:srgbClr val="FFFFFF"/>
                </a:solidFill>
              </a:rPr>
              <a:t> </a:t>
            </a:r>
            <a:r>
              <a:rPr sz="4050" spc="455" dirty="0">
                <a:solidFill>
                  <a:srgbClr val="FFFFFF"/>
                </a:solidFill>
              </a:rPr>
              <a:t>Neural </a:t>
            </a:r>
            <a:r>
              <a:rPr sz="4050" spc="545" dirty="0">
                <a:solidFill>
                  <a:srgbClr val="FFFFFF"/>
                </a:solidFill>
              </a:rPr>
              <a:t>Networks</a:t>
            </a:r>
            <a:br>
              <a:rPr lang="de-DE" sz="4050" spc="545" dirty="0">
                <a:solidFill>
                  <a:srgbClr val="FFFFFF"/>
                </a:solidFill>
              </a:rPr>
            </a:br>
            <a:br>
              <a:rPr lang="de-DE" sz="4050" spc="545" dirty="0">
                <a:solidFill>
                  <a:srgbClr val="FFFFFF"/>
                </a:solidFill>
              </a:rPr>
            </a:br>
            <a:br>
              <a:rPr lang="de-DE" sz="4050" spc="545" dirty="0">
                <a:solidFill>
                  <a:srgbClr val="FFFFFF"/>
                </a:solidFill>
              </a:rPr>
            </a:br>
            <a:endParaRPr sz="405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334127" cy="1029572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70" dirty="0"/>
              <a:t>Einführung</a:t>
            </a:r>
          </a:p>
        </p:txBody>
      </p:sp>
      <p:sp>
        <p:nvSpPr>
          <p:cNvPr id="5" name="object 5"/>
          <p:cNvSpPr/>
          <p:nvPr/>
        </p:nvSpPr>
        <p:spPr>
          <a:xfrm>
            <a:off x="1954326" y="711326"/>
            <a:ext cx="5216525" cy="28575"/>
          </a:xfrm>
          <a:custGeom>
            <a:avLst/>
            <a:gdLst/>
            <a:ahLst/>
            <a:cxnLst/>
            <a:rect l="l" t="t" r="r" b="b"/>
            <a:pathLst>
              <a:path w="5216525" h="28575">
                <a:moveTo>
                  <a:pt x="5216207" y="0"/>
                </a:moveTo>
                <a:lnTo>
                  <a:pt x="0" y="0"/>
                </a:lnTo>
                <a:lnTo>
                  <a:pt x="0" y="28575"/>
                </a:lnTo>
                <a:lnTo>
                  <a:pt x="5216207" y="28575"/>
                </a:lnTo>
                <a:lnTo>
                  <a:pt x="5216207" y="0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9B0E8F9-422C-3F21-FDB6-54DAB28DD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793" y="3092450"/>
            <a:ext cx="15426992" cy="5261158"/>
          </a:xfrm>
          <a:prstGeom prst="rect">
            <a:avLst/>
          </a:prstGeom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871AE4BE-E1E9-48B3-91CF-A2AB750F7BCC}"/>
              </a:ext>
            </a:extLst>
          </p:cNvPr>
          <p:cNvCxnSpPr>
            <a:cxnSpLocks/>
            <a:stCxn id="11" idx="3"/>
          </p:cNvCxnSpPr>
          <p:nvPr/>
        </p:nvCxnSpPr>
        <p:spPr>
          <a:xfrm flipH="1">
            <a:off x="3173464" y="2771033"/>
            <a:ext cx="1547249" cy="2244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EE0D0536-E00B-4EE1-9CC1-92C03A621CFA}"/>
              </a:ext>
            </a:extLst>
          </p:cNvPr>
          <p:cNvSpPr/>
          <p:nvPr/>
        </p:nvSpPr>
        <p:spPr>
          <a:xfrm>
            <a:off x="4464051" y="1946092"/>
            <a:ext cx="1752600" cy="966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Auswahl des Songs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1E4D055E-E6A3-4F7F-91D4-70553FF09047}"/>
              </a:ext>
            </a:extLst>
          </p:cNvPr>
          <p:cNvCxnSpPr>
            <a:cxnSpLocks/>
          </p:cNvCxnSpPr>
          <p:nvPr/>
        </p:nvCxnSpPr>
        <p:spPr>
          <a:xfrm flipH="1">
            <a:off x="12084051" y="2657944"/>
            <a:ext cx="1574684" cy="2012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84A477FA-4F6C-4A48-A922-5DE84BBA4D6A}"/>
              </a:ext>
            </a:extLst>
          </p:cNvPr>
          <p:cNvSpPr/>
          <p:nvPr/>
        </p:nvSpPr>
        <p:spPr>
          <a:xfrm>
            <a:off x="12960350" y="1642731"/>
            <a:ext cx="1905000" cy="1015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Text und Gesang einüben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660ADAEB-4261-428A-84C8-506C6685D96D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16084550" y="6292850"/>
            <a:ext cx="781867" cy="765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2F9D0E45-D109-4026-A684-843B10946D24}"/>
              </a:ext>
            </a:extLst>
          </p:cNvPr>
          <p:cNvSpPr/>
          <p:nvPr/>
        </p:nvSpPr>
        <p:spPr>
          <a:xfrm>
            <a:off x="16609755" y="6902450"/>
            <a:ext cx="1752600" cy="10640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Aufnahme starten</a:t>
            </a:r>
          </a:p>
          <a:p>
            <a:pPr algn="ctr"/>
            <a:r>
              <a:rPr lang="de-DE" dirty="0"/>
              <a:t> 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DA6A1E6D-D435-958A-0F91-42C32F0026C1}"/>
              </a:ext>
            </a:extLst>
          </p:cNvPr>
          <p:cNvSpPr/>
          <p:nvPr/>
        </p:nvSpPr>
        <p:spPr>
          <a:xfrm>
            <a:off x="8290763" y="8781914"/>
            <a:ext cx="1752600" cy="10640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Aufnahme starten</a:t>
            </a:r>
          </a:p>
          <a:p>
            <a:pPr algn="ctr"/>
            <a:r>
              <a:rPr lang="de-DE" dirty="0"/>
              <a:t> 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83C04B81-6185-1D3E-22EB-70F288BE46FF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9167063" y="7434475"/>
            <a:ext cx="1354887" cy="1347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"/>
            <a:ext cx="18288000" cy="1028697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49564" y="942499"/>
            <a:ext cx="1438887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pc="670" dirty="0"/>
              <a:t>Text und Gesang einüben</a:t>
            </a:r>
            <a:endParaRPr spc="670" dirty="0"/>
          </a:p>
        </p:txBody>
      </p:sp>
      <p:sp>
        <p:nvSpPr>
          <p:cNvPr id="5" name="object 5"/>
          <p:cNvSpPr/>
          <p:nvPr/>
        </p:nvSpPr>
        <p:spPr>
          <a:xfrm>
            <a:off x="1954326" y="711326"/>
            <a:ext cx="5216525" cy="28575"/>
          </a:xfrm>
          <a:custGeom>
            <a:avLst/>
            <a:gdLst/>
            <a:ahLst/>
            <a:cxnLst/>
            <a:rect l="l" t="t" r="r" b="b"/>
            <a:pathLst>
              <a:path w="5216525" h="28575">
                <a:moveTo>
                  <a:pt x="5216207" y="0"/>
                </a:moveTo>
                <a:lnTo>
                  <a:pt x="0" y="0"/>
                </a:lnTo>
                <a:lnTo>
                  <a:pt x="0" y="28575"/>
                </a:lnTo>
                <a:lnTo>
                  <a:pt x="5216207" y="28575"/>
                </a:lnTo>
                <a:lnTo>
                  <a:pt x="5216207" y="0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8E8E7C4A-8BC4-BA60-ACC2-BEE0CA249D46}"/>
              </a:ext>
            </a:extLst>
          </p:cNvPr>
          <p:cNvCxnSpPr/>
          <p:nvPr/>
        </p:nvCxnSpPr>
        <p:spPr>
          <a:xfrm flipH="1">
            <a:off x="13198475" y="3134507"/>
            <a:ext cx="1828800" cy="129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F4DC7E5B-DD54-9E1A-7390-0E9498D2CD91}"/>
              </a:ext>
            </a:extLst>
          </p:cNvPr>
          <p:cNvSpPr/>
          <p:nvPr/>
        </p:nvSpPr>
        <p:spPr>
          <a:xfrm>
            <a:off x="13569950" y="1492250"/>
            <a:ext cx="3352800" cy="1676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Die verschiedenen Lieder werden angezeigt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B461B4A8-1E67-5502-B590-1D02574882BA}"/>
              </a:ext>
            </a:extLst>
          </p:cNvPr>
          <p:cNvSpPr/>
          <p:nvPr/>
        </p:nvSpPr>
        <p:spPr>
          <a:xfrm>
            <a:off x="14368462" y="5249862"/>
            <a:ext cx="3663950" cy="2514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Diese können auch abgespielt werden, um einen ersten Eindruck des Lieds zu erhalten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448F7CD1-F6AF-E5C6-2D2A-6617B29AE59E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15246350" y="3168650"/>
            <a:ext cx="954087" cy="2081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extLst>
              <a:ext uri="{FF2B5EF4-FFF2-40B4-BE49-F238E27FC236}">
                <a16:creationId xmlns:a16="http://schemas.microsoft.com/office/drawing/2014/main" id="{94903255-C48A-59D1-EC07-1DAFAFF45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086" y="2333113"/>
            <a:ext cx="10896277" cy="669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06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"/>
            <a:ext cx="18288000" cy="1028697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49564" y="942499"/>
            <a:ext cx="1438887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pc="670" dirty="0"/>
              <a:t>Hier erfolgt die Aufnahme </a:t>
            </a:r>
            <a:endParaRPr spc="670" dirty="0"/>
          </a:p>
        </p:txBody>
      </p:sp>
      <p:sp>
        <p:nvSpPr>
          <p:cNvPr id="5" name="object 5"/>
          <p:cNvSpPr/>
          <p:nvPr/>
        </p:nvSpPr>
        <p:spPr>
          <a:xfrm>
            <a:off x="1954326" y="711326"/>
            <a:ext cx="5216525" cy="28575"/>
          </a:xfrm>
          <a:custGeom>
            <a:avLst/>
            <a:gdLst/>
            <a:ahLst/>
            <a:cxnLst/>
            <a:rect l="l" t="t" r="r" b="b"/>
            <a:pathLst>
              <a:path w="5216525" h="28575">
                <a:moveTo>
                  <a:pt x="5216207" y="0"/>
                </a:moveTo>
                <a:lnTo>
                  <a:pt x="0" y="0"/>
                </a:lnTo>
                <a:lnTo>
                  <a:pt x="0" y="28575"/>
                </a:lnTo>
                <a:lnTo>
                  <a:pt x="5216207" y="28575"/>
                </a:lnTo>
                <a:lnTo>
                  <a:pt x="5216207" y="0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696689B-62DE-BF0A-3FD6-D04414E10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256" y="2068918"/>
            <a:ext cx="11780299" cy="7143993"/>
          </a:xfrm>
          <a:prstGeom prst="rect">
            <a:avLst/>
          </a:prstGeom>
        </p:spPr>
      </p:pic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12CD4424-FCB1-4563-9F57-11CF82ECD176}"/>
              </a:ext>
            </a:extLst>
          </p:cNvPr>
          <p:cNvCxnSpPr>
            <a:cxnSpLocks/>
          </p:cNvCxnSpPr>
          <p:nvPr/>
        </p:nvCxnSpPr>
        <p:spPr>
          <a:xfrm>
            <a:off x="3054350" y="3917031"/>
            <a:ext cx="1981200" cy="775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DC7CD38D-37C8-49BD-A793-350B4F97363B}"/>
              </a:ext>
            </a:extLst>
          </p:cNvPr>
          <p:cNvCxnSpPr>
            <a:cxnSpLocks/>
          </p:cNvCxnSpPr>
          <p:nvPr/>
        </p:nvCxnSpPr>
        <p:spPr>
          <a:xfrm flipH="1">
            <a:off x="13874750" y="6689850"/>
            <a:ext cx="990600" cy="2193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43BF058D-E7A1-4D4E-9302-E3F0A71DC750}"/>
              </a:ext>
            </a:extLst>
          </p:cNvPr>
          <p:cNvSpPr/>
          <p:nvPr/>
        </p:nvSpPr>
        <p:spPr>
          <a:xfrm>
            <a:off x="14712950" y="4768850"/>
            <a:ext cx="3276600" cy="2057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Sobald das Lied fertig ist, kann hier die Bewertung der Stimme ausgelesen werden.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E0D67BC3-901C-458E-8863-48A9D65950A2}"/>
              </a:ext>
            </a:extLst>
          </p:cNvPr>
          <p:cNvSpPr/>
          <p:nvPr/>
        </p:nvSpPr>
        <p:spPr>
          <a:xfrm>
            <a:off x="-1" y="1982787"/>
            <a:ext cx="3213257" cy="19342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Beim Start läuft ein Video mit der Hintergrundmusik und dem Text.</a:t>
            </a:r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782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69850" y="-31749"/>
            <a:ext cx="18370550" cy="103632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49564" y="942499"/>
            <a:ext cx="1438887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pc="670" dirty="0"/>
              <a:t>Bewertung</a:t>
            </a:r>
            <a:endParaRPr spc="670" dirty="0"/>
          </a:p>
        </p:txBody>
      </p:sp>
      <p:sp>
        <p:nvSpPr>
          <p:cNvPr id="5" name="object 5"/>
          <p:cNvSpPr/>
          <p:nvPr/>
        </p:nvSpPr>
        <p:spPr>
          <a:xfrm>
            <a:off x="1954326" y="711326"/>
            <a:ext cx="5216525" cy="28575"/>
          </a:xfrm>
          <a:custGeom>
            <a:avLst/>
            <a:gdLst/>
            <a:ahLst/>
            <a:cxnLst/>
            <a:rect l="l" t="t" r="r" b="b"/>
            <a:pathLst>
              <a:path w="5216525" h="28575">
                <a:moveTo>
                  <a:pt x="5216207" y="0"/>
                </a:moveTo>
                <a:lnTo>
                  <a:pt x="0" y="0"/>
                </a:lnTo>
                <a:lnTo>
                  <a:pt x="0" y="28575"/>
                </a:lnTo>
                <a:lnTo>
                  <a:pt x="5216207" y="28575"/>
                </a:lnTo>
                <a:lnTo>
                  <a:pt x="5216207" y="0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E0D67BC3-901C-458E-8863-48A9D65950A2}"/>
              </a:ext>
            </a:extLst>
          </p:cNvPr>
          <p:cNvSpPr/>
          <p:nvPr/>
        </p:nvSpPr>
        <p:spPr>
          <a:xfrm>
            <a:off x="82549" y="1829530"/>
            <a:ext cx="3213257" cy="19342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Hier sieht man die Bewertung in einem Stufensystem von Schlecht-Durchschnitt-Gut</a:t>
            </a:r>
          </a:p>
          <a:p>
            <a:pPr algn="ctr"/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B629FED-41B6-072A-8E46-D1C427EB1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193" y="2722687"/>
            <a:ext cx="14661958" cy="6466733"/>
          </a:xfrm>
          <a:prstGeom prst="rect">
            <a:avLst/>
          </a:prstGeom>
        </p:spPr>
      </p:pic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12CD4424-FCB1-4563-9F57-11CF82ECD176}"/>
              </a:ext>
            </a:extLst>
          </p:cNvPr>
          <p:cNvCxnSpPr>
            <a:cxnSpLocks/>
          </p:cNvCxnSpPr>
          <p:nvPr/>
        </p:nvCxnSpPr>
        <p:spPr>
          <a:xfrm>
            <a:off x="2673350" y="3170383"/>
            <a:ext cx="2622358" cy="1622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15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"/>
            <a:ext cx="18446750" cy="1040764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55914" y="1114361"/>
            <a:ext cx="4545330" cy="222625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5700"/>
              </a:lnSpc>
              <a:spcBef>
                <a:spcPts val="260"/>
              </a:spcBef>
            </a:pPr>
            <a:r>
              <a:rPr spc="570" dirty="0"/>
              <a:t>Convolutional</a:t>
            </a:r>
            <a:r>
              <a:rPr lang="de-DE" spc="570" dirty="0"/>
              <a:t> </a:t>
            </a:r>
            <a:r>
              <a:rPr lang="de-DE" spc="570" dirty="0" err="1"/>
              <a:t>Neural</a:t>
            </a:r>
            <a:r>
              <a:rPr spc="570" dirty="0"/>
              <a:t> </a:t>
            </a:r>
            <a:r>
              <a:rPr spc="650" dirty="0"/>
              <a:t>Networks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54974" y="3240595"/>
            <a:ext cx="6318885" cy="607025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95"/>
              </a:spcBef>
            </a:pPr>
            <a:r>
              <a:rPr lang="de-DE" sz="2800" spc="325" dirty="0">
                <a:solidFill>
                  <a:srgbClr val="FFFFFF"/>
                </a:solidFill>
                <a:latin typeface="Calibri"/>
                <a:cs typeface="Calibri"/>
              </a:rPr>
              <a:t>Ein </a:t>
            </a:r>
            <a:r>
              <a:rPr lang="de-DE" sz="2800" spc="325" dirty="0" err="1">
                <a:solidFill>
                  <a:srgbClr val="FFFFFF"/>
                </a:solidFill>
                <a:latin typeface="Calibri"/>
                <a:cs typeface="Calibri"/>
              </a:rPr>
              <a:t>Convolutional</a:t>
            </a:r>
            <a:r>
              <a:rPr lang="de-DE" sz="2800" spc="3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de-DE" sz="2800" spc="325" dirty="0" err="1">
                <a:solidFill>
                  <a:srgbClr val="FFFFFF"/>
                </a:solidFill>
                <a:latin typeface="Calibri"/>
                <a:cs typeface="Calibri"/>
              </a:rPr>
              <a:t>Neural</a:t>
            </a:r>
            <a:r>
              <a:rPr lang="de-DE" sz="2800" spc="325" dirty="0">
                <a:solidFill>
                  <a:srgbClr val="FFFFFF"/>
                </a:solidFill>
                <a:latin typeface="Calibri"/>
                <a:cs typeface="Calibri"/>
              </a:rPr>
              <a:t> Network (CNN oder </a:t>
            </a:r>
            <a:r>
              <a:rPr lang="de-DE" sz="2800" spc="325" dirty="0" err="1">
                <a:solidFill>
                  <a:srgbClr val="FFFFFF"/>
                </a:solidFill>
                <a:latin typeface="Calibri"/>
                <a:cs typeface="Calibri"/>
              </a:rPr>
              <a:t>ConvNet</a:t>
            </a:r>
            <a:r>
              <a:rPr lang="de-DE" sz="2800" spc="325" dirty="0">
                <a:solidFill>
                  <a:srgbClr val="FFFFFF"/>
                </a:solidFill>
                <a:latin typeface="Calibri"/>
                <a:cs typeface="Calibri"/>
              </a:rPr>
              <a:t>, faltendes neuronales Netz) ist eine Netzwerkarchitektur für Deep Learning, die direkt anhand von Daten lernt.</a:t>
            </a:r>
          </a:p>
          <a:p>
            <a:pPr marL="12700" marR="5080">
              <a:lnSpc>
                <a:spcPct val="100099"/>
              </a:lnSpc>
              <a:spcBef>
                <a:spcPts val="95"/>
              </a:spcBef>
            </a:pPr>
            <a:endParaRPr lang="de-DE" sz="2800" spc="325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12700" marR="5080">
              <a:lnSpc>
                <a:spcPct val="100099"/>
              </a:lnSpc>
              <a:spcBef>
                <a:spcPts val="95"/>
              </a:spcBef>
            </a:pPr>
            <a:r>
              <a:rPr lang="de-DE" sz="2800" spc="325" dirty="0">
                <a:solidFill>
                  <a:srgbClr val="FFFFFF"/>
                </a:solidFill>
                <a:latin typeface="Calibri"/>
                <a:cs typeface="Calibri"/>
              </a:rPr>
              <a:t>CNNs sind besonders nützlich, um Muster in Bildern und Audio zu finden und Objekte, Klassen und Kategorien zu erkennen. Zudem können sie bei der Klassifizierung von Audio-, Zeitreihen- und Signaldaten sehr effektiv sein.</a:t>
            </a:r>
            <a:endParaRPr lang="de-DE"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54326" y="711326"/>
            <a:ext cx="5216525" cy="28575"/>
          </a:xfrm>
          <a:custGeom>
            <a:avLst/>
            <a:gdLst/>
            <a:ahLst/>
            <a:cxnLst/>
            <a:rect l="l" t="t" r="r" b="b"/>
            <a:pathLst>
              <a:path w="5216525" h="28575">
                <a:moveTo>
                  <a:pt x="5216207" y="0"/>
                </a:moveTo>
                <a:lnTo>
                  <a:pt x="0" y="0"/>
                </a:lnTo>
                <a:lnTo>
                  <a:pt x="0" y="28575"/>
                </a:lnTo>
                <a:lnTo>
                  <a:pt x="5216207" y="28575"/>
                </a:lnTo>
                <a:lnTo>
                  <a:pt x="5216207" y="0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76077" y="1156703"/>
            <a:ext cx="5886449" cy="77503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217"/>
            <a:ext cx="18288000" cy="1028697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758950" y="2787650"/>
            <a:ext cx="6308725" cy="28873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35"/>
              </a:spcBef>
            </a:pPr>
            <a:r>
              <a:rPr lang="de-DE" sz="2300" spc="315" dirty="0">
                <a:solidFill>
                  <a:srgbClr val="FFFFFF"/>
                </a:solidFill>
                <a:latin typeface="Calibri"/>
                <a:cs typeface="Calibri"/>
              </a:rPr>
              <a:t>Ein Spektrogramm ist die bildliche Darstellung des zeitlichen Verlaufs des Frequenzspektrums eines Signals</a:t>
            </a:r>
          </a:p>
          <a:p>
            <a:pPr marL="12700" marR="5080">
              <a:lnSpc>
                <a:spcPct val="99500"/>
              </a:lnSpc>
              <a:spcBef>
                <a:spcPts val="135"/>
              </a:spcBef>
            </a:pPr>
            <a:endParaRPr lang="de-DE" sz="2300" spc="315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12700" marR="5080">
              <a:lnSpc>
                <a:spcPct val="99500"/>
              </a:lnSpc>
              <a:spcBef>
                <a:spcPts val="135"/>
              </a:spcBef>
            </a:pPr>
            <a:endParaRPr lang="de-DE" sz="2300" spc="315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12700" marR="5080">
              <a:lnSpc>
                <a:spcPct val="99500"/>
              </a:lnSpc>
              <a:spcBef>
                <a:spcPts val="135"/>
              </a:spcBef>
            </a:pPr>
            <a:r>
              <a:rPr lang="de-DE" sz="2300" spc="315" dirty="0">
                <a:solidFill>
                  <a:srgbClr val="FFFFFF"/>
                </a:solidFill>
                <a:latin typeface="Calibri"/>
                <a:cs typeface="Calibri"/>
              </a:rPr>
              <a:t>Fourier-</a:t>
            </a:r>
            <a:r>
              <a:rPr lang="de-DE" sz="2300" spc="315" dirty="0" err="1">
                <a:solidFill>
                  <a:srgbClr val="FFFFFF"/>
                </a:solidFill>
                <a:latin typeface="Calibri"/>
                <a:cs typeface="Calibri"/>
              </a:rPr>
              <a:t>Transformations</a:t>
            </a:r>
            <a:r>
              <a:rPr lang="de-DE" sz="2300" spc="315" dirty="0">
                <a:solidFill>
                  <a:srgbClr val="FFFFFF"/>
                </a:solidFill>
                <a:latin typeface="Calibri"/>
                <a:cs typeface="Calibri"/>
              </a:rPr>
              <a:t> Formel zur Umwandlung von Audiospuren in ein vom CNN auswertbares Format</a:t>
            </a:r>
            <a:endParaRPr lang="de-DE" sz="23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55914" y="1115365"/>
            <a:ext cx="4493260" cy="764312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5700"/>
              </a:lnSpc>
              <a:spcBef>
                <a:spcPts val="260"/>
              </a:spcBef>
            </a:pPr>
            <a:r>
              <a:rPr lang="de-DE" spc="615" dirty="0" err="1"/>
              <a:t>Spektogramm</a:t>
            </a:r>
            <a:endParaRPr spc="725" dirty="0"/>
          </a:p>
        </p:txBody>
      </p:sp>
      <p:sp>
        <p:nvSpPr>
          <p:cNvPr id="5" name="object 5"/>
          <p:cNvSpPr/>
          <p:nvPr/>
        </p:nvSpPr>
        <p:spPr>
          <a:xfrm>
            <a:off x="1954326" y="711326"/>
            <a:ext cx="5216525" cy="28575"/>
          </a:xfrm>
          <a:custGeom>
            <a:avLst/>
            <a:gdLst/>
            <a:ahLst/>
            <a:cxnLst/>
            <a:rect l="l" t="t" r="r" b="b"/>
            <a:pathLst>
              <a:path w="5216525" h="28575">
                <a:moveTo>
                  <a:pt x="5216207" y="0"/>
                </a:moveTo>
                <a:lnTo>
                  <a:pt x="0" y="0"/>
                </a:lnTo>
                <a:lnTo>
                  <a:pt x="0" y="28575"/>
                </a:lnTo>
                <a:lnTo>
                  <a:pt x="5216207" y="28575"/>
                </a:lnTo>
                <a:lnTo>
                  <a:pt x="5216207" y="0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7C0324A-3CE6-56C1-4AB6-DCB382618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814" y="2254250"/>
            <a:ext cx="8936272" cy="6172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217"/>
            <a:ext cx="18288000" cy="1028697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758950" y="2787650"/>
            <a:ext cx="6308725" cy="178702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35"/>
              </a:spcBef>
            </a:pPr>
            <a:r>
              <a:rPr lang="de-DE" sz="2300" spc="315" dirty="0" err="1">
                <a:solidFill>
                  <a:srgbClr val="FFFFFF"/>
                </a:solidFill>
                <a:latin typeface="Calibri"/>
                <a:cs typeface="Calibri"/>
              </a:rPr>
              <a:t>Demucs</a:t>
            </a:r>
            <a:r>
              <a:rPr lang="de-DE" sz="2300" spc="315" dirty="0">
                <a:solidFill>
                  <a:srgbClr val="FFFFFF"/>
                </a:solidFill>
                <a:latin typeface="Calibri"/>
                <a:cs typeface="Calibri"/>
              </a:rPr>
              <a:t> ist ein hochmodernes Modell zur Trennung von Musikquellen, das derzeit in der Lage ist, Schlagzeug, Bass und Gesang vom Rest der Begleitung zu trennen.</a:t>
            </a:r>
            <a:endParaRPr lang="de-DE" sz="23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55914" y="1115365"/>
            <a:ext cx="4493260" cy="764312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5700"/>
              </a:lnSpc>
              <a:spcBef>
                <a:spcPts val="260"/>
              </a:spcBef>
            </a:pPr>
            <a:r>
              <a:rPr lang="de-DE" spc="615" dirty="0" err="1"/>
              <a:t>Demucs</a:t>
            </a:r>
            <a:endParaRPr spc="725" dirty="0"/>
          </a:p>
        </p:txBody>
      </p:sp>
      <p:sp>
        <p:nvSpPr>
          <p:cNvPr id="5" name="object 5"/>
          <p:cNvSpPr/>
          <p:nvPr/>
        </p:nvSpPr>
        <p:spPr>
          <a:xfrm>
            <a:off x="1954326" y="711326"/>
            <a:ext cx="5216525" cy="28575"/>
          </a:xfrm>
          <a:custGeom>
            <a:avLst/>
            <a:gdLst/>
            <a:ahLst/>
            <a:cxnLst/>
            <a:rect l="l" t="t" r="r" b="b"/>
            <a:pathLst>
              <a:path w="5216525" h="28575">
                <a:moveTo>
                  <a:pt x="5216207" y="0"/>
                </a:moveTo>
                <a:lnTo>
                  <a:pt x="0" y="0"/>
                </a:lnTo>
                <a:lnTo>
                  <a:pt x="0" y="28575"/>
                </a:lnTo>
                <a:lnTo>
                  <a:pt x="5216207" y="28575"/>
                </a:lnTo>
                <a:lnTo>
                  <a:pt x="5216207" y="0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50" name="Picture 2" descr="demucs-service">
            <a:extLst>
              <a:ext uri="{FF2B5EF4-FFF2-40B4-BE49-F238E27FC236}">
                <a16:creationId xmlns:a16="http://schemas.microsoft.com/office/drawing/2014/main" id="{3F0BE468-7580-B756-0376-C89CDB68B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916753"/>
            <a:ext cx="9251952" cy="5832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817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558"/>
            <a:ext cx="18288000" cy="1028697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758950" y="2787650"/>
            <a:ext cx="6308725" cy="214097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35"/>
              </a:spcBef>
            </a:pPr>
            <a:r>
              <a:rPr lang="de-DE" sz="2300" spc="315" dirty="0" err="1">
                <a:solidFill>
                  <a:srgbClr val="FFFFFF"/>
                </a:solidFill>
                <a:latin typeface="Calibri"/>
                <a:cs typeface="Calibri"/>
              </a:rPr>
              <a:t>Gradio</a:t>
            </a:r>
            <a:r>
              <a:rPr lang="de-DE" sz="2300" spc="315" dirty="0">
                <a:solidFill>
                  <a:srgbClr val="FFFFFF"/>
                </a:solidFill>
                <a:latin typeface="Calibri"/>
                <a:cs typeface="Calibri"/>
              </a:rPr>
              <a:t> ist ein Open-Source-Python-Paket, mit dem Sie schnell und einfach anpassbare UI-Komponenten für Ihr ML-Modell, eine beliebige API oder sogar eine beliebige Python-Funktion mit wenigen Zeilen Code erstellen können.</a:t>
            </a:r>
            <a:endParaRPr lang="de-DE" sz="23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55914" y="1115365"/>
            <a:ext cx="4493260" cy="764312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5700"/>
              </a:lnSpc>
              <a:spcBef>
                <a:spcPts val="260"/>
              </a:spcBef>
            </a:pPr>
            <a:r>
              <a:rPr lang="de-DE" spc="615" dirty="0" err="1"/>
              <a:t>Gradio</a:t>
            </a:r>
            <a:endParaRPr spc="725" dirty="0"/>
          </a:p>
        </p:txBody>
      </p:sp>
      <p:sp>
        <p:nvSpPr>
          <p:cNvPr id="5" name="object 5"/>
          <p:cNvSpPr/>
          <p:nvPr/>
        </p:nvSpPr>
        <p:spPr>
          <a:xfrm>
            <a:off x="1954326" y="711326"/>
            <a:ext cx="5216525" cy="28575"/>
          </a:xfrm>
          <a:custGeom>
            <a:avLst/>
            <a:gdLst/>
            <a:ahLst/>
            <a:cxnLst/>
            <a:rect l="l" t="t" r="r" b="b"/>
            <a:pathLst>
              <a:path w="5216525" h="28575">
                <a:moveTo>
                  <a:pt x="5216207" y="0"/>
                </a:moveTo>
                <a:lnTo>
                  <a:pt x="0" y="0"/>
                </a:lnTo>
                <a:lnTo>
                  <a:pt x="0" y="28575"/>
                </a:lnTo>
                <a:lnTo>
                  <a:pt x="5216207" y="28575"/>
                </a:lnTo>
                <a:lnTo>
                  <a:pt x="5216207" y="0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30" name="Picture 6" descr="Building A Customer Churn Prediction App with Gradio. | by Bright Eshun |  Medium">
            <a:extLst>
              <a:ext uri="{FF2B5EF4-FFF2-40B4-BE49-F238E27FC236}">
                <a16:creationId xmlns:a16="http://schemas.microsoft.com/office/drawing/2014/main" id="{FD328A66-E7EF-2691-7F5B-3339A5048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268" y="1644650"/>
            <a:ext cx="8858250" cy="590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971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AB4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248</Words>
  <Application>Microsoft Office PowerPoint</Application>
  <PresentationFormat>Benutzerdefiniert</PresentationFormat>
  <Paragraphs>31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KaraokeNet    Karaoke mit Convolutional Neural Networks   </vt:lpstr>
      <vt:lpstr>Einführung</vt:lpstr>
      <vt:lpstr>Text und Gesang einüben</vt:lpstr>
      <vt:lpstr>Hier erfolgt die Aufnahme </vt:lpstr>
      <vt:lpstr>Bewertung</vt:lpstr>
      <vt:lpstr>Convolutional Neural Networks</vt:lpstr>
      <vt:lpstr>Spektogramm</vt:lpstr>
      <vt:lpstr>Demucs</vt:lpstr>
      <vt:lpstr>Gradio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KaraokeNet    Karaoke mit Convolutional Neural Networks</dc:title>
  <dc:creator>User</dc:creator>
  <cp:lastModifiedBy>fisnik ta</cp:lastModifiedBy>
  <cp:revision>13</cp:revision>
  <dcterms:created xsi:type="dcterms:W3CDTF">2024-06-03T19:06:43Z</dcterms:created>
  <dcterms:modified xsi:type="dcterms:W3CDTF">2024-07-05T11:35:48Z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2024-06-03T00:00:00Z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2024-06-03T00:00:00Z</vt:filetime>
  </property>
  <property fmtid="{D5CDD505-2E9C-101B-9397-08002B2CF9AE}" pid="5" name="Producer">
    <vt:lpwstr>GPL Ghostscript 10.02.0</vt:lpwstr>
  </property>
</Properties>
</file>