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2"/>
    <p:sldId id="264" r:id="rId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CDCE"/>
          </a:solidFill>
        </a:fill>
      </a:tcStyle>
    </a:wholeTbl>
    <a:band2H>
      <a:tcTxStyle/>
      <a:tcStyle>
        <a:tcBdr/>
        <a:fill>
          <a:solidFill>
            <a:srgbClr val="FCE7E8"/>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微软雅黑"/>
          <a:ea typeface="微软雅黑"/>
          <a:cs typeface="微软雅黑"/>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微软雅黑"/>
          <a:ea typeface="微软雅黑"/>
          <a:cs typeface="微软雅黑"/>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微软雅黑"/>
          <a:ea typeface="微软雅黑"/>
          <a:cs typeface="微软雅黑"/>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xfrm>
            <a:off x="1143000" y="685800"/>
            <a:ext cx="4572000" cy="3429000"/>
          </a:xfrm>
          <a:prstGeom prst="rect">
            <a:avLst/>
          </a:prstGeom>
        </p:spPr>
        <p:txBody>
          <a:bodyPr/>
          <a:lstStyle/>
          <a:p>
            <a:endParaRPr/>
          </a:p>
        </p:txBody>
      </p:sp>
      <p:sp>
        <p:nvSpPr>
          <p:cNvPr id="151" name="Shape 15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98" name="标题文本"/>
          <p:cNvSpPr txBox="1">
            <a:spLocks noGrp="1"/>
          </p:cNvSpPr>
          <p:nvPr>
            <p:ph type="title"/>
          </p:nvPr>
        </p:nvSpPr>
        <p:spPr>
          <a:xfrm>
            <a:off x="838200" y="365125"/>
            <a:ext cx="10515600" cy="1325563"/>
          </a:xfrm>
          <a:prstGeom prst="rect">
            <a:avLst/>
          </a:prstGeom>
        </p:spPr>
        <p:txBody>
          <a:bodyPr>
            <a:normAutofit/>
          </a:bodyPr>
          <a:lstStyle>
            <a:lvl1pPr>
              <a:defRPr sz="4400">
                <a:latin typeface="Calibri Light"/>
                <a:ea typeface="Calibri Light"/>
                <a:cs typeface="Calibri Light"/>
                <a:sym typeface="Calibri Light"/>
              </a:defRPr>
            </a:lvl1pPr>
          </a:lstStyle>
          <a:p>
            <a:r>
              <a:t>标题文本</a:t>
            </a:r>
          </a:p>
        </p:txBody>
      </p:sp>
      <p:sp>
        <p:nvSpPr>
          <p:cNvPr id="99"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13"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14" name="正文级别 1…"/>
          <p:cNvSpPr txBox="1">
            <a:spLocks noGrp="1"/>
          </p:cNvSpPr>
          <p:nvPr>
            <p:ph type="body" sz="half" idx="1"/>
          </p:nvPr>
        </p:nvSpPr>
        <p:spPr>
          <a:xfrm>
            <a:off x="5183187" y="987425"/>
            <a:ext cx="6172201" cy="4873625"/>
          </a:xfrm>
          <a:prstGeom prst="rect">
            <a:avLst/>
          </a:prstGeom>
        </p:spPr>
        <p:txBody>
          <a:bodyPr>
            <a:normAutofit/>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5" name="Text Placeholder 3"/>
          <p:cNvSpPr>
            <a:spLocks noGrp="1"/>
          </p:cNvSpPr>
          <p:nvPr>
            <p:ph type="body" sz="quarter" idx="13"/>
          </p:nvPr>
        </p:nvSpPr>
        <p:spPr>
          <a:xfrm>
            <a:off x="839787" y="2057400"/>
            <a:ext cx="3932239" cy="3811588"/>
          </a:xfrm>
          <a:prstGeom prst="rect">
            <a:avLst/>
          </a:prstGeom>
        </p:spPr>
        <p:txBody>
          <a:bodyPr>
            <a:normAutofit/>
          </a:bodyPr>
          <a:lstStyle/>
          <a:p>
            <a:pPr marL="0" indent="0">
              <a:buSzTx/>
              <a:buFontTx/>
              <a:buNone/>
              <a:defRPr sz="1600">
                <a:latin typeface="+mj-lt"/>
                <a:ea typeface="+mj-ea"/>
                <a:cs typeface="+mj-cs"/>
                <a:sym typeface="Calibri"/>
              </a:defRPr>
            </a:pPr>
            <a:endParaRPr/>
          </a:p>
        </p:txBody>
      </p:sp>
      <p:sp>
        <p:nvSpPr>
          <p:cNvPr id="116"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23"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24" name="Picture Placeholder 2"/>
          <p:cNvSpPr>
            <a:spLocks noGrp="1"/>
          </p:cNvSpPr>
          <p:nvPr>
            <p:ph type="pic" sz="half" idx="13"/>
          </p:nvPr>
        </p:nvSpPr>
        <p:spPr>
          <a:xfrm>
            <a:off x="5183187" y="987425"/>
            <a:ext cx="6172201" cy="4873625"/>
          </a:xfrm>
          <a:prstGeom prst="rect">
            <a:avLst/>
          </a:prstGeom>
        </p:spPr>
        <p:txBody>
          <a:bodyPr lIns="91439" rIns="91439"/>
          <a:lstStyle/>
          <a:p>
            <a:endParaRPr/>
          </a:p>
        </p:txBody>
      </p:sp>
      <p:sp>
        <p:nvSpPr>
          <p:cNvPr id="125" name="正文级别 1…"/>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6"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33" name="标题文本"/>
          <p:cNvSpPr txBox="1">
            <a:spLocks noGrp="1"/>
          </p:cNvSpPr>
          <p:nvPr>
            <p:ph type="title"/>
          </p:nvPr>
        </p:nvSpPr>
        <p:spPr>
          <a:xfrm>
            <a:off x="838200" y="365125"/>
            <a:ext cx="10515600" cy="1325563"/>
          </a:xfrm>
          <a:prstGeom prst="rect">
            <a:avLst/>
          </a:prstGeom>
        </p:spPr>
        <p:txBody>
          <a:bodyPr>
            <a:normAutofit/>
          </a:bodyPr>
          <a:lstStyle>
            <a:lvl1pPr>
              <a:defRPr sz="4400">
                <a:latin typeface="Calibri Light"/>
                <a:ea typeface="Calibri Light"/>
                <a:cs typeface="Calibri Light"/>
                <a:sym typeface="Calibri Light"/>
              </a:defRPr>
            </a:lvl1pPr>
          </a:lstStyle>
          <a:p>
            <a:r>
              <a:t>标题文本</a:t>
            </a:r>
          </a:p>
        </p:txBody>
      </p:sp>
      <p:sp>
        <p:nvSpPr>
          <p:cNvPr id="134" name="正文级别 1…"/>
          <p:cNvSpPr txBox="1">
            <a:spLocks noGrp="1"/>
          </p:cNvSpPr>
          <p:nvPr>
            <p:ph type="body" idx="1"/>
          </p:nvPr>
        </p:nvSpPr>
        <p:spPr>
          <a:xfrm>
            <a:off x="838200" y="1825625"/>
            <a:ext cx="10515600" cy="4351338"/>
          </a:xfrm>
          <a:prstGeom prst="rect">
            <a:avLst/>
          </a:prstGeom>
        </p:spPr>
        <p:txBody>
          <a:bodyPr>
            <a:normAutofit/>
          </a:bodyPr>
          <a:lstStyle>
            <a:lvl1pPr>
              <a:defRPr sz="2800">
                <a:latin typeface="+mj-lt"/>
                <a:ea typeface="+mj-ea"/>
                <a:cs typeface="+mj-cs"/>
                <a:sym typeface="Calibri"/>
              </a:defRPr>
            </a:lvl1pPr>
            <a:lvl2pPr marL="723900" indent="-266700">
              <a:defRPr sz="2800">
                <a:latin typeface="+mj-lt"/>
                <a:ea typeface="+mj-ea"/>
                <a:cs typeface="+mj-cs"/>
                <a:sym typeface="Calibri"/>
              </a:defRPr>
            </a:lvl2pPr>
            <a:lvl3pPr marL="1234439" indent="-320039">
              <a:defRPr sz="2800">
                <a:latin typeface="+mj-lt"/>
                <a:ea typeface="+mj-ea"/>
                <a:cs typeface="+mj-cs"/>
                <a:sym typeface="Calibri"/>
              </a:defRPr>
            </a:lvl3pPr>
            <a:lvl4pPr marL="1727200" indent="-355600">
              <a:defRPr sz="2800">
                <a:latin typeface="+mj-lt"/>
                <a:ea typeface="+mj-ea"/>
                <a:cs typeface="+mj-cs"/>
                <a:sym typeface="Calibri"/>
              </a:defRPr>
            </a:lvl4pPr>
            <a:lvl5pPr marL="2184400" indent="-355600">
              <a:defRPr sz="28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5"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142" name="标题文本"/>
          <p:cNvSpPr txBox="1">
            <a:spLocks noGrp="1"/>
          </p:cNvSpPr>
          <p:nvPr>
            <p:ph type="title"/>
          </p:nvPr>
        </p:nvSpPr>
        <p:spPr>
          <a:xfrm>
            <a:off x="8724900" y="365125"/>
            <a:ext cx="2628900" cy="5811838"/>
          </a:xfrm>
          <a:prstGeom prst="rect">
            <a:avLst/>
          </a:prstGeom>
        </p:spPr>
        <p:txBody>
          <a:bodyPr>
            <a:normAutofit/>
          </a:bodyPr>
          <a:lstStyle>
            <a:lvl1pPr>
              <a:defRPr sz="4400">
                <a:latin typeface="Calibri Light"/>
                <a:ea typeface="Calibri Light"/>
                <a:cs typeface="Calibri Light"/>
                <a:sym typeface="Calibri Light"/>
              </a:defRPr>
            </a:lvl1pPr>
          </a:lstStyle>
          <a:p>
            <a:r>
              <a:t>标题文本</a:t>
            </a:r>
          </a:p>
        </p:txBody>
      </p:sp>
      <p:sp>
        <p:nvSpPr>
          <p:cNvPr id="143" name="正文级别 1…"/>
          <p:cNvSpPr txBox="1">
            <a:spLocks noGrp="1"/>
          </p:cNvSpPr>
          <p:nvPr>
            <p:ph type="body" idx="1"/>
          </p:nvPr>
        </p:nvSpPr>
        <p:spPr>
          <a:xfrm>
            <a:off x="838200" y="365125"/>
            <a:ext cx="7734300" cy="5811838"/>
          </a:xfrm>
          <a:prstGeom prst="rect">
            <a:avLst/>
          </a:prstGeom>
        </p:spPr>
        <p:txBody>
          <a:bodyPr>
            <a:normAutofit/>
          </a:bodyPr>
          <a:lstStyle>
            <a:lvl1pPr>
              <a:defRPr sz="2800">
                <a:latin typeface="+mj-lt"/>
                <a:ea typeface="+mj-ea"/>
                <a:cs typeface="+mj-cs"/>
                <a:sym typeface="Calibri"/>
              </a:defRPr>
            </a:lvl1pPr>
            <a:lvl2pPr marL="723900" indent="-266700">
              <a:defRPr sz="2800">
                <a:latin typeface="+mj-lt"/>
                <a:ea typeface="+mj-ea"/>
                <a:cs typeface="+mj-cs"/>
                <a:sym typeface="Calibri"/>
              </a:defRPr>
            </a:lvl2pPr>
            <a:lvl3pPr marL="1234439" indent="-320039">
              <a:defRPr sz="2800">
                <a:latin typeface="+mj-lt"/>
                <a:ea typeface="+mj-ea"/>
                <a:cs typeface="+mj-cs"/>
                <a:sym typeface="Calibri"/>
              </a:defRPr>
            </a:lvl3pPr>
            <a:lvl4pPr marL="1727200" indent="-355600">
              <a:defRPr sz="2800">
                <a:latin typeface="+mj-lt"/>
                <a:ea typeface="+mj-ea"/>
                <a:cs typeface="+mj-cs"/>
                <a:sym typeface="Calibri"/>
              </a:defRPr>
            </a:lvl4pPr>
            <a:lvl5pPr marL="2184400" indent="-355600">
              <a:defRPr sz="28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4"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_Title Slide">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 name="Rounded Rectangle 12"/>
          <p:cNvSpPr/>
          <p:nvPr/>
        </p:nvSpPr>
        <p:spPr>
          <a:xfrm>
            <a:off x="0" y="463100"/>
            <a:ext cx="142875" cy="416823"/>
          </a:xfrm>
          <a:prstGeom prst="roundRect">
            <a:avLst>
              <a:gd name="adj" fmla="val 0"/>
            </a:avLst>
          </a:prstGeom>
          <a:solidFill>
            <a:schemeClr val="accent1"/>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28" name="正文级别 1…"/>
          <p:cNvSpPr txBox="1">
            <a:spLocks noGrp="1"/>
          </p:cNvSpPr>
          <p:nvPr>
            <p:ph type="body" sz="quarter" idx="1"/>
          </p:nvPr>
        </p:nvSpPr>
        <p:spPr>
          <a:xfrm>
            <a:off x="252192" y="463100"/>
            <a:ext cx="3817475" cy="416823"/>
          </a:xfrm>
          <a:prstGeom prst="rect">
            <a:avLst/>
          </a:prstGeom>
        </p:spPr>
        <p:txBody>
          <a:bodyPr lIns="0" tIns="0" rIns="0" bIns="0" anchor="ctr">
            <a:normAutofit/>
          </a:bodyPr>
          <a:lstStyle>
            <a:lvl1pPr marL="0" indent="0">
              <a:buSzTx/>
              <a:buFontTx/>
              <a:buNone/>
              <a:defRPr sz="2000">
                <a:solidFill>
                  <a:srgbClr val="404040"/>
                </a:solidFill>
                <a:latin typeface="微软雅黑"/>
                <a:ea typeface="微软雅黑"/>
                <a:cs typeface="微软雅黑"/>
                <a:sym typeface="微软雅黑"/>
              </a:defRPr>
            </a:lvl1pPr>
            <a:lvl2pPr marL="685800" indent="-228600">
              <a:buFontTx/>
              <a:defRPr sz="2000">
                <a:solidFill>
                  <a:srgbClr val="404040"/>
                </a:solidFill>
                <a:latin typeface="微软雅黑"/>
                <a:ea typeface="微软雅黑"/>
                <a:cs typeface="微软雅黑"/>
                <a:sym typeface="微软雅黑"/>
              </a:defRPr>
            </a:lvl2pPr>
            <a:lvl3pPr marL="1168400" indent="-254000">
              <a:buFontTx/>
              <a:defRPr sz="2000">
                <a:solidFill>
                  <a:srgbClr val="404040"/>
                </a:solidFill>
                <a:latin typeface="微软雅黑"/>
                <a:ea typeface="微软雅黑"/>
                <a:cs typeface="微软雅黑"/>
                <a:sym typeface="微软雅黑"/>
              </a:defRPr>
            </a:lvl3pPr>
            <a:lvl4pPr marL="1657350" indent="-285750">
              <a:buFontTx/>
              <a:defRPr sz="2000">
                <a:solidFill>
                  <a:srgbClr val="404040"/>
                </a:solidFill>
                <a:latin typeface="微软雅黑"/>
                <a:ea typeface="微软雅黑"/>
                <a:cs typeface="微软雅黑"/>
                <a:sym typeface="微软雅黑"/>
              </a:defRPr>
            </a:lvl4pPr>
            <a:lvl5pPr marL="2114550" indent="-285750">
              <a:buFontTx/>
              <a:defRPr sz="2000">
                <a:solidFill>
                  <a:srgbClr val="404040"/>
                </a:solidFill>
                <a:latin typeface="微软雅黑"/>
                <a:ea typeface="微软雅黑"/>
                <a:cs typeface="微软雅黑"/>
                <a:sym typeface="微软雅黑"/>
              </a:defRPr>
            </a:lvl5pPr>
          </a:lstStyle>
          <a:p>
            <a:r>
              <a:t>正文级别 1</a:t>
            </a:r>
          </a:p>
          <a:p>
            <a:pPr lvl="1"/>
            <a:r>
              <a:t>正文级别 2</a:t>
            </a:r>
          </a:p>
          <a:p>
            <a:pPr lvl="2"/>
            <a:r>
              <a:t>正文级别 3</a:t>
            </a:r>
          </a:p>
          <a:p>
            <a:pPr lvl="3"/>
            <a:r>
              <a:t>正文级别 4</a:t>
            </a:r>
          </a:p>
          <a:p>
            <a:pPr lvl="4"/>
            <a:r>
              <a:t>正文级别 5</a:t>
            </a:r>
          </a:p>
        </p:txBody>
      </p:sp>
      <p:sp>
        <p:nvSpPr>
          <p:cNvPr id="29" name="Rounded Rectangle 9"/>
          <p:cNvSpPr/>
          <p:nvPr/>
        </p:nvSpPr>
        <p:spPr>
          <a:xfrm>
            <a:off x="11471564" y="372774"/>
            <a:ext cx="431079" cy="298740"/>
          </a:xfrm>
          <a:prstGeom prst="roundRect">
            <a:avLst>
              <a:gd name="adj" fmla="val 50000"/>
            </a:avLst>
          </a:prstGeom>
          <a:solidFill>
            <a:srgbClr val="E7E6E6"/>
          </a:solidFill>
          <a:ln w="12700">
            <a:miter lim="400000"/>
          </a:ln>
        </p:spPr>
        <p:txBody>
          <a:bodyPr lIns="45719" rIns="45719" anchor="ctr"/>
          <a:lstStyle/>
          <a:p>
            <a:pPr algn="ctr">
              <a:defRPr>
                <a:solidFill>
                  <a:srgbClr val="808080"/>
                </a:solidFill>
                <a:latin typeface="Arial"/>
                <a:ea typeface="Arial"/>
                <a:cs typeface="Arial"/>
                <a:sym typeface="Arial"/>
              </a:defRPr>
            </a:pPr>
            <a:endParaRPr/>
          </a:p>
        </p:txBody>
      </p:sp>
      <p:sp>
        <p:nvSpPr>
          <p:cNvPr id="30" name="幻灯片编号"/>
          <p:cNvSpPr txBox="1">
            <a:spLocks noGrp="1"/>
          </p:cNvSpPr>
          <p:nvPr>
            <p:ph type="sldNum" sz="quarter" idx="2"/>
          </p:nvPr>
        </p:nvSpPr>
        <p:spPr>
          <a:xfrm>
            <a:off x="11610121" y="445801"/>
            <a:ext cx="153964" cy="152401"/>
          </a:xfrm>
          <a:prstGeom prst="rect">
            <a:avLst/>
          </a:prstGeom>
        </p:spPr>
        <p:txBody>
          <a:bodyPr lIns="0" tIns="0" rIns="0" bIns="0"/>
          <a:lstStyle>
            <a:lvl1pPr algn="ctr">
              <a:defRPr sz="1000">
                <a:solidFill>
                  <a:srgbClr val="808080"/>
                </a:solidFill>
                <a:latin typeface="Lato"/>
                <a:ea typeface="Lato"/>
                <a:cs typeface="Lato"/>
                <a:sym typeface="Lato"/>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8_Title Slide">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7" name="Rounded Rectangle 9"/>
          <p:cNvSpPr/>
          <p:nvPr/>
        </p:nvSpPr>
        <p:spPr>
          <a:xfrm>
            <a:off x="11471564" y="372774"/>
            <a:ext cx="431079" cy="298740"/>
          </a:xfrm>
          <a:prstGeom prst="roundRect">
            <a:avLst>
              <a:gd name="adj" fmla="val 50000"/>
            </a:avLst>
          </a:prstGeom>
          <a:solidFill>
            <a:srgbClr val="E7E6E6"/>
          </a:solidFill>
          <a:ln w="12700">
            <a:miter lim="400000"/>
          </a:ln>
        </p:spPr>
        <p:txBody>
          <a:bodyPr lIns="45719" rIns="45719" anchor="ctr"/>
          <a:lstStyle/>
          <a:p>
            <a:pPr algn="ctr">
              <a:defRPr>
                <a:solidFill>
                  <a:srgbClr val="808080"/>
                </a:solidFill>
                <a:latin typeface="Arial"/>
                <a:ea typeface="Arial"/>
                <a:cs typeface="Arial"/>
                <a:sym typeface="Arial"/>
              </a:defRPr>
            </a:pPr>
            <a:endParaRPr/>
          </a:p>
        </p:txBody>
      </p:sp>
      <p:sp>
        <p:nvSpPr>
          <p:cNvPr id="38" name="幻灯片编号"/>
          <p:cNvSpPr txBox="1">
            <a:spLocks noGrp="1"/>
          </p:cNvSpPr>
          <p:nvPr>
            <p:ph type="sldNum" sz="quarter" idx="2"/>
          </p:nvPr>
        </p:nvSpPr>
        <p:spPr>
          <a:xfrm>
            <a:off x="11610121" y="445801"/>
            <a:ext cx="153964" cy="152401"/>
          </a:xfrm>
          <a:prstGeom prst="rect">
            <a:avLst/>
          </a:prstGeom>
        </p:spPr>
        <p:txBody>
          <a:bodyPr lIns="0" tIns="0" rIns="0" bIns="0"/>
          <a:lstStyle>
            <a:lvl1pPr algn="ctr">
              <a:defRPr sz="1000">
                <a:solidFill>
                  <a:srgbClr val="808080"/>
                </a:solidFill>
                <a:latin typeface="Lato"/>
                <a:ea typeface="Lato"/>
                <a:cs typeface="Lato"/>
                <a:sym typeface="Lato"/>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52" name="标题文本"/>
          <p:cNvSpPr txBox="1">
            <a:spLocks noGrp="1"/>
          </p:cNvSpPr>
          <p:nvPr>
            <p:ph type="title"/>
          </p:nvPr>
        </p:nvSpPr>
        <p:spPr>
          <a:xfrm>
            <a:off x="1524000" y="1122362"/>
            <a:ext cx="9144000" cy="2387601"/>
          </a:xfrm>
          <a:prstGeom prst="rect">
            <a:avLst/>
          </a:prstGeom>
        </p:spPr>
        <p:txBody>
          <a:bodyPr anchor="b">
            <a:normAutofit/>
          </a:bodyPr>
          <a:lstStyle>
            <a:lvl1pPr algn="ctr">
              <a:defRPr sz="6000">
                <a:latin typeface="Calibri Light"/>
                <a:ea typeface="Calibri Light"/>
                <a:cs typeface="Calibri Light"/>
                <a:sym typeface="Calibri Light"/>
              </a:defRPr>
            </a:lvl1pPr>
          </a:lstStyle>
          <a:p>
            <a:r>
              <a:t>标题文本</a:t>
            </a:r>
          </a:p>
        </p:txBody>
      </p:sp>
      <p:sp>
        <p:nvSpPr>
          <p:cNvPr id="53" name="正文级别 1…"/>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a:latin typeface="+mj-lt"/>
                <a:ea typeface="+mj-ea"/>
                <a:cs typeface="+mj-cs"/>
                <a:sym typeface="Calibri"/>
              </a:defRPr>
            </a:lvl1pPr>
            <a:lvl2pPr marL="0" indent="457200" algn="ctr">
              <a:buSzTx/>
              <a:buFontTx/>
              <a:buNone/>
              <a:defRPr>
                <a:latin typeface="+mj-lt"/>
                <a:ea typeface="+mj-ea"/>
                <a:cs typeface="+mj-cs"/>
                <a:sym typeface="Calibri"/>
              </a:defRPr>
            </a:lvl2pPr>
            <a:lvl3pPr marL="0" indent="914400" algn="ctr">
              <a:buSzTx/>
              <a:buFontTx/>
              <a:buNone/>
              <a:defRPr>
                <a:latin typeface="+mj-lt"/>
                <a:ea typeface="+mj-ea"/>
                <a:cs typeface="+mj-cs"/>
                <a:sym typeface="Calibri"/>
              </a:defRPr>
            </a:lvl3pPr>
            <a:lvl4pPr marL="0" indent="1371600" algn="ctr">
              <a:buSzTx/>
              <a:buFontTx/>
              <a:buNone/>
              <a:defRPr>
                <a:latin typeface="+mj-lt"/>
                <a:ea typeface="+mj-ea"/>
                <a:cs typeface="+mj-cs"/>
                <a:sym typeface="Calibri"/>
              </a:defRPr>
            </a:lvl4pPr>
            <a:lvl5pPr marL="0" indent="1828800" algn="ctr">
              <a:buSzTx/>
              <a:buFontTx/>
              <a:buNone/>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54"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61" name="标题文本"/>
          <p:cNvSpPr txBox="1">
            <a:spLocks noGrp="1"/>
          </p:cNvSpPr>
          <p:nvPr>
            <p:ph type="title"/>
          </p:nvPr>
        </p:nvSpPr>
        <p:spPr>
          <a:xfrm>
            <a:off x="838200" y="365125"/>
            <a:ext cx="10515600" cy="1325563"/>
          </a:xfrm>
          <a:prstGeom prst="rect">
            <a:avLst/>
          </a:prstGeom>
        </p:spPr>
        <p:txBody>
          <a:bodyPr>
            <a:normAutofit/>
          </a:bodyPr>
          <a:lstStyle>
            <a:lvl1pPr>
              <a:defRPr sz="4400">
                <a:latin typeface="Calibri Light"/>
                <a:ea typeface="Calibri Light"/>
                <a:cs typeface="Calibri Light"/>
                <a:sym typeface="Calibri Light"/>
              </a:defRPr>
            </a:lvl1pPr>
          </a:lstStyle>
          <a:p>
            <a:r>
              <a:t>标题文本</a:t>
            </a:r>
          </a:p>
        </p:txBody>
      </p:sp>
      <p:sp>
        <p:nvSpPr>
          <p:cNvPr id="62" name="正文级别 1…"/>
          <p:cNvSpPr txBox="1">
            <a:spLocks noGrp="1"/>
          </p:cNvSpPr>
          <p:nvPr>
            <p:ph type="body" idx="1"/>
          </p:nvPr>
        </p:nvSpPr>
        <p:spPr>
          <a:xfrm>
            <a:off x="838200" y="1825625"/>
            <a:ext cx="10515600" cy="4351338"/>
          </a:xfrm>
          <a:prstGeom prst="rect">
            <a:avLst/>
          </a:prstGeom>
        </p:spPr>
        <p:txBody>
          <a:bodyPr>
            <a:normAutofit/>
          </a:bodyPr>
          <a:lstStyle>
            <a:lvl1pPr>
              <a:defRPr sz="2800">
                <a:latin typeface="+mj-lt"/>
                <a:ea typeface="+mj-ea"/>
                <a:cs typeface="+mj-cs"/>
                <a:sym typeface="Calibri"/>
              </a:defRPr>
            </a:lvl1pPr>
            <a:lvl2pPr marL="723900" indent="-266700">
              <a:defRPr sz="2800">
                <a:latin typeface="+mj-lt"/>
                <a:ea typeface="+mj-ea"/>
                <a:cs typeface="+mj-cs"/>
                <a:sym typeface="Calibri"/>
              </a:defRPr>
            </a:lvl2pPr>
            <a:lvl3pPr marL="1234439" indent="-320039">
              <a:defRPr sz="2800">
                <a:latin typeface="+mj-lt"/>
                <a:ea typeface="+mj-ea"/>
                <a:cs typeface="+mj-cs"/>
                <a:sym typeface="Calibri"/>
              </a:defRPr>
            </a:lvl3pPr>
            <a:lvl4pPr marL="1727200" indent="-355600">
              <a:defRPr sz="2800">
                <a:latin typeface="+mj-lt"/>
                <a:ea typeface="+mj-ea"/>
                <a:cs typeface="+mj-cs"/>
                <a:sym typeface="Calibri"/>
              </a:defRPr>
            </a:lvl4pPr>
            <a:lvl5pPr marL="2184400" indent="-355600">
              <a:defRPr sz="28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63"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70" name="标题文本"/>
          <p:cNvSpPr txBox="1">
            <a:spLocks noGrp="1"/>
          </p:cNvSpPr>
          <p:nvPr>
            <p:ph type="title"/>
          </p:nvPr>
        </p:nvSpPr>
        <p:spPr>
          <a:xfrm>
            <a:off x="831850" y="1709738"/>
            <a:ext cx="10515600" cy="2852737"/>
          </a:xfrm>
          <a:prstGeom prst="rect">
            <a:avLst/>
          </a:prstGeom>
        </p:spPr>
        <p:txBody>
          <a:bodyPr anchor="b">
            <a:normAutofit/>
          </a:bodyPr>
          <a:lstStyle>
            <a:lvl1pPr>
              <a:defRPr sz="6000">
                <a:latin typeface="Calibri Light"/>
                <a:ea typeface="Calibri Light"/>
                <a:cs typeface="Calibri Light"/>
                <a:sym typeface="Calibri Light"/>
              </a:defRPr>
            </a:lvl1pPr>
          </a:lstStyle>
          <a:p>
            <a:r>
              <a:t>标题文本</a:t>
            </a:r>
          </a:p>
        </p:txBody>
      </p:sp>
      <p:sp>
        <p:nvSpPr>
          <p:cNvPr id="71" name="正文级别 1…"/>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a:solidFill>
                  <a:srgbClr val="888888"/>
                </a:solidFill>
                <a:latin typeface="+mj-lt"/>
                <a:ea typeface="+mj-ea"/>
                <a:cs typeface="+mj-cs"/>
                <a:sym typeface="Calibri"/>
              </a:defRPr>
            </a:lvl1pPr>
            <a:lvl2pPr marL="0" indent="457200">
              <a:buSzTx/>
              <a:buFontTx/>
              <a:buNone/>
              <a:defRPr>
                <a:solidFill>
                  <a:srgbClr val="888888"/>
                </a:solidFill>
                <a:latin typeface="+mj-lt"/>
                <a:ea typeface="+mj-ea"/>
                <a:cs typeface="+mj-cs"/>
                <a:sym typeface="Calibri"/>
              </a:defRPr>
            </a:lvl2pPr>
            <a:lvl3pPr marL="0" indent="914400">
              <a:buSzTx/>
              <a:buFontTx/>
              <a:buNone/>
              <a:defRPr>
                <a:solidFill>
                  <a:srgbClr val="888888"/>
                </a:solidFill>
                <a:latin typeface="+mj-lt"/>
                <a:ea typeface="+mj-ea"/>
                <a:cs typeface="+mj-cs"/>
                <a:sym typeface="Calibri"/>
              </a:defRPr>
            </a:lvl3pPr>
            <a:lvl4pPr marL="0" indent="1371600">
              <a:buSzTx/>
              <a:buFontTx/>
              <a:buNone/>
              <a:defRPr>
                <a:solidFill>
                  <a:srgbClr val="888888"/>
                </a:solidFill>
                <a:latin typeface="+mj-lt"/>
                <a:ea typeface="+mj-ea"/>
                <a:cs typeface="+mj-cs"/>
                <a:sym typeface="Calibri"/>
              </a:defRPr>
            </a:lvl4pPr>
            <a:lvl5pPr marL="0" indent="1828800">
              <a:buSzTx/>
              <a:buFontTx/>
              <a:buNone/>
              <a:defRPr>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79" name="标题文本"/>
          <p:cNvSpPr txBox="1">
            <a:spLocks noGrp="1"/>
          </p:cNvSpPr>
          <p:nvPr>
            <p:ph type="title"/>
          </p:nvPr>
        </p:nvSpPr>
        <p:spPr>
          <a:xfrm>
            <a:off x="838200" y="365125"/>
            <a:ext cx="10515600" cy="1325563"/>
          </a:xfrm>
          <a:prstGeom prst="rect">
            <a:avLst/>
          </a:prstGeom>
        </p:spPr>
        <p:txBody>
          <a:bodyPr>
            <a:normAutofit/>
          </a:bodyPr>
          <a:lstStyle>
            <a:lvl1pPr>
              <a:defRPr sz="4400">
                <a:latin typeface="Calibri Light"/>
                <a:ea typeface="Calibri Light"/>
                <a:cs typeface="Calibri Light"/>
                <a:sym typeface="Calibri Light"/>
              </a:defRPr>
            </a:lvl1pPr>
          </a:lstStyle>
          <a:p>
            <a:r>
              <a:t>标题文本</a:t>
            </a:r>
          </a:p>
        </p:txBody>
      </p:sp>
      <p:sp>
        <p:nvSpPr>
          <p:cNvPr id="80" name="正文级别 1…"/>
          <p:cNvSpPr txBox="1">
            <a:spLocks noGrp="1"/>
          </p:cNvSpPr>
          <p:nvPr>
            <p:ph type="body" sz="half" idx="1"/>
          </p:nvPr>
        </p:nvSpPr>
        <p:spPr>
          <a:xfrm>
            <a:off x="838200" y="1825625"/>
            <a:ext cx="5181600" cy="4351338"/>
          </a:xfrm>
          <a:prstGeom prst="rect">
            <a:avLst/>
          </a:prstGeom>
        </p:spPr>
        <p:txBody>
          <a:bodyPr>
            <a:normAutofit/>
          </a:bodyPr>
          <a:lstStyle>
            <a:lvl1pPr>
              <a:defRPr sz="2800">
                <a:latin typeface="+mj-lt"/>
                <a:ea typeface="+mj-ea"/>
                <a:cs typeface="+mj-cs"/>
                <a:sym typeface="Calibri"/>
              </a:defRPr>
            </a:lvl1pPr>
            <a:lvl2pPr marL="723900" indent="-266700">
              <a:defRPr sz="2800">
                <a:latin typeface="+mj-lt"/>
                <a:ea typeface="+mj-ea"/>
                <a:cs typeface="+mj-cs"/>
                <a:sym typeface="Calibri"/>
              </a:defRPr>
            </a:lvl2pPr>
            <a:lvl3pPr marL="1234439" indent="-320039">
              <a:defRPr sz="2800">
                <a:latin typeface="+mj-lt"/>
                <a:ea typeface="+mj-ea"/>
                <a:cs typeface="+mj-cs"/>
                <a:sym typeface="Calibri"/>
              </a:defRPr>
            </a:lvl3pPr>
            <a:lvl4pPr marL="1727200" indent="-355600">
              <a:defRPr sz="2800">
                <a:latin typeface="+mj-lt"/>
                <a:ea typeface="+mj-ea"/>
                <a:cs typeface="+mj-cs"/>
                <a:sym typeface="Calibri"/>
              </a:defRPr>
            </a:lvl4pPr>
            <a:lvl5pPr marL="2184400" indent="-355600">
              <a:defRPr sz="28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81"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88" name="标题文本"/>
          <p:cNvSpPr txBox="1">
            <a:spLocks noGrp="1"/>
          </p:cNvSpPr>
          <p:nvPr>
            <p:ph type="title"/>
          </p:nvPr>
        </p:nvSpPr>
        <p:spPr>
          <a:xfrm>
            <a:off x="839787" y="365125"/>
            <a:ext cx="10515601" cy="1325563"/>
          </a:xfrm>
          <a:prstGeom prst="rect">
            <a:avLst/>
          </a:prstGeom>
        </p:spPr>
        <p:txBody>
          <a:bodyPr>
            <a:normAutofit/>
          </a:bodyPr>
          <a:lstStyle>
            <a:lvl1pPr>
              <a:defRPr sz="4400">
                <a:latin typeface="Calibri Light"/>
                <a:ea typeface="Calibri Light"/>
                <a:cs typeface="Calibri Light"/>
                <a:sym typeface="Calibri Light"/>
              </a:defRPr>
            </a:lvl1pPr>
          </a:lstStyle>
          <a:p>
            <a:r>
              <a:t>标题文本</a:t>
            </a:r>
          </a:p>
        </p:txBody>
      </p:sp>
      <p:sp>
        <p:nvSpPr>
          <p:cNvPr id="89" name="正文级别 1…"/>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b="1">
                <a:latin typeface="+mj-lt"/>
                <a:ea typeface="+mj-ea"/>
                <a:cs typeface="+mj-cs"/>
                <a:sym typeface="Calibri"/>
              </a:defRPr>
            </a:lvl1pPr>
            <a:lvl2pPr marL="0" indent="457200">
              <a:buSzTx/>
              <a:buFontTx/>
              <a:buNone/>
              <a:defRPr b="1">
                <a:latin typeface="+mj-lt"/>
                <a:ea typeface="+mj-ea"/>
                <a:cs typeface="+mj-cs"/>
                <a:sym typeface="Calibri"/>
              </a:defRPr>
            </a:lvl2pPr>
            <a:lvl3pPr marL="0" indent="914400">
              <a:buSzTx/>
              <a:buFontTx/>
              <a:buNone/>
              <a:defRPr b="1">
                <a:latin typeface="+mj-lt"/>
                <a:ea typeface="+mj-ea"/>
                <a:cs typeface="+mj-cs"/>
                <a:sym typeface="Calibri"/>
              </a:defRPr>
            </a:lvl3pPr>
            <a:lvl4pPr marL="0" indent="1371600">
              <a:buSzTx/>
              <a:buFontTx/>
              <a:buNone/>
              <a:defRPr b="1">
                <a:latin typeface="+mj-lt"/>
                <a:ea typeface="+mj-ea"/>
                <a:cs typeface="+mj-cs"/>
                <a:sym typeface="Calibri"/>
              </a:defRPr>
            </a:lvl4pPr>
            <a:lvl5pPr marL="0" indent="1828800">
              <a:buSzTx/>
              <a:buFontTx/>
              <a:buNone/>
              <a:defRPr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90" name="Text Placeholder 4"/>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b="1">
                <a:latin typeface="+mj-lt"/>
                <a:ea typeface="+mj-ea"/>
                <a:cs typeface="+mj-cs"/>
                <a:sym typeface="Calibri"/>
              </a:defRPr>
            </a:pPr>
            <a:endParaRPr/>
          </a:p>
        </p:txBody>
      </p:sp>
      <p:sp>
        <p:nvSpPr>
          <p:cNvPr id="91"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Lst>
  <p:transition spd="med"/>
  <p:txStyles>
    <p:title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1pPr>
      <a:lvl2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2pPr>
      <a:lvl3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3pPr>
      <a:lvl4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4pPr>
      <a:lvl5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5pPr>
      <a:lvl6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6pPr>
      <a:lvl7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7pPr>
      <a:lvl8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8pPr>
      <a:lvl9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000000"/>
          </a:solidFill>
          <a:uFillTx/>
          <a:latin typeface="Lato"/>
          <a:ea typeface="Lato"/>
          <a:cs typeface="Lato"/>
          <a:sym typeface="Lato"/>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1pPr>
      <a:lvl2pPr marL="731519" marR="0" indent="-274319"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2pPr>
      <a:lvl3pPr marL="1219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3pPr>
      <a:lvl4pPr marL="17145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4pPr>
      <a:lvl5pPr marL="21717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5pPr>
      <a:lvl6pPr marL="25908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6pPr>
      <a:lvl7pPr marL="30480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7pPr>
      <a:lvl8pPr marL="3505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8pPr>
      <a:lvl9pPr marL="39624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lide Number Placeholder 3"/>
          <p:cNvSpPr txBox="1">
            <a:spLocks noGrp="1"/>
          </p:cNvSpPr>
          <p:nvPr>
            <p:ph type="sldNum" sz="quarter" idx="2"/>
          </p:nvPr>
        </p:nvSpPr>
        <p:spPr>
          <a:xfrm>
            <a:off x="11623603" y="454228"/>
            <a:ext cx="127001" cy="135547"/>
          </a:xfrm>
          <a:prstGeom prst="rect">
            <a:avLst/>
          </a:prstGeom>
          <a:extLst>
            <a:ext uri="{C572A759-6A51-4108-AA02-DFA0A04FC94B}">
              <ma14:wrappingTextBoxFlag xmlns:ma14="http://schemas.microsoft.com/office/mac/drawingml/2011/main" xmlns="" val="1"/>
            </a:ext>
          </a:extLst>
        </p:spPr>
        <p:txBody>
          <a:bodyPr/>
          <a:lstStyle>
            <a:lvl1pPr>
              <a:defRPr>
                <a:latin typeface="Arial"/>
                <a:ea typeface="Arial"/>
                <a:cs typeface="Arial"/>
                <a:sym typeface="Arial"/>
              </a:defRPr>
            </a:lvl1pPr>
          </a:lstStyle>
          <a:p>
            <a:fld id="{86CB4B4D-7CA3-9044-876B-883B54F8677D}" type="slidenum">
              <a:t>1</a:t>
            </a:fld>
            <a:endParaRPr/>
          </a:p>
        </p:txBody>
      </p:sp>
      <p:sp>
        <p:nvSpPr>
          <p:cNvPr id="267" name="Text Placeholder 33"/>
          <p:cNvSpPr txBox="1"/>
          <p:nvPr/>
        </p:nvSpPr>
        <p:spPr>
          <a:xfrm>
            <a:off x="2433935" y="1684634"/>
            <a:ext cx="3406754" cy="929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600">
                <a:solidFill>
                  <a:srgbClr val="595959"/>
                </a:solidFill>
              </a:defRPr>
            </a:lvl1pPr>
          </a:lstStyle>
          <a:p>
            <a:pPr>
              <a:defRPr>
                <a:latin typeface="Arial"/>
                <a:ea typeface="Arial"/>
                <a:cs typeface="Arial"/>
                <a:sym typeface="Arial"/>
              </a:defRPr>
            </a:pPr>
            <a:r>
              <a:rPr lang="en-US" dirty="0">
                <a:latin typeface="微软雅黑"/>
                <a:ea typeface="微软雅黑"/>
                <a:cs typeface="微软雅黑"/>
                <a:sym typeface="微软雅黑"/>
              </a:rPr>
              <a:t>build a dedicated model checker for a specific programming language</a:t>
            </a:r>
            <a:endParaRPr dirty="0">
              <a:latin typeface="微软雅黑"/>
              <a:ea typeface="微软雅黑"/>
              <a:cs typeface="微软雅黑"/>
              <a:sym typeface="微软雅黑"/>
            </a:endParaRPr>
          </a:p>
        </p:txBody>
      </p:sp>
      <p:sp>
        <p:nvSpPr>
          <p:cNvPr id="270" name="Text Placeholder 33"/>
          <p:cNvSpPr txBox="1"/>
          <p:nvPr/>
        </p:nvSpPr>
        <p:spPr>
          <a:xfrm>
            <a:off x="2394536" y="3345696"/>
            <a:ext cx="3406754" cy="929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600">
                <a:solidFill>
                  <a:srgbClr val="595959"/>
                </a:solidFill>
              </a:defRPr>
            </a:lvl1pPr>
          </a:lstStyle>
          <a:p>
            <a:pPr>
              <a:defRPr>
                <a:latin typeface="Arial"/>
                <a:ea typeface="Arial"/>
                <a:cs typeface="Arial"/>
                <a:sym typeface="Arial"/>
              </a:defRPr>
            </a:pPr>
            <a:r>
              <a:rPr lang="en-US" dirty="0">
                <a:latin typeface="微软雅黑"/>
                <a:ea typeface="微软雅黑"/>
                <a:cs typeface="微软雅黑"/>
                <a:sym typeface="微软雅黑"/>
              </a:rPr>
              <a:t>build tools </a:t>
            </a:r>
            <a:r>
              <a:rPr lang="en-US" dirty="0"/>
              <a:t>that</a:t>
            </a:r>
            <a:r>
              <a:rPr lang="zh-CN" altLang="en-US" dirty="0"/>
              <a:t> </a:t>
            </a:r>
            <a:r>
              <a:rPr lang="en-US" dirty="0">
                <a:latin typeface="微软雅黑"/>
                <a:ea typeface="微软雅黑"/>
                <a:cs typeface="微软雅黑"/>
                <a:sym typeface="微软雅黑"/>
              </a:rPr>
              <a:t>translate a program directly into a relatively expressive verifier input language</a:t>
            </a:r>
            <a:endParaRPr dirty="0">
              <a:latin typeface="微软雅黑"/>
              <a:ea typeface="微软雅黑"/>
              <a:cs typeface="微软雅黑"/>
              <a:sym typeface="微软雅黑"/>
            </a:endParaRPr>
          </a:p>
        </p:txBody>
      </p:sp>
      <p:sp>
        <p:nvSpPr>
          <p:cNvPr id="273" name="Text Placeholder 33"/>
          <p:cNvSpPr txBox="1"/>
          <p:nvPr/>
        </p:nvSpPr>
        <p:spPr>
          <a:xfrm>
            <a:off x="7077091" y="1487135"/>
            <a:ext cx="4186165" cy="156927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defTabSz="685800">
              <a:lnSpc>
                <a:spcPct val="130000"/>
              </a:lnSpc>
              <a:defRPr sz="1600">
                <a:solidFill>
                  <a:srgbClr val="595959"/>
                </a:solidFill>
              </a:defRPr>
            </a:lvl1pPr>
          </a:lstStyle>
          <a:p>
            <a:pPr>
              <a:defRPr>
                <a:latin typeface="Arial"/>
                <a:ea typeface="Arial"/>
                <a:cs typeface="Arial"/>
                <a:sym typeface="Arial"/>
              </a:defRPr>
            </a:pPr>
            <a:r>
              <a:rPr lang="en-US" dirty="0">
                <a:latin typeface="微软雅黑"/>
                <a:ea typeface="微软雅黑"/>
                <a:cs typeface="微软雅黑"/>
                <a:sym typeface="微软雅黑"/>
              </a:rPr>
              <a:t>difficult to keep the checking engine state-of-the-art</a:t>
            </a:r>
          </a:p>
          <a:p>
            <a:pPr>
              <a:defRPr>
                <a:latin typeface="Arial"/>
                <a:ea typeface="Arial"/>
                <a:cs typeface="Arial"/>
                <a:sym typeface="Arial"/>
              </a:defRPr>
            </a:pPr>
            <a:r>
              <a:rPr lang="en-US" dirty="0">
                <a:latin typeface="微软雅黑"/>
                <a:ea typeface="微软雅黑"/>
                <a:cs typeface="微软雅黑"/>
                <a:sym typeface="微软雅黑"/>
              </a:rPr>
              <a:t>new methods for curbing the state explosion must be recoded in the tool’s dedicated engine</a:t>
            </a:r>
            <a:endParaRPr dirty="0">
              <a:latin typeface="微软雅黑"/>
              <a:ea typeface="微软雅黑"/>
              <a:cs typeface="微软雅黑"/>
              <a:sym typeface="微软雅黑"/>
            </a:endParaRPr>
          </a:p>
        </p:txBody>
      </p:sp>
      <p:sp>
        <p:nvSpPr>
          <p:cNvPr id="276" name="Text Placeholder 33"/>
          <p:cNvSpPr txBox="1"/>
          <p:nvPr/>
        </p:nvSpPr>
        <p:spPr>
          <a:xfrm>
            <a:off x="7163993" y="3363271"/>
            <a:ext cx="4099263" cy="92910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defTabSz="685800">
              <a:lnSpc>
                <a:spcPct val="130000"/>
              </a:lnSpc>
              <a:defRPr sz="1600">
                <a:solidFill>
                  <a:srgbClr val="595959"/>
                </a:solidFill>
              </a:defRPr>
            </a:lvl1pPr>
          </a:lstStyle>
          <a:p>
            <a:pPr>
              <a:defRPr>
                <a:latin typeface="Arial"/>
                <a:ea typeface="Arial"/>
                <a:cs typeface="Arial"/>
                <a:sym typeface="Arial"/>
              </a:defRPr>
            </a:pPr>
            <a:r>
              <a:rPr lang="en-US" dirty="0">
                <a:latin typeface="微软雅黑"/>
                <a:ea typeface="微软雅黑"/>
                <a:cs typeface="微软雅黑"/>
                <a:sym typeface="微软雅黑"/>
              </a:rPr>
              <a:t>result in larger models due to mismatch between the semantics of the two languages</a:t>
            </a:r>
            <a:endParaRPr dirty="0">
              <a:latin typeface="微软雅黑"/>
              <a:ea typeface="微软雅黑"/>
              <a:cs typeface="微软雅黑"/>
              <a:sym typeface="微软雅黑"/>
            </a:endParaRPr>
          </a:p>
        </p:txBody>
      </p:sp>
      <p:sp>
        <p:nvSpPr>
          <p:cNvPr id="279" name="Text Placeholder 33"/>
          <p:cNvSpPr txBox="1"/>
          <p:nvPr/>
        </p:nvSpPr>
        <p:spPr>
          <a:xfrm>
            <a:off x="2394536" y="4914675"/>
            <a:ext cx="3406754" cy="609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600">
                <a:solidFill>
                  <a:srgbClr val="595959"/>
                </a:solidFill>
              </a:defRPr>
            </a:lvl1pPr>
          </a:lstStyle>
          <a:p>
            <a:pPr>
              <a:defRPr>
                <a:latin typeface="Arial"/>
                <a:ea typeface="Arial"/>
                <a:cs typeface="Arial"/>
                <a:sym typeface="Arial"/>
              </a:defRPr>
            </a:pPr>
            <a:r>
              <a:rPr lang="en-US" dirty="0">
                <a:latin typeface="微软雅黑"/>
                <a:ea typeface="微软雅黑"/>
                <a:cs typeface="微软雅黑"/>
                <a:sym typeface="微软雅黑"/>
              </a:rPr>
              <a:t>build a component-based tool architecture for model extraction</a:t>
            </a:r>
            <a:endParaRPr dirty="0">
              <a:latin typeface="微软雅黑"/>
              <a:ea typeface="微软雅黑"/>
              <a:cs typeface="微软雅黑"/>
              <a:sym typeface="微软雅黑"/>
            </a:endParaRPr>
          </a:p>
        </p:txBody>
      </p:sp>
      <p:sp>
        <p:nvSpPr>
          <p:cNvPr id="282" name="Text Placeholder 33"/>
          <p:cNvSpPr txBox="1"/>
          <p:nvPr/>
        </p:nvSpPr>
        <p:spPr>
          <a:xfrm>
            <a:off x="7197024" y="5074718"/>
            <a:ext cx="3406754" cy="2889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600">
                <a:solidFill>
                  <a:srgbClr val="595959"/>
                </a:solidFill>
              </a:defRPr>
            </a:lvl1pPr>
          </a:lstStyle>
          <a:p>
            <a:pPr>
              <a:defRPr>
                <a:latin typeface="Arial"/>
                <a:ea typeface="Arial"/>
                <a:cs typeface="Arial"/>
                <a:sym typeface="Arial"/>
              </a:defRPr>
            </a:pPr>
            <a:r>
              <a:rPr lang="en-US" dirty="0">
                <a:latin typeface="微软雅黑"/>
                <a:ea typeface="微软雅黑"/>
                <a:cs typeface="微软雅黑"/>
                <a:sym typeface="微软雅黑"/>
              </a:rPr>
              <a:t>can't handle all features of Java</a:t>
            </a:r>
            <a:endParaRPr dirty="0">
              <a:latin typeface="微软雅黑"/>
              <a:ea typeface="微软雅黑"/>
              <a:cs typeface="微软雅黑"/>
              <a:sym typeface="微软雅黑"/>
            </a:endParaRPr>
          </a:p>
        </p:txBody>
      </p:sp>
      <p:grpSp>
        <p:nvGrpSpPr>
          <p:cNvPr id="285" name="组合 21"/>
          <p:cNvGrpSpPr/>
          <p:nvPr/>
        </p:nvGrpSpPr>
        <p:grpSpPr>
          <a:xfrm>
            <a:off x="6206325" y="3363271"/>
            <a:ext cx="699077" cy="699075"/>
            <a:chOff x="0" y="0"/>
            <a:chExt cx="699076" cy="699073"/>
          </a:xfrm>
        </p:grpSpPr>
        <p:sp>
          <p:nvSpPr>
            <p:cNvPr id="283" name="Oval 102"/>
            <p:cNvSpPr/>
            <p:nvPr/>
          </p:nvSpPr>
          <p:spPr>
            <a:xfrm>
              <a:off x="-1" y="0"/>
              <a:ext cx="699077" cy="699074"/>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endParaRPr/>
            </a:p>
          </p:txBody>
        </p:sp>
        <p:sp>
          <p:nvSpPr>
            <p:cNvPr id="284" name="任意多边形 23"/>
            <p:cNvSpPr/>
            <p:nvPr/>
          </p:nvSpPr>
          <p:spPr>
            <a:xfrm>
              <a:off x="173121" y="186691"/>
              <a:ext cx="352834" cy="325692"/>
            </a:xfrm>
            <a:custGeom>
              <a:avLst/>
              <a:gdLst/>
              <a:ahLst/>
              <a:cxnLst>
                <a:cxn ang="0">
                  <a:pos x="wd2" y="hd2"/>
                </a:cxn>
                <a:cxn ang="5400000">
                  <a:pos x="wd2" y="hd2"/>
                </a:cxn>
                <a:cxn ang="10800000">
                  <a:pos x="wd2" y="hd2"/>
                </a:cxn>
                <a:cxn ang="16200000">
                  <a:pos x="wd2" y="hd2"/>
                </a:cxn>
              </a:cxnLst>
              <a:rect l="0" t="0" r="r" b="b"/>
              <a:pathLst>
                <a:path w="21600" h="21600" extrusionOk="0">
                  <a:moveTo>
                    <a:pt x="16615" y="5400"/>
                  </a:moveTo>
                  <a:cubicBezTo>
                    <a:pt x="16615" y="7359"/>
                    <a:pt x="16295" y="9098"/>
                    <a:pt x="15655" y="10617"/>
                  </a:cubicBezTo>
                  <a:cubicBezTo>
                    <a:pt x="16875" y="10345"/>
                    <a:pt x="17894" y="9816"/>
                    <a:pt x="18712" y="9028"/>
                  </a:cubicBezTo>
                  <a:cubicBezTo>
                    <a:pt x="19530" y="8241"/>
                    <a:pt x="19938" y="7481"/>
                    <a:pt x="19938" y="6750"/>
                  </a:cubicBezTo>
                  <a:lnTo>
                    <a:pt x="19938" y="5400"/>
                  </a:lnTo>
                  <a:close/>
                  <a:moveTo>
                    <a:pt x="1662" y="5400"/>
                  </a:moveTo>
                  <a:lnTo>
                    <a:pt x="1662" y="6750"/>
                  </a:lnTo>
                  <a:cubicBezTo>
                    <a:pt x="1662" y="7481"/>
                    <a:pt x="2070" y="8241"/>
                    <a:pt x="2888" y="9028"/>
                  </a:cubicBezTo>
                  <a:cubicBezTo>
                    <a:pt x="3706" y="9816"/>
                    <a:pt x="4725" y="10345"/>
                    <a:pt x="5945" y="10617"/>
                  </a:cubicBezTo>
                  <a:cubicBezTo>
                    <a:pt x="5305" y="9098"/>
                    <a:pt x="4985" y="7359"/>
                    <a:pt x="4985" y="5400"/>
                  </a:cubicBezTo>
                  <a:close/>
                  <a:moveTo>
                    <a:pt x="7062" y="0"/>
                  </a:moveTo>
                  <a:lnTo>
                    <a:pt x="14538" y="0"/>
                  </a:lnTo>
                  <a:cubicBezTo>
                    <a:pt x="15110" y="0"/>
                    <a:pt x="15599" y="220"/>
                    <a:pt x="16005" y="661"/>
                  </a:cubicBezTo>
                  <a:cubicBezTo>
                    <a:pt x="16412" y="1102"/>
                    <a:pt x="16615" y="1631"/>
                    <a:pt x="16615" y="2250"/>
                  </a:cubicBezTo>
                  <a:lnTo>
                    <a:pt x="16615" y="3600"/>
                  </a:lnTo>
                  <a:lnTo>
                    <a:pt x="20354" y="3600"/>
                  </a:lnTo>
                  <a:cubicBezTo>
                    <a:pt x="20700" y="3600"/>
                    <a:pt x="20994" y="3731"/>
                    <a:pt x="21237" y="3994"/>
                  </a:cubicBezTo>
                  <a:cubicBezTo>
                    <a:pt x="21479" y="4256"/>
                    <a:pt x="21600" y="4575"/>
                    <a:pt x="21600" y="4950"/>
                  </a:cubicBezTo>
                  <a:lnTo>
                    <a:pt x="21600" y="6750"/>
                  </a:lnTo>
                  <a:cubicBezTo>
                    <a:pt x="21600" y="7416"/>
                    <a:pt x="21420" y="8086"/>
                    <a:pt x="21061" y="8761"/>
                  </a:cubicBezTo>
                  <a:cubicBezTo>
                    <a:pt x="20702" y="9436"/>
                    <a:pt x="20218" y="10045"/>
                    <a:pt x="19607" y="10589"/>
                  </a:cubicBezTo>
                  <a:cubicBezTo>
                    <a:pt x="18997" y="11133"/>
                    <a:pt x="18249" y="11590"/>
                    <a:pt x="17362" y="11960"/>
                  </a:cubicBezTo>
                  <a:cubicBezTo>
                    <a:pt x="16475" y="12330"/>
                    <a:pt x="15542" y="12539"/>
                    <a:pt x="14564" y="12586"/>
                  </a:cubicBezTo>
                  <a:cubicBezTo>
                    <a:pt x="14201" y="13092"/>
                    <a:pt x="13790" y="13537"/>
                    <a:pt x="13331" y="13922"/>
                  </a:cubicBezTo>
                  <a:cubicBezTo>
                    <a:pt x="13002" y="14241"/>
                    <a:pt x="12775" y="14580"/>
                    <a:pt x="12650" y="14941"/>
                  </a:cubicBezTo>
                  <a:cubicBezTo>
                    <a:pt x="12524" y="15302"/>
                    <a:pt x="12462" y="15722"/>
                    <a:pt x="12462" y="16200"/>
                  </a:cubicBezTo>
                  <a:cubicBezTo>
                    <a:pt x="12462" y="16706"/>
                    <a:pt x="12594" y="17133"/>
                    <a:pt x="12857" y="17480"/>
                  </a:cubicBezTo>
                  <a:cubicBezTo>
                    <a:pt x="13121" y="17827"/>
                    <a:pt x="13543" y="18000"/>
                    <a:pt x="14123" y="18000"/>
                  </a:cubicBezTo>
                  <a:cubicBezTo>
                    <a:pt x="14772" y="18000"/>
                    <a:pt x="15350" y="18213"/>
                    <a:pt x="15856" y="18640"/>
                  </a:cubicBezTo>
                  <a:cubicBezTo>
                    <a:pt x="16362" y="19066"/>
                    <a:pt x="16615" y="19603"/>
                    <a:pt x="16615" y="20250"/>
                  </a:cubicBezTo>
                  <a:lnTo>
                    <a:pt x="16615" y="21150"/>
                  </a:lnTo>
                  <a:cubicBezTo>
                    <a:pt x="16615" y="21281"/>
                    <a:pt x="16576" y="21389"/>
                    <a:pt x="16499" y="21473"/>
                  </a:cubicBezTo>
                  <a:cubicBezTo>
                    <a:pt x="16421" y="21558"/>
                    <a:pt x="16321" y="21600"/>
                    <a:pt x="16200" y="21600"/>
                  </a:cubicBezTo>
                  <a:lnTo>
                    <a:pt x="5400" y="21600"/>
                  </a:lnTo>
                  <a:cubicBezTo>
                    <a:pt x="5279" y="21600"/>
                    <a:pt x="5179" y="21558"/>
                    <a:pt x="5101" y="21473"/>
                  </a:cubicBezTo>
                  <a:cubicBezTo>
                    <a:pt x="5024" y="21389"/>
                    <a:pt x="4985" y="21281"/>
                    <a:pt x="4985" y="21150"/>
                  </a:cubicBezTo>
                  <a:lnTo>
                    <a:pt x="4985" y="20250"/>
                  </a:lnTo>
                  <a:cubicBezTo>
                    <a:pt x="4985" y="19603"/>
                    <a:pt x="5238" y="19066"/>
                    <a:pt x="5744" y="18640"/>
                  </a:cubicBezTo>
                  <a:cubicBezTo>
                    <a:pt x="6250" y="18213"/>
                    <a:pt x="6828" y="18000"/>
                    <a:pt x="7477" y="18000"/>
                  </a:cubicBezTo>
                  <a:cubicBezTo>
                    <a:pt x="8057" y="18000"/>
                    <a:pt x="8479" y="17827"/>
                    <a:pt x="8743" y="17480"/>
                  </a:cubicBezTo>
                  <a:cubicBezTo>
                    <a:pt x="9006" y="17133"/>
                    <a:pt x="9138" y="16706"/>
                    <a:pt x="9138" y="16200"/>
                  </a:cubicBezTo>
                  <a:cubicBezTo>
                    <a:pt x="9138" y="15722"/>
                    <a:pt x="9076" y="15302"/>
                    <a:pt x="8950" y="14941"/>
                  </a:cubicBezTo>
                  <a:cubicBezTo>
                    <a:pt x="8825" y="14580"/>
                    <a:pt x="8598" y="14241"/>
                    <a:pt x="8269" y="13922"/>
                  </a:cubicBezTo>
                  <a:cubicBezTo>
                    <a:pt x="7810" y="13537"/>
                    <a:pt x="7399" y="13092"/>
                    <a:pt x="7036" y="12586"/>
                  </a:cubicBezTo>
                  <a:cubicBezTo>
                    <a:pt x="6058" y="12539"/>
                    <a:pt x="5125" y="12330"/>
                    <a:pt x="4238" y="11960"/>
                  </a:cubicBezTo>
                  <a:cubicBezTo>
                    <a:pt x="3351" y="11590"/>
                    <a:pt x="2603" y="11133"/>
                    <a:pt x="1993" y="10589"/>
                  </a:cubicBezTo>
                  <a:cubicBezTo>
                    <a:pt x="1382" y="10045"/>
                    <a:pt x="898" y="9436"/>
                    <a:pt x="539" y="8761"/>
                  </a:cubicBezTo>
                  <a:cubicBezTo>
                    <a:pt x="180" y="8086"/>
                    <a:pt x="0" y="7416"/>
                    <a:pt x="0" y="6750"/>
                  </a:cubicBezTo>
                  <a:lnTo>
                    <a:pt x="0" y="4950"/>
                  </a:lnTo>
                  <a:cubicBezTo>
                    <a:pt x="0" y="4575"/>
                    <a:pt x="121" y="4256"/>
                    <a:pt x="363" y="3994"/>
                  </a:cubicBezTo>
                  <a:cubicBezTo>
                    <a:pt x="606" y="3731"/>
                    <a:pt x="900" y="3600"/>
                    <a:pt x="1246" y="3600"/>
                  </a:cubicBezTo>
                  <a:lnTo>
                    <a:pt x="4985" y="3600"/>
                  </a:lnTo>
                  <a:lnTo>
                    <a:pt x="4985" y="2250"/>
                  </a:lnTo>
                  <a:cubicBezTo>
                    <a:pt x="4985" y="1631"/>
                    <a:pt x="5188" y="1102"/>
                    <a:pt x="5595" y="661"/>
                  </a:cubicBezTo>
                  <a:cubicBezTo>
                    <a:pt x="6001" y="220"/>
                    <a:pt x="6490" y="0"/>
                    <a:pt x="7062" y="0"/>
                  </a:cubicBezTo>
                  <a:close/>
                </a:path>
              </a:pathLst>
            </a:custGeom>
            <a:solidFill>
              <a:srgbClr val="FFFFFF"/>
            </a:solidFill>
            <a:ln w="12700" cap="flat">
              <a:noFill/>
              <a:miter lim="400000"/>
            </a:ln>
            <a:effectLst/>
          </p:spPr>
          <p:txBody>
            <a:bodyPr wrap="square" lIns="45719" tIns="45719" rIns="45719" bIns="45719" numCol="1" anchor="t">
              <a:noAutofit/>
            </a:bodyPr>
            <a:lstStyle/>
            <a:p>
              <a:pPr algn="ctr">
                <a:defRPr sz="4800">
                  <a:solidFill>
                    <a:srgbClr val="262626"/>
                  </a:solidFill>
                  <a:latin typeface="Arial"/>
                  <a:ea typeface="Arial"/>
                  <a:cs typeface="Arial"/>
                  <a:sym typeface="Arial"/>
                </a:defRPr>
              </a:pPr>
              <a:endParaRPr/>
            </a:p>
          </p:txBody>
        </p:sp>
      </p:grpSp>
      <p:grpSp>
        <p:nvGrpSpPr>
          <p:cNvPr id="288" name="组合 24"/>
          <p:cNvGrpSpPr/>
          <p:nvPr/>
        </p:nvGrpSpPr>
        <p:grpSpPr>
          <a:xfrm>
            <a:off x="1456903" y="1798468"/>
            <a:ext cx="699077" cy="699075"/>
            <a:chOff x="0" y="0"/>
            <a:chExt cx="699076" cy="699073"/>
          </a:xfrm>
        </p:grpSpPr>
        <p:sp>
          <p:nvSpPr>
            <p:cNvPr id="286" name="Oval 80"/>
            <p:cNvSpPr/>
            <p:nvPr/>
          </p:nvSpPr>
          <p:spPr>
            <a:xfrm>
              <a:off x="-1" y="0"/>
              <a:ext cx="699077" cy="699074"/>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endParaRPr/>
            </a:p>
          </p:txBody>
        </p:sp>
        <p:sp>
          <p:nvSpPr>
            <p:cNvPr id="287" name="Freeform 224"/>
            <p:cNvSpPr/>
            <p:nvPr/>
          </p:nvSpPr>
          <p:spPr>
            <a:xfrm>
              <a:off x="200989" y="201001"/>
              <a:ext cx="297097" cy="297072"/>
            </a:xfrm>
            <a:custGeom>
              <a:avLst/>
              <a:gdLst/>
              <a:ahLst/>
              <a:cxnLst>
                <a:cxn ang="0">
                  <a:pos x="wd2" y="hd2"/>
                </a:cxn>
                <a:cxn ang="5400000">
                  <a:pos x="wd2" y="hd2"/>
                </a:cxn>
                <a:cxn ang="10800000">
                  <a:pos x="wd2" y="hd2"/>
                </a:cxn>
                <a:cxn ang="16200000">
                  <a:pos x="wd2" y="hd2"/>
                </a:cxn>
              </a:cxnLst>
              <a:rect l="0" t="0" r="r" b="b"/>
              <a:pathLst>
                <a:path w="21600" h="21600" extrusionOk="0">
                  <a:moveTo>
                    <a:pt x="1379" y="0"/>
                  </a:moveTo>
                  <a:cubicBezTo>
                    <a:pt x="9651" y="0"/>
                    <a:pt x="9651" y="0"/>
                    <a:pt x="9651" y="0"/>
                  </a:cubicBezTo>
                  <a:cubicBezTo>
                    <a:pt x="9651" y="1379"/>
                    <a:pt x="9651" y="1379"/>
                    <a:pt x="9651" y="1379"/>
                  </a:cubicBezTo>
                  <a:cubicBezTo>
                    <a:pt x="1379" y="1379"/>
                    <a:pt x="1379" y="1379"/>
                    <a:pt x="1379" y="1379"/>
                  </a:cubicBezTo>
                  <a:lnTo>
                    <a:pt x="1379" y="0"/>
                  </a:lnTo>
                  <a:close/>
                  <a:moveTo>
                    <a:pt x="11949" y="0"/>
                  </a:moveTo>
                  <a:cubicBezTo>
                    <a:pt x="20221" y="0"/>
                    <a:pt x="20221" y="0"/>
                    <a:pt x="20221" y="0"/>
                  </a:cubicBezTo>
                  <a:cubicBezTo>
                    <a:pt x="20221" y="1379"/>
                    <a:pt x="20221" y="1379"/>
                    <a:pt x="20221" y="1379"/>
                  </a:cubicBezTo>
                  <a:cubicBezTo>
                    <a:pt x="11949" y="1379"/>
                    <a:pt x="11949" y="1379"/>
                    <a:pt x="11949" y="1379"/>
                  </a:cubicBezTo>
                  <a:lnTo>
                    <a:pt x="11949" y="0"/>
                  </a:lnTo>
                  <a:close/>
                  <a:moveTo>
                    <a:pt x="19762" y="6894"/>
                  </a:moveTo>
                  <a:cubicBezTo>
                    <a:pt x="18843" y="6894"/>
                    <a:pt x="18843" y="6894"/>
                    <a:pt x="18843" y="6894"/>
                  </a:cubicBezTo>
                  <a:cubicBezTo>
                    <a:pt x="18843" y="1379"/>
                    <a:pt x="18843" y="1379"/>
                    <a:pt x="18843" y="1379"/>
                  </a:cubicBezTo>
                  <a:cubicBezTo>
                    <a:pt x="13328" y="1379"/>
                    <a:pt x="13328" y="1379"/>
                    <a:pt x="13328" y="1379"/>
                  </a:cubicBezTo>
                  <a:cubicBezTo>
                    <a:pt x="13328" y="6894"/>
                    <a:pt x="13328" y="6894"/>
                    <a:pt x="13328" y="6894"/>
                  </a:cubicBezTo>
                  <a:cubicBezTo>
                    <a:pt x="8272" y="6894"/>
                    <a:pt x="8272" y="6894"/>
                    <a:pt x="8272" y="6894"/>
                  </a:cubicBezTo>
                  <a:cubicBezTo>
                    <a:pt x="8272" y="1379"/>
                    <a:pt x="8272" y="1379"/>
                    <a:pt x="8272" y="1379"/>
                  </a:cubicBezTo>
                  <a:cubicBezTo>
                    <a:pt x="2757" y="1379"/>
                    <a:pt x="2757" y="1379"/>
                    <a:pt x="2757" y="1379"/>
                  </a:cubicBezTo>
                  <a:cubicBezTo>
                    <a:pt x="2757" y="6894"/>
                    <a:pt x="2757" y="6894"/>
                    <a:pt x="2757" y="6894"/>
                  </a:cubicBezTo>
                  <a:cubicBezTo>
                    <a:pt x="1838" y="6894"/>
                    <a:pt x="1838" y="6894"/>
                    <a:pt x="1838" y="6894"/>
                  </a:cubicBezTo>
                  <a:cubicBezTo>
                    <a:pt x="919" y="6894"/>
                    <a:pt x="0" y="7353"/>
                    <a:pt x="0" y="8272"/>
                  </a:cubicBezTo>
                  <a:cubicBezTo>
                    <a:pt x="0" y="20221"/>
                    <a:pt x="0" y="20221"/>
                    <a:pt x="0" y="20221"/>
                  </a:cubicBezTo>
                  <a:cubicBezTo>
                    <a:pt x="0" y="20681"/>
                    <a:pt x="919" y="21600"/>
                    <a:pt x="1838" y="21600"/>
                  </a:cubicBezTo>
                  <a:cubicBezTo>
                    <a:pt x="7813" y="21600"/>
                    <a:pt x="7813" y="21600"/>
                    <a:pt x="7813" y="21600"/>
                  </a:cubicBezTo>
                  <a:cubicBezTo>
                    <a:pt x="8732" y="21600"/>
                    <a:pt x="9651" y="20681"/>
                    <a:pt x="9651" y="20221"/>
                  </a:cubicBezTo>
                  <a:cubicBezTo>
                    <a:pt x="9651" y="12409"/>
                    <a:pt x="9651" y="12409"/>
                    <a:pt x="9651" y="12409"/>
                  </a:cubicBezTo>
                  <a:cubicBezTo>
                    <a:pt x="11949" y="12409"/>
                    <a:pt x="11949" y="12409"/>
                    <a:pt x="11949" y="12409"/>
                  </a:cubicBezTo>
                  <a:cubicBezTo>
                    <a:pt x="11949" y="20221"/>
                    <a:pt x="11949" y="20221"/>
                    <a:pt x="11949" y="20221"/>
                  </a:cubicBezTo>
                  <a:cubicBezTo>
                    <a:pt x="11949" y="20681"/>
                    <a:pt x="12868" y="21600"/>
                    <a:pt x="13787" y="21600"/>
                  </a:cubicBezTo>
                  <a:cubicBezTo>
                    <a:pt x="19762" y="21600"/>
                    <a:pt x="19762" y="21600"/>
                    <a:pt x="19762" y="21600"/>
                  </a:cubicBezTo>
                  <a:cubicBezTo>
                    <a:pt x="20681" y="21600"/>
                    <a:pt x="21600" y="20681"/>
                    <a:pt x="21600" y="20221"/>
                  </a:cubicBezTo>
                  <a:cubicBezTo>
                    <a:pt x="21600" y="8272"/>
                    <a:pt x="21600" y="8272"/>
                    <a:pt x="21600" y="8272"/>
                  </a:cubicBezTo>
                  <a:cubicBezTo>
                    <a:pt x="21600" y="7353"/>
                    <a:pt x="20681" y="6894"/>
                    <a:pt x="19762" y="6894"/>
                  </a:cubicBezTo>
                  <a:close/>
                  <a:moveTo>
                    <a:pt x="7353" y="20221"/>
                  </a:moveTo>
                  <a:cubicBezTo>
                    <a:pt x="2298" y="20221"/>
                    <a:pt x="2298" y="20221"/>
                    <a:pt x="2298" y="20221"/>
                  </a:cubicBezTo>
                  <a:cubicBezTo>
                    <a:pt x="1838" y="20221"/>
                    <a:pt x="1379" y="19762"/>
                    <a:pt x="1379" y="19302"/>
                  </a:cubicBezTo>
                  <a:cubicBezTo>
                    <a:pt x="1379" y="19302"/>
                    <a:pt x="1838" y="18843"/>
                    <a:pt x="2298" y="18843"/>
                  </a:cubicBezTo>
                  <a:cubicBezTo>
                    <a:pt x="7353" y="18843"/>
                    <a:pt x="7353" y="18843"/>
                    <a:pt x="7353" y="18843"/>
                  </a:cubicBezTo>
                  <a:cubicBezTo>
                    <a:pt x="7813" y="18843"/>
                    <a:pt x="8272" y="19302"/>
                    <a:pt x="8272" y="19302"/>
                  </a:cubicBezTo>
                  <a:cubicBezTo>
                    <a:pt x="8272" y="19762"/>
                    <a:pt x="7813" y="20221"/>
                    <a:pt x="7353" y="20221"/>
                  </a:cubicBezTo>
                  <a:close/>
                  <a:moveTo>
                    <a:pt x="11489" y="11030"/>
                  </a:moveTo>
                  <a:cubicBezTo>
                    <a:pt x="10111" y="11030"/>
                    <a:pt x="10111" y="11030"/>
                    <a:pt x="10111" y="11030"/>
                  </a:cubicBezTo>
                  <a:cubicBezTo>
                    <a:pt x="9651" y="11030"/>
                    <a:pt x="9651" y="10570"/>
                    <a:pt x="9651" y="10111"/>
                  </a:cubicBezTo>
                  <a:cubicBezTo>
                    <a:pt x="9651" y="9651"/>
                    <a:pt x="9651" y="9651"/>
                    <a:pt x="10111" y="9651"/>
                  </a:cubicBezTo>
                  <a:cubicBezTo>
                    <a:pt x="11489" y="9651"/>
                    <a:pt x="11489" y="9651"/>
                    <a:pt x="11489" y="9651"/>
                  </a:cubicBezTo>
                  <a:cubicBezTo>
                    <a:pt x="11949" y="9651"/>
                    <a:pt x="11949" y="9651"/>
                    <a:pt x="11949" y="10111"/>
                  </a:cubicBezTo>
                  <a:cubicBezTo>
                    <a:pt x="11949" y="10570"/>
                    <a:pt x="11949" y="11030"/>
                    <a:pt x="11489" y="11030"/>
                  </a:cubicBezTo>
                  <a:close/>
                  <a:moveTo>
                    <a:pt x="19302" y="20221"/>
                  </a:moveTo>
                  <a:cubicBezTo>
                    <a:pt x="14247" y="20221"/>
                    <a:pt x="14247" y="20221"/>
                    <a:pt x="14247" y="20221"/>
                  </a:cubicBezTo>
                  <a:cubicBezTo>
                    <a:pt x="13787" y="20221"/>
                    <a:pt x="13328" y="19762"/>
                    <a:pt x="13328" y="19302"/>
                  </a:cubicBezTo>
                  <a:cubicBezTo>
                    <a:pt x="13328" y="19302"/>
                    <a:pt x="13787" y="18843"/>
                    <a:pt x="14247" y="18843"/>
                  </a:cubicBezTo>
                  <a:cubicBezTo>
                    <a:pt x="19302" y="18843"/>
                    <a:pt x="19302" y="18843"/>
                    <a:pt x="19302" y="18843"/>
                  </a:cubicBezTo>
                  <a:cubicBezTo>
                    <a:pt x="19762" y="18843"/>
                    <a:pt x="20221" y="19302"/>
                    <a:pt x="20221" y="19302"/>
                  </a:cubicBezTo>
                  <a:cubicBezTo>
                    <a:pt x="20221" y="19762"/>
                    <a:pt x="19762" y="20221"/>
                    <a:pt x="19302" y="20221"/>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Arial"/>
                  <a:ea typeface="Arial"/>
                  <a:cs typeface="Arial"/>
                  <a:sym typeface="Arial"/>
                </a:defRPr>
              </a:pPr>
              <a:endParaRPr/>
            </a:p>
          </p:txBody>
        </p:sp>
      </p:grpSp>
      <p:grpSp>
        <p:nvGrpSpPr>
          <p:cNvPr id="291" name="组合 27"/>
          <p:cNvGrpSpPr/>
          <p:nvPr/>
        </p:nvGrpSpPr>
        <p:grpSpPr>
          <a:xfrm>
            <a:off x="6206325" y="4928072"/>
            <a:ext cx="699077" cy="699075"/>
            <a:chOff x="0" y="0"/>
            <a:chExt cx="699076" cy="699073"/>
          </a:xfrm>
        </p:grpSpPr>
        <p:sp>
          <p:nvSpPr>
            <p:cNvPr id="289" name="Oval 110"/>
            <p:cNvSpPr/>
            <p:nvPr/>
          </p:nvSpPr>
          <p:spPr>
            <a:xfrm>
              <a:off x="-1" y="0"/>
              <a:ext cx="699077" cy="699074"/>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endParaRPr/>
            </a:p>
          </p:txBody>
        </p:sp>
        <p:sp>
          <p:nvSpPr>
            <p:cNvPr id="290" name="Freeform 123"/>
            <p:cNvSpPr/>
            <p:nvPr/>
          </p:nvSpPr>
          <p:spPr>
            <a:xfrm>
              <a:off x="185473" y="177128"/>
              <a:ext cx="328129" cy="344820"/>
            </a:xfrm>
            <a:custGeom>
              <a:avLst/>
              <a:gdLst/>
              <a:ahLst/>
              <a:cxnLst>
                <a:cxn ang="0">
                  <a:pos x="wd2" y="hd2"/>
                </a:cxn>
                <a:cxn ang="5400000">
                  <a:pos x="wd2" y="hd2"/>
                </a:cxn>
                <a:cxn ang="10800000">
                  <a:pos x="wd2" y="hd2"/>
                </a:cxn>
                <a:cxn ang="16200000">
                  <a:pos x="wd2" y="hd2"/>
                </a:cxn>
              </a:cxnLst>
              <a:rect l="0" t="0" r="r" b="b"/>
              <a:pathLst>
                <a:path w="21600" h="21600" extrusionOk="0">
                  <a:moveTo>
                    <a:pt x="10800" y="1283"/>
                  </a:moveTo>
                  <a:cubicBezTo>
                    <a:pt x="10350" y="1283"/>
                    <a:pt x="9675" y="1283"/>
                    <a:pt x="9225" y="1283"/>
                  </a:cubicBezTo>
                  <a:cubicBezTo>
                    <a:pt x="9225" y="1283"/>
                    <a:pt x="9225" y="1283"/>
                    <a:pt x="9225" y="1283"/>
                  </a:cubicBezTo>
                  <a:cubicBezTo>
                    <a:pt x="9450" y="1069"/>
                    <a:pt x="9675" y="855"/>
                    <a:pt x="9450" y="428"/>
                  </a:cubicBezTo>
                  <a:cubicBezTo>
                    <a:pt x="9450" y="214"/>
                    <a:pt x="9000" y="0"/>
                    <a:pt x="8550" y="0"/>
                  </a:cubicBezTo>
                  <a:cubicBezTo>
                    <a:pt x="8325" y="0"/>
                    <a:pt x="8325" y="0"/>
                    <a:pt x="8100" y="0"/>
                  </a:cubicBezTo>
                  <a:cubicBezTo>
                    <a:pt x="7425" y="0"/>
                    <a:pt x="6975" y="642"/>
                    <a:pt x="7200" y="1069"/>
                  </a:cubicBezTo>
                  <a:cubicBezTo>
                    <a:pt x="7200" y="1283"/>
                    <a:pt x="7425" y="1497"/>
                    <a:pt x="7875" y="1497"/>
                  </a:cubicBezTo>
                  <a:cubicBezTo>
                    <a:pt x="7875" y="1711"/>
                    <a:pt x="7875" y="1711"/>
                    <a:pt x="7875" y="1711"/>
                  </a:cubicBezTo>
                  <a:cubicBezTo>
                    <a:pt x="3375" y="2780"/>
                    <a:pt x="0" y="6844"/>
                    <a:pt x="0" y="11549"/>
                  </a:cubicBezTo>
                  <a:cubicBezTo>
                    <a:pt x="0" y="17109"/>
                    <a:pt x="4950" y="21600"/>
                    <a:pt x="10800" y="21600"/>
                  </a:cubicBezTo>
                  <a:cubicBezTo>
                    <a:pt x="16650" y="21600"/>
                    <a:pt x="21600" y="17109"/>
                    <a:pt x="21600" y="11549"/>
                  </a:cubicBezTo>
                  <a:cubicBezTo>
                    <a:pt x="21600" y="5774"/>
                    <a:pt x="16650" y="1283"/>
                    <a:pt x="10800" y="1283"/>
                  </a:cubicBezTo>
                  <a:close/>
                  <a:moveTo>
                    <a:pt x="7425" y="855"/>
                  </a:moveTo>
                  <a:cubicBezTo>
                    <a:pt x="7425" y="642"/>
                    <a:pt x="7875" y="428"/>
                    <a:pt x="8325" y="214"/>
                  </a:cubicBezTo>
                  <a:cubicBezTo>
                    <a:pt x="8325" y="214"/>
                    <a:pt x="8325" y="214"/>
                    <a:pt x="8550" y="214"/>
                  </a:cubicBezTo>
                  <a:cubicBezTo>
                    <a:pt x="8775" y="214"/>
                    <a:pt x="9225" y="428"/>
                    <a:pt x="9225" y="642"/>
                  </a:cubicBezTo>
                  <a:cubicBezTo>
                    <a:pt x="9225" y="855"/>
                    <a:pt x="9225" y="855"/>
                    <a:pt x="9000" y="1069"/>
                  </a:cubicBezTo>
                  <a:cubicBezTo>
                    <a:pt x="8775" y="855"/>
                    <a:pt x="8550" y="855"/>
                    <a:pt x="8325" y="855"/>
                  </a:cubicBezTo>
                  <a:cubicBezTo>
                    <a:pt x="8100" y="1069"/>
                    <a:pt x="8100" y="1069"/>
                    <a:pt x="7875" y="1283"/>
                  </a:cubicBezTo>
                  <a:cubicBezTo>
                    <a:pt x="7650" y="1283"/>
                    <a:pt x="7425" y="1069"/>
                    <a:pt x="7425" y="855"/>
                  </a:cubicBezTo>
                  <a:close/>
                  <a:moveTo>
                    <a:pt x="16425" y="16895"/>
                  </a:moveTo>
                  <a:cubicBezTo>
                    <a:pt x="15525" y="17964"/>
                    <a:pt x="14400" y="18606"/>
                    <a:pt x="13050" y="18820"/>
                  </a:cubicBezTo>
                  <a:cubicBezTo>
                    <a:pt x="12150" y="17323"/>
                    <a:pt x="12150" y="17323"/>
                    <a:pt x="12150" y="17323"/>
                  </a:cubicBezTo>
                  <a:cubicBezTo>
                    <a:pt x="11925" y="19034"/>
                    <a:pt x="11925" y="19034"/>
                    <a:pt x="11925" y="19034"/>
                  </a:cubicBezTo>
                  <a:cubicBezTo>
                    <a:pt x="11475" y="19248"/>
                    <a:pt x="11250" y="19248"/>
                    <a:pt x="10800" y="19248"/>
                  </a:cubicBezTo>
                  <a:cubicBezTo>
                    <a:pt x="8550" y="19248"/>
                    <a:pt x="6525" y="18392"/>
                    <a:pt x="4950" y="16895"/>
                  </a:cubicBezTo>
                  <a:cubicBezTo>
                    <a:pt x="4050" y="16040"/>
                    <a:pt x="3375" y="14970"/>
                    <a:pt x="2925" y="13687"/>
                  </a:cubicBezTo>
                  <a:cubicBezTo>
                    <a:pt x="4500" y="12832"/>
                    <a:pt x="4500" y="12832"/>
                    <a:pt x="4500" y="12832"/>
                  </a:cubicBezTo>
                  <a:cubicBezTo>
                    <a:pt x="2700" y="12404"/>
                    <a:pt x="2700" y="12404"/>
                    <a:pt x="2700" y="12404"/>
                  </a:cubicBezTo>
                  <a:cubicBezTo>
                    <a:pt x="2700" y="12190"/>
                    <a:pt x="2700" y="11762"/>
                    <a:pt x="2700" y="11549"/>
                  </a:cubicBezTo>
                  <a:cubicBezTo>
                    <a:pt x="2700" y="9410"/>
                    <a:pt x="3375" y="7485"/>
                    <a:pt x="4950" y="5988"/>
                  </a:cubicBezTo>
                  <a:cubicBezTo>
                    <a:pt x="6075" y="5133"/>
                    <a:pt x="7200" y="4491"/>
                    <a:pt x="8550" y="4063"/>
                  </a:cubicBezTo>
                  <a:cubicBezTo>
                    <a:pt x="9450" y="5560"/>
                    <a:pt x="9450" y="5560"/>
                    <a:pt x="9450" y="5560"/>
                  </a:cubicBezTo>
                  <a:cubicBezTo>
                    <a:pt x="9675" y="3850"/>
                    <a:pt x="9675" y="3850"/>
                    <a:pt x="9675" y="3850"/>
                  </a:cubicBezTo>
                  <a:cubicBezTo>
                    <a:pt x="10125" y="3850"/>
                    <a:pt x="10350" y="3636"/>
                    <a:pt x="10800" y="3636"/>
                  </a:cubicBezTo>
                  <a:cubicBezTo>
                    <a:pt x="13050" y="3636"/>
                    <a:pt x="15075" y="4491"/>
                    <a:pt x="16425" y="5988"/>
                  </a:cubicBezTo>
                  <a:cubicBezTo>
                    <a:pt x="17550" y="6844"/>
                    <a:pt x="18225" y="8127"/>
                    <a:pt x="18675" y="9196"/>
                  </a:cubicBezTo>
                  <a:cubicBezTo>
                    <a:pt x="17100" y="10265"/>
                    <a:pt x="17100" y="10265"/>
                    <a:pt x="17100" y="10265"/>
                  </a:cubicBezTo>
                  <a:cubicBezTo>
                    <a:pt x="18900" y="10479"/>
                    <a:pt x="18900" y="10479"/>
                    <a:pt x="18900" y="10479"/>
                  </a:cubicBezTo>
                  <a:cubicBezTo>
                    <a:pt x="18900" y="10693"/>
                    <a:pt x="18900" y="11121"/>
                    <a:pt x="18900" y="11549"/>
                  </a:cubicBezTo>
                  <a:cubicBezTo>
                    <a:pt x="18900" y="13473"/>
                    <a:pt x="18000" y="15398"/>
                    <a:pt x="16425" y="16895"/>
                  </a:cubicBezTo>
                  <a:close/>
                  <a:moveTo>
                    <a:pt x="16425" y="6202"/>
                  </a:moveTo>
                  <a:cubicBezTo>
                    <a:pt x="11925" y="9410"/>
                    <a:pt x="11925" y="9410"/>
                    <a:pt x="11925" y="9410"/>
                  </a:cubicBezTo>
                  <a:cubicBezTo>
                    <a:pt x="11700" y="9196"/>
                    <a:pt x="11250" y="9196"/>
                    <a:pt x="10800" y="8982"/>
                  </a:cubicBezTo>
                  <a:cubicBezTo>
                    <a:pt x="9675" y="6844"/>
                    <a:pt x="9675" y="6844"/>
                    <a:pt x="9675" y="6844"/>
                  </a:cubicBezTo>
                  <a:cubicBezTo>
                    <a:pt x="9675" y="9410"/>
                    <a:pt x="9675" y="9410"/>
                    <a:pt x="9675" y="9410"/>
                  </a:cubicBezTo>
                  <a:cubicBezTo>
                    <a:pt x="9450" y="9410"/>
                    <a:pt x="9000" y="9624"/>
                    <a:pt x="9000" y="9838"/>
                  </a:cubicBezTo>
                  <a:cubicBezTo>
                    <a:pt x="7425" y="9410"/>
                    <a:pt x="7425" y="9410"/>
                    <a:pt x="7425" y="9410"/>
                  </a:cubicBezTo>
                  <a:cubicBezTo>
                    <a:pt x="8550" y="10479"/>
                    <a:pt x="8550" y="10479"/>
                    <a:pt x="8550" y="10479"/>
                  </a:cubicBezTo>
                  <a:cubicBezTo>
                    <a:pt x="8325" y="10693"/>
                    <a:pt x="8325" y="11121"/>
                    <a:pt x="8325" y="11335"/>
                  </a:cubicBezTo>
                  <a:cubicBezTo>
                    <a:pt x="5850" y="12404"/>
                    <a:pt x="5850" y="12404"/>
                    <a:pt x="5850" y="12404"/>
                  </a:cubicBezTo>
                  <a:cubicBezTo>
                    <a:pt x="8550" y="12618"/>
                    <a:pt x="8550" y="12618"/>
                    <a:pt x="8550" y="12618"/>
                  </a:cubicBezTo>
                  <a:cubicBezTo>
                    <a:pt x="8550" y="12618"/>
                    <a:pt x="8550" y="12618"/>
                    <a:pt x="8550" y="12618"/>
                  </a:cubicBezTo>
                  <a:cubicBezTo>
                    <a:pt x="5175" y="16681"/>
                    <a:pt x="5175" y="16681"/>
                    <a:pt x="5175" y="16681"/>
                  </a:cubicBezTo>
                  <a:cubicBezTo>
                    <a:pt x="9675" y="13473"/>
                    <a:pt x="9675" y="13473"/>
                    <a:pt x="9675" y="13473"/>
                  </a:cubicBezTo>
                  <a:cubicBezTo>
                    <a:pt x="9900" y="13687"/>
                    <a:pt x="10350" y="13901"/>
                    <a:pt x="10575" y="13901"/>
                  </a:cubicBezTo>
                  <a:cubicBezTo>
                    <a:pt x="11925" y="16040"/>
                    <a:pt x="11925" y="16040"/>
                    <a:pt x="11925" y="16040"/>
                  </a:cubicBezTo>
                  <a:cubicBezTo>
                    <a:pt x="11925" y="13687"/>
                    <a:pt x="11925" y="13687"/>
                    <a:pt x="11925" y="13687"/>
                  </a:cubicBezTo>
                  <a:cubicBezTo>
                    <a:pt x="12150" y="13473"/>
                    <a:pt x="12375" y="13259"/>
                    <a:pt x="12600" y="13046"/>
                  </a:cubicBezTo>
                  <a:cubicBezTo>
                    <a:pt x="14175" y="13473"/>
                    <a:pt x="14175" y="13473"/>
                    <a:pt x="14175" y="13473"/>
                  </a:cubicBezTo>
                  <a:cubicBezTo>
                    <a:pt x="13050" y="12404"/>
                    <a:pt x="13050" y="12404"/>
                    <a:pt x="13050" y="12404"/>
                  </a:cubicBezTo>
                  <a:cubicBezTo>
                    <a:pt x="13275" y="12190"/>
                    <a:pt x="13275" y="11976"/>
                    <a:pt x="13275" y="11549"/>
                  </a:cubicBezTo>
                  <a:cubicBezTo>
                    <a:pt x="15750" y="10479"/>
                    <a:pt x="15750" y="10479"/>
                    <a:pt x="15750" y="10479"/>
                  </a:cubicBezTo>
                  <a:cubicBezTo>
                    <a:pt x="13050" y="10479"/>
                    <a:pt x="13050" y="10479"/>
                    <a:pt x="13050" y="10479"/>
                  </a:cubicBezTo>
                  <a:cubicBezTo>
                    <a:pt x="13050" y="10479"/>
                    <a:pt x="13050" y="10479"/>
                    <a:pt x="13050" y="10265"/>
                  </a:cubicBezTo>
                  <a:lnTo>
                    <a:pt x="16425" y="6202"/>
                  </a:lnTo>
                  <a:close/>
                  <a:moveTo>
                    <a:pt x="10800" y="9410"/>
                  </a:moveTo>
                  <a:cubicBezTo>
                    <a:pt x="10800" y="9410"/>
                    <a:pt x="10800" y="9410"/>
                    <a:pt x="10800" y="9410"/>
                  </a:cubicBezTo>
                  <a:cubicBezTo>
                    <a:pt x="10800" y="9410"/>
                    <a:pt x="10800" y="9410"/>
                    <a:pt x="10800" y="9410"/>
                  </a:cubicBezTo>
                  <a:close/>
                  <a:moveTo>
                    <a:pt x="10350" y="9410"/>
                  </a:moveTo>
                  <a:cubicBezTo>
                    <a:pt x="10575" y="9410"/>
                    <a:pt x="10575" y="9410"/>
                    <a:pt x="10800" y="9410"/>
                  </a:cubicBezTo>
                  <a:cubicBezTo>
                    <a:pt x="10800" y="9410"/>
                    <a:pt x="11025" y="9410"/>
                    <a:pt x="11025" y="9410"/>
                  </a:cubicBezTo>
                  <a:cubicBezTo>
                    <a:pt x="11025" y="9410"/>
                    <a:pt x="11025" y="9410"/>
                    <a:pt x="11025" y="9410"/>
                  </a:cubicBezTo>
                  <a:cubicBezTo>
                    <a:pt x="11025" y="9410"/>
                    <a:pt x="11025" y="9410"/>
                    <a:pt x="11025" y="9410"/>
                  </a:cubicBezTo>
                  <a:cubicBezTo>
                    <a:pt x="11250" y="9410"/>
                    <a:pt x="11475" y="9410"/>
                    <a:pt x="11700" y="9624"/>
                  </a:cubicBezTo>
                  <a:cubicBezTo>
                    <a:pt x="10125" y="10693"/>
                    <a:pt x="10125" y="10693"/>
                    <a:pt x="10125" y="10693"/>
                  </a:cubicBezTo>
                  <a:cubicBezTo>
                    <a:pt x="8775" y="12190"/>
                    <a:pt x="8775" y="12190"/>
                    <a:pt x="8775" y="12190"/>
                  </a:cubicBezTo>
                  <a:cubicBezTo>
                    <a:pt x="8775" y="12190"/>
                    <a:pt x="8775" y="11976"/>
                    <a:pt x="8775" y="11976"/>
                  </a:cubicBezTo>
                  <a:cubicBezTo>
                    <a:pt x="8325" y="10693"/>
                    <a:pt x="9225" y="9624"/>
                    <a:pt x="10350" y="9410"/>
                  </a:cubicBezTo>
                  <a:close/>
                  <a:moveTo>
                    <a:pt x="11925" y="13259"/>
                  </a:moveTo>
                  <a:cubicBezTo>
                    <a:pt x="11925" y="13259"/>
                    <a:pt x="11925" y="13259"/>
                    <a:pt x="11925" y="13259"/>
                  </a:cubicBezTo>
                  <a:cubicBezTo>
                    <a:pt x="11925" y="13259"/>
                    <a:pt x="11925" y="13259"/>
                    <a:pt x="11925" y="13259"/>
                  </a:cubicBezTo>
                  <a:cubicBezTo>
                    <a:pt x="11700" y="13259"/>
                    <a:pt x="11475" y="13473"/>
                    <a:pt x="11250" y="13473"/>
                  </a:cubicBezTo>
                  <a:cubicBezTo>
                    <a:pt x="11025" y="13473"/>
                    <a:pt x="11025" y="13473"/>
                    <a:pt x="10800" y="13473"/>
                  </a:cubicBezTo>
                  <a:cubicBezTo>
                    <a:pt x="10575" y="13473"/>
                    <a:pt x="10575" y="13473"/>
                    <a:pt x="10575" y="13473"/>
                  </a:cubicBezTo>
                  <a:cubicBezTo>
                    <a:pt x="10575" y="13473"/>
                    <a:pt x="10575" y="13473"/>
                    <a:pt x="10575" y="13473"/>
                  </a:cubicBezTo>
                  <a:cubicBezTo>
                    <a:pt x="10575" y="13473"/>
                    <a:pt x="10575" y="13473"/>
                    <a:pt x="10575" y="13473"/>
                  </a:cubicBezTo>
                  <a:cubicBezTo>
                    <a:pt x="10350" y="13473"/>
                    <a:pt x="10125" y="13473"/>
                    <a:pt x="9900" y="13259"/>
                  </a:cubicBezTo>
                  <a:cubicBezTo>
                    <a:pt x="11475" y="12190"/>
                    <a:pt x="11475" y="12190"/>
                    <a:pt x="11475" y="12190"/>
                  </a:cubicBezTo>
                  <a:cubicBezTo>
                    <a:pt x="12825" y="10693"/>
                    <a:pt x="12825" y="10693"/>
                    <a:pt x="12825" y="10693"/>
                  </a:cubicBezTo>
                  <a:cubicBezTo>
                    <a:pt x="12825" y="10693"/>
                    <a:pt x="12825" y="10907"/>
                    <a:pt x="12825" y="11121"/>
                  </a:cubicBezTo>
                  <a:cubicBezTo>
                    <a:pt x="13050" y="11976"/>
                    <a:pt x="12600" y="12832"/>
                    <a:pt x="11925" y="13259"/>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Arial"/>
                  <a:ea typeface="Arial"/>
                  <a:cs typeface="Arial"/>
                  <a:sym typeface="Arial"/>
                </a:defRPr>
              </a:pPr>
              <a:endParaRPr/>
            </a:p>
          </p:txBody>
        </p:sp>
      </p:grpSp>
      <p:grpSp>
        <p:nvGrpSpPr>
          <p:cNvPr id="294" name="组合 30"/>
          <p:cNvGrpSpPr/>
          <p:nvPr/>
        </p:nvGrpSpPr>
        <p:grpSpPr>
          <a:xfrm>
            <a:off x="1456903" y="3363271"/>
            <a:ext cx="699077" cy="699075"/>
            <a:chOff x="0" y="0"/>
            <a:chExt cx="699076" cy="699073"/>
          </a:xfrm>
        </p:grpSpPr>
        <p:sp>
          <p:nvSpPr>
            <p:cNvPr id="292" name="Oval 92"/>
            <p:cNvSpPr/>
            <p:nvPr/>
          </p:nvSpPr>
          <p:spPr>
            <a:xfrm>
              <a:off x="-1" y="0"/>
              <a:ext cx="699077" cy="699074"/>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endParaRPr/>
            </a:p>
          </p:txBody>
        </p:sp>
        <p:sp>
          <p:nvSpPr>
            <p:cNvPr id="293" name="Freeform 205"/>
            <p:cNvSpPr/>
            <p:nvPr/>
          </p:nvSpPr>
          <p:spPr>
            <a:xfrm>
              <a:off x="185503" y="166770"/>
              <a:ext cx="328071" cy="365534"/>
            </a:xfrm>
            <a:custGeom>
              <a:avLst/>
              <a:gdLst/>
              <a:ahLst/>
              <a:cxnLst>
                <a:cxn ang="0">
                  <a:pos x="wd2" y="hd2"/>
                </a:cxn>
                <a:cxn ang="5400000">
                  <a:pos x="wd2" y="hd2"/>
                </a:cxn>
                <a:cxn ang="10800000">
                  <a:pos x="wd2" y="hd2"/>
                </a:cxn>
                <a:cxn ang="16200000">
                  <a:pos x="wd2" y="hd2"/>
                </a:cxn>
              </a:cxnLst>
              <a:rect l="0" t="0" r="r" b="b"/>
              <a:pathLst>
                <a:path w="21600" h="21600" extrusionOk="0">
                  <a:moveTo>
                    <a:pt x="17079" y="6750"/>
                  </a:moveTo>
                  <a:cubicBezTo>
                    <a:pt x="17581" y="6300"/>
                    <a:pt x="18084" y="5850"/>
                    <a:pt x="18084" y="5400"/>
                  </a:cubicBezTo>
                  <a:cubicBezTo>
                    <a:pt x="19088" y="4950"/>
                    <a:pt x="19591" y="4050"/>
                    <a:pt x="19591" y="3150"/>
                  </a:cubicBezTo>
                  <a:cubicBezTo>
                    <a:pt x="20093" y="2250"/>
                    <a:pt x="19591" y="1350"/>
                    <a:pt x="19088" y="450"/>
                  </a:cubicBezTo>
                  <a:cubicBezTo>
                    <a:pt x="18586" y="0"/>
                    <a:pt x="17581" y="0"/>
                    <a:pt x="17079" y="0"/>
                  </a:cubicBezTo>
                  <a:cubicBezTo>
                    <a:pt x="15572" y="0"/>
                    <a:pt x="14567" y="450"/>
                    <a:pt x="13563" y="1350"/>
                  </a:cubicBezTo>
                  <a:cubicBezTo>
                    <a:pt x="12056" y="2700"/>
                    <a:pt x="11051" y="4500"/>
                    <a:pt x="10549" y="6300"/>
                  </a:cubicBezTo>
                  <a:cubicBezTo>
                    <a:pt x="10047" y="4500"/>
                    <a:pt x="9544" y="2700"/>
                    <a:pt x="8037" y="1350"/>
                  </a:cubicBezTo>
                  <a:cubicBezTo>
                    <a:pt x="7033" y="900"/>
                    <a:pt x="6028" y="450"/>
                    <a:pt x="5023" y="450"/>
                  </a:cubicBezTo>
                  <a:cubicBezTo>
                    <a:pt x="4521" y="450"/>
                    <a:pt x="3516" y="450"/>
                    <a:pt x="3014" y="1350"/>
                  </a:cubicBezTo>
                  <a:cubicBezTo>
                    <a:pt x="2009" y="2250"/>
                    <a:pt x="2009" y="4050"/>
                    <a:pt x="3516" y="5400"/>
                  </a:cubicBezTo>
                  <a:cubicBezTo>
                    <a:pt x="4019" y="5850"/>
                    <a:pt x="4521" y="6300"/>
                    <a:pt x="5023" y="6750"/>
                  </a:cubicBezTo>
                  <a:cubicBezTo>
                    <a:pt x="0" y="6750"/>
                    <a:pt x="0" y="6750"/>
                    <a:pt x="0" y="6750"/>
                  </a:cubicBezTo>
                  <a:cubicBezTo>
                    <a:pt x="0" y="12150"/>
                    <a:pt x="0" y="12150"/>
                    <a:pt x="0" y="12150"/>
                  </a:cubicBezTo>
                  <a:cubicBezTo>
                    <a:pt x="1507" y="12150"/>
                    <a:pt x="1507" y="12150"/>
                    <a:pt x="1507" y="12150"/>
                  </a:cubicBezTo>
                  <a:cubicBezTo>
                    <a:pt x="1507" y="21600"/>
                    <a:pt x="1507" y="21600"/>
                    <a:pt x="1507" y="21600"/>
                  </a:cubicBezTo>
                  <a:cubicBezTo>
                    <a:pt x="20093" y="21600"/>
                    <a:pt x="20093" y="21600"/>
                    <a:pt x="20093" y="21600"/>
                  </a:cubicBezTo>
                  <a:cubicBezTo>
                    <a:pt x="20093" y="12150"/>
                    <a:pt x="20093" y="12150"/>
                    <a:pt x="20093" y="12150"/>
                  </a:cubicBezTo>
                  <a:cubicBezTo>
                    <a:pt x="21600" y="12150"/>
                    <a:pt x="21600" y="12150"/>
                    <a:pt x="21600" y="12150"/>
                  </a:cubicBezTo>
                  <a:cubicBezTo>
                    <a:pt x="21600" y="6750"/>
                    <a:pt x="21600" y="6750"/>
                    <a:pt x="21600" y="6750"/>
                  </a:cubicBezTo>
                  <a:lnTo>
                    <a:pt x="17079" y="6750"/>
                  </a:lnTo>
                  <a:close/>
                  <a:moveTo>
                    <a:pt x="14567" y="2250"/>
                  </a:moveTo>
                  <a:cubicBezTo>
                    <a:pt x="15572" y="1800"/>
                    <a:pt x="16074" y="1350"/>
                    <a:pt x="17079" y="1350"/>
                  </a:cubicBezTo>
                  <a:cubicBezTo>
                    <a:pt x="17079" y="1350"/>
                    <a:pt x="17581" y="1350"/>
                    <a:pt x="17581" y="1800"/>
                  </a:cubicBezTo>
                  <a:cubicBezTo>
                    <a:pt x="18586" y="2250"/>
                    <a:pt x="18084" y="3600"/>
                    <a:pt x="17079" y="4500"/>
                  </a:cubicBezTo>
                  <a:cubicBezTo>
                    <a:pt x="16074" y="5400"/>
                    <a:pt x="14567" y="6300"/>
                    <a:pt x="13563" y="6750"/>
                  </a:cubicBezTo>
                  <a:cubicBezTo>
                    <a:pt x="12056" y="6750"/>
                    <a:pt x="12056" y="6750"/>
                    <a:pt x="12056" y="6750"/>
                  </a:cubicBezTo>
                  <a:cubicBezTo>
                    <a:pt x="12558" y="5400"/>
                    <a:pt x="13563" y="3600"/>
                    <a:pt x="14567" y="2250"/>
                  </a:cubicBezTo>
                  <a:close/>
                  <a:moveTo>
                    <a:pt x="4019" y="3150"/>
                  </a:moveTo>
                  <a:cubicBezTo>
                    <a:pt x="4019" y="2700"/>
                    <a:pt x="4019" y="2700"/>
                    <a:pt x="4521" y="2250"/>
                  </a:cubicBezTo>
                  <a:cubicBezTo>
                    <a:pt x="4521" y="2250"/>
                    <a:pt x="5023" y="1800"/>
                    <a:pt x="5023" y="1800"/>
                  </a:cubicBezTo>
                  <a:cubicBezTo>
                    <a:pt x="5023" y="1800"/>
                    <a:pt x="5023" y="1800"/>
                    <a:pt x="5023" y="1800"/>
                  </a:cubicBezTo>
                  <a:cubicBezTo>
                    <a:pt x="5526" y="1800"/>
                    <a:pt x="6028" y="2250"/>
                    <a:pt x="6530" y="2700"/>
                  </a:cubicBezTo>
                  <a:cubicBezTo>
                    <a:pt x="7535" y="3150"/>
                    <a:pt x="8037" y="4500"/>
                    <a:pt x="8540" y="5850"/>
                  </a:cubicBezTo>
                  <a:cubicBezTo>
                    <a:pt x="8540" y="5850"/>
                    <a:pt x="8540" y="5850"/>
                    <a:pt x="8540" y="5850"/>
                  </a:cubicBezTo>
                  <a:cubicBezTo>
                    <a:pt x="8540" y="5850"/>
                    <a:pt x="8540" y="5850"/>
                    <a:pt x="8540" y="5850"/>
                  </a:cubicBezTo>
                  <a:cubicBezTo>
                    <a:pt x="7033" y="5850"/>
                    <a:pt x="5526" y="4950"/>
                    <a:pt x="4521" y="4500"/>
                  </a:cubicBezTo>
                  <a:cubicBezTo>
                    <a:pt x="4521" y="4050"/>
                    <a:pt x="4019" y="3600"/>
                    <a:pt x="4019" y="3150"/>
                  </a:cubicBezTo>
                  <a:close/>
                  <a:moveTo>
                    <a:pt x="9042" y="20250"/>
                  </a:moveTo>
                  <a:cubicBezTo>
                    <a:pt x="3014" y="20250"/>
                    <a:pt x="3014" y="20250"/>
                    <a:pt x="3014" y="20250"/>
                  </a:cubicBezTo>
                  <a:cubicBezTo>
                    <a:pt x="3014" y="11250"/>
                    <a:pt x="3014" y="11250"/>
                    <a:pt x="3014" y="11250"/>
                  </a:cubicBezTo>
                  <a:cubicBezTo>
                    <a:pt x="9042" y="11250"/>
                    <a:pt x="9042" y="11250"/>
                    <a:pt x="9042" y="11250"/>
                  </a:cubicBezTo>
                  <a:lnTo>
                    <a:pt x="9042" y="20250"/>
                  </a:lnTo>
                  <a:close/>
                  <a:moveTo>
                    <a:pt x="9042" y="10800"/>
                  </a:moveTo>
                  <a:cubicBezTo>
                    <a:pt x="1507" y="10800"/>
                    <a:pt x="1507" y="10800"/>
                    <a:pt x="1507" y="10800"/>
                  </a:cubicBezTo>
                  <a:cubicBezTo>
                    <a:pt x="1507" y="8100"/>
                    <a:pt x="1507" y="8100"/>
                    <a:pt x="1507" y="8100"/>
                  </a:cubicBezTo>
                  <a:cubicBezTo>
                    <a:pt x="9042" y="8100"/>
                    <a:pt x="9042" y="8100"/>
                    <a:pt x="9042" y="8100"/>
                  </a:cubicBezTo>
                  <a:lnTo>
                    <a:pt x="9042" y="10800"/>
                  </a:lnTo>
                  <a:close/>
                  <a:moveTo>
                    <a:pt x="18586" y="20250"/>
                  </a:moveTo>
                  <a:cubicBezTo>
                    <a:pt x="12558" y="20250"/>
                    <a:pt x="12558" y="20250"/>
                    <a:pt x="12558" y="20250"/>
                  </a:cubicBezTo>
                  <a:cubicBezTo>
                    <a:pt x="12558" y="11250"/>
                    <a:pt x="12558" y="11250"/>
                    <a:pt x="12558" y="11250"/>
                  </a:cubicBezTo>
                  <a:cubicBezTo>
                    <a:pt x="18586" y="11250"/>
                    <a:pt x="18586" y="11250"/>
                    <a:pt x="18586" y="11250"/>
                  </a:cubicBezTo>
                  <a:lnTo>
                    <a:pt x="18586" y="20250"/>
                  </a:lnTo>
                  <a:close/>
                  <a:moveTo>
                    <a:pt x="20093" y="10800"/>
                  </a:moveTo>
                  <a:cubicBezTo>
                    <a:pt x="12558" y="10800"/>
                    <a:pt x="12558" y="10800"/>
                    <a:pt x="12558" y="10800"/>
                  </a:cubicBezTo>
                  <a:cubicBezTo>
                    <a:pt x="12558" y="8100"/>
                    <a:pt x="12558" y="8100"/>
                    <a:pt x="12558" y="8100"/>
                  </a:cubicBezTo>
                  <a:cubicBezTo>
                    <a:pt x="20093" y="8100"/>
                    <a:pt x="20093" y="8100"/>
                    <a:pt x="20093" y="8100"/>
                  </a:cubicBezTo>
                  <a:lnTo>
                    <a:pt x="20093" y="10800"/>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Arial"/>
                  <a:ea typeface="Arial"/>
                  <a:cs typeface="Arial"/>
                  <a:sym typeface="Arial"/>
                </a:defRPr>
              </a:pPr>
              <a:endParaRPr/>
            </a:p>
          </p:txBody>
        </p:sp>
      </p:grpSp>
      <p:grpSp>
        <p:nvGrpSpPr>
          <p:cNvPr id="297" name="组合 33"/>
          <p:cNvGrpSpPr/>
          <p:nvPr/>
        </p:nvGrpSpPr>
        <p:grpSpPr>
          <a:xfrm>
            <a:off x="1456903" y="4928072"/>
            <a:ext cx="699077" cy="699075"/>
            <a:chOff x="0" y="0"/>
            <a:chExt cx="699076" cy="699073"/>
          </a:xfrm>
        </p:grpSpPr>
        <p:sp>
          <p:nvSpPr>
            <p:cNvPr id="295" name="Oval 106"/>
            <p:cNvSpPr/>
            <p:nvPr/>
          </p:nvSpPr>
          <p:spPr>
            <a:xfrm>
              <a:off x="-1" y="0"/>
              <a:ext cx="699077" cy="699074"/>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endParaRPr/>
            </a:p>
          </p:txBody>
        </p:sp>
        <p:sp>
          <p:nvSpPr>
            <p:cNvPr id="296" name="Freeform 129"/>
            <p:cNvSpPr/>
            <p:nvPr/>
          </p:nvSpPr>
          <p:spPr>
            <a:xfrm>
              <a:off x="131319" y="254962"/>
              <a:ext cx="436439" cy="189150"/>
            </a:xfrm>
            <a:custGeom>
              <a:avLst/>
              <a:gdLst/>
              <a:ahLst/>
              <a:cxnLst>
                <a:cxn ang="0">
                  <a:pos x="wd2" y="hd2"/>
                </a:cxn>
                <a:cxn ang="5400000">
                  <a:pos x="wd2" y="hd2"/>
                </a:cxn>
                <a:cxn ang="10800000">
                  <a:pos x="wd2" y="hd2"/>
                </a:cxn>
                <a:cxn ang="16200000">
                  <a:pos x="wd2" y="hd2"/>
                </a:cxn>
              </a:cxnLst>
              <a:rect l="0" t="0" r="r" b="b"/>
              <a:pathLst>
                <a:path w="21600" h="21600" extrusionOk="0">
                  <a:moveTo>
                    <a:pt x="18800" y="9421"/>
                  </a:moveTo>
                  <a:cubicBezTo>
                    <a:pt x="18400" y="9421"/>
                    <a:pt x="18100" y="9651"/>
                    <a:pt x="17800" y="9881"/>
                  </a:cubicBezTo>
                  <a:cubicBezTo>
                    <a:pt x="17500" y="4366"/>
                    <a:pt x="15400" y="0"/>
                    <a:pt x="12900" y="0"/>
                  </a:cubicBezTo>
                  <a:cubicBezTo>
                    <a:pt x="12200" y="0"/>
                    <a:pt x="11600" y="230"/>
                    <a:pt x="11100" y="689"/>
                  </a:cubicBezTo>
                  <a:cubicBezTo>
                    <a:pt x="10900" y="919"/>
                    <a:pt x="10800" y="1149"/>
                    <a:pt x="10800" y="1379"/>
                  </a:cubicBezTo>
                  <a:cubicBezTo>
                    <a:pt x="10800" y="20911"/>
                    <a:pt x="10800" y="20911"/>
                    <a:pt x="10800" y="20911"/>
                  </a:cubicBezTo>
                  <a:cubicBezTo>
                    <a:pt x="10800" y="21370"/>
                    <a:pt x="11000" y="21600"/>
                    <a:pt x="11100" y="21600"/>
                  </a:cubicBezTo>
                  <a:cubicBezTo>
                    <a:pt x="11100" y="21600"/>
                    <a:pt x="18800" y="21600"/>
                    <a:pt x="18800" y="21600"/>
                  </a:cubicBezTo>
                  <a:cubicBezTo>
                    <a:pt x="20400" y="21600"/>
                    <a:pt x="21600" y="18843"/>
                    <a:pt x="21600" y="15626"/>
                  </a:cubicBezTo>
                  <a:cubicBezTo>
                    <a:pt x="21600" y="12179"/>
                    <a:pt x="20400" y="9421"/>
                    <a:pt x="18800" y="9421"/>
                  </a:cubicBezTo>
                  <a:close/>
                  <a:moveTo>
                    <a:pt x="8500" y="21600"/>
                  </a:moveTo>
                  <a:cubicBezTo>
                    <a:pt x="9100" y="21600"/>
                    <a:pt x="9100" y="21600"/>
                    <a:pt x="9100" y="21600"/>
                  </a:cubicBezTo>
                  <a:cubicBezTo>
                    <a:pt x="9500" y="10800"/>
                    <a:pt x="9500" y="10800"/>
                    <a:pt x="9500" y="10800"/>
                  </a:cubicBezTo>
                  <a:cubicBezTo>
                    <a:pt x="9100" y="0"/>
                    <a:pt x="9100" y="0"/>
                    <a:pt x="9100" y="0"/>
                  </a:cubicBezTo>
                  <a:cubicBezTo>
                    <a:pt x="8500" y="0"/>
                    <a:pt x="8500" y="0"/>
                    <a:pt x="8500" y="0"/>
                  </a:cubicBezTo>
                  <a:cubicBezTo>
                    <a:pt x="8100" y="10800"/>
                    <a:pt x="8100" y="10800"/>
                    <a:pt x="8100" y="10800"/>
                  </a:cubicBezTo>
                  <a:lnTo>
                    <a:pt x="8500" y="21600"/>
                  </a:lnTo>
                  <a:close/>
                  <a:moveTo>
                    <a:pt x="6400" y="21600"/>
                  </a:moveTo>
                  <a:cubicBezTo>
                    <a:pt x="5800" y="21600"/>
                    <a:pt x="5800" y="21600"/>
                    <a:pt x="5800" y="21600"/>
                  </a:cubicBezTo>
                  <a:cubicBezTo>
                    <a:pt x="5400" y="13787"/>
                    <a:pt x="5400" y="13787"/>
                    <a:pt x="5400" y="13787"/>
                  </a:cubicBezTo>
                  <a:cubicBezTo>
                    <a:pt x="5800" y="6204"/>
                    <a:pt x="5800" y="6204"/>
                    <a:pt x="5800" y="6204"/>
                  </a:cubicBezTo>
                  <a:cubicBezTo>
                    <a:pt x="6400" y="6204"/>
                    <a:pt x="6400" y="6204"/>
                    <a:pt x="6400" y="6204"/>
                  </a:cubicBezTo>
                  <a:cubicBezTo>
                    <a:pt x="6800" y="14017"/>
                    <a:pt x="6800" y="14017"/>
                    <a:pt x="6800" y="14017"/>
                  </a:cubicBezTo>
                  <a:lnTo>
                    <a:pt x="6400" y="21600"/>
                  </a:lnTo>
                  <a:close/>
                  <a:moveTo>
                    <a:pt x="3100" y="21600"/>
                  </a:moveTo>
                  <a:cubicBezTo>
                    <a:pt x="3700" y="21600"/>
                    <a:pt x="3700" y="21600"/>
                    <a:pt x="3700" y="21600"/>
                  </a:cubicBezTo>
                  <a:cubicBezTo>
                    <a:pt x="4100" y="15396"/>
                    <a:pt x="4100" y="15396"/>
                    <a:pt x="4100" y="15396"/>
                  </a:cubicBezTo>
                  <a:cubicBezTo>
                    <a:pt x="3700" y="9191"/>
                    <a:pt x="3700" y="9191"/>
                    <a:pt x="3700" y="9191"/>
                  </a:cubicBezTo>
                  <a:cubicBezTo>
                    <a:pt x="3100" y="9191"/>
                    <a:pt x="3100" y="9191"/>
                    <a:pt x="3100" y="9191"/>
                  </a:cubicBezTo>
                  <a:cubicBezTo>
                    <a:pt x="2700" y="15396"/>
                    <a:pt x="2700" y="15396"/>
                    <a:pt x="2700" y="15396"/>
                  </a:cubicBezTo>
                  <a:lnTo>
                    <a:pt x="3100" y="21600"/>
                  </a:lnTo>
                  <a:close/>
                  <a:moveTo>
                    <a:pt x="400" y="18613"/>
                  </a:moveTo>
                  <a:cubicBezTo>
                    <a:pt x="1000" y="18613"/>
                    <a:pt x="1000" y="18613"/>
                    <a:pt x="1000" y="18613"/>
                  </a:cubicBezTo>
                  <a:cubicBezTo>
                    <a:pt x="1400" y="15396"/>
                    <a:pt x="1400" y="15396"/>
                    <a:pt x="1400" y="15396"/>
                  </a:cubicBezTo>
                  <a:cubicBezTo>
                    <a:pt x="1000" y="12409"/>
                    <a:pt x="1000" y="12409"/>
                    <a:pt x="1000" y="12409"/>
                  </a:cubicBezTo>
                  <a:cubicBezTo>
                    <a:pt x="400" y="12409"/>
                    <a:pt x="400" y="12409"/>
                    <a:pt x="400" y="12409"/>
                  </a:cubicBezTo>
                  <a:cubicBezTo>
                    <a:pt x="0" y="15396"/>
                    <a:pt x="0" y="15396"/>
                    <a:pt x="0" y="15396"/>
                  </a:cubicBezTo>
                  <a:lnTo>
                    <a:pt x="400" y="18613"/>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Arial"/>
                  <a:ea typeface="Arial"/>
                  <a:cs typeface="Arial"/>
                  <a:sym typeface="Arial"/>
                </a:defRPr>
              </a:pPr>
              <a:endParaRPr/>
            </a:p>
          </p:txBody>
        </p:sp>
      </p:grpSp>
      <p:grpSp>
        <p:nvGrpSpPr>
          <p:cNvPr id="300" name="组合 36"/>
          <p:cNvGrpSpPr/>
          <p:nvPr/>
        </p:nvGrpSpPr>
        <p:grpSpPr>
          <a:xfrm>
            <a:off x="6206325" y="1798468"/>
            <a:ext cx="699077" cy="699075"/>
            <a:chOff x="0" y="0"/>
            <a:chExt cx="699076" cy="699073"/>
          </a:xfrm>
        </p:grpSpPr>
        <p:sp>
          <p:nvSpPr>
            <p:cNvPr id="298" name="Oval 97"/>
            <p:cNvSpPr/>
            <p:nvPr/>
          </p:nvSpPr>
          <p:spPr>
            <a:xfrm>
              <a:off x="-1" y="0"/>
              <a:ext cx="699077" cy="699074"/>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sz="2400">
                  <a:solidFill>
                    <a:srgbClr val="FFFFFF"/>
                  </a:solidFill>
                  <a:latin typeface="Arial"/>
                  <a:ea typeface="Arial"/>
                  <a:cs typeface="Arial"/>
                  <a:sym typeface="Arial"/>
                </a:defRPr>
              </a:pPr>
              <a:endParaRPr/>
            </a:p>
          </p:txBody>
        </p:sp>
        <p:sp>
          <p:nvSpPr>
            <p:cNvPr id="299" name="任意多边形 38"/>
            <p:cNvSpPr/>
            <p:nvPr/>
          </p:nvSpPr>
          <p:spPr>
            <a:xfrm>
              <a:off x="217350" y="224497"/>
              <a:ext cx="264375" cy="250080"/>
            </a:xfrm>
            <a:custGeom>
              <a:avLst/>
              <a:gdLst/>
              <a:ahLst/>
              <a:cxnLst>
                <a:cxn ang="0">
                  <a:pos x="wd2" y="hd2"/>
                </a:cxn>
                <a:cxn ang="5400000">
                  <a:pos x="wd2" y="hd2"/>
                </a:cxn>
                <a:cxn ang="10800000">
                  <a:pos x="wd2" y="hd2"/>
                </a:cxn>
                <a:cxn ang="16200000">
                  <a:pos x="wd2" y="hd2"/>
                </a:cxn>
              </a:cxnLst>
              <a:rect l="0" t="0" r="r" b="b"/>
              <a:pathLst>
                <a:path w="21600" h="21600" extrusionOk="0">
                  <a:moveTo>
                    <a:pt x="8214" y="2605"/>
                  </a:moveTo>
                  <a:cubicBezTo>
                    <a:pt x="7529" y="2605"/>
                    <a:pt x="6948" y="2858"/>
                    <a:pt x="6468" y="3365"/>
                  </a:cubicBezTo>
                  <a:cubicBezTo>
                    <a:pt x="5989" y="3871"/>
                    <a:pt x="5750" y="4486"/>
                    <a:pt x="5750" y="5210"/>
                  </a:cubicBezTo>
                  <a:cubicBezTo>
                    <a:pt x="5750" y="5590"/>
                    <a:pt x="5831" y="5965"/>
                    <a:pt x="5994" y="6336"/>
                  </a:cubicBezTo>
                  <a:cubicBezTo>
                    <a:pt x="5643" y="6164"/>
                    <a:pt x="5288" y="6078"/>
                    <a:pt x="4928" y="6078"/>
                  </a:cubicBezTo>
                  <a:cubicBezTo>
                    <a:pt x="4244" y="6078"/>
                    <a:pt x="3662" y="6332"/>
                    <a:pt x="3183" y="6838"/>
                  </a:cubicBezTo>
                  <a:cubicBezTo>
                    <a:pt x="2704" y="7345"/>
                    <a:pt x="2464" y="7960"/>
                    <a:pt x="2464" y="8683"/>
                  </a:cubicBezTo>
                  <a:cubicBezTo>
                    <a:pt x="2464" y="9407"/>
                    <a:pt x="2704" y="10022"/>
                    <a:pt x="3183" y="10529"/>
                  </a:cubicBezTo>
                  <a:cubicBezTo>
                    <a:pt x="3662" y="11035"/>
                    <a:pt x="4244" y="11289"/>
                    <a:pt x="4928" y="11289"/>
                  </a:cubicBezTo>
                  <a:cubicBezTo>
                    <a:pt x="5613" y="11289"/>
                    <a:pt x="6195" y="11035"/>
                    <a:pt x="6674" y="10529"/>
                  </a:cubicBezTo>
                  <a:cubicBezTo>
                    <a:pt x="7153" y="10022"/>
                    <a:pt x="7393" y="9407"/>
                    <a:pt x="7393" y="8683"/>
                  </a:cubicBezTo>
                  <a:cubicBezTo>
                    <a:pt x="7393" y="8304"/>
                    <a:pt x="7311" y="7928"/>
                    <a:pt x="7149" y="7557"/>
                  </a:cubicBezTo>
                  <a:cubicBezTo>
                    <a:pt x="7500" y="7729"/>
                    <a:pt x="7855" y="7815"/>
                    <a:pt x="8214" y="7815"/>
                  </a:cubicBezTo>
                  <a:cubicBezTo>
                    <a:pt x="8898" y="7815"/>
                    <a:pt x="9480" y="7562"/>
                    <a:pt x="9959" y="7055"/>
                  </a:cubicBezTo>
                  <a:cubicBezTo>
                    <a:pt x="10438" y="6549"/>
                    <a:pt x="10678" y="5934"/>
                    <a:pt x="10678" y="5210"/>
                  </a:cubicBezTo>
                  <a:cubicBezTo>
                    <a:pt x="10678" y="4486"/>
                    <a:pt x="10438" y="3871"/>
                    <a:pt x="9959" y="3365"/>
                  </a:cubicBezTo>
                  <a:cubicBezTo>
                    <a:pt x="9480" y="2858"/>
                    <a:pt x="8898" y="2605"/>
                    <a:pt x="8214" y="2605"/>
                  </a:cubicBezTo>
                  <a:close/>
                  <a:moveTo>
                    <a:pt x="8419" y="0"/>
                  </a:moveTo>
                  <a:cubicBezTo>
                    <a:pt x="9814" y="0"/>
                    <a:pt x="10950" y="464"/>
                    <a:pt x="11827" y="1391"/>
                  </a:cubicBezTo>
                  <a:cubicBezTo>
                    <a:pt x="12704" y="2318"/>
                    <a:pt x="13142" y="3519"/>
                    <a:pt x="13142" y="4993"/>
                  </a:cubicBezTo>
                  <a:cubicBezTo>
                    <a:pt x="13142" y="6703"/>
                    <a:pt x="12582" y="8353"/>
                    <a:pt x="11461" y="9945"/>
                  </a:cubicBezTo>
                  <a:lnTo>
                    <a:pt x="16017" y="14762"/>
                  </a:lnTo>
                  <a:lnTo>
                    <a:pt x="17249" y="13459"/>
                  </a:lnTo>
                  <a:cubicBezTo>
                    <a:pt x="17224" y="13432"/>
                    <a:pt x="17112" y="13321"/>
                    <a:pt x="16915" y="13127"/>
                  </a:cubicBezTo>
                  <a:cubicBezTo>
                    <a:pt x="16719" y="12932"/>
                    <a:pt x="16548" y="12758"/>
                    <a:pt x="16402" y="12605"/>
                  </a:cubicBezTo>
                  <a:cubicBezTo>
                    <a:pt x="16257" y="12451"/>
                    <a:pt x="16116" y="12286"/>
                    <a:pt x="15979" y="12109"/>
                  </a:cubicBezTo>
                  <a:cubicBezTo>
                    <a:pt x="15842" y="11933"/>
                    <a:pt x="15773" y="11804"/>
                    <a:pt x="15773" y="11723"/>
                  </a:cubicBezTo>
                  <a:cubicBezTo>
                    <a:pt x="15773" y="11569"/>
                    <a:pt x="15983" y="11270"/>
                    <a:pt x="16402" y="10827"/>
                  </a:cubicBezTo>
                  <a:cubicBezTo>
                    <a:pt x="16821" y="10384"/>
                    <a:pt x="17104" y="10162"/>
                    <a:pt x="17249" y="10162"/>
                  </a:cubicBezTo>
                  <a:cubicBezTo>
                    <a:pt x="17360" y="10162"/>
                    <a:pt x="17459" y="10208"/>
                    <a:pt x="17544" y="10298"/>
                  </a:cubicBezTo>
                  <a:cubicBezTo>
                    <a:pt x="17596" y="10352"/>
                    <a:pt x="17792" y="10554"/>
                    <a:pt x="18135" y="10902"/>
                  </a:cubicBezTo>
                  <a:cubicBezTo>
                    <a:pt x="18477" y="11250"/>
                    <a:pt x="18828" y="11610"/>
                    <a:pt x="19187" y="11980"/>
                  </a:cubicBezTo>
                  <a:cubicBezTo>
                    <a:pt x="19547" y="12351"/>
                    <a:pt x="19917" y="12740"/>
                    <a:pt x="20297" y="13147"/>
                  </a:cubicBezTo>
                  <a:cubicBezTo>
                    <a:pt x="20678" y="13554"/>
                    <a:pt x="20990" y="13907"/>
                    <a:pt x="21234" y="14206"/>
                  </a:cubicBezTo>
                  <a:cubicBezTo>
                    <a:pt x="21478" y="14504"/>
                    <a:pt x="21600" y="14689"/>
                    <a:pt x="21600" y="14762"/>
                  </a:cubicBezTo>
                  <a:cubicBezTo>
                    <a:pt x="21600" y="14916"/>
                    <a:pt x="21390" y="15214"/>
                    <a:pt x="20971" y="15657"/>
                  </a:cubicBezTo>
                  <a:cubicBezTo>
                    <a:pt x="20552" y="16101"/>
                    <a:pt x="20270" y="16322"/>
                    <a:pt x="20124" y="16322"/>
                  </a:cubicBezTo>
                  <a:cubicBezTo>
                    <a:pt x="20047" y="16322"/>
                    <a:pt x="19925" y="16250"/>
                    <a:pt x="19758" y="16105"/>
                  </a:cubicBezTo>
                  <a:cubicBezTo>
                    <a:pt x="19591" y="15960"/>
                    <a:pt x="19435" y="15811"/>
                    <a:pt x="19290" y="15657"/>
                  </a:cubicBezTo>
                  <a:cubicBezTo>
                    <a:pt x="19144" y="15504"/>
                    <a:pt x="18980" y="15323"/>
                    <a:pt x="18796" y="15115"/>
                  </a:cubicBezTo>
                  <a:cubicBezTo>
                    <a:pt x="18612" y="14907"/>
                    <a:pt x="18507" y="14789"/>
                    <a:pt x="18481" y="14762"/>
                  </a:cubicBezTo>
                  <a:lnTo>
                    <a:pt x="17249" y="16064"/>
                  </a:lnTo>
                  <a:lnTo>
                    <a:pt x="20073" y="19049"/>
                  </a:lnTo>
                  <a:cubicBezTo>
                    <a:pt x="20312" y="19303"/>
                    <a:pt x="20432" y="19610"/>
                    <a:pt x="20432" y="19972"/>
                  </a:cubicBezTo>
                  <a:cubicBezTo>
                    <a:pt x="20432" y="20352"/>
                    <a:pt x="20265" y="20718"/>
                    <a:pt x="19932" y="21071"/>
                  </a:cubicBezTo>
                  <a:cubicBezTo>
                    <a:pt x="19598" y="21424"/>
                    <a:pt x="19251" y="21600"/>
                    <a:pt x="18892" y="21600"/>
                  </a:cubicBezTo>
                  <a:cubicBezTo>
                    <a:pt x="18550" y="21600"/>
                    <a:pt x="18259" y="21473"/>
                    <a:pt x="18019" y="21220"/>
                  </a:cubicBezTo>
                  <a:lnTo>
                    <a:pt x="9408" y="12116"/>
                  </a:lnTo>
                  <a:cubicBezTo>
                    <a:pt x="7902" y="13301"/>
                    <a:pt x="6340" y="13893"/>
                    <a:pt x="4723" y="13893"/>
                  </a:cubicBezTo>
                  <a:cubicBezTo>
                    <a:pt x="3328" y="13893"/>
                    <a:pt x="2193" y="13430"/>
                    <a:pt x="1316" y="12503"/>
                  </a:cubicBezTo>
                  <a:cubicBezTo>
                    <a:pt x="439" y="11576"/>
                    <a:pt x="0" y="10375"/>
                    <a:pt x="0" y="8901"/>
                  </a:cubicBezTo>
                  <a:cubicBezTo>
                    <a:pt x="0" y="7453"/>
                    <a:pt x="406" y="6038"/>
                    <a:pt x="1219" y="4654"/>
                  </a:cubicBezTo>
                  <a:cubicBezTo>
                    <a:pt x="2032" y="3270"/>
                    <a:pt x="3093" y="2148"/>
                    <a:pt x="4402" y="1289"/>
                  </a:cubicBezTo>
                  <a:cubicBezTo>
                    <a:pt x="5711" y="430"/>
                    <a:pt x="7050" y="0"/>
                    <a:pt x="8419" y="0"/>
                  </a:cubicBezTo>
                  <a:close/>
                </a:path>
              </a:pathLst>
            </a:custGeom>
            <a:solidFill>
              <a:srgbClr val="FFFFFF"/>
            </a:solidFill>
            <a:ln w="9525" cap="flat">
              <a:solidFill>
                <a:srgbClr val="FFFFFF"/>
              </a:solidFill>
              <a:prstDash val="solid"/>
              <a:round/>
            </a:ln>
            <a:effectLst/>
          </p:spPr>
          <p:txBody>
            <a:bodyPr wrap="square" lIns="45719" tIns="45719" rIns="45719" bIns="45719" numCol="1" anchor="t">
              <a:noAutofit/>
            </a:bodyPr>
            <a:lstStyle/>
            <a:p>
              <a:pPr algn="ctr">
                <a:defRPr>
                  <a:solidFill>
                    <a:srgbClr val="FFFFFF"/>
                  </a:solidFill>
                  <a:latin typeface="Arial"/>
                  <a:ea typeface="Arial"/>
                  <a:cs typeface="Arial"/>
                  <a:sym typeface="Arial"/>
                </a:defRPr>
              </a:pPr>
              <a:endParaRPr/>
            </a:p>
          </p:txBody>
        </p:sp>
      </p:grpSp>
      <p:sp>
        <p:nvSpPr>
          <p:cNvPr id="301" name="文本占位符 17"/>
          <p:cNvSpPr txBox="1"/>
          <p:nvPr/>
        </p:nvSpPr>
        <p:spPr>
          <a:xfrm>
            <a:off x="252192" y="505632"/>
            <a:ext cx="4696326" cy="77457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spcBef>
                <a:spcPts val="1000"/>
              </a:spcBef>
              <a:defRPr sz="2000"/>
            </a:lvl1pPr>
          </a:lstStyle>
          <a:p>
            <a:pPr>
              <a:defRPr>
                <a:latin typeface="Arial"/>
                <a:ea typeface="Arial"/>
                <a:cs typeface="Arial"/>
                <a:sym typeface="Arial"/>
              </a:defRPr>
            </a:pPr>
            <a:r>
              <a:rPr lang="en-US" dirty="0">
                <a:latin typeface="微软雅黑"/>
                <a:ea typeface="微软雅黑"/>
                <a:cs typeface="微软雅黑"/>
                <a:sym typeface="微软雅黑"/>
              </a:rPr>
              <a:t>How to attack the problem of model</a:t>
            </a:r>
          </a:p>
          <a:p>
            <a:pPr>
              <a:defRPr>
                <a:latin typeface="Arial"/>
                <a:ea typeface="Arial"/>
                <a:cs typeface="Arial"/>
                <a:sym typeface="Arial"/>
              </a:defRPr>
            </a:pPr>
            <a:r>
              <a:rPr lang="en-US" dirty="0">
                <a:latin typeface="微软雅黑"/>
                <a:ea typeface="微软雅黑"/>
                <a:cs typeface="微软雅黑"/>
                <a:sym typeface="微软雅黑"/>
              </a:rPr>
              <a:t>construction and state explosion</a:t>
            </a:r>
            <a:endParaRPr dirty="0">
              <a:latin typeface="微软雅黑"/>
              <a:ea typeface="微软雅黑"/>
              <a:cs typeface="微软雅黑"/>
              <a:sym typeface="微软雅黑"/>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lide Number Placeholder 3"/>
          <p:cNvSpPr txBox="1">
            <a:spLocks noGrp="1"/>
          </p:cNvSpPr>
          <p:nvPr>
            <p:ph type="sldNum" sz="quarter" idx="2"/>
          </p:nvPr>
        </p:nvSpPr>
        <p:spPr>
          <a:xfrm>
            <a:off x="11623603" y="454228"/>
            <a:ext cx="127001" cy="135547"/>
          </a:xfrm>
          <a:prstGeom prst="rect">
            <a:avLst/>
          </a:prstGeom>
          <a:extLst>
            <a:ext uri="{C572A759-6A51-4108-AA02-DFA0A04FC94B}">
              <ma14:wrappingTextBoxFlag xmlns:ma14="http://schemas.microsoft.com/office/mac/drawingml/2011/main" xmlns="" val="1"/>
            </a:ext>
          </a:extLst>
        </p:spPr>
        <p:txBody>
          <a:bodyPr/>
          <a:lstStyle>
            <a:lvl1pPr>
              <a:defRPr>
                <a:latin typeface="Arial"/>
                <a:ea typeface="Arial"/>
                <a:cs typeface="Arial"/>
                <a:sym typeface="Arial"/>
              </a:defRPr>
            </a:lvl1pPr>
          </a:lstStyle>
          <a:p>
            <a:fld id="{86CB4B4D-7CA3-9044-876B-883B54F8677D}" type="slidenum">
              <a:t>2</a:t>
            </a:fld>
            <a:endParaRPr/>
          </a:p>
        </p:txBody>
      </p:sp>
      <p:sp>
        <p:nvSpPr>
          <p:cNvPr id="347" name="Text Placeholder 32"/>
          <p:cNvSpPr txBox="1"/>
          <p:nvPr/>
        </p:nvSpPr>
        <p:spPr>
          <a:xfrm>
            <a:off x="1141770" y="3312679"/>
            <a:ext cx="2844444" cy="4331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50000"/>
              </a:lnSpc>
              <a:spcBef>
                <a:spcPts val="700"/>
              </a:spcBef>
              <a:defRPr sz="1000">
                <a:solidFill>
                  <a:srgbClr val="595959"/>
                </a:solidFill>
                <a:latin typeface="Arial"/>
                <a:ea typeface="Arial"/>
                <a:cs typeface="Arial"/>
                <a:sym typeface="Arial"/>
              </a:defRPr>
            </a:lvl1pPr>
          </a:lstStyle>
          <a:p>
            <a:r>
              <a:rPr lang="en-US" dirty="0"/>
              <a:t>One of the component of Bandera called Slicer is responsible for this</a:t>
            </a:r>
            <a:endParaRPr dirty="0"/>
          </a:p>
        </p:txBody>
      </p:sp>
      <p:sp>
        <p:nvSpPr>
          <p:cNvPr id="348" name="Text Placeholder 33"/>
          <p:cNvSpPr txBox="1"/>
          <p:nvPr/>
        </p:nvSpPr>
        <p:spPr>
          <a:xfrm>
            <a:off x="1750068" y="1999140"/>
            <a:ext cx="2804973" cy="2215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defTabSz="685800">
              <a:lnSpc>
                <a:spcPct val="90000"/>
              </a:lnSpc>
              <a:spcBef>
                <a:spcPts val="700"/>
              </a:spcBef>
              <a:defRPr sz="1600">
                <a:solidFill>
                  <a:schemeClr val="accent2"/>
                </a:solidFill>
              </a:defRPr>
            </a:lvl1pPr>
          </a:lstStyle>
          <a:p>
            <a:pPr>
              <a:defRPr>
                <a:latin typeface="Arial"/>
                <a:ea typeface="Arial"/>
                <a:cs typeface="Arial"/>
                <a:sym typeface="Arial"/>
              </a:defRPr>
            </a:pPr>
            <a:r>
              <a:rPr lang="en-US" dirty="0">
                <a:latin typeface="微软雅黑"/>
                <a:ea typeface="微软雅黑"/>
                <a:cs typeface="微软雅黑"/>
                <a:sym typeface="微软雅黑"/>
              </a:rPr>
              <a:t>component elimination</a:t>
            </a:r>
            <a:endParaRPr dirty="0">
              <a:latin typeface="微软雅黑"/>
              <a:ea typeface="微软雅黑"/>
              <a:cs typeface="微软雅黑"/>
              <a:sym typeface="微软雅黑"/>
            </a:endParaRPr>
          </a:p>
        </p:txBody>
      </p:sp>
      <p:sp>
        <p:nvSpPr>
          <p:cNvPr id="349" name="Oval 117"/>
          <p:cNvSpPr/>
          <p:nvPr/>
        </p:nvSpPr>
        <p:spPr>
          <a:xfrm>
            <a:off x="1126294" y="1848648"/>
            <a:ext cx="522023" cy="522021"/>
          </a:xfrm>
          <a:prstGeom prst="ellipse">
            <a:avLst/>
          </a:prstGeom>
          <a:solidFill>
            <a:schemeClr val="accent1"/>
          </a:solidFill>
          <a:ln w="12700">
            <a:miter lim="400000"/>
          </a:ln>
        </p:spPr>
        <p:txBody>
          <a:bodyPr lIns="45719" rIns="45719" anchor="ctr"/>
          <a:lstStyle/>
          <a:p>
            <a:pPr algn="ctr">
              <a:defRPr sz="1600">
                <a:solidFill>
                  <a:srgbClr val="FFFFFF"/>
                </a:solidFill>
                <a:latin typeface="Arial"/>
                <a:ea typeface="Arial"/>
                <a:cs typeface="Arial"/>
                <a:sym typeface="Arial"/>
              </a:defRPr>
            </a:pPr>
            <a:endParaRPr/>
          </a:p>
        </p:txBody>
      </p:sp>
      <p:sp>
        <p:nvSpPr>
          <p:cNvPr id="350" name="Text Placeholder 33"/>
          <p:cNvSpPr txBox="1"/>
          <p:nvPr/>
        </p:nvSpPr>
        <p:spPr>
          <a:xfrm>
            <a:off x="1141770" y="2561483"/>
            <a:ext cx="2842694" cy="63729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100">
                <a:solidFill>
                  <a:srgbClr val="595959"/>
                </a:solidFill>
                <a:latin typeface="Arial"/>
                <a:ea typeface="Arial"/>
                <a:cs typeface="Arial"/>
                <a:sym typeface="Arial"/>
              </a:defRPr>
            </a:lvl1pPr>
          </a:lstStyle>
          <a:p>
            <a:r>
              <a:rPr lang="en-US" dirty="0"/>
              <a:t>Component elimination means eliminate components irrelevant to the property being verified</a:t>
            </a:r>
            <a:endParaRPr dirty="0"/>
          </a:p>
        </p:txBody>
      </p:sp>
      <p:sp>
        <p:nvSpPr>
          <p:cNvPr id="351" name="Text Placeholder 32"/>
          <p:cNvSpPr txBox="1"/>
          <p:nvPr/>
        </p:nvSpPr>
        <p:spPr>
          <a:xfrm>
            <a:off x="4656792" y="3598214"/>
            <a:ext cx="2844444" cy="22797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50000"/>
              </a:lnSpc>
              <a:spcBef>
                <a:spcPts val="700"/>
              </a:spcBef>
              <a:defRPr sz="1000">
                <a:solidFill>
                  <a:srgbClr val="595959"/>
                </a:solidFill>
                <a:latin typeface="Arial"/>
                <a:ea typeface="Arial"/>
                <a:cs typeface="Arial"/>
                <a:sym typeface="Arial"/>
              </a:defRPr>
            </a:lvl1pPr>
          </a:lstStyle>
          <a:p>
            <a:r>
              <a:rPr lang="en-US" dirty="0"/>
              <a:t>Abstraction-Based Specializer, also one of Bandera's components, provides automated support for reducing model size via data abstraction. It has an abstraction library indexed by concrete type correspond to an abstraction type. Users choose abstractions for relevant variables, then a type inference phase propagates this information and infers abstraction types for the remaining variables and for each expression in the program</a:t>
            </a:r>
            <a:endParaRPr dirty="0"/>
          </a:p>
        </p:txBody>
      </p:sp>
      <p:sp>
        <p:nvSpPr>
          <p:cNvPr id="352" name="Text Placeholder 33"/>
          <p:cNvSpPr txBox="1"/>
          <p:nvPr/>
        </p:nvSpPr>
        <p:spPr>
          <a:xfrm>
            <a:off x="5302148" y="1999140"/>
            <a:ext cx="2233061" cy="2215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90000"/>
              </a:lnSpc>
              <a:spcBef>
                <a:spcPts val="700"/>
              </a:spcBef>
              <a:defRPr sz="1600">
                <a:solidFill>
                  <a:schemeClr val="accent2"/>
                </a:solidFill>
              </a:defRPr>
            </a:lvl1pPr>
          </a:lstStyle>
          <a:p>
            <a:pPr>
              <a:defRPr>
                <a:latin typeface="Arial"/>
                <a:ea typeface="Arial"/>
                <a:cs typeface="Arial"/>
                <a:sym typeface="Arial"/>
              </a:defRPr>
            </a:pPr>
            <a:r>
              <a:rPr lang="en-US" dirty="0">
                <a:latin typeface="微软雅黑"/>
                <a:ea typeface="微软雅黑"/>
                <a:cs typeface="微软雅黑"/>
                <a:sym typeface="微软雅黑"/>
              </a:rPr>
              <a:t>data abstraction</a:t>
            </a:r>
            <a:endParaRPr dirty="0">
              <a:latin typeface="微软雅黑"/>
              <a:ea typeface="微软雅黑"/>
              <a:cs typeface="微软雅黑"/>
              <a:sym typeface="微软雅黑"/>
            </a:endParaRPr>
          </a:p>
        </p:txBody>
      </p:sp>
      <p:sp>
        <p:nvSpPr>
          <p:cNvPr id="353" name="Oval 121"/>
          <p:cNvSpPr/>
          <p:nvPr/>
        </p:nvSpPr>
        <p:spPr>
          <a:xfrm>
            <a:off x="4656792" y="1848648"/>
            <a:ext cx="522023" cy="522021"/>
          </a:xfrm>
          <a:prstGeom prst="ellipse">
            <a:avLst/>
          </a:prstGeom>
          <a:solidFill>
            <a:schemeClr val="accent1"/>
          </a:solidFill>
          <a:ln w="12700">
            <a:miter lim="400000"/>
          </a:ln>
        </p:spPr>
        <p:txBody>
          <a:bodyPr lIns="45719" rIns="45719" anchor="ctr"/>
          <a:lstStyle/>
          <a:p>
            <a:pPr algn="ctr">
              <a:defRPr sz="1600">
                <a:solidFill>
                  <a:srgbClr val="FFFFFF"/>
                </a:solidFill>
                <a:latin typeface="Arial"/>
                <a:ea typeface="Arial"/>
                <a:cs typeface="Arial"/>
                <a:sym typeface="Arial"/>
              </a:defRPr>
            </a:pPr>
            <a:endParaRPr/>
          </a:p>
        </p:txBody>
      </p:sp>
      <p:sp>
        <p:nvSpPr>
          <p:cNvPr id="354" name="Text Placeholder 33"/>
          <p:cNvSpPr txBox="1"/>
          <p:nvPr/>
        </p:nvSpPr>
        <p:spPr>
          <a:xfrm>
            <a:off x="4672267" y="2561483"/>
            <a:ext cx="2842694" cy="85735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100">
                <a:solidFill>
                  <a:srgbClr val="595959"/>
                </a:solidFill>
                <a:latin typeface="Arial"/>
                <a:ea typeface="Arial"/>
                <a:cs typeface="Arial"/>
                <a:sym typeface="Arial"/>
              </a:defRPr>
            </a:lvl1pPr>
          </a:lstStyle>
          <a:p>
            <a:r>
              <a:rPr lang="en-US" dirty="0"/>
              <a:t>Date abstraction means abstract variables that contains unnecessary details to a smaller set that only contains necessary detail for verifying property.</a:t>
            </a:r>
            <a:endParaRPr dirty="0"/>
          </a:p>
        </p:txBody>
      </p:sp>
      <p:sp>
        <p:nvSpPr>
          <p:cNvPr id="355" name="Text Placeholder 32"/>
          <p:cNvSpPr txBox="1"/>
          <p:nvPr/>
        </p:nvSpPr>
        <p:spPr>
          <a:xfrm>
            <a:off x="8221262" y="4614817"/>
            <a:ext cx="2844445" cy="4331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50000"/>
              </a:lnSpc>
              <a:spcBef>
                <a:spcPts val="700"/>
              </a:spcBef>
              <a:defRPr sz="1000">
                <a:solidFill>
                  <a:srgbClr val="595959"/>
                </a:solidFill>
                <a:latin typeface="Arial"/>
                <a:ea typeface="Arial"/>
                <a:cs typeface="Arial"/>
                <a:sym typeface="Arial"/>
              </a:defRPr>
            </a:lvl1pPr>
          </a:lstStyle>
          <a:p>
            <a:r>
              <a:rPr lang="en-US" dirty="0"/>
              <a:t>Bandera uses a model-generator to setting bounds for various system components.</a:t>
            </a:r>
            <a:endParaRPr dirty="0"/>
          </a:p>
        </p:txBody>
      </p:sp>
      <p:sp>
        <p:nvSpPr>
          <p:cNvPr id="356" name="Text Placeholder 33"/>
          <p:cNvSpPr txBox="1"/>
          <p:nvPr/>
        </p:nvSpPr>
        <p:spPr>
          <a:xfrm>
            <a:off x="8832646" y="1999140"/>
            <a:ext cx="2233061" cy="2215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90000"/>
              </a:lnSpc>
              <a:spcBef>
                <a:spcPts val="700"/>
              </a:spcBef>
              <a:defRPr sz="1600">
                <a:solidFill>
                  <a:schemeClr val="accent2"/>
                </a:solidFill>
              </a:defRPr>
            </a:lvl1pPr>
          </a:lstStyle>
          <a:p>
            <a:pPr>
              <a:defRPr>
                <a:latin typeface="Arial"/>
                <a:ea typeface="Arial"/>
                <a:cs typeface="Arial"/>
                <a:sym typeface="Arial"/>
              </a:defRPr>
            </a:pPr>
            <a:r>
              <a:rPr lang="en-US" dirty="0">
                <a:latin typeface="微软雅黑"/>
                <a:ea typeface="微软雅黑"/>
                <a:cs typeface="微软雅黑"/>
                <a:sym typeface="微软雅黑"/>
              </a:rPr>
              <a:t>component restriction</a:t>
            </a:r>
            <a:endParaRPr dirty="0">
              <a:latin typeface="微软雅黑"/>
              <a:ea typeface="微软雅黑"/>
              <a:cs typeface="微软雅黑"/>
              <a:sym typeface="微软雅黑"/>
            </a:endParaRPr>
          </a:p>
        </p:txBody>
      </p:sp>
      <p:sp>
        <p:nvSpPr>
          <p:cNvPr id="357" name="Oval 128"/>
          <p:cNvSpPr/>
          <p:nvPr/>
        </p:nvSpPr>
        <p:spPr>
          <a:xfrm>
            <a:off x="8187290" y="1848648"/>
            <a:ext cx="522023" cy="522021"/>
          </a:xfrm>
          <a:prstGeom prst="ellipse">
            <a:avLst/>
          </a:prstGeom>
          <a:solidFill>
            <a:schemeClr val="accent1"/>
          </a:solidFill>
          <a:ln w="12700">
            <a:miter lim="400000"/>
          </a:ln>
        </p:spPr>
        <p:txBody>
          <a:bodyPr lIns="45719" rIns="45719" anchor="ctr"/>
          <a:lstStyle/>
          <a:p>
            <a:pPr algn="ctr">
              <a:defRPr sz="1600">
                <a:solidFill>
                  <a:srgbClr val="FFFFFF"/>
                </a:solidFill>
                <a:latin typeface="Arial"/>
                <a:ea typeface="Arial"/>
                <a:cs typeface="Arial"/>
                <a:sym typeface="Arial"/>
              </a:defRPr>
            </a:pPr>
            <a:endParaRPr/>
          </a:p>
        </p:txBody>
      </p:sp>
      <p:sp>
        <p:nvSpPr>
          <p:cNvPr id="358" name="Text Placeholder 33"/>
          <p:cNvSpPr txBox="1"/>
          <p:nvPr/>
        </p:nvSpPr>
        <p:spPr>
          <a:xfrm>
            <a:off x="8207538" y="2513917"/>
            <a:ext cx="2842694" cy="19576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defTabSz="685800">
              <a:lnSpc>
                <a:spcPct val="130000"/>
              </a:lnSpc>
              <a:defRPr sz="1100">
                <a:solidFill>
                  <a:srgbClr val="595959"/>
                </a:solidFill>
                <a:latin typeface="Arial"/>
                <a:ea typeface="Arial"/>
                <a:cs typeface="Arial"/>
                <a:sym typeface="Arial"/>
              </a:defRPr>
            </a:lvl1pPr>
          </a:lstStyle>
          <a:p>
            <a:r>
              <a:rPr lang="en-US" dirty="0"/>
              <a:t>Component restriction means when components can't be </a:t>
            </a:r>
            <a:r>
              <a:rPr lang="en-US" dirty="0" err="1"/>
              <a:t>explictly</a:t>
            </a:r>
            <a:r>
              <a:rPr lang="en-US" dirty="0"/>
              <a:t> eliminated or abstraction can't be defined, we can limit the number of components or set bounds among components to construct a restrict model. Although it can't capture all behaviors of the program, it's useful to find design errors in the program since many design errors are manifest in small versions of a system.</a:t>
            </a:r>
            <a:endParaRPr dirty="0"/>
          </a:p>
        </p:txBody>
      </p:sp>
      <p:sp>
        <p:nvSpPr>
          <p:cNvPr id="359" name="Freeform 129"/>
          <p:cNvSpPr/>
          <p:nvPr/>
        </p:nvSpPr>
        <p:spPr>
          <a:xfrm>
            <a:off x="1209725" y="1999140"/>
            <a:ext cx="361689" cy="185258"/>
          </a:xfrm>
          <a:custGeom>
            <a:avLst/>
            <a:gdLst/>
            <a:ahLst/>
            <a:cxnLst>
              <a:cxn ang="0">
                <a:pos x="wd2" y="hd2"/>
              </a:cxn>
              <a:cxn ang="5400000">
                <a:pos x="wd2" y="hd2"/>
              </a:cxn>
              <a:cxn ang="10800000">
                <a:pos x="wd2" y="hd2"/>
              </a:cxn>
              <a:cxn ang="16200000">
                <a:pos x="wd2" y="hd2"/>
              </a:cxn>
            </a:cxnLst>
            <a:rect l="0" t="0" r="r" b="b"/>
            <a:pathLst>
              <a:path w="21600" h="21600" extrusionOk="0">
                <a:moveTo>
                  <a:pt x="18800" y="9421"/>
                </a:moveTo>
                <a:cubicBezTo>
                  <a:pt x="18400" y="9421"/>
                  <a:pt x="18100" y="9651"/>
                  <a:pt x="17800" y="9881"/>
                </a:cubicBezTo>
                <a:cubicBezTo>
                  <a:pt x="17500" y="4366"/>
                  <a:pt x="15400" y="0"/>
                  <a:pt x="12900" y="0"/>
                </a:cubicBezTo>
                <a:cubicBezTo>
                  <a:pt x="12200" y="0"/>
                  <a:pt x="11600" y="230"/>
                  <a:pt x="11100" y="689"/>
                </a:cubicBezTo>
                <a:cubicBezTo>
                  <a:pt x="10900" y="919"/>
                  <a:pt x="10800" y="1149"/>
                  <a:pt x="10800" y="1379"/>
                </a:cubicBezTo>
                <a:cubicBezTo>
                  <a:pt x="10800" y="20911"/>
                  <a:pt x="10800" y="20911"/>
                  <a:pt x="10800" y="20911"/>
                </a:cubicBezTo>
                <a:cubicBezTo>
                  <a:pt x="10800" y="21370"/>
                  <a:pt x="11000" y="21600"/>
                  <a:pt x="11100" y="21600"/>
                </a:cubicBezTo>
                <a:cubicBezTo>
                  <a:pt x="11100" y="21600"/>
                  <a:pt x="18800" y="21600"/>
                  <a:pt x="18800" y="21600"/>
                </a:cubicBezTo>
                <a:cubicBezTo>
                  <a:pt x="20400" y="21600"/>
                  <a:pt x="21600" y="18843"/>
                  <a:pt x="21600" y="15626"/>
                </a:cubicBezTo>
                <a:cubicBezTo>
                  <a:pt x="21600" y="12179"/>
                  <a:pt x="20400" y="9421"/>
                  <a:pt x="18800" y="9421"/>
                </a:cubicBezTo>
                <a:close/>
                <a:moveTo>
                  <a:pt x="8500" y="21600"/>
                </a:moveTo>
                <a:cubicBezTo>
                  <a:pt x="9100" y="21600"/>
                  <a:pt x="9100" y="21600"/>
                  <a:pt x="9100" y="21600"/>
                </a:cubicBezTo>
                <a:cubicBezTo>
                  <a:pt x="9500" y="10800"/>
                  <a:pt x="9500" y="10800"/>
                  <a:pt x="9500" y="10800"/>
                </a:cubicBezTo>
                <a:cubicBezTo>
                  <a:pt x="9100" y="0"/>
                  <a:pt x="9100" y="0"/>
                  <a:pt x="9100" y="0"/>
                </a:cubicBezTo>
                <a:cubicBezTo>
                  <a:pt x="8500" y="0"/>
                  <a:pt x="8500" y="0"/>
                  <a:pt x="8500" y="0"/>
                </a:cubicBezTo>
                <a:cubicBezTo>
                  <a:pt x="8100" y="10800"/>
                  <a:pt x="8100" y="10800"/>
                  <a:pt x="8100" y="10800"/>
                </a:cubicBezTo>
                <a:lnTo>
                  <a:pt x="8500" y="21600"/>
                </a:lnTo>
                <a:close/>
                <a:moveTo>
                  <a:pt x="6400" y="21600"/>
                </a:moveTo>
                <a:cubicBezTo>
                  <a:pt x="5800" y="21600"/>
                  <a:pt x="5800" y="21600"/>
                  <a:pt x="5800" y="21600"/>
                </a:cubicBezTo>
                <a:cubicBezTo>
                  <a:pt x="5400" y="13787"/>
                  <a:pt x="5400" y="13787"/>
                  <a:pt x="5400" y="13787"/>
                </a:cubicBezTo>
                <a:cubicBezTo>
                  <a:pt x="5800" y="6204"/>
                  <a:pt x="5800" y="6204"/>
                  <a:pt x="5800" y="6204"/>
                </a:cubicBezTo>
                <a:cubicBezTo>
                  <a:pt x="6400" y="6204"/>
                  <a:pt x="6400" y="6204"/>
                  <a:pt x="6400" y="6204"/>
                </a:cubicBezTo>
                <a:cubicBezTo>
                  <a:pt x="6800" y="14017"/>
                  <a:pt x="6800" y="14017"/>
                  <a:pt x="6800" y="14017"/>
                </a:cubicBezTo>
                <a:lnTo>
                  <a:pt x="6400" y="21600"/>
                </a:lnTo>
                <a:close/>
                <a:moveTo>
                  <a:pt x="3100" y="21600"/>
                </a:moveTo>
                <a:cubicBezTo>
                  <a:pt x="3700" y="21600"/>
                  <a:pt x="3700" y="21600"/>
                  <a:pt x="3700" y="21600"/>
                </a:cubicBezTo>
                <a:cubicBezTo>
                  <a:pt x="4100" y="15396"/>
                  <a:pt x="4100" y="15396"/>
                  <a:pt x="4100" y="15396"/>
                </a:cubicBezTo>
                <a:cubicBezTo>
                  <a:pt x="3700" y="9191"/>
                  <a:pt x="3700" y="9191"/>
                  <a:pt x="3700" y="9191"/>
                </a:cubicBezTo>
                <a:cubicBezTo>
                  <a:pt x="3100" y="9191"/>
                  <a:pt x="3100" y="9191"/>
                  <a:pt x="3100" y="9191"/>
                </a:cubicBezTo>
                <a:cubicBezTo>
                  <a:pt x="2700" y="15396"/>
                  <a:pt x="2700" y="15396"/>
                  <a:pt x="2700" y="15396"/>
                </a:cubicBezTo>
                <a:lnTo>
                  <a:pt x="3100" y="21600"/>
                </a:lnTo>
                <a:close/>
                <a:moveTo>
                  <a:pt x="400" y="18613"/>
                </a:moveTo>
                <a:cubicBezTo>
                  <a:pt x="1000" y="18613"/>
                  <a:pt x="1000" y="18613"/>
                  <a:pt x="1000" y="18613"/>
                </a:cubicBezTo>
                <a:cubicBezTo>
                  <a:pt x="1400" y="15396"/>
                  <a:pt x="1400" y="15396"/>
                  <a:pt x="1400" y="15396"/>
                </a:cubicBezTo>
                <a:cubicBezTo>
                  <a:pt x="1000" y="12409"/>
                  <a:pt x="1000" y="12409"/>
                  <a:pt x="1000" y="12409"/>
                </a:cubicBezTo>
                <a:cubicBezTo>
                  <a:pt x="400" y="12409"/>
                  <a:pt x="400" y="12409"/>
                  <a:pt x="400" y="12409"/>
                </a:cubicBezTo>
                <a:cubicBezTo>
                  <a:pt x="0" y="15396"/>
                  <a:pt x="0" y="15396"/>
                  <a:pt x="0" y="15396"/>
                </a:cubicBezTo>
                <a:lnTo>
                  <a:pt x="400" y="18613"/>
                </a:lnTo>
                <a:close/>
              </a:path>
            </a:pathLst>
          </a:custGeom>
          <a:solidFill>
            <a:srgbClr val="FFFFFF"/>
          </a:solidFill>
          <a:ln w="12700">
            <a:miter lim="400000"/>
          </a:ln>
        </p:spPr>
        <p:txBody>
          <a:bodyPr lIns="45719" rIns="45719"/>
          <a:lstStyle/>
          <a:p>
            <a:pPr>
              <a:defRPr>
                <a:latin typeface="Arial"/>
                <a:ea typeface="Arial"/>
                <a:cs typeface="Arial"/>
                <a:sym typeface="Arial"/>
              </a:defRPr>
            </a:pPr>
            <a:endParaRPr/>
          </a:p>
        </p:txBody>
      </p:sp>
      <p:sp>
        <p:nvSpPr>
          <p:cNvPr id="360" name="Freeform 129"/>
          <p:cNvSpPr/>
          <p:nvPr/>
        </p:nvSpPr>
        <p:spPr>
          <a:xfrm>
            <a:off x="4736958" y="1999140"/>
            <a:ext cx="361689" cy="185258"/>
          </a:xfrm>
          <a:custGeom>
            <a:avLst/>
            <a:gdLst/>
            <a:ahLst/>
            <a:cxnLst>
              <a:cxn ang="0">
                <a:pos x="wd2" y="hd2"/>
              </a:cxn>
              <a:cxn ang="5400000">
                <a:pos x="wd2" y="hd2"/>
              </a:cxn>
              <a:cxn ang="10800000">
                <a:pos x="wd2" y="hd2"/>
              </a:cxn>
              <a:cxn ang="16200000">
                <a:pos x="wd2" y="hd2"/>
              </a:cxn>
            </a:cxnLst>
            <a:rect l="0" t="0" r="r" b="b"/>
            <a:pathLst>
              <a:path w="21600" h="21600" extrusionOk="0">
                <a:moveTo>
                  <a:pt x="18800" y="9421"/>
                </a:moveTo>
                <a:cubicBezTo>
                  <a:pt x="18400" y="9421"/>
                  <a:pt x="18100" y="9651"/>
                  <a:pt x="17800" y="9881"/>
                </a:cubicBezTo>
                <a:cubicBezTo>
                  <a:pt x="17500" y="4366"/>
                  <a:pt x="15400" y="0"/>
                  <a:pt x="12900" y="0"/>
                </a:cubicBezTo>
                <a:cubicBezTo>
                  <a:pt x="12200" y="0"/>
                  <a:pt x="11600" y="230"/>
                  <a:pt x="11100" y="689"/>
                </a:cubicBezTo>
                <a:cubicBezTo>
                  <a:pt x="10900" y="919"/>
                  <a:pt x="10800" y="1149"/>
                  <a:pt x="10800" y="1379"/>
                </a:cubicBezTo>
                <a:cubicBezTo>
                  <a:pt x="10800" y="20911"/>
                  <a:pt x="10800" y="20911"/>
                  <a:pt x="10800" y="20911"/>
                </a:cubicBezTo>
                <a:cubicBezTo>
                  <a:pt x="10800" y="21370"/>
                  <a:pt x="11000" y="21600"/>
                  <a:pt x="11100" y="21600"/>
                </a:cubicBezTo>
                <a:cubicBezTo>
                  <a:pt x="11100" y="21600"/>
                  <a:pt x="18800" y="21600"/>
                  <a:pt x="18800" y="21600"/>
                </a:cubicBezTo>
                <a:cubicBezTo>
                  <a:pt x="20400" y="21600"/>
                  <a:pt x="21600" y="18843"/>
                  <a:pt x="21600" y="15626"/>
                </a:cubicBezTo>
                <a:cubicBezTo>
                  <a:pt x="21600" y="12179"/>
                  <a:pt x="20400" y="9421"/>
                  <a:pt x="18800" y="9421"/>
                </a:cubicBezTo>
                <a:close/>
                <a:moveTo>
                  <a:pt x="8500" y="21600"/>
                </a:moveTo>
                <a:cubicBezTo>
                  <a:pt x="9100" y="21600"/>
                  <a:pt x="9100" y="21600"/>
                  <a:pt x="9100" y="21600"/>
                </a:cubicBezTo>
                <a:cubicBezTo>
                  <a:pt x="9500" y="10800"/>
                  <a:pt x="9500" y="10800"/>
                  <a:pt x="9500" y="10800"/>
                </a:cubicBezTo>
                <a:cubicBezTo>
                  <a:pt x="9100" y="0"/>
                  <a:pt x="9100" y="0"/>
                  <a:pt x="9100" y="0"/>
                </a:cubicBezTo>
                <a:cubicBezTo>
                  <a:pt x="8500" y="0"/>
                  <a:pt x="8500" y="0"/>
                  <a:pt x="8500" y="0"/>
                </a:cubicBezTo>
                <a:cubicBezTo>
                  <a:pt x="8100" y="10800"/>
                  <a:pt x="8100" y="10800"/>
                  <a:pt x="8100" y="10800"/>
                </a:cubicBezTo>
                <a:lnTo>
                  <a:pt x="8500" y="21600"/>
                </a:lnTo>
                <a:close/>
                <a:moveTo>
                  <a:pt x="6400" y="21600"/>
                </a:moveTo>
                <a:cubicBezTo>
                  <a:pt x="5800" y="21600"/>
                  <a:pt x="5800" y="21600"/>
                  <a:pt x="5800" y="21600"/>
                </a:cubicBezTo>
                <a:cubicBezTo>
                  <a:pt x="5400" y="13787"/>
                  <a:pt x="5400" y="13787"/>
                  <a:pt x="5400" y="13787"/>
                </a:cubicBezTo>
                <a:cubicBezTo>
                  <a:pt x="5800" y="6204"/>
                  <a:pt x="5800" y="6204"/>
                  <a:pt x="5800" y="6204"/>
                </a:cubicBezTo>
                <a:cubicBezTo>
                  <a:pt x="6400" y="6204"/>
                  <a:pt x="6400" y="6204"/>
                  <a:pt x="6400" y="6204"/>
                </a:cubicBezTo>
                <a:cubicBezTo>
                  <a:pt x="6800" y="14017"/>
                  <a:pt x="6800" y="14017"/>
                  <a:pt x="6800" y="14017"/>
                </a:cubicBezTo>
                <a:lnTo>
                  <a:pt x="6400" y="21600"/>
                </a:lnTo>
                <a:close/>
                <a:moveTo>
                  <a:pt x="3100" y="21600"/>
                </a:moveTo>
                <a:cubicBezTo>
                  <a:pt x="3700" y="21600"/>
                  <a:pt x="3700" y="21600"/>
                  <a:pt x="3700" y="21600"/>
                </a:cubicBezTo>
                <a:cubicBezTo>
                  <a:pt x="4100" y="15396"/>
                  <a:pt x="4100" y="15396"/>
                  <a:pt x="4100" y="15396"/>
                </a:cubicBezTo>
                <a:cubicBezTo>
                  <a:pt x="3700" y="9191"/>
                  <a:pt x="3700" y="9191"/>
                  <a:pt x="3700" y="9191"/>
                </a:cubicBezTo>
                <a:cubicBezTo>
                  <a:pt x="3100" y="9191"/>
                  <a:pt x="3100" y="9191"/>
                  <a:pt x="3100" y="9191"/>
                </a:cubicBezTo>
                <a:cubicBezTo>
                  <a:pt x="2700" y="15396"/>
                  <a:pt x="2700" y="15396"/>
                  <a:pt x="2700" y="15396"/>
                </a:cubicBezTo>
                <a:lnTo>
                  <a:pt x="3100" y="21600"/>
                </a:lnTo>
                <a:close/>
                <a:moveTo>
                  <a:pt x="400" y="18613"/>
                </a:moveTo>
                <a:cubicBezTo>
                  <a:pt x="1000" y="18613"/>
                  <a:pt x="1000" y="18613"/>
                  <a:pt x="1000" y="18613"/>
                </a:cubicBezTo>
                <a:cubicBezTo>
                  <a:pt x="1400" y="15396"/>
                  <a:pt x="1400" y="15396"/>
                  <a:pt x="1400" y="15396"/>
                </a:cubicBezTo>
                <a:cubicBezTo>
                  <a:pt x="1000" y="12409"/>
                  <a:pt x="1000" y="12409"/>
                  <a:pt x="1000" y="12409"/>
                </a:cubicBezTo>
                <a:cubicBezTo>
                  <a:pt x="400" y="12409"/>
                  <a:pt x="400" y="12409"/>
                  <a:pt x="400" y="12409"/>
                </a:cubicBezTo>
                <a:cubicBezTo>
                  <a:pt x="0" y="15396"/>
                  <a:pt x="0" y="15396"/>
                  <a:pt x="0" y="15396"/>
                </a:cubicBezTo>
                <a:lnTo>
                  <a:pt x="400" y="18613"/>
                </a:lnTo>
                <a:close/>
              </a:path>
            </a:pathLst>
          </a:custGeom>
          <a:solidFill>
            <a:srgbClr val="FFFFFF"/>
          </a:solidFill>
          <a:ln w="12700">
            <a:miter lim="400000"/>
          </a:ln>
        </p:spPr>
        <p:txBody>
          <a:bodyPr lIns="45719" rIns="45719"/>
          <a:lstStyle/>
          <a:p>
            <a:pPr>
              <a:defRPr>
                <a:latin typeface="Arial"/>
                <a:ea typeface="Arial"/>
                <a:cs typeface="Arial"/>
                <a:sym typeface="Arial"/>
              </a:defRPr>
            </a:pPr>
            <a:endParaRPr/>
          </a:p>
        </p:txBody>
      </p:sp>
      <p:sp>
        <p:nvSpPr>
          <p:cNvPr id="361" name="Freeform 129"/>
          <p:cNvSpPr/>
          <p:nvPr/>
        </p:nvSpPr>
        <p:spPr>
          <a:xfrm>
            <a:off x="8267455" y="1999140"/>
            <a:ext cx="361689" cy="185258"/>
          </a:xfrm>
          <a:custGeom>
            <a:avLst/>
            <a:gdLst/>
            <a:ahLst/>
            <a:cxnLst>
              <a:cxn ang="0">
                <a:pos x="wd2" y="hd2"/>
              </a:cxn>
              <a:cxn ang="5400000">
                <a:pos x="wd2" y="hd2"/>
              </a:cxn>
              <a:cxn ang="10800000">
                <a:pos x="wd2" y="hd2"/>
              </a:cxn>
              <a:cxn ang="16200000">
                <a:pos x="wd2" y="hd2"/>
              </a:cxn>
            </a:cxnLst>
            <a:rect l="0" t="0" r="r" b="b"/>
            <a:pathLst>
              <a:path w="21600" h="21600" extrusionOk="0">
                <a:moveTo>
                  <a:pt x="18800" y="9421"/>
                </a:moveTo>
                <a:cubicBezTo>
                  <a:pt x="18400" y="9421"/>
                  <a:pt x="18100" y="9651"/>
                  <a:pt x="17800" y="9881"/>
                </a:cubicBezTo>
                <a:cubicBezTo>
                  <a:pt x="17500" y="4366"/>
                  <a:pt x="15400" y="0"/>
                  <a:pt x="12900" y="0"/>
                </a:cubicBezTo>
                <a:cubicBezTo>
                  <a:pt x="12200" y="0"/>
                  <a:pt x="11600" y="230"/>
                  <a:pt x="11100" y="689"/>
                </a:cubicBezTo>
                <a:cubicBezTo>
                  <a:pt x="10900" y="919"/>
                  <a:pt x="10800" y="1149"/>
                  <a:pt x="10800" y="1379"/>
                </a:cubicBezTo>
                <a:cubicBezTo>
                  <a:pt x="10800" y="20911"/>
                  <a:pt x="10800" y="20911"/>
                  <a:pt x="10800" y="20911"/>
                </a:cubicBezTo>
                <a:cubicBezTo>
                  <a:pt x="10800" y="21370"/>
                  <a:pt x="11000" y="21600"/>
                  <a:pt x="11100" y="21600"/>
                </a:cubicBezTo>
                <a:cubicBezTo>
                  <a:pt x="11100" y="21600"/>
                  <a:pt x="18800" y="21600"/>
                  <a:pt x="18800" y="21600"/>
                </a:cubicBezTo>
                <a:cubicBezTo>
                  <a:pt x="20400" y="21600"/>
                  <a:pt x="21600" y="18843"/>
                  <a:pt x="21600" y="15626"/>
                </a:cubicBezTo>
                <a:cubicBezTo>
                  <a:pt x="21600" y="12179"/>
                  <a:pt x="20400" y="9421"/>
                  <a:pt x="18800" y="9421"/>
                </a:cubicBezTo>
                <a:close/>
                <a:moveTo>
                  <a:pt x="8500" y="21600"/>
                </a:moveTo>
                <a:cubicBezTo>
                  <a:pt x="9100" y="21600"/>
                  <a:pt x="9100" y="21600"/>
                  <a:pt x="9100" y="21600"/>
                </a:cubicBezTo>
                <a:cubicBezTo>
                  <a:pt x="9500" y="10800"/>
                  <a:pt x="9500" y="10800"/>
                  <a:pt x="9500" y="10800"/>
                </a:cubicBezTo>
                <a:cubicBezTo>
                  <a:pt x="9100" y="0"/>
                  <a:pt x="9100" y="0"/>
                  <a:pt x="9100" y="0"/>
                </a:cubicBezTo>
                <a:cubicBezTo>
                  <a:pt x="8500" y="0"/>
                  <a:pt x="8500" y="0"/>
                  <a:pt x="8500" y="0"/>
                </a:cubicBezTo>
                <a:cubicBezTo>
                  <a:pt x="8100" y="10800"/>
                  <a:pt x="8100" y="10800"/>
                  <a:pt x="8100" y="10800"/>
                </a:cubicBezTo>
                <a:lnTo>
                  <a:pt x="8500" y="21600"/>
                </a:lnTo>
                <a:close/>
                <a:moveTo>
                  <a:pt x="6400" y="21600"/>
                </a:moveTo>
                <a:cubicBezTo>
                  <a:pt x="5800" y="21600"/>
                  <a:pt x="5800" y="21600"/>
                  <a:pt x="5800" y="21600"/>
                </a:cubicBezTo>
                <a:cubicBezTo>
                  <a:pt x="5400" y="13787"/>
                  <a:pt x="5400" y="13787"/>
                  <a:pt x="5400" y="13787"/>
                </a:cubicBezTo>
                <a:cubicBezTo>
                  <a:pt x="5800" y="6204"/>
                  <a:pt x="5800" y="6204"/>
                  <a:pt x="5800" y="6204"/>
                </a:cubicBezTo>
                <a:cubicBezTo>
                  <a:pt x="6400" y="6204"/>
                  <a:pt x="6400" y="6204"/>
                  <a:pt x="6400" y="6204"/>
                </a:cubicBezTo>
                <a:cubicBezTo>
                  <a:pt x="6800" y="14017"/>
                  <a:pt x="6800" y="14017"/>
                  <a:pt x="6800" y="14017"/>
                </a:cubicBezTo>
                <a:lnTo>
                  <a:pt x="6400" y="21600"/>
                </a:lnTo>
                <a:close/>
                <a:moveTo>
                  <a:pt x="3100" y="21600"/>
                </a:moveTo>
                <a:cubicBezTo>
                  <a:pt x="3700" y="21600"/>
                  <a:pt x="3700" y="21600"/>
                  <a:pt x="3700" y="21600"/>
                </a:cubicBezTo>
                <a:cubicBezTo>
                  <a:pt x="4100" y="15396"/>
                  <a:pt x="4100" y="15396"/>
                  <a:pt x="4100" y="15396"/>
                </a:cubicBezTo>
                <a:cubicBezTo>
                  <a:pt x="3700" y="9191"/>
                  <a:pt x="3700" y="9191"/>
                  <a:pt x="3700" y="9191"/>
                </a:cubicBezTo>
                <a:cubicBezTo>
                  <a:pt x="3100" y="9191"/>
                  <a:pt x="3100" y="9191"/>
                  <a:pt x="3100" y="9191"/>
                </a:cubicBezTo>
                <a:cubicBezTo>
                  <a:pt x="2700" y="15396"/>
                  <a:pt x="2700" y="15396"/>
                  <a:pt x="2700" y="15396"/>
                </a:cubicBezTo>
                <a:lnTo>
                  <a:pt x="3100" y="21600"/>
                </a:lnTo>
                <a:close/>
                <a:moveTo>
                  <a:pt x="400" y="18613"/>
                </a:moveTo>
                <a:cubicBezTo>
                  <a:pt x="1000" y="18613"/>
                  <a:pt x="1000" y="18613"/>
                  <a:pt x="1000" y="18613"/>
                </a:cubicBezTo>
                <a:cubicBezTo>
                  <a:pt x="1400" y="15396"/>
                  <a:pt x="1400" y="15396"/>
                  <a:pt x="1400" y="15396"/>
                </a:cubicBezTo>
                <a:cubicBezTo>
                  <a:pt x="1000" y="12409"/>
                  <a:pt x="1000" y="12409"/>
                  <a:pt x="1000" y="12409"/>
                </a:cubicBezTo>
                <a:cubicBezTo>
                  <a:pt x="400" y="12409"/>
                  <a:pt x="400" y="12409"/>
                  <a:pt x="400" y="12409"/>
                </a:cubicBezTo>
                <a:cubicBezTo>
                  <a:pt x="0" y="15396"/>
                  <a:pt x="0" y="15396"/>
                  <a:pt x="0" y="15396"/>
                </a:cubicBezTo>
                <a:lnTo>
                  <a:pt x="400" y="18613"/>
                </a:lnTo>
                <a:close/>
              </a:path>
            </a:pathLst>
          </a:custGeom>
          <a:solidFill>
            <a:srgbClr val="FFFFFF"/>
          </a:solidFill>
          <a:ln w="12700">
            <a:miter lim="400000"/>
          </a:ln>
        </p:spPr>
        <p:txBody>
          <a:bodyPr lIns="45719" rIns="45719"/>
          <a:lstStyle/>
          <a:p>
            <a:pPr>
              <a:defRPr>
                <a:latin typeface="Arial"/>
                <a:ea typeface="Arial"/>
                <a:cs typeface="Arial"/>
                <a:sym typeface="Arial"/>
              </a:defRPr>
            </a:pPr>
            <a:endParaRPr/>
          </a:p>
        </p:txBody>
      </p:sp>
      <p:sp>
        <p:nvSpPr>
          <p:cNvPr id="362" name="文本占位符 17"/>
          <p:cNvSpPr txBox="1"/>
          <p:nvPr/>
        </p:nvSpPr>
        <p:spPr>
          <a:xfrm>
            <a:off x="252192" y="505632"/>
            <a:ext cx="4404600" cy="92333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spcBef>
                <a:spcPts val="1000"/>
              </a:spcBef>
              <a:defRPr sz="2000"/>
            </a:lvl1pPr>
          </a:lstStyle>
          <a:p>
            <a:pPr>
              <a:defRPr>
                <a:latin typeface="Arial"/>
                <a:ea typeface="Arial"/>
                <a:cs typeface="Arial"/>
                <a:sym typeface="Arial"/>
              </a:defRPr>
            </a:pPr>
            <a:r>
              <a:rPr lang="en-US" dirty="0">
                <a:latin typeface="微软雅黑"/>
                <a:ea typeface="微软雅黑"/>
                <a:cs typeface="微软雅黑"/>
                <a:sym typeface="微软雅黑"/>
              </a:rPr>
              <a:t>Bandera</a:t>
            </a:r>
            <a:r>
              <a:rPr lang="en-US" altLang="zh-CN" dirty="0">
                <a:latin typeface="微软雅黑"/>
                <a:ea typeface="微软雅黑"/>
                <a:cs typeface="微软雅黑"/>
                <a:sym typeface="微软雅黑"/>
              </a:rPr>
              <a:t>—— a component-based tool architecture for model extraction</a:t>
            </a:r>
            <a:endParaRPr dirty="0">
              <a:latin typeface="微软雅黑"/>
              <a:ea typeface="微软雅黑"/>
              <a:cs typeface="微软雅黑"/>
              <a:sym typeface="微软雅黑"/>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2F2F2"/>
      </a:lt1>
      <a:dk2>
        <a:srgbClr val="A7A7A7"/>
      </a:dk2>
      <a:lt2>
        <a:srgbClr val="535353"/>
      </a:lt2>
      <a:accent1>
        <a:srgbClr val="F23B48"/>
      </a:accent1>
      <a:accent2>
        <a:srgbClr val="3F3F3F"/>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23B48"/>
      </a:accent1>
      <a:accent2>
        <a:srgbClr val="3F3F3F"/>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TotalTime>
  <Words>289</Words>
  <Application>Microsoft Office PowerPoint</Application>
  <PresentationFormat>宽屏</PresentationFormat>
  <Paragraphs>21</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微软雅黑</vt:lpstr>
      <vt:lpstr>Arial</vt:lpstr>
      <vt:lpstr>Calibri</vt:lpstr>
      <vt:lpstr>Calibri Light</vt:lpstr>
      <vt:lpstr>Lato</vt:lpstr>
      <vt:lpstr>Office Theme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顾晓磊</dc:creator>
  <cp:lastModifiedBy>晓磊</cp:lastModifiedBy>
  <cp:revision>5</cp:revision>
  <dcterms:modified xsi:type="dcterms:W3CDTF">2022-05-22T07:34:11Z</dcterms:modified>
</cp:coreProperties>
</file>