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Nunito"/>
      <p:regular r:id="rId50"/>
      <p:bold r:id="rId51"/>
      <p:italic r:id="rId52"/>
      <p:boldItalic r:id="rId53"/>
    </p:embeddedFont>
    <p:embeddedFont>
      <p:font typeface="Maven Pro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F8B30C-93AB-4EAD-959C-95C5C5FAB039}">
  <a:tblStyle styleId="{41F8B30C-93AB-4EAD-959C-95C5C5FAB0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font" Target="fonts/Roboto-regular.fntdata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Nunito-bold.fntdata"/><Relationship Id="rId50" Type="http://schemas.openxmlformats.org/officeDocument/2006/relationships/font" Target="fonts/Nunito-regular.fntdata"/><Relationship Id="rId53" Type="http://schemas.openxmlformats.org/officeDocument/2006/relationships/font" Target="fonts/Nunito-boldItalic.fntdata"/><Relationship Id="rId52" Type="http://schemas.openxmlformats.org/officeDocument/2006/relationships/font" Target="fonts/Nunito-italic.fntdata"/><Relationship Id="rId11" Type="http://schemas.openxmlformats.org/officeDocument/2006/relationships/slide" Target="slides/slide4.xml"/><Relationship Id="rId55" Type="http://schemas.openxmlformats.org/officeDocument/2006/relationships/font" Target="fonts/MavenPro-bold.fntdata"/><Relationship Id="rId10" Type="http://schemas.openxmlformats.org/officeDocument/2006/relationships/slide" Target="slides/slide3.xml"/><Relationship Id="rId54" Type="http://schemas.openxmlformats.org/officeDocument/2006/relationships/font" Target="fonts/MavenPro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e7cff4273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e7cff427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e7cff4273f_1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g1e7cff4273f_1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e7cff4273f_1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g1e7cff4273f_1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e7cff4273f_1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g1e7cff4273f_1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e7cff4273f_1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g1e7cff4273f_1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45898f0e2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45898f0e2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43b532235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43b532235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43b532235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43b532235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43b532235b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43b532235b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43b532235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43b532235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43b532235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43b532235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43b532235b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43b532235b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43b532235b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43b532235b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43b532235b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43b532235b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43b532235b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43b532235b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45898f0e2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45898f0e2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45898f0e2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45898f0e2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45898f0e2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45898f0e2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45898f0e2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45898f0e2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43b532235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43b532235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e7cff4273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e7cff4273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43b532235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43b532235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e7cff4273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e7cff4273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e7cff4273f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e7cff4273f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43b532235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43b532235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43b532235b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43b532235b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43b532235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43b532235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43b532235b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43b532235b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3b532235b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3b532235b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43b532235b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43b532235b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45898f0e2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45898f0e2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43b532235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43b532235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3b532235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43b532235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43b532235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43b532235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43b532235b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43b532235b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43b532235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43b532235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43b532235b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43b532235b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79" name="Google Shape;279;p1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280" name="Google Shape;280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2" name="Google Shape;282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83" name="Google Shape;283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" name="Google Shape;286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87" name="Google Shape;287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92" name="Google Shape;292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7" name="Google Shape;297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298" name="Google Shape;298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01" name="Google Shape;301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4" name="Google Shape;304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" name="Google Shape;305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06" name="Google Shape;306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8" name="Google Shape;308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6" name="Google Shape;31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321" name="Google Shape;321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22" name="Google Shape;322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" name="Google Shape;324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25" name="Google Shape;325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8" name="Google Shape;328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329" name="Google Shape;329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3" name="Google Shape;333;p1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334" name="Google Shape;334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35" name="Google Shape;335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38" name="Google Shape;338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42" name="Google Shape;342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47" name="Google Shape;347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2" name="Google Shape;352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3" name="Google Shape;353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56" name="Google Shape;356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9" name="Google Shape;359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0" name="Google Shape;36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3" name="Google Shape;363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6" name="Google Shape;366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7" name="Google Shape;367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8" name="Google Shape;368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71" name="Google Shape;371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4" name="Google Shape;374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77" name="Google Shape;377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2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0" name="Google Shape;380;p2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1" name="Google Shape;38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1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384" name="Google Shape;384;p21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385" name="Google Shape;385;p2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8" name="Google Shape;388;p21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389" name="Google Shape;389;p21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21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393" name="Google Shape;393;p2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5" name="Google Shape;395;p2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6" name="Google Shape;396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99" name="Google Shape;399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2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2" name="Google Shape;402;p2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3" name="Google Shape;403;p22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4" name="Google Shape;404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407" name="Google Shape;407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2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10" name="Google Shape;410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2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413" name="Google Shape;413;p2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414" name="Google Shape;414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8" name="Google Shape;418;p2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419" name="Google Shape;419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4" name="Google Shape;424;p2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25" name="Google Shape;425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9" name="Google Shape;429;p2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430" name="Google Shape;430;p2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3" name="Google Shape;433;p2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434" name="Google Shape;434;p2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9" name="Google Shape;439;p2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440" name="Google Shape;440;p2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4" name="Google Shape;444;p2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445" name="Google Shape;445;p2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2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449" name="Google Shape;449;p2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4" name="Google Shape;454;p2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455" name="Google Shape;455;p2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2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9" name="Google Shape;459;p2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460" name="Google Shape;460;p2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4" name="Google Shape;464;p2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465" name="Google Shape;465;p2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8" name="Google Shape;468;p2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469" name="Google Shape;469;p2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3" name="Google Shape;473;p2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474" name="Google Shape;474;p2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" name="Google Shape;478;p2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479" name="Google Shape;479;p2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2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485" name="Google Shape;485;p2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9" name="Google Shape;489;p2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490" name="Google Shape;490;p2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3" name="Google Shape;493;p2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494" name="Google Shape;494;p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8" name="Google Shape;498;p2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499" name="Google Shape;499;p2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4" name="Google Shape;504;p2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505" name="Google Shape;505;p2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9" name="Google Shape;509;p2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510" name="Google Shape;510;p2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3" name="Google Shape;513;p2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514" name="Google Shape;514;p2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2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2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2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9" name="Google Shape;519;p2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520" name="Google Shape;520;p2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4" name="Google Shape;524;p2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525" name="Google Shape;525;p2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9" name="Google Shape;529;p2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530" name="Google Shape;530;p2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3" name="Google Shape;533;p2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534" name="Google Shape;534;p2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8" name="Google Shape;538;p24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9" name="Google Shape;539;p2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0" name="Google Shape;540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/>
          <p:nvPr>
            <p:ph type="ctrTitle"/>
          </p:nvPr>
        </p:nvSpPr>
        <p:spPr>
          <a:xfrm>
            <a:off x="727250" y="0"/>
            <a:ext cx="8140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Aspect Based Opinion Mining on    Restaurant Reviews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25"/>
          <p:cNvSpPr txBox="1"/>
          <p:nvPr/>
        </p:nvSpPr>
        <p:spPr>
          <a:xfrm>
            <a:off x="727250" y="2837700"/>
            <a:ext cx="4917900" cy="2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Char char="❏"/>
            </a:pPr>
            <a:r>
              <a:rPr lang="en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Sazid Hasan Tonmoy (23241037)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Char char="❏"/>
            </a:pPr>
            <a:r>
              <a:rPr lang="en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Faiyaj Bin Ahmed (23141084)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Char char="❏"/>
            </a:pPr>
            <a:r>
              <a:rPr lang="en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Madhurjya Sarkar (18101574)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Char char="❏"/>
            </a:pPr>
            <a:r>
              <a:rPr lang="en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Mehejabin Binta Bashar (18101568)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Times New Roman"/>
              <a:buChar char="❏"/>
            </a:pPr>
            <a:r>
              <a:rPr lang="en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Rafi Ahmed (16101065)</a:t>
            </a:r>
            <a:endParaRPr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25"/>
          <p:cNvSpPr txBox="1"/>
          <p:nvPr/>
        </p:nvSpPr>
        <p:spPr>
          <a:xfrm>
            <a:off x="5756200" y="2837700"/>
            <a:ext cx="29667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Supervised by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Dr. Farig Yousuf Sadeque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Co-Supervised by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Moin Mostakim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4"/>
          <p:cNvSpPr txBox="1"/>
          <p:nvPr/>
        </p:nvSpPr>
        <p:spPr>
          <a:xfrm>
            <a:off x="566325" y="292600"/>
            <a:ext cx="54054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endParaRPr b="1"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34"/>
          <p:cNvSpPr txBox="1"/>
          <p:nvPr/>
        </p:nvSpPr>
        <p:spPr>
          <a:xfrm>
            <a:off x="1182300" y="1262775"/>
            <a:ext cx="7961700" cy="12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NLPaug Library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Aspect-Based Augmentation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Augmentation Techniques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34"/>
          <p:cNvSpPr txBox="1"/>
          <p:nvPr/>
        </p:nvSpPr>
        <p:spPr>
          <a:xfrm>
            <a:off x="1721300" y="2633350"/>
            <a:ext cx="57750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Synonym Augmentation (Positive Sentiment)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Antonym Augmentation (Negative Sentiment)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Neutral Sentiment Preservation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Review Length Standardization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Augmentation Hyper-parameters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5"/>
          <p:cNvSpPr txBox="1"/>
          <p:nvPr/>
        </p:nvSpPr>
        <p:spPr>
          <a:xfrm>
            <a:off x="840175" y="209600"/>
            <a:ext cx="80280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i="0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 Techniques: </a:t>
            </a:r>
            <a:r>
              <a:rPr b="1" i="0" lang="en" sz="2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</a:t>
            </a:r>
            <a:endParaRPr b="1" i="0" sz="24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35"/>
          <p:cNvSpPr txBox="1"/>
          <p:nvPr/>
        </p:nvSpPr>
        <p:spPr>
          <a:xfrm>
            <a:off x="1146100" y="1104175"/>
            <a:ext cx="71292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Used widely in NLP and Text Analysis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❏"/>
            </a:pPr>
            <a:r>
              <a:rPr b="0" i="0" lang="en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for information retrieval to represent how important/relevant a specific word to its document or corpus by normalizing the words which occur frequently in the collection of documents.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❏"/>
            </a:pPr>
            <a:r>
              <a:rPr b="0" i="0" lang="en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Assigns weights to words based on their frequency in a document (TF) and rarity across the entire dataset (IDF)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❏"/>
            </a:pPr>
            <a:r>
              <a:rPr b="0" i="0" lang="en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using sklearn class Tfidfvectorizer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24" name="Google Shape;6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875" y="3421050"/>
            <a:ext cx="6085649" cy="16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6"/>
          <p:cNvSpPr txBox="1"/>
          <p:nvPr/>
        </p:nvSpPr>
        <p:spPr>
          <a:xfrm>
            <a:off x="979800" y="696900"/>
            <a:ext cx="71844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="0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nsupervised learning algorithm for obtaining vector representations for words</a:t>
            </a:r>
            <a:endParaRPr b="0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pre-defined dense vectors for around every 6 billion words of English literature along with characters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varieties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available (50d, 100d, 200d and 300d) and Words are key and dense vectors are values of key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 the text data &gt; Create the dictionary &gt; Traverse the glove file of a specific dimension and compare each word with all words in the dictionary &gt;if a match occurs, copy the equivalent vector from the glove and paste into embedding_matrix at the corresponding index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1" name="Google Shape;631;p36"/>
          <p:cNvSpPr txBox="1"/>
          <p:nvPr/>
        </p:nvSpPr>
        <p:spPr>
          <a:xfrm>
            <a:off x="695925" y="119150"/>
            <a:ext cx="69186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i="0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</a:t>
            </a: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</a:t>
            </a:r>
            <a:r>
              <a:rPr b="1" i="0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" sz="2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GloVe Embeddings</a:t>
            </a:r>
            <a:endParaRPr b="1" i="0" sz="24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7"/>
          <p:cNvSpPr txBox="1"/>
          <p:nvPr/>
        </p:nvSpPr>
        <p:spPr>
          <a:xfrm>
            <a:off x="838600" y="908425"/>
            <a:ext cx="7323900" cy="4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DBDEE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609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Modeling and Its Significance</a:t>
            </a: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219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technique for discovering topics within text data</a:t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219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Crucial for organizing vast textual information and categorizing documents</a:t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219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Valuable in scenarios like reviews to extract key topics or themes</a:t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09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LDA (Latent Dirichlet Allocation)</a:t>
            </a: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219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Widely used for topic modeling in text corpora</a:t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219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Discovers hidden topics in documents</a:t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219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documents as mixtures of topics, and topics as mixtures of words</a:t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219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 by hyperparameters alpha (</a:t>
            </a:r>
            <a:r>
              <a:rPr b="0" i="0" lang="en" sz="8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beta (</a:t>
            </a:r>
            <a:r>
              <a:rPr b="0" i="0" lang="en" sz="8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and the number of topics (k)</a:t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219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Identifies Aspects in restaurant reviews like Food, Place, Service, and Price</a:t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219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aspects are pivotal in shaping sentiment and are employed for sentiment classification</a:t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1219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LDA model using gensim package</a:t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609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ts val="1200"/>
              <a:buFont typeface="Arial"/>
              <a:buChar char="●"/>
            </a:pPr>
            <a:r>
              <a:t/>
            </a:r>
            <a:endParaRPr b="0" i="0" sz="1200" u="none" cap="none" strike="noStrike">
              <a:solidFill>
                <a:srgbClr val="DBDEE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8" name="Google Shape;638;p37"/>
          <p:cNvSpPr txBox="1"/>
          <p:nvPr/>
        </p:nvSpPr>
        <p:spPr>
          <a:xfrm>
            <a:off x="419300" y="167725"/>
            <a:ext cx="84699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i="0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Modeling: </a:t>
            </a:r>
            <a:r>
              <a:rPr b="1" i="0" lang="en" sz="2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LDA</a:t>
            </a:r>
            <a:endParaRPr b="1" i="0" sz="24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8"/>
          <p:cNvSpPr txBox="1"/>
          <p:nvPr/>
        </p:nvSpPr>
        <p:spPr>
          <a:xfrm>
            <a:off x="419300" y="167725"/>
            <a:ext cx="84699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i="0" lang="en" sz="2400" u="none" cap="none" strike="noStrike">
                <a:solidFill>
                  <a:srgbClr val="4446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Modeling:</a:t>
            </a:r>
            <a:r>
              <a:rPr b="1" i="0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2400" u="none" cap="none" strike="noStrike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LDA</a:t>
            </a:r>
            <a:endParaRPr b="1" i="0" sz="24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5" name="Google Shape;64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763" y="1347250"/>
            <a:ext cx="7292475" cy="29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 txBox="1"/>
          <p:nvPr/>
        </p:nvSpPr>
        <p:spPr>
          <a:xfrm>
            <a:off x="0" y="0"/>
            <a:ext cx="4901700" cy="5143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7373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737373"/>
              </a:solidFill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7373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39"/>
          <p:cNvSpPr txBox="1"/>
          <p:nvPr/>
        </p:nvSpPr>
        <p:spPr>
          <a:xfrm>
            <a:off x="5039150" y="975750"/>
            <a:ext cx="39606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Multinomial Naive Bayes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Support Vector Machine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Double Stacked LSTM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Double Stacked BiLSTM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BiLSTM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Background of research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Research Objectives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journey of our research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work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Research Methodology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Collection Considerations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Overview of Data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Extraction Techniques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Classifier Models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Experimental Design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Results &amp; Analysis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Conclusion &amp; Future Work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3" name="Google Shape;653;p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0"/>
          <p:cNvSpPr txBox="1"/>
          <p:nvPr/>
        </p:nvSpPr>
        <p:spPr>
          <a:xfrm>
            <a:off x="802975" y="193475"/>
            <a:ext cx="68364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Models: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MNB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9" name="Google Shape;659;p40"/>
          <p:cNvSpPr txBox="1"/>
          <p:nvPr/>
        </p:nvSpPr>
        <p:spPr>
          <a:xfrm>
            <a:off x="802975" y="626250"/>
            <a:ext cx="4566300" cy="3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Assumes multinomial distribution of features (words) within each class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Likelihood P(X/C) can be estimated using TF-IDF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pplies Bayes’ theorem to classify the sentiment polarity of the text documents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Applies Laplace smoothing to prevent zero probabilities. It improves the classifier’s robustness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60" name="Google Shape;6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757" y="2113537"/>
            <a:ext cx="3470993" cy="270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0"/>
          <p:cNvPicPr preferRelativeResize="0"/>
          <p:nvPr/>
        </p:nvPicPr>
        <p:blipFill rotWithShape="1">
          <a:blip r:embed="rId4">
            <a:alphaModFix/>
          </a:blip>
          <a:srcRect b="0" l="2290" r="-2289" t="0"/>
          <a:stretch/>
        </p:blipFill>
        <p:spPr>
          <a:xfrm>
            <a:off x="5674450" y="319550"/>
            <a:ext cx="3325300" cy="139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1"/>
          <p:cNvSpPr txBox="1"/>
          <p:nvPr/>
        </p:nvSpPr>
        <p:spPr>
          <a:xfrm>
            <a:off x="124575" y="1128300"/>
            <a:ext cx="5384100" cy="3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Utilizes Radial Basis Function (RBF) kernel for non-linear decision boundaries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Training optimizes hyperplane to maximize margin and minimize error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Predicts sentiment polarity based on the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decision function's score.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Effective for sentiment classification with tunable kernel parameters like gamma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Uses TF-IDF for feature extraction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8" name="Google Shape;668;p41"/>
          <p:cNvSpPr txBox="1"/>
          <p:nvPr/>
        </p:nvSpPr>
        <p:spPr>
          <a:xfrm>
            <a:off x="215875" y="226825"/>
            <a:ext cx="85905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Models: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Support Vector Machine (RBF Kernel)</a:t>
            </a:r>
            <a:endParaRPr b="1" sz="24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9" name="Google Shape;6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600" y="1327188"/>
            <a:ext cx="3702149" cy="28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2"/>
          <p:cNvSpPr txBox="1"/>
          <p:nvPr/>
        </p:nvSpPr>
        <p:spPr>
          <a:xfrm>
            <a:off x="793250" y="193475"/>
            <a:ext cx="82065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Models: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 b="1" sz="2400">
              <a:solidFill>
                <a:srgbClr val="202124"/>
              </a:solidFill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6" name="Google Shape;676;p42"/>
          <p:cNvSpPr txBox="1"/>
          <p:nvPr/>
        </p:nvSpPr>
        <p:spPr>
          <a:xfrm>
            <a:off x="90050" y="1094975"/>
            <a:ext cx="6786000" cy="3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Ensemble of Decision Trees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Tree trained on Random Subsets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Uses Bootstrap Aggregating (Bagging)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Feature Randomness during Tree-building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Predictions via majority vote of Trees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Robust for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text S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entiment/Opinion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Mining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77" name="Google Shape;6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900" y="1094975"/>
            <a:ext cx="3734100" cy="3440299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42"/>
          <p:cNvSpPr txBox="1"/>
          <p:nvPr/>
        </p:nvSpPr>
        <p:spPr>
          <a:xfrm>
            <a:off x="5674275" y="4535275"/>
            <a:ext cx="284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Fig: </a:t>
            </a:r>
            <a:r>
              <a:rPr lang="en">
                <a:highlight>
                  <a:schemeClr val="lt1"/>
                </a:highlight>
              </a:rPr>
              <a:t>Random Forest (100K Data)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9" name="Google Shape;679;p4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3"/>
          <p:cNvSpPr txBox="1"/>
          <p:nvPr/>
        </p:nvSpPr>
        <p:spPr>
          <a:xfrm>
            <a:off x="610025" y="1270300"/>
            <a:ext cx="4297200" cy="28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stacked LSTM layers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layer takes the previous layer output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Captures complex patterns and long-range dependencies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Times New Roman"/>
              <a:buChar char="❏"/>
            </a:pPr>
            <a:r>
              <a:rPr lang="en" sz="2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Enhances Opinion Mining with context and depth</a:t>
            </a:r>
            <a:endParaRPr sz="2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5" name="Google Shape;685;p43"/>
          <p:cNvSpPr txBox="1"/>
          <p:nvPr/>
        </p:nvSpPr>
        <p:spPr>
          <a:xfrm>
            <a:off x="409250" y="78775"/>
            <a:ext cx="85905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Models: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Double-layered LSTM</a:t>
            </a:r>
            <a:endParaRPr b="1" sz="24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6" name="Google Shape;6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938" y="747027"/>
            <a:ext cx="3413837" cy="4311797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6"/>
          <p:cNvSpPr txBox="1"/>
          <p:nvPr/>
        </p:nvSpPr>
        <p:spPr>
          <a:xfrm>
            <a:off x="0" y="0"/>
            <a:ext cx="4901700" cy="5143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7373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737373"/>
              </a:solidFill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7373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26"/>
          <p:cNvSpPr txBox="1"/>
          <p:nvPr/>
        </p:nvSpPr>
        <p:spPr>
          <a:xfrm>
            <a:off x="4979575" y="209600"/>
            <a:ext cx="4067700" cy="47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Research Objectives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Previous Work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Research Methodology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Augmentation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Feature Extraction &amp; Modeling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Topic Modeling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Classifier Models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Results &amp; Analysis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Challenges, Limitation, &amp; Future Work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Background of research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Research Objectives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journey of our research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work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Research Methodology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Collection Considerations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Overview of Data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Extraction Techniques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Classifier Models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Experimental Design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Results &amp; Analysis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❖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Conclusion &amp; Future Work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❖"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4" name="Google Shape;554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4"/>
          <p:cNvSpPr txBox="1"/>
          <p:nvPr/>
        </p:nvSpPr>
        <p:spPr>
          <a:xfrm>
            <a:off x="276750" y="829600"/>
            <a:ext cx="38049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3" name="Google Shape;693;p44"/>
          <p:cNvSpPr txBox="1"/>
          <p:nvPr/>
        </p:nvSpPr>
        <p:spPr>
          <a:xfrm>
            <a:off x="276750" y="0"/>
            <a:ext cx="85905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Models: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Double-layered LSTM</a:t>
            </a:r>
            <a:endParaRPr b="1" sz="24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4" name="Google Shape;6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76" y="563525"/>
            <a:ext cx="3325325" cy="22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75" y="2782775"/>
            <a:ext cx="3325324" cy="228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29600"/>
            <a:ext cx="4515475" cy="36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44"/>
          <p:cNvSpPr txBox="1"/>
          <p:nvPr/>
        </p:nvSpPr>
        <p:spPr>
          <a:xfrm>
            <a:off x="4572000" y="4484600"/>
            <a:ext cx="429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Fig: Double-layered LSTM (100K Data)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8" name="Google Shape;698;p4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5"/>
          <p:cNvSpPr txBox="1"/>
          <p:nvPr/>
        </p:nvSpPr>
        <p:spPr>
          <a:xfrm>
            <a:off x="630500" y="1247375"/>
            <a:ext cx="4314000" cy="3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Times New Roman"/>
              <a:buChar char="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Sequential Context Understanding</a:t>
            </a:r>
            <a:endParaRPr sz="22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Times New Roman"/>
              <a:buChar char="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Bidirectional Information Flow</a:t>
            </a:r>
            <a:endParaRPr sz="22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Times New Roman"/>
              <a:buChar char="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Long-Term Dependencies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4" name="Google Shape;704;p45"/>
          <p:cNvSpPr txBox="1"/>
          <p:nvPr/>
        </p:nvSpPr>
        <p:spPr>
          <a:xfrm>
            <a:off x="468750" y="0"/>
            <a:ext cx="85905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Models: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Stack Bi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</a:t>
            </a:r>
            <a:endParaRPr b="1" sz="2400">
              <a:solidFill>
                <a:srgbClr val="202124"/>
              </a:solidFill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5" name="Google Shape;7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600" y="885675"/>
            <a:ext cx="3442650" cy="39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4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6"/>
          <p:cNvSpPr txBox="1"/>
          <p:nvPr/>
        </p:nvSpPr>
        <p:spPr>
          <a:xfrm>
            <a:off x="418975" y="113575"/>
            <a:ext cx="85905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Models: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Stack BiLSTM</a:t>
            </a:r>
            <a:endParaRPr b="1" sz="2400">
              <a:solidFill>
                <a:srgbClr val="202124"/>
              </a:solidFill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2" name="Google Shape;7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062" y="824751"/>
            <a:ext cx="4574938" cy="37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50" y="610275"/>
            <a:ext cx="3242300" cy="22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050" y="2909425"/>
            <a:ext cx="3242300" cy="22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46"/>
          <p:cNvSpPr txBox="1"/>
          <p:nvPr/>
        </p:nvSpPr>
        <p:spPr>
          <a:xfrm>
            <a:off x="5082500" y="4527900"/>
            <a:ext cx="344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Fig: Double Stack BiLSTM (100K Data)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6" name="Google Shape;716;p4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7"/>
          <p:cNvSpPr txBox="1"/>
          <p:nvPr/>
        </p:nvSpPr>
        <p:spPr>
          <a:xfrm>
            <a:off x="418975" y="113575"/>
            <a:ext cx="85905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Models: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directional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</a:t>
            </a:r>
            <a:endParaRPr b="1" sz="2400">
              <a:solidFill>
                <a:srgbClr val="202124"/>
              </a:solidFill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2" name="Google Shape;7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775" y="810175"/>
            <a:ext cx="3594450" cy="410022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4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8"/>
          <p:cNvSpPr txBox="1"/>
          <p:nvPr/>
        </p:nvSpPr>
        <p:spPr>
          <a:xfrm>
            <a:off x="418975" y="113575"/>
            <a:ext cx="85905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Models: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BiLSTM for Food</a:t>
            </a:r>
            <a:endParaRPr b="1" sz="2400">
              <a:solidFill>
                <a:srgbClr val="202124"/>
              </a:solidFill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9" name="Google Shape;7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800" y="1015075"/>
            <a:ext cx="4453850" cy="36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875" y="628025"/>
            <a:ext cx="3550951" cy="23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400" y="2856850"/>
            <a:ext cx="3473425" cy="22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9"/>
          <p:cNvSpPr txBox="1"/>
          <p:nvPr/>
        </p:nvSpPr>
        <p:spPr>
          <a:xfrm>
            <a:off x="418975" y="113575"/>
            <a:ext cx="85905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Models: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BiLSTM for Place</a:t>
            </a:r>
            <a:endParaRPr b="1" sz="2400">
              <a:solidFill>
                <a:srgbClr val="202124"/>
              </a:solidFill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8" name="Google Shape;7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0" y="2920375"/>
            <a:ext cx="3603835" cy="22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50" y="635500"/>
            <a:ext cx="3629432" cy="22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6431" y="1015075"/>
            <a:ext cx="4371944" cy="35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4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0"/>
          <p:cNvSpPr txBox="1"/>
          <p:nvPr/>
        </p:nvSpPr>
        <p:spPr>
          <a:xfrm>
            <a:off x="418975" y="113575"/>
            <a:ext cx="85905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Models: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BiLSTM for Service</a:t>
            </a:r>
            <a:endParaRPr b="1" sz="2400">
              <a:solidFill>
                <a:srgbClr val="202124"/>
              </a:solidFill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7" name="Google Shape;7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412" y="1015075"/>
            <a:ext cx="4536063" cy="354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0" y="2752300"/>
            <a:ext cx="3236025" cy="23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0" y="644100"/>
            <a:ext cx="3197876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5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1"/>
          <p:cNvSpPr txBox="1"/>
          <p:nvPr/>
        </p:nvSpPr>
        <p:spPr>
          <a:xfrm>
            <a:off x="418975" y="113575"/>
            <a:ext cx="85905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Models: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BiLSTM for Price</a:t>
            </a:r>
            <a:endParaRPr b="1" sz="2400">
              <a:solidFill>
                <a:srgbClr val="202124"/>
              </a:solidFill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6" name="Google Shape;7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0" y="2757650"/>
            <a:ext cx="3417000" cy="23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5075"/>
            <a:ext cx="4186625" cy="3438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25" y="629500"/>
            <a:ext cx="3417000" cy="20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5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2"/>
          <p:cNvSpPr txBox="1"/>
          <p:nvPr/>
        </p:nvSpPr>
        <p:spPr>
          <a:xfrm>
            <a:off x="201275" y="60200"/>
            <a:ext cx="8890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&amp; Analysis: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Multi-Model Study (500K Dataset)</a:t>
            </a:r>
            <a:endParaRPr b="1"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5" name="Google Shape;765;p52"/>
          <p:cNvSpPr txBox="1"/>
          <p:nvPr/>
        </p:nvSpPr>
        <p:spPr>
          <a:xfrm>
            <a:off x="2165325" y="2097425"/>
            <a:ext cx="46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 1: Result Comparison for 500k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6" name="Google Shape;766;p52"/>
          <p:cNvSpPr txBox="1"/>
          <p:nvPr/>
        </p:nvSpPr>
        <p:spPr>
          <a:xfrm>
            <a:off x="693325" y="4285675"/>
            <a:ext cx="3120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7" name="Google Shape;7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13" y="2684813"/>
            <a:ext cx="2676075" cy="17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475" y="2645700"/>
            <a:ext cx="2327300" cy="18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52"/>
          <p:cNvSpPr txBox="1"/>
          <p:nvPr/>
        </p:nvSpPr>
        <p:spPr>
          <a:xfrm>
            <a:off x="205750" y="4634275"/>
            <a:ext cx="2676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chemeClr val="lt1"/>
                </a:highlight>
              </a:rPr>
              <a:t>Confusion Matrix for SVM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0" name="Google Shape;770;p52"/>
          <p:cNvSpPr txBox="1"/>
          <p:nvPr/>
        </p:nvSpPr>
        <p:spPr>
          <a:xfrm>
            <a:off x="6373450" y="4634275"/>
            <a:ext cx="232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chemeClr val="lt1"/>
                </a:highlight>
              </a:rPr>
              <a:t>Confusion Matrix for Random Forest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71" name="Google Shape;77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3050" y="2695325"/>
            <a:ext cx="2327300" cy="1796581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52"/>
          <p:cNvSpPr txBox="1"/>
          <p:nvPr/>
        </p:nvSpPr>
        <p:spPr>
          <a:xfrm>
            <a:off x="3482963" y="4634275"/>
            <a:ext cx="232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highlight>
                  <a:schemeClr val="lt1"/>
                </a:highlight>
              </a:rPr>
              <a:t>Confusion Matrix for Naive Bayes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773" name="Google Shape;773;p52"/>
          <p:cNvGraphicFramePr/>
          <p:nvPr/>
        </p:nvGraphicFramePr>
        <p:xfrm>
          <a:off x="1369888" y="559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{41F8B30C-93AB-4EAD-959C-95C5C5FAB039}</a:tableStyleId>
              </a:tblPr>
              <a:tblGrid>
                <a:gridCol w="1733650"/>
                <a:gridCol w="1564650"/>
                <a:gridCol w="1564650"/>
                <a:gridCol w="1286975"/>
              </a:tblGrid>
              <a:tr h="37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0.91155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0.911551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0.911551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7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MNB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0.903327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0.903327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0.903327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0.900671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0.900671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0.900671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4" name="Google Shape;774;p5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3"/>
          <p:cNvSpPr txBox="1"/>
          <p:nvPr/>
        </p:nvSpPr>
        <p:spPr>
          <a:xfrm>
            <a:off x="397050" y="193475"/>
            <a:ext cx="834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&amp; Analysis: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Multi-Model Study (100K Dataset)</a:t>
            </a:r>
            <a:endParaRPr b="1"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0" name="Google Shape;780;p53"/>
          <p:cNvSpPr txBox="1"/>
          <p:nvPr/>
        </p:nvSpPr>
        <p:spPr>
          <a:xfrm>
            <a:off x="0" y="2644050"/>
            <a:ext cx="4645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3"/>
          <p:cNvSpPr txBox="1"/>
          <p:nvPr/>
        </p:nvSpPr>
        <p:spPr>
          <a:xfrm>
            <a:off x="204900" y="4043475"/>
            <a:ext cx="4141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4: Result Comparison for Naive Bayes</a:t>
            </a:r>
            <a:endParaRPr/>
          </a:p>
        </p:txBody>
      </p:sp>
      <p:graphicFrame>
        <p:nvGraphicFramePr>
          <p:cNvPr id="782" name="Google Shape;782;p53"/>
          <p:cNvGraphicFramePr/>
          <p:nvPr/>
        </p:nvGraphicFramePr>
        <p:xfrm>
          <a:off x="204950" y="10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{41F8B30C-93AB-4EAD-959C-95C5C5FAB039}</a:tableStyleId>
              </a:tblPr>
              <a:tblGrid>
                <a:gridCol w="1035275"/>
                <a:gridCol w="1035275"/>
                <a:gridCol w="1035275"/>
                <a:gridCol w="1035275"/>
              </a:tblGrid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0.66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0.71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0.67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3" name="Google Shape;783;p53"/>
          <p:cNvSpPr txBox="1"/>
          <p:nvPr/>
        </p:nvSpPr>
        <p:spPr>
          <a:xfrm>
            <a:off x="4997750" y="3828825"/>
            <a:ext cx="4002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3"/>
          <p:cNvSpPr txBox="1"/>
          <p:nvPr/>
        </p:nvSpPr>
        <p:spPr>
          <a:xfrm>
            <a:off x="4445000" y="2692675"/>
            <a:ext cx="4645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3"/>
          <p:cNvSpPr txBox="1"/>
          <p:nvPr/>
        </p:nvSpPr>
        <p:spPr>
          <a:xfrm>
            <a:off x="4649900" y="4092100"/>
            <a:ext cx="4141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4: Result Comparison for SVM</a:t>
            </a:r>
            <a:endParaRPr/>
          </a:p>
        </p:txBody>
      </p:sp>
      <p:graphicFrame>
        <p:nvGraphicFramePr>
          <p:cNvPr id="786" name="Google Shape;786;p53"/>
          <p:cNvGraphicFramePr/>
          <p:nvPr/>
        </p:nvGraphicFramePr>
        <p:xfrm>
          <a:off x="4572000" y="10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{41F8B30C-93AB-4EAD-959C-95C5C5FAB039}</a:tableStyleId>
              </a:tblPr>
              <a:tblGrid>
                <a:gridCol w="1035275"/>
                <a:gridCol w="1035275"/>
                <a:gridCol w="1035275"/>
                <a:gridCol w="1035275"/>
              </a:tblGrid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0.69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0.66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0.68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7" name="Google Shape;787;p5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7"/>
          <p:cNvSpPr txBox="1"/>
          <p:nvPr/>
        </p:nvSpPr>
        <p:spPr>
          <a:xfrm>
            <a:off x="693325" y="193475"/>
            <a:ext cx="34665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1186000" y="1096500"/>
            <a:ext cx="8126400" cy="29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Online Reviews shape dining choices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Challenges arise from review volume and quality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Opinion Mining evaluates sentiments and Aspects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ABOM identifies key dimensions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Helps consumers make informed dining decisions</a:t>
            </a:r>
            <a:endParaRPr sz="3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4"/>
          <p:cNvSpPr txBox="1"/>
          <p:nvPr/>
        </p:nvSpPr>
        <p:spPr>
          <a:xfrm>
            <a:off x="519750" y="208750"/>
            <a:ext cx="81045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&amp; Analysis: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Multi-Model Study (100K Dataset)</a:t>
            </a:r>
            <a:endParaRPr b="1"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3" name="Google Shape;793;p54"/>
          <p:cNvSpPr txBox="1"/>
          <p:nvPr/>
        </p:nvSpPr>
        <p:spPr>
          <a:xfrm>
            <a:off x="1788625" y="2682150"/>
            <a:ext cx="4645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4"/>
          <p:cNvSpPr txBox="1"/>
          <p:nvPr/>
        </p:nvSpPr>
        <p:spPr>
          <a:xfrm>
            <a:off x="1993525" y="4081575"/>
            <a:ext cx="4141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 4: Result Comparison for Random Forest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95" name="Google Shape;795;p54"/>
          <p:cNvGraphicFramePr/>
          <p:nvPr/>
        </p:nvGraphicFramePr>
        <p:xfrm>
          <a:off x="1993575" y="10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{41F8B30C-93AB-4EAD-959C-95C5C5FAB039}</a:tableStyleId>
              </a:tblPr>
              <a:tblGrid>
                <a:gridCol w="1035275"/>
                <a:gridCol w="1035275"/>
                <a:gridCol w="1035275"/>
                <a:gridCol w="1035275"/>
              </a:tblGrid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0.80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0.68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0.61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6" name="Google Shape;796;p5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5"/>
          <p:cNvSpPr txBox="1"/>
          <p:nvPr/>
        </p:nvSpPr>
        <p:spPr>
          <a:xfrm>
            <a:off x="418800" y="208725"/>
            <a:ext cx="83064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&amp; Analysis: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Multi-Model Study (100K Dataset)</a:t>
            </a:r>
            <a:endParaRPr b="1"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p55"/>
          <p:cNvSpPr txBox="1"/>
          <p:nvPr/>
        </p:nvSpPr>
        <p:spPr>
          <a:xfrm>
            <a:off x="0" y="2644050"/>
            <a:ext cx="4645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55"/>
          <p:cNvSpPr txBox="1"/>
          <p:nvPr/>
        </p:nvSpPr>
        <p:spPr>
          <a:xfrm>
            <a:off x="204900" y="4043475"/>
            <a:ext cx="4141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 4: Result Comparison for Double Stacked LSTM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4" name="Google Shape;804;p55"/>
          <p:cNvGraphicFramePr/>
          <p:nvPr/>
        </p:nvGraphicFramePr>
        <p:xfrm>
          <a:off x="204950" y="10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{41F8B30C-93AB-4EAD-959C-95C5C5FAB039}</a:tableStyleId>
              </a:tblPr>
              <a:tblGrid>
                <a:gridCol w="1035275"/>
                <a:gridCol w="1035275"/>
                <a:gridCol w="1035275"/>
                <a:gridCol w="1035275"/>
              </a:tblGrid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0.74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0.65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0.69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0.65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5" name="Google Shape;805;p55"/>
          <p:cNvSpPr txBox="1"/>
          <p:nvPr/>
        </p:nvSpPr>
        <p:spPr>
          <a:xfrm>
            <a:off x="4997750" y="3828825"/>
            <a:ext cx="4002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5"/>
          <p:cNvSpPr txBox="1"/>
          <p:nvPr/>
        </p:nvSpPr>
        <p:spPr>
          <a:xfrm>
            <a:off x="4445000" y="2692675"/>
            <a:ext cx="4645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5"/>
          <p:cNvSpPr txBox="1"/>
          <p:nvPr/>
        </p:nvSpPr>
        <p:spPr>
          <a:xfrm>
            <a:off x="4649900" y="4092100"/>
            <a:ext cx="4141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 4: Result Comparison for Double Stacked BiLSTM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8" name="Google Shape;808;p55"/>
          <p:cNvGraphicFramePr/>
          <p:nvPr/>
        </p:nvGraphicFramePr>
        <p:xfrm>
          <a:off x="4572000" y="10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{41F8B30C-93AB-4EAD-959C-95C5C5FAB039}</a:tableStyleId>
              </a:tblPr>
              <a:tblGrid>
                <a:gridCol w="1035275"/>
                <a:gridCol w="1035275"/>
                <a:gridCol w="1035275"/>
                <a:gridCol w="1035275"/>
              </a:tblGrid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0.73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0.72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0.74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9" name="Google Shape;809;p5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6"/>
          <p:cNvSpPr txBox="1"/>
          <p:nvPr/>
        </p:nvSpPr>
        <p:spPr>
          <a:xfrm>
            <a:off x="693325" y="193475"/>
            <a:ext cx="68364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&amp; Analysis: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Aspects</a:t>
            </a:r>
            <a:endParaRPr b="1"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5" name="Google Shape;815;p56"/>
          <p:cNvSpPr txBox="1"/>
          <p:nvPr/>
        </p:nvSpPr>
        <p:spPr>
          <a:xfrm>
            <a:off x="0" y="2644050"/>
            <a:ext cx="4645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56"/>
          <p:cNvSpPr txBox="1"/>
          <p:nvPr/>
        </p:nvSpPr>
        <p:spPr>
          <a:xfrm>
            <a:off x="204800" y="4014750"/>
            <a:ext cx="4141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 4: Result Comparison for Food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17" name="Google Shape;817;p56"/>
          <p:cNvGraphicFramePr/>
          <p:nvPr/>
        </p:nvGraphicFramePr>
        <p:xfrm>
          <a:off x="204850" y="135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{41F8B30C-93AB-4EAD-959C-95C5C5FAB039}</a:tableStyleId>
              </a:tblPr>
              <a:tblGrid>
                <a:gridCol w="1035275"/>
                <a:gridCol w="1035275"/>
                <a:gridCol w="1035275"/>
                <a:gridCol w="1035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0.8773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0.8543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0.8656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Neutral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0.8406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0.9171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0.8772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0.9072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0.8504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0.8779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0.8750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0.8739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0.8736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0.8754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0.8737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0.8736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8" name="Google Shape;818;p56"/>
          <p:cNvGraphicFramePr/>
          <p:nvPr/>
        </p:nvGraphicFramePr>
        <p:xfrm>
          <a:off x="4572000" y="135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{41F8B30C-93AB-4EAD-959C-95C5C5FAB039}</a:tableStyleId>
              </a:tblPr>
              <a:tblGrid>
                <a:gridCol w="1000525"/>
                <a:gridCol w="1000525"/>
                <a:gridCol w="1000525"/>
                <a:gridCol w="1000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Neutral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0.95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0.93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0.94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9" name="Google Shape;819;p56"/>
          <p:cNvSpPr txBox="1"/>
          <p:nvPr/>
        </p:nvSpPr>
        <p:spPr>
          <a:xfrm>
            <a:off x="4572000" y="4014750"/>
            <a:ext cx="4002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 5: Result Comparison for Place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5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7"/>
          <p:cNvSpPr txBox="1"/>
          <p:nvPr/>
        </p:nvSpPr>
        <p:spPr>
          <a:xfrm>
            <a:off x="693325" y="193475"/>
            <a:ext cx="68364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&amp; Analysis: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Aspects</a:t>
            </a:r>
            <a:endParaRPr b="1"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6" name="Google Shape;826;p57"/>
          <p:cNvSpPr txBox="1"/>
          <p:nvPr/>
        </p:nvSpPr>
        <p:spPr>
          <a:xfrm>
            <a:off x="2983463" y="4380325"/>
            <a:ext cx="4645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7" name="Google Shape;827;p57"/>
          <p:cNvSpPr txBox="1"/>
          <p:nvPr/>
        </p:nvSpPr>
        <p:spPr>
          <a:xfrm>
            <a:off x="2983463" y="2571750"/>
            <a:ext cx="4645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7"/>
          <p:cNvSpPr txBox="1"/>
          <p:nvPr/>
        </p:nvSpPr>
        <p:spPr>
          <a:xfrm>
            <a:off x="0" y="2644050"/>
            <a:ext cx="4645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7"/>
          <p:cNvSpPr txBox="1"/>
          <p:nvPr/>
        </p:nvSpPr>
        <p:spPr>
          <a:xfrm>
            <a:off x="204800" y="4014750"/>
            <a:ext cx="4141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 6: Result Comparison for Service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30" name="Google Shape;830;p57"/>
          <p:cNvGraphicFramePr/>
          <p:nvPr/>
        </p:nvGraphicFramePr>
        <p:xfrm>
          <a:off x="204850" y="135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{41F8B30C-93AB-4EAD-959C-95C5C5FAB039}</a:tableStyleId>
              </a:tblPr>
              <a:tblGrid>
                <a:gridCol w="1035275"/>
                <a:gridCol w="1035275"/>
                <a:gridCol w="1035275"/>
                <a:gridCol w="1035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Neutral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0.97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0.93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0.94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1" name="Google Shape;831;p57"/>
          <p:cNvGraphicFramePr/>
          <p:nvPr/>
        </p:nvGraphicFramePr>
        <p:xfrm>
          <a:off x="4514800" y="135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{41F8B30C-93AB-4EAD-959C-95C5C5FAB039}</a:tableStyleId>
              </a:tblPr>
              <a:tblGrid>
                <a:gridCol w="1014825"/>
                <a:gridCol w="1014825"/>
                <a:gridCol w="1014825"/>
                <a:gridCol w="101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0.44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Neutral 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0.63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0.48</a:t>
                      </a:r>
                      <a:endParaRPr b="1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avg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0.32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2" name="Google Shape;832;p57"/>
          <p:cNvSpPr txBox="1"/>
          <p:nvPr/>
        </p:nvSpPr>
        <p:spPr>
          <a:xfrm>
            <a:off x="4572000" y="4014750"/>
            <a:ext cx="4002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 7: Result Comparison for Price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3" name="Google Shape;833;p5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8"/>
          <p:cNvSpPr txBox="1"/>
          <p:nvPr/>
        </p:nvSpPr>
        <p:spPr>
          <a:xfrm>
            <a:off x="693325" y="193475"/>
            <a:ext cx="8342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&amp; Analysis: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Comparison (100k Dataset)</a:t>
            </a:r>
            <a:endParaRPr b="1"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9" name="Google Shape;83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975" y="946125"/>
            <a:ext cx="7801749" cy="32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58"/>
          <p:cNvSpPr txBox="1"/>
          <p:nvPr/>
        </p:nvSpPr>
        <p:spPr>
          <a:xfrm>
            <a:off x="2256500" y="4446650"/>
            <a:ext cx="5757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Figure: F1-score Comparison Across All Models(100K Data)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1" name="Google Shape;841;p5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9"/>
          <p:cNvSpPr txBox="1"/>
          <p:nvPr/>
        </p:nvSpPr>
        <p:spPr>
          <a:xfrm>
            <a:off x="239575" y="193475"/>
            <a:ext cx="8760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&amp; Analysis: </a:t>
            </a: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Comparison Based on Aspects</a:t>
            </a:r>
            <a:endParaRPr b="1"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59"/>
          <p:cNvSpPr txBox="1"/>
          <p:nvPr/>
        </p:nvSpPr>
        <p:spPr>
          <a:xfrm>
            <a:off x="1862313" y="4446650"/>
            <a:ext cx="5757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Figure: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Comparison of the F1-scores on Test Data for Each Aspects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8" name="Google Shape;84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500" y="965363"/>
            <a:ext cx="4968934" cy="3212774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5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0"/>
          <p:cNvSpPr txBox="1"/>
          <p:nvPr/>
        </p:nvSpPr>
        <p:spPr>
          <a:xfrm>
            <a:off x="116150" y="525325"/>
            <a:ext cx="45654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and Limitations</a:t>
            </a:r>
            <a:endParaRPr b="1"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5" name="Google Shape;855;p60"/>
          <p:cNvSpPr txBox="1"/>
          <p:nvPr/>
        </p:nvSpPr>
        <p:spPr>
          <a:xfrm>
            <a:off x="473700" y="1128225"/>
            <a:ext cx="3641100" cy="2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609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313338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3133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computational time for SVM model</a:t>
            </a:r>
            <a:endParaRPr sz="1700">
              <a:solidFill>
                <a:srgbClr val="3133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8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3133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Suboptimal F1 scores with linear models</a:t>
            </a:r>
            <a:endParaRPr sz="1700">
              <a:solidFill>
                <a:srgbClr val="3133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3338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3133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Difficulty in classifying the "price" aspect using BiLSTM</a:t>
            </a:r>
            <a:endParaRPr sz="1700">
              <a:solidFill>
                <a:srgbClr val="3133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6" name="Google Shape;856;p60"/>
          <p:cNvSpPr txBox="1"/>
          <p:nvPr/>
        </p:nvSpPr>
        <p:spPr>
          <a:xfrm>
            <a:off x="4964050" y="525325"/>
            <a:ext cx="38787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Works</a:t>
            </a:r>
            <a:endParaRPr b="1" sz="49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7" name="Google Shape;857;p60"/>
          <p:cNvSpPr txBox="1"/>
          <p:nvPr/>
        </p:nvSpPr>
        <p:spPr>
          <a:xfrm>
            <a:off x="4896125" y="1128225"/>
            <a:ext cx="3583200" cy="3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609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 for improved linear models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and implement additional linear models for sentiment analysis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text features related to the "price" aspect for better classification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with neural network models like GRU and CNN for improved performance in sentiment analysis tasks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8" name="Google Shape;858;p6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1"/>
          <p:cNvSpPr txBox="1"/>
          <p:nvPr/>
        </p:nvSpPr>
        <p:spPr>
          <a:xfrm>
            <a:off x="693325" y="193475"/>
            <a:ext cx="5064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Google Shape;864;p61"/>
          <p:cNvSpPr txBox="1"/>
          <p:nvPr/>
        </p:nvSpPr>
        <p:spPr>
          <a:xfrm>
            <a:off x="1410325" y="1078475"/>
            <a:ext cx="6852600" cy="3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609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ABOM provides Deep insights into Customer opinions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Aids data-driven decisions and targeted product/service improvements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Gaining traction in multiple industries to boost customer satisfaction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Google Shape;865;p6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2"/>
          <p:cNvSpPr txBox="1"/>
          <p:nvPr/>
        </p:nvSpPr>
        <p:spPr>
          <a:xfrm>
            <a:off x="693325" y="193475"/>
            <a:ext cx="50640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Bibliography</a:t>
            </a:r>
            <a:endParaRPr b="1" sz="24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1" name="Google Shape;871;p62"/>
          <p:cNvSpPr txBox="1"/>
          <p:nvPr/>
        </p:nvSpPr>
        <p:spPr>
          <a:xfrm>
            <a:off x="242500" y="929075"/>
            <a:ext cx="8020200" cy="4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M. Blei, A. Y. Ng, and M. I. Jordan, “Latent dirichlet allocation,” Journal of machine Learning research, vol. 3, no. Jan, pp. 993–1022, 2003.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Hoffman, F. Bach, and D. Blei, “Online learning for latent dirichlet allocation,” advances in neural information processing systems, vol. 23, 2010.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Cambria, B. Schuller, B. Liu, H. Wang, and C. Havasi, “Guest editorial special issue on concept-level opinion and sentiment analysis,” IEEE Intelligent Systems Magazine, Special Issue on Concept-Level Opinion and Sentiment Analysis, vol. 28, pp–15, 2012.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Liu, “Sentiment analysis and opinion mining,” Synthesis lectures on human language technologies, vol. 5, no. 1, pp. 1–167, 2012.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Lucas and D. Downey, “Scaling semi-supervised naive Bayes with feature marginals,” in Proceedings of the 51st Annual Meeting of the Association for Computational Linguistics (Volume 1: Long Papers), Sofia, Bulgaria: Association for Computational Linguistics, Aug. 2013, pp. 343–351. [Online]. Available: https://aclanthology.org/P13-1034.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 Wang and G. Hirst, “Applying a naive Bayes similarity measure to word sense disambiguation,” in Proceedings of the 52nd Annual Meeting of the Association for Computational Linguistics (Volume 2: Short Papers), Baltimore, Maryland: Association for Computational Linguistics, Jun. 2014, pp. 531–537. doi: 10.3115/v1/P14-2087. [Online]. Available: https://aclanthology.org/P14-2087.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N. Hardeniya, J. Perkins, D. Chopra, N. Joshi, and I. Mathur, Natural language processing: python and NLTK. Packt Publishing Ltd, 2016.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Poria, E. Cambria, and A. Gelbukh, “Aspect extraction for opinion mining with a deep convolutional neural network,” Knowledge-Based Systems,vol. 108, pp. 42–49, 2016.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2" name="Google Shape;872;p6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 txBox="1"/>
          <p:nvPr/>
        </p:nvSpPr>
        <p:spPr>
          <a:xfrm>
            <a:off x="290225" y="257975"/>
            <a:ext cx="56916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7" name="Google Shape;567;p28"/>
          <p:cNvSpPr txBox="1"/>
          <p:nvPr/>
        </p:nvSpPr>
        <p:spPr>
          <a:xfrm>
            <a:off x="693325" y="193475"/>
            <a:ext cx="52884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28"/>
          <p:cNvSpPr txBox="1"/>
          <p:nvPr/>
        </p:nvSpPr>
        <p:spPr>
          <a:xfrm>
            <a:off x="1160925" y="1144775"/>
            <a:ext cx="7449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Handling global restaurant reviews with vast natural language data is challenging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Extracting, categorizing, and detecting opinions and implicit aspects are intricate tasks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Cross-domain adaptation and using overall ratings are vital for effective Opinion Mining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9"/>
          <p:cNvSpPr txBox="1"/>
          <p:nvPr/>
        </p:nvSpPr>
        <p:spPr>
          <a:xfrm>
            <a:off x="693325" y="193475"/>
            <a:ext cx="52884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Objectives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29"/>
          <p:cNvSpPr txBox="1"/>
          <p:nvPr/>
        </p:nvSpPr>
        <p:spPr>
          <a:xfrm>
            <a:off x="1386650" y="1177050"/>
            <a:ext cx="6965400" cy="3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✓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Compare ML and Deep Learning for ABOM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✓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Evaluate Performance in Opinion Mining</a:t>
            </a:r>
            <a:endParaRPr sz="21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✓"/>
            </a:pPr>
            <a:r>
              <a:rPr lang="en" sz="21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Provide insights into practical applicability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6" name="Google Shape;576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0"/>
          <p:cNvSpPr txBox="1"/>
          <p:nvPr/>
        </p:nvSpPr>
        <p:spPr>
          <a:xfrm>
            <a:off x="693325" y="111500"/>
            <a:ext cx="52884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work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30"/>
          <p:cNvSpPr txBox="1"/>
          <p:nvPr/>
        </p:nvSpPr>
        <p:spPr>
          <a:xfrm>
            <a:off x="123025" y="874625"/>
            <a:ext cx="4762500" cy="4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❏"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 Techniques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representations of text data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space approach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embedding features for each word in phrases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DomBERT for domain-oriented language modeling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Unified Domain Adaptation (UDA) framework for cross-domain extraction of aspects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3" name="Google Shape;583;p30"/>
          <p:cNvSpPr txBox="1"/>
          <p:nvPr/>
        </p:nvSpPr>
        <p:spPr>
          <a:xfrm>
            <a:off x="4885525" y="727475"/>
            <a:ext cx="4114200" cy="42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❏"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Models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 models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Algorithms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Hierarchical-based Bidirectional LSTM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Utility Logistic Model (SULM)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Convolutional Neural Network (CNN) architecture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UDA framework for sentiment analysis</a:t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4" name="Google Shape;584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1"/>
          <p:cNvSpPr txBox="1"/>
          <p:nvPr/>
        </p:nvSpPr>
        <p:spPr>
          <a:xfrm>
            <a:off x="810175" y="78350"/>
            <a:ext cx="72573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Methodology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31"/>
          <p:cNvSpPr txBox="1"/>
          <p:nvPr/>
        </p:nvSpPr>
        <p:spPr>
          <a:xfrm>
            <a:off x="0" y="803450"/>
            <a:ext cx="3619800" cy="4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ABOM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■"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2.7 million Restaurant reviews from Kaggle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■"/>
            </a:pPr>
            <a:r>
              <a:rPr b="1"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■"/>
            </a:pPr>
            <a:r>
              <a:rPr b="1"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Aspect Identification: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Employing LDA for Topic Modeling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■"/>
            </a:pPr>
            <a:r>
              <a:rPr b="1"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Subjectivity and Objectivity Classification: 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MNB, Random Forest, SVM and LSTM Networks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■"/>
            </a:pPr>
            <a:r>
              <a:rPr b="1"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Evaluation: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Assessed performance using various metrics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ts val="1200"/>
              <a:buChar char="●"/>
            </a:pPr>
            <a:r>
              <a:t/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91" name="Google Shape;5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775" y="532800"/>
            <a:ext cx="5202027" cy="4610698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2"/>
          <p:cNvSpPr txBox="1"/>
          <p:nvPr/>
        </p:nvSpPr>
        <p:spPr>
          <a:xfrm>
            <a:off x="693325" y="129000"/>
            <a:ext cx="71430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32"/>
          <p:cNvSpPr txBox="1"/>
          <p:nvPr/>
        </p:nvSpPr>
        <p:spPr>
          <a:xfrm>
            <a:off x="790225" y="1080300"/>
            <a:ext cx="70461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DEE1"/>
                </a:solidFill>
              </a:rPr>
              <a:t>:</a:t>
            </a:r>
            <a:endParaRPr sz="1200">
              <a:solidFill>
                <a:srgbClr val="DBDEE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➢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Obtained the "Six TripAdvisor Datasets for NLP Tasks" dataset from Kaggle, featuring 2.7 million restaurant reviews across six global cities: Barcelona, London, Madrid, New Delhi, New York, and Paris.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➢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based on the paper "Explain and Conquer: Personalized Text-based Reviews to Achieve Transparency."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99" name="Google Shape;599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/>
          <p:nvPr/>
        </p:nvSpPr>
        <p:spPr>
          <a:xfrm>
            <a:off x="845725" y="281400"/>
            <a:ext cx="71430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❏"/>
            </a:pPr>
            <a:r>
              <a:rPr b="1"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5" name="Google Shape;6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25" y="1232695"/>
            <a:ext cx="4117676" cy="3096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925" y="1308193"/>
            <a:ext cx="4117675" cy="2766057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3"/>
          <p:cNvSpPr txBox="1"/>
          <p:nvPr/>
        </p:nvSpPr>
        <p:spPr>
          <a:xfrm>
            <a:off x="725575" y="4417925"/>
            <a:ext cx="32571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Figure: Number of Data Each Rating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33"/>
          <p:cNvSpPr txBox="1"/>
          <p:nvPr/>
        </p:nvSpPr>
        <p:spPr>
          <a:xfrm>
            <a:off x="4873925" y="4417925"/>
            <a:ext cx="3881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Figure: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Histogram of review_len, word_count and polarity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