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Slab"/>
      <p:regular r:id="rId17"/>
      <p:bold r:id="rId18"/>
    </p:embeddedFont>
    <p:embeddedFont>
      <p:font typeface="Montserrat"/>
      <p:regular r:id="rId19"/>
      <p:bold r:id="rId20"/>
      <p:italic r:id="rId21"/>
      <p:boldItalic r:id="rId22"/>
    </p:embeddedFont>
    <p:embeddedFont>
      <p:font typeface="Lato"/>
      <p:regular r:id="rId23"/>
      <p:bold r:id="rId24"/>
      <p:italic r:id="rId25"/>
      <p:boldItalic r:id="rId26"/>
    </p:embeddedFont>
    <p:embeddedFont>
      <p:font typeface="Lexend"/>
      <p:regular r:id="rId27"/>
      <p:bold r:id="rId28"/>
    </p:embeddedFont>
    <p:embeddedFont>
      <p:font typeface="Merriweather Black"/>
      <p:bold r:id="rId29"/>
      <p:boldItalic r:id="rId30"/>
    </p:embeddedFont>
    <p:embeddedFont>
      <p:font typeface="Merriweather"/>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FFE5C4-E46B-404B-A90F-747DD627FEBB}">
  <a:tblStyle styleId="{10FFE5C4-E46B-404B-A90F-747DD627FEB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4E6044D-AEC3-440D-994C-0C11AAE47DF8}"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fntdata"/><Relationship Id="rId22" Type="http://schemas.openxmlformats.org/officeDocument/2006/relationships/font" Target="fonts/Montserrat-boldItalic.fntdata"/><Relationship Id="rId21" Type="http://schemas.openxmlformats.org/officeDocument/2006/relationships/font" Target="fonts/Montserrat-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Lexend-bold.fntdata"/><Relationship Id="rId27" Type="http://schemas.openxmlformats.org/officeDocument/2006/relationships/font" Target="fonts/Lexend-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MerriweatherBlack-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regular.fntdata"/><Relationship Id="rId30" Type="http://schemas.openxmlformats.org/officeDocument/2006/relationships/font" Target="fonts/MerriweatherBlack-boldItalic.fntdata"/><Relationship Id="rId11" Type="http://schemas.openxmlformats.org/officeDocument/2006/relationships/slide" Target="slides/slide5.xml"/><Relationship Id="rId33" Type="http://schemas.openxmlformats.org/officeDocument/2006/relationships/font" Target="fonts/Merriweather-italic.fntdata"/><Relationship Id="rId10" Type="http://schemas.openxmlformats.org/officeDocument/2006/relationships/slide" Target="slides/slide4.xml"/><Relationship Id="rId32" Type="http://schemas.openxmlformats.org/officeDocument/2006/relationships/font" Target="fonts/Merriweather-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erriweather-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Slab-regular.fntdata"/><Relationship Id="rId16" Type="http://schemas.openxmlformats.org/officeDocument/2006/relationships/slide" Target="slides/slide10.xml"/><Relationship Id="rId19" Type="http://schemas.openxmlformats.org/officeDocument/2006/relationships/font" Target="fonts/Montserrat-regular.fntdata"/><Relationship Id="rId18" Type="http://schemas.openxmlformats.org/officeDocument/2006/relationships/font" Target="fonts/RobotoSlab-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a7cac9997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a7cac9997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a7a892a4a2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a7a892a4a2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a7cac999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a7cac999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7cac999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7cac999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1c9d66ac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1c9d66ac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a7a892a4a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a7a892a4a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7cac9997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7cac9997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a7a892a4a2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a7a892a4a2_1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a7a892a4a2_1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a7a892a4a2_1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827175" y="346550"/>
            <a:ext cx="5120700" cy="1000500"/>
          </a:xfrm>
          <a:prstGeom prst="rect">
            <a:avLst/>
          </a:prstGeom>
        </p:spPr>
        <p:txBody>
          <a:bodyPr anchorCtr="0" anchor="t" bIns="91425" lIns="91425" spcFirstLastPara="1" rIns="91425" wrap="square" tIns="91425">
            <a:normAutofit/>
          </a:bodyPr>
          <a:lstStyle/>
          <a:p>
            <a:pPr indent="0" lvl="0" marL="0" rtl="0" algn="l">
              <a:lnSpc>
                <a:spcPct val="115000"/>
              </a:lnSpc>
              <a:spcBef>
                <a:spcPts val="1800"/>
              </a:spcBef>
              <a:spcAft>
                <a:spcPts val="400"/>
              </a:spcAft>
              <a:buNone/>
            </a:pPr>
            <a:r>
              <a:rPr lang="en" sz="1922">
                <a:solidFill>
                  <a:srgbClr val="E3E3E3"/>
                </a:solidFill>
                <a:highlight>
                  <a:srgbClr val="222327"/>
                </a:highlight>
                <a:latin typeface="Merriweather Black"/>
                <a:ea typeface="Merriweather Black"/>
                <a:cs typeface="Merriweather Black"/>
                <a:sym typeface="Merriweather Black"/>
              </a:rPr>
              <a:t>Early Detection of Alzheimer's Disease Through Pattern Recognition</a:t>
            </a:r>
            <a:endParaRPr/>
          </a:p>
        </p:txBody>
      </p:sp>
      <p:graphicFrame>
        <p:nvGraphicFramePr>
          <p:cNvPr id="135" name="Google Shape;135;p13"/>
          <p:cNvGraphicFramePr/>
          <p:nvPr/>
        </p:nvGraphicFramePr>
        <p:xfrm>
          <a:off x="3539475" y="2039138"/>
          <a:ext cx="3000000" cy="3000000"/>
        </p:xfrm>
        <a:graphic>
          <a:graphicData uri="http://schemas.openxmlformats.org/drawingml/2006/table">
            <a:tbl>
              <a:tblPr>
                <a:noFill/>
                <a:tableStyleId>{10FFE5C4-E46B-404B-A90F-747DD627FEBB}</a:tableStyleId>
              </a:tblPr>
              <a:tblGrid>
                <a:gridCol w="2704200"/>
                <a:gridCol w="2704200"/>
              </a:tblGrid>
              <a:tr h="518050">
                <a:tc>
                  <a:txBody>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                 </a:t>
                      </a:r>
                      <a:r>
                        <a:rPr b="1" lang="en">
                          <a:solidFill>
                            <a:schemeClr val="lt1"/>
                          </a:solidFill>
                          <a:latin typeface="Merriweather"/>
                          <a:ea typeface="Merriweather"/>
                          <a:cs typeface="Merriweather"/>
                          <a:sym typeface="Merriweather"/>
                        </a:rPr>
                        <a:t>Name</a:t>
                      </a:r>
                      <a:endParaRPr b="1">
                        <a:solidFill>
                          <a:schemeClr val="lt1"/>
                        </a:solidFill>
                        <a:latin typeface="Merriweather"/>
                        <a:ea typeface="Merriweather"/>
                        <a:cs typeface="Merriweather"/>
                        <a:sym typeface="Merriweather"/>
                      </a:endParaRPr>
                    </a:p>
                  </a:txBody>
                  <a:tcPr marT="91425" marB="91425" marR="91425" marL="91425"/>
                </a:tc>
                <a:tc>
                  <a:txBody>
                    <a:bodyPr/>
                    <a:lstStyle/>
                    <a:p>
                      <a:pPr indent="0" lvl="0" marL="0" rtl="0" algn="l">
                        <a:spcBef>
                          <a:spcPts val="0"/>
                        </a:spcBef>
                        <a:spcAft>
                          <a:spcPts val="0"/>
                        </a:spcAft>
                        <a:buNone/>
                      </a:pPr>
                      <a:r>
                        <a:rPr b="1" lang="en">
                          <a:solidFill>
                            <a:schemeClr val="lt1"/>
                          </a:solidFill>
                          <a:latin typeface="Merriweather"/>
                          <a:ea typeface="Merriweather"/>
                          <a:cs typeface="Merriweather"/>
                          <a:sym typeface="Merriweather"/>
                        </a:rPr>
                        <a:t>                      </a:t>
                      </a:r>
                      <a:r>
                        <a:rPr b="1" lang="en">
                          <a:solidFill>
                            <a:schemeClr val="lt1"/>
                          </a:solidFill>
                          <a:latin typeface="Merriweather"/>
                          <a:ea typeface="Merriweather"/>
                          <a:cs typeface="Merriweather"/>
                          <a:sym typeface="Merriweather"/>
                        </a:rPr>
                        <a:t>ID</a:t>
                      </a:r>
                      <a:endParaRPr b="1">
                        <a:solidFill>
                          <a:schemeClr val="lt1"/>
                        </a:solidFill>
                        <a:latin typeface="Merriweather"/>
                        <a:ea typeface="Merriweather"/>
                        <a:cs typeface="Merriweather"/>
                        <a:sym typeface="Merriweather"/>
                      </a:endParaRPr>
                    </a:p>
                  </a:txBody>
                  <a:tcPr marT="91425" marB="91425" marR="91425" marL="91425"/>
                </a:tc>
              </a:tr>
              <a:tr h="418075">
                <a:tc>
                  <a:txBody>
                    <a:bodyPr/>
                    <a:lstStyle/>
                    <a:p>
                      <a:pPr indent="0" lvl="0" marL="0" rtl="0" algn="l">
                        <a:spcBef>
                          <a:spcPts val="0"/>
                        </a:spcBef>
                        <a:spcAft>
                          <a:spcPts val="0"/>
                        </a:spcAft>
                        <a:buNone/>
                      </a:pPr>
                      <a:r>
                        <a:rPr lang="en">
                          <a:solidFill>
                            <a:schemeClr val="lt1"/>
                          </a:solidFill>
                          <a:latin typeface="Lexend"/>
                          <a:ea typeface="Lexend"/>
                          <a:cs typeface="Lexend"/>
                          <a:sym typeface="Lexend"/>
                        </a:rPr>
                        <a:t>Sazid Hasan Tonmoy</a:t>
                      </a:r>
                      <a:endParaRPr>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Lexend"/>
                          <a:ea typeface="Lexend"/>
                          <a:cs typeface="Lexend"/>
                          <a:sym typeface="Lexend"/>
                        </a:rPr>
                        <a:t>23241037</a:t>
                      </a:r>
                      <a:endParaRPr>
                        <a:solidFill>
                          <a:schemeClr val="lt1"/>
                        </a:solidFill>
                        <a:latin typeface="Lexend"/>
                        <a:ea typeface="Lexend"/>
                        <a:cs typeface="Lexend"/>
                        <a:sym typeface="Lexend"/>
                      </a:endParaRPr>
                    </a:p>
                  </a:txBody>
                  <a:tcPr marT="91425" marB="91425" marR="91425" marL="91425"/>
                </a:tc>
              </a:tr>
              <a:tr h="461325">
                <a:tc>
                  <a:txBody>
                    <a:bodyPr/>
                    <a:lstStyle/>
                    <a:p>
                      <a:pPr indent="0" lvl="0" marL="0" rtl="0" algn="l">
                        <a:spcBef>
                          <a:spcPts val="0"/>
                        </a:spcBef>
                        <a:spcAft>
                          <a:spcPts val="0"/>
                        </a:spcAft>
                        <a:buNone/>
                      </a:pPr>
                      <a:r>
                        <a:rPr lang="en">
                          <a:solidFill>
                            <a:schemeClr val="lt1"/>
                          </a:solidFill>
                          <a:latin typeface="Lexend"/>
                          <a:ea typeface="Lexend"/>
                          <a:cs typeface="Lexend"/>
                          <a:sym typeface="Lexend"/>
                        </a:rPr>
                        <a:t>Nowrin Tasnim Moon</a:t>
                      </a:r>
                      <a:endParaRPr>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Lexend"/>
                          <a:ea typeface="Lexend"/>
                          <a:cs typeface="Lexend"/>
                          <a:sym typeface="Lexend"/>
                        </a:rPr>
                        <a:t>23266010 </a:t>
                      </a:r>
                      <a:endParaRPr>
                        <a:solidFill>
                          <a:schemeClr val="lt1"/>
                        </a:solidFill>
                        <a:latin typeface="Lexend"/>
                        <a:ea typeface="Lexend"/>
                        <a:cs typeface="Lexend"/>
                        <a:sym typeface="Lexend"/>
                      </a:endParaRPr>
                    </a:p>
                  </a:txBody>
                  <a:tcPr marT="91425" marB="91425" marR="91425" marL="91425"/>
                </a:tc>
              </a:tr>
              <a:tr h="475625">
                <a:tc>
                  <a:txBody>
                    <a:bodyPr/>
                    <a:lstStyle/>
                    <a:p>
                      <a:pPr indent="0" lvl="0" marL="0" rtl="0" algn="l">
                        <a:spcBef>
                          <a:spcPts val="0"/>
                        </a:spcBef>
                        <a:spcAft>
                          <a:spcPts val="0"/>
                        </a:spcAft>
                        <a:buNone/>
                      </a:pPr>
                      <a:r>
                        <a:rPr lang="en">
                          <a:solidFill>
                            <a:schemeClr val="lt1"/>
                          </a:solidFill>
                          <a:latin typeface="Lexend"/>
                          <a:ea typeface="Lexend"/>
                          <a:cs typeface="Lexend"/>
                          <a:sym typeface="Lexend"/>
                        </a:rPr>
                        <a:t>Afreen Rahman Tithi</a:t>
                      </a:r>
                      <a:endParaRPr>
                        <a:solidFill>
                          <a:schemeClr val="lt1"/>
                        </a:solidFill>
                        <a:latin typeface="Lexend"/>
                        <a:ea typeface="Lexend"/>
                        <a:cs typeface="Lexend"/>
                        <a:sym typeface="Lexend"/>
                      </a:endParaRPr>
                    </a:p>
                  </a:txBody>
                  <a:tcPr marT="91425" marB="91425" marR="91425" marL="91425"/>
                </a:tc>
                <a:tc>
                  <a:txBody>
                    <a:bodyPr/>
                    <a:lstStyle/>
                    <a:p>
                      <a:pPr indent="0" lvl="0" marL="0" rtl="0" algn="l">
                        <a:spcBef>
                          <a:spcPts val="0"/>
                        </a:spcBef>
                        <a:spcAft>
                          <a:spcPts val="0"/>
                        </a:spcAft>
                        <a:buNone/>
                      </a:pPr>
                      <a:r>
                        <a:rPr lang="en">
                          <a:solidFill>
                            <a:schemeClr val="lt1"/>
                          </a:solidFill>
                          <a:latin typeface="Lexend"/>
                          <a:ea typeface="Lexend"/>
                          <a:cs typeface="Lexend"/>
                          <a:sym typeface="Lexend"/>
                        </a:rPr>
                        <a:t>18101303</a:t>
                      </a:r>
                      <a:endParaRPr>
                        <a:solidFill>
                          <a:schemeClr val="lt1"/>
                        </a:solidFill>
                        <a:latin typeface="Lexend"/>
                        <a:ea typeface="Lexend"/>
                        <a:cs typeface="Lexend"/>
                        <a:sym typeface="Lexend"/>
                      </a:endParaRPr>
                    </a:p>
                  </a:txBody>
                  <a:tcPr marT="91425" marB="91425" marR="91425" marL="91425"/>
                </a:tc>
              </a:tr>
            </a:tbl>
          </a:graphicData>
        </a:graphic>
      </p:graphicFrame>
      <p:sp>
        <p:nvSpPr>
          <p:cNvPr id="136" name="Google Shape;136;p13"/>
          <p:cNvSpPr txBox="1"/>
          <p:nvPr/>
        </p:nvSpPr>
        <p:spPr>
          <a:xfrm>
            <a:off x="3539475" y="4144975"/>
            <a:ext cx="497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Roboto Slab"/>
                <a:ea typeface="Roboto Slab"/>
                <a:cs typeface="Roboto Slab"/>
                <a:sym typeface="Roboto Slab"/>
              </a:rPr>
              <a:t>ST: Mehnaz Ara Fazal</a:t>
            </a:r>
            <a:endParaRPr sz="2000">
              <a:solidFill>
                <a:schemeClr val="lt1"/>
              </a:solidFill>
              <a:latin typeface="Roboto Slab"/>
              <a:ea typeface="Roboto Slab"/>
              <a:cs typeface="Roboto Slab"/>
              <a:sym typeface="Roboto Slab"/>
            </a:endParaRPr>
          </a:p>
          <a:p>
            <a:pPr indent="0" lvl="0" marL="0" rtl="0" algn="l">
              <a:spcBef>
                <a:spcPts val="0"/>
              </a:spcBef>
              <a:spcAft>
                <a:spcPts val="0"/>
              </a:spcAft>
              <a:buNone/>
            </a:pPr>
            <a:r>
              <a:rPr lang="en" sz="2000">
                <a:solidFill>
                  <a:schemeClr val="lt1"/>
                </a:solidFill>
                <a:latin typeface="Roboto Slab"/>
                <a:ea typeface="Roboto Slab"/>
                <a:cs typeface="Roboto Slab"/>
                <a:sym typeface="Roboto Slab"/>
              </a:rPr>
              <a:t>RA: Sania Azhmee Bhuiyan</a:t>
            </a:r>
            <a:endParaRPr sz="1300">
              <a:solidFill>
                <a:schemeClr val="lt1"/>
              </a:solidFill>
              <a:latin typeface="Lato"/>
              <a:ea typeface="Lato"/>
              <a:cs typeface="Lato"/>
              <a:sym typeface="Lato"/>
            </a:endParaRPr>
          </a:p>
        </p:txBody>
      </p:sp>
      <p:sp>
        <p:nvSpPr>
          <p:cNvPr id="137" name="Google Shape;137;p13"/>
          <p:cNvSpPr txBox="1"/>
          <p:nvPr/>
        </p:nvSpPr>
        <p:spPr>
          <a:xfrm>
            <a:off x="3539475" y="1608050"/>
            <a:ext cx="47046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lt1"/>
                </a:solidFill>
                <a:latin typeface="Lato"/>
                <a:ea typeface="Lato"/>
                <a:cs typeface="Lato"/>
                <a:sym typeface="Lato"/>
              </a:rPr>
              <a:t>Team: 02</a:t>
            </a:r>
            <a:endParaRPr sz="1600">
              <a:solidFill>
                <a:schemeClr val="lt1"/>
              </a:solidFill>
              <a:latin typeface="Lato"/>
              <a:ea typeface="Lato"/>
              <a:cs typeface="Lato"/>
              <a:sym typeface="Lato"/>
            </a:endParaRPr>
          </a:p>
        </p:txBody>
      </p:sp>
      <p:sp>
        <p:nvSpPr>
          <p:cNvPr id="138" name="Google Shape;138;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Bibliography</a:t>
            </a:r>
            <a:endParaRPr/>
          </a:p>
        </p:txBody>
      </p:sp>
      <p:sp>
        <p:nvSpPr>
          <p:cNvPr id="200" name="Google Shape;200;p22"/>
          <p:cNvSpPr txBox="1"/>
          <p:nvPr>
            <p:ph idx="1" type="body"/>
          </p:nvPr>
        </p:nvSpPr>
        <p:spPr>
          <a:xfrm>
            <a:off x="1297500" y="1122600"/>
            <a:ext cx="7038900" cy="3867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Zhang, Fan, et al. "Recursive support vector machine biomarker selection for Alzheimer’s disease." Journal of Alzheimer's Disease 79.4 (2021): 1691-1700.</a:t>
            </a:r>
            <a:endParaRPr/>
          </a:p>
          <a:p>
            <a:pPr indent="-311150" lvl="0" marL="457200" rtl="0" algn="l">
              <a:spcBef>
                <a:spcPts val="0"/>
              </a:spcBef>
              <a:spcAft>
                <a:spcPts val="0"/>
              </a:spcAft>
              <a:buSzPts val="1300"/>
              <a:buChar char="●"/>
            </a:pPr>
            <a:r>
              <a:rPr lang="en"/>
              <a:t>Booij, Birgitte Boonstra, et al. "A gene expression pattern in blood for the early detection of Alzheimer's disease." Journal of Alzheimer's Disease 23.1 (2011): 109-119.</a:t>
            </a:r>
            <a:endParaRPr/>
          </a:p>
          <a:p>
            <a:pPr indent="-311150" lvl="0" marL="457200" rtl="0" algn="l">
              <a:spcBef>
                <a:spcPts val="0"/>
              </a:spcBef>
              <a:spcAft>
                <a:spcPts val="0"/>
              </a:spcAft>
              <a:buSzPts val="1300"/>
              <a:buChar char="●"/>
            </a:pPr>
            <a:r>
              <a:rPr lang="en"/>
              <a:t>Fabietti, Marcos, et al. "Early Detection of Alzheimer’s Disease from Cortical and Hippocampal Local Field Potentials using an Ensembled Machine Learning Model." IEEE Transactions on Neural Systems and Rehabilitation Engineering (2023).</a:t>
            </a:r>
            <a:endParaRPr/>
          </a:p>
        </p:txBody>
      </p:sp>
      <p:sp>
        <p:nvSpPr>
          <p:cNvPr id="201" name="Google Shape;20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4"/>
          <p:cNvSpPr txBox="1"/>
          <p:nvPr>
            <p:ph type="title"/>
          </p:nvPr>
        </p:nvSpPr>
        <p:spPr>
          <a:xfrm>
            <a:off x="1297500" y="373325"/>
            <a:ext cx="6534300" cy="6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Abstract</a:t>
            </a:r>
            <a:endParaRPr/>
          </a:p>
        </p:txBody>
      </p:sp>
      <p:sp>
        <p:nvSpPr>
          <p:cNvPr id="144" name="Google Shape;144;p14"/>
          <p:cNvSpPr txBox="1"/>
          <p:nvPr>
            <p:ph idx="1" type="body"/>
          </p:nvPr>
        </p:nvSpPr>
        <p:spPr>
          <a:xfrm>
            <a:off x="1297500" y="1023675"/>
            <a:ext cx="7038900" cy="3816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Objective: Detect early Alzheimer's using pattern recognition on a dataset of 6400 preprocessed MRI images</a:t>
            </a:r>
            <a:endParaRPr sz="1800"/>
          </a:p>
          <a:p>
            <a:pPr indent="-342900" lvl="0" marL="457200" rtl="0" algn="l">
              <a:spcBef>
                <a:spcPts val="0"/>
              </a:spcBef>
              <a:spcAft>
                <a:spcPts val="0"/>
              </a:spcAft>
              <a:buSzPts val="1800"/>
              <a:buChar char="●"/>
            </a:pPr>
            <a:r>
              <a:rPr lang="en" sz="1800"/>
              <a:t>Dataset categories: Mild Demented, Moderate Demented, Non-Demented, Very Mild Demented</a:t>
            </a:r>
            <a:endParaRPr sz="1800"/>
          </a:p>
          <a:p>
            <a:pPr indent="-342900" lvl="0" marL="457200" rtl="0" algn="l">
              <a:spcBef>
                <a:spcPts val="0"/>
              </a:spcBef>
              <a:spcAft>
                <a:spcPts val="0"/>
              </a:spcAft>
              <a:buSzPts val="1800"/>
              <a:buChar char="●"/>
            </a:pPr>
            <a:r>
              <a:rPr lang="en" sz="1800"/>
              <a:t>Algorithms: Random Forest, SVM, CNN, LSTM</a:t>
            </a:r>
            <a:endParaRPr sz="1800"/>
          </a:p>
          <a:p>
            <a:pPr indent="-342900" lvl="0" marL="457200" rtl="0" algn="l">
              <a:spcBef>
                <a:spcPts val="0"/>
              </a:spcBef>
              <a:spcAft>
                <a:spcPts val="0"/>
              </a:spcAft>
              <a:buSzPts val="1800"/>
              <a:buChar char="●"/>
            </a:pPr>
            <a:r>
              <a:rPr lang="en" sz="1800"/>
              <a:t>Performance: Random Forest and SVM show strong classification; CNN and LSTM capture complex patterns</a:t>
            </a:r>
            <a:endParaRPr sz="1800"/>
          </a:p>
          <a:p>
            <a:pPr indent="-342900" lvl="0" marL="457200" rtl="0" algn="l">
              <a:spcBef>
                <a:spcPts val="0"/>
              </a:spcBef>
              <a:spcAft>
                <a:spcPts val="0"/>
              </a:spcAft>
              <a:buSzPts val="1800"/>
              <a:buChar char="●"/>
            </a:pPr>
            <a:r>
              <a:rPr lang="en" sz="1800"/>
              <a:t>Study goal: Evaluate algorithm efficacy in early AD detection, providing insights into strengths and limitations</a:t>
            </a:r>
            <a:endParaRPr sz="1800"/>
          </a:p>
          <a:p>
            <a:pPr indent="-342900" lvl="0" marL="457200" rtl="0" algn="l">
              <a:spcBef>
                <a:spcPts val="0"/>
              </a:spcBef>
              <a:spcAft>
                <a:spcPts val="0"/>
              </a:spcAft>
              <a:buSzPts val="1800"/>
              <a:buChar char="●"/>
            </a:pPr>
            <a:r>
              <a:rPr lang="en" sz="1800"/>
              <a:t>Contribution: Advances AD diagnostics, underscores importance of early detection for better outcomes</a:t>
            </a:r>
            <a:endParaRPr sz="1800"/>
          </a:p>
        </p:txBody>
      </p:sp>
      <p:sp>
        <p:nvSpPr>
          <p:cNvPr id="145" name="Google Shape;14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1297500" y="373325"/>
            <a:ext cx="6534300" cy="69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51" name="Google Shape;151;p15"/>
          <p:cNvSpPr txBox="1"/>
          <p:nvPr>
            <p:ph idx="1" type="body"/>
          </p:nvPr>
        </p:nvSpPr>
        <p:spPr>
          <a:xfrm>
            <a:off x="1297500" y="1023675"/>
            <a:ext cx="7038900" cy="3816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sz="1800"/>
              <a:t>Alzheimer's Disease (AD)</a:t>
            </a:r>
            <a:endParaRPr sz="1800"/>
          </a:p>
          <a:p>
            <a:pPr indent="-323850" lvl="1" marL="914400" rtl="0" algn="l">
              <a:spcBef>
                <a:spcPts val="0"/>
              </a:spcBef>
              <a:spcAft>
                <a:spcPts val="0"/>
              </a:spcAft>
              <a:buSzPts val="1500"/>
              <a:buChar char="○"/>
            </a:pPr>
            <a:r>
              <a:rPr lang="en" sz="1500"/>
              <a:t>Neurodegenerative disorder affecting the brain</a:t>
            </a:r>
            <a:endParaRPr sz="1500"/>
          </a:p>
          <a:p>
            <a:pPr indent="-323850" lvl="1" marL="914400" rtl="0" algn="l">
              <a:spcBef>
                <a:spcPts val="0"/>
              </a:spcBef>
              <a:spcAft>
                <a:spcPts val="0"/>
              </a:spcAft>
              <a:buSzPts val="1500"/>
              <a:buChar char="○"/>
            </a:pPr>
            <a:r>
              <a:rPr lang="en" sz="1500"/>
              <a:t>Leads to memory loss, cognitive decline, and functional impairment</a:t>
            </a:r>
            <a:endParaRPr sz="1500"/>
          </a:p>
          <a:p>
            <a:pPr indent="-323850" lvl="1" marL="914400" rtl="0" algn="l">
              <a:spcBef>
                <a:spcPts val="0"/>
              </a:spcBef>
              <a:spcAft>
                <a:spcPts val="0"/>
              </a:spcAft>
              <a:buSzPts val="1500"/>
              <a:buChar char="○"/>
            </a:pPr>
            <a:r>
              <a:rPr lang="en" sz="1500"/>
              <a:t>Progressive and irreversible, impacting daily life activities</a:t>
            </a:r>
            <a:endParaRPr sz="1500"/>
          </a:p>
          <a:p>
            <a:pPr indent="-323850" lvl="1" marL="914400" rtl="0" algn="l">
              <a:spcBef>
                <a:spcPts val="0"/>
              </a:spcBef>
              <a:spcAft>
                <a:spcPts val="0"/>
              </a:spcAft>
              <a:buSzPts val="1500"/>
              <a:buChar char="○"/>
            </a:pPr>
            <a:r>
              <a:rPr lang="en" sz="1500"/>
              <a:t>Prevalent in aging populations, with no current cure</a:t>
            </a:r>
            <a:endParaRPr sz="1500"/>
          </a:p>
          <a:p>
            <a:pPr indent="0" lvl="0" marL="914400" rtl="0" algn="l">
              <a:spcBef>
                <a:spcPts val="1200"/>
              </a:spcBef>
              <a:spcAft>
                <a:spcPts val="0"/>
              </a:spcAft>
              <a:buNone/>
            </a:pPr>
            <a:r>
              <a:t/>
            </a:r>
            <a:endParaRPr sz="1400"/>
          </a:p>
          <a:p>
            <a:pPr indent="-342900" lvl="0" marL="457200" rtl="0" algn="l">
              <a:spcBef>
                <a:spcPts val="1200"/>
              </a:spcBef>
              <a:spcAft>
                <a:spcPts val="0"/>
              </a:spcAft>
              <a:buSzPts val="1800"/>
              <a:buChar char="●"/>
            </a:pPr>
            <a:r>
              <a:rPr lang="en" sz="1800"/>
              <a:t>MRI (Magnetic Resonance Imaging)</a:t>
            </a:r>
            <a:endParaRPr sz="1800"/>
          </a:p>
          <a:p>
            <a:pPr indent="-323850" lvl="1" marL="914400" rtl="0" algn="l">
              <a:spcBef>
                <a:spcPts val="0"/>
              </a:spcBef>
              <a:spcAft>
                <a:spcPts val="0"/>
              </a:spcAft>
              <a:buSzPts val="1500"/>
              <a:buChar char="○"/>
            </a:pPr>
            <a:r>
              <a:rPr lang="en" sz="1500"/>
              <a:t>Non-invasive imaging technique</a:t>
            </a:r>
            <a:endParaRPr sz="1500"/>
          </a:p>
          <a:p>
            <a:pPr indent="-323850" lvl="1" marL="914400" rtl="0" algn="l">
              <a:spcBef>
                <a:spcPts val="0"/>
              </a:spcBef>
              <a:spcAft>
                <a:spcPts val="0"/>
              </a:spcAft>
              <a:buSzPts val="1500"/>
              <a:buChar char="○"/>
            </a:pPr>
            <a:r>
              <a:rPr lang="en" sz="1500"/>
              <a:t>Provides detailed structural information about the brain</a:t>
            </a:r>
            <a:endParaRPr sz="1500"/>
          </a:p>
          <a:p>
            <a:pPr indent="-323850" lvl="1" marL="914400" rtl="0" algn="l">
              <a:spcBef>
                <a:spcPts val="0"/>
              </a:spcBef>
              <a:spcAft>
                <a:spcPts val="0"/>
              </a:spcAft>
              <a:buSzPts val="1500"/>
              <a:buChar char="○"/>
            </a:pPr>
            <a:r>
              <a:rPr lang="en" sz="1500"/>
              <a:t>Uses magnetic fields and radio waves to create high-resolution images</a:t>
            </a:r>
            <a:endParaRPr sz="1500"/>
          </a:p>
          <a:p>
            <a:pPr indent="-323850" lvl="1" marL="914400" rtl="0" algn="l">
              <a:spcBef>
                <a:spcPts val="0"/>
              </a:spcBef>
              <a:spcAft>
                <a:spcPts val="0"/>
              </a:spcAft>
              <a:buSzPts val="1500"/>
              <a:buChar char="○"/>
            </a:pPr>
            <a:r>
              <a:rPr lang="en" sz="1500"/>
              <a:t>Essential for studying brain anatomy and detecting abnormalities</a:t>
            </a:r>
            <a:endParaRPr sz="1500"/>
          </a:p>
          <a:p>
            <a:pPr indent="0" lvl="0" marL="914400" rtl="0" algn="l">
              <a:spcBef>
                <a:spcPts val="1200"/>
              </a:spcBef>
              <a:spcAft>
                <a:spcPts val="1200"/>
              </a:spcAft>
              <a:buNone/>
            </a:pPr>
            <a:r>
              <a:t/>
            </a:r>
            <a:endParaRPr sz="1400"/>
          </a:p>
        </p:txBody>
      </p:sp>
      <p:sp>
        <p:nvSpPr>
          <p:cNvPr id="152" name="Google Shape;15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1304850" y="199850"/>
            <a:ext cx="6534300" cy="699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Early Detection through Pattern Recognition</a:t>
            </a:r>
            <a:endParaRPr/>
          </a:p>
        </p:txBody>
      </p:sp>
      <p:sp>
        <p:nvSpPr>
          <p:cNvPr id="158" name="Google Shape;158;p16"/>
          <p:cNvSpPr txBox="1"/>
          <p:nvPr>
            <p:ph idx="1" type="body"/>
          </p:nvPr>
        </p:nvSpPr>
        <p:spPr>
          <a:xfrm>
            <a:off x="1304850" y="707300"/>
            <a:ext cx="7038900" cy="42627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Objective: Detect early signs of Alzheimer's disease before significant cognitive decline</a:t>
            </a:r>
            <a:endParaRPr sz="1500"/>
          </a:p>
          <a:p>
            <a:pPr indent="-323850" lvl="0" marL="457200" rtl="0" algn="l">
              <a:spcBef>
                <a:spcPts val="0"/>
              </a:spcBef>
              <a:spcAft>
                <a:spcPts val="0"/>
              </a:spcAft>
              <a:buSzPts val="1500"/>
              <a:buChar char="●"/>
            </a:pPr>
            <a:r>
              <a:rPr lang="en" sz="1500"/>
              <a:t>Data Source: Analyze a curated dataset of 6400 preprocessed MRI images, categorized into Mild Demented, Moderate Demented, Non</a:t>
            </a:r>
            <a:r>
              <a:rPr lang="en" sz="1500"/>
              <a:t>-</a:t>
            </a:r>
            <a:r>
              <a:rPr lang="en" sz="1500"/>
              <a:t>Demented, and Very Mild Demented</a:t>
            </a:r>
            <a:endParaRPr sz="1500"/>
          </a:p>
          <a:p>
            <a:pPr indent="-323850" lvl="0" marL="457200" rtl="0" algn="l">
              <a:spcBef>
                <a:spcPts val="0"/>
              </a:spcBef>
              <a:spcAft>
                <a:spcPts val="0"/>
              </a:spcAft>
              <a:buSzPts val="1500"/>
              <a:buChar char="●"/>
            </a:pPr>
            <a:r>
              <a:rPr lang="en" sz="1500"/>
              <a:t>Algorithmic Approach: Use four algorithms—Random Forest, SVM, CNN, LSTM</a:t>
            </a:r>
            <a:endParaRPr sz="1500"/>
          </a:p>
          <a:p>
            <a:pPr indent="-323850" lvl="0" marL="457200" rtl="0" algn="l">
              <a:spcBef>
                <a:spcPts val="0"/>
              </a:spcBef>
              <a:spcAft>
                <a:spcPts val="0"/>
              </a:spcAft>
              <a:buSzPts val="1500"/>
              <a:buChar char="●"/>
            </a:pPr>
            <a:r>
              <a:rPr lang="en" sz="1500"/>
              <a:t>Pattern Recognition: Algorithms identify patterns indicative of early-stage Alzheimer's. Random Forest and SVM focus on classification, while CNN and LSTM capture intricate patterns in both image and sequential data</a:t>
            </a:r>
            <a:endParaRPr sz="1500"/>
          </a:p>
          <a:p>
            <a:pPr indent="-323850" lvl="0" marL="457200" rtl="0" algn="l">
              <a:spcBef>
                <a:spcPts val="0"/>
              </a:spcBef>
              <a:spcAft>
                <a:spcPts val="0"/>
              </a:spcAft>
              <a:buSzPts val="1500"/>
              <a:buChar char="●"/>
            </a:pPr>
            <a:r>
              <a:rPr lang="en" sz="1500"/>
              <a:t>Evaluation: Assess algorithm effectiveness in early Alzheimer's detection, providing insights into strengths and limitations</a:t>
            </a:r>
            <a:endParaRPr sz="1500"/>
          </a:p>
          <a:p>
            <a:pPr indent="-323850" lvl="0" marL="457200" rtl="0" algn="l">
              <a:spcBef>
                <a:spcPts val="0"/>
              </a:spcBef>
              <a:spcAft>
                <a:spcPts val="0"/>
              </a:spcAft>
              <a:buSzPts val="1500"/>
              <a:buChar char="●"/>
            </a:pPr>
            <a:r>
              <a:rPr lang="en" sz="1500"/>
              <a:t>Significance: Emphasize the crucial role of early detection for improved patient outcomes, contributing to advancements in diagnostic capabilities for Alzheimer's disease</a:t>
            </a:r>
            <a:endParaRPr sz="1500"/>
          </a:p>
          <a:p>
            <a:pPr indent="0" lvl="0" marL="0" rtl="0" algn="l">
              <a:spcBef>
                <a:spcPts val="1200"/>
              </a:spcBef>
              <a:spcAft>
                <a:spcPts val="0"/>
              </a:spcAft>
              <a:buNone/>
            </a:pPr>
            <a:r>
              <a:t/>
            </a:r>
            <a:endParaRPr sz="1500"/>
          </a:p>
          <a:p>
            <a:pPr indent="0" lvl="0" marL="914400" rtl="0" algn="l">
              <a:spcBef>
                <a:spcPts val="1200"/>
              </a:spcBef>
              <a:spcAft>
                <a:spcPts val="1200"/>
              </a:spcAft>
              <a:buNone/>
            </a:pPr>
            <a:r>
              <a:t/>
            </a:r>
            <a:endParaRPr sz="1500"/>
          </a:p>
        </p:txBody>
      </p:sp>
      <p:sp>
        <p:nvSpPr>
          <p:cNvPr id="159" name="Google Shape;15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7"/>
          <p:cNvSpPr txBox="1"/>
          <p:nvPr>
            <p:ph idx="1" type="body"/>
          </p:nvPr>
        </p:nvSpPr>
        <p:spPr>
          <a:xfrm>
            <a:off x="408000" y="693975"/>
            <a:ext cx="7929900" cy="4316700"/>
          </a:xfrm>
          <a:prstGeom prst="rect">
            <a:avLst/>
          </a:prstGeom>
        </p:spPr>
        <p:txBody>
          <a:bodyPr anchorCtr="0" anchor="t" bIns="91425" lIns="91425" spcFirstLastPara="1" rIns="91425" wrap="square" tIns="91425">
            <a:normAutofit fontScale="92500" lnSpcReduction="20000"/>
          </a:bodyPr>
          <a:lstStyle/>
          <a:p>
            <a:pPr indent="-319255" lvl="0" marL="457200" rtl="0" algn="l">
              <a:spcBef>
                <a:spcPts val="0"/>
              </a:spcBef>
              <a:spcAft>
                <a:spcPts val="0"/>
              </a:spcAft>
              <a:buSzPct val="100000"/>
              <a:buFont typeface="Arial"/>
              <a:buChar char="●"/>
            </a:pPr>
            <a:r>
              <a:rPr lang="en" sz="1543">
                <a:latin typeface="Arial"/>
                <a:ea typeface="Arial"/>
                <a:cs typeface="Arial"/>
                <a:sym typeface="Arial"/>
              </a:rPr>
              <a:t>Random Forest Model</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Flatten dataset</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Train RandomForestClassifier (100 estimators)</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Evaluate accuracy, confusion matrix, and classification report</a:t>
            </a:r>
            <a:endParaRPr sz="1543">
              <a:latin typeface="Arial"/>
              <a:ea typeface="Arial"/>
              <a:cs typeface="Arial"/>
              <a:sym typeface="Arial"/>
            </a:endParaRPr>
          </a:p>
          <a:p>
            <a:pPr indent="-319255" lvl="0" marL="457200" rtl="0" algn="l">
              <a:spcBef>
                <a:spcPts val="0"/>
              </a:spcBef>
              <a:spcAft>
                <a:spcPts val="0"/>
              </a:spcAft>
              <a:buSzPct val="100000"/>
              <a:buFont typeface="Arial"/>
              <a:buChar char="●"/>
            </a:pPr>
            <a:r>
              <a:rPr lang="en" sz="1543">
                <a:latin typeface="Arial"/>
                <a:ea typeface="Arial"/>
                <a:cs typeface="Arial"/>
                <a:sym typeface="Arial"/>
              </a:rPr>
              <a:t>Support Vector Machine (SVM) Model</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Use flattened dataset for training and prediction</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Assess accuracy, confusion matrix, and classification report</a:t>
            </a:r>
            <a:endParaRPr sz="1543">
              <a:latin typeface="Arial"/>
              <a:ea typeface="Arial"/>
              <a:cs typeface="Arial"/>
              <a:sym typeface="Arial"/>
            </a:endParaRPr>
          </a:p>
          <a:p>
            <a:pPr indent="-319255" lvl="0" marL="457200" rtl="0" algn="l">
              <a:spcBef>
                <a:spcPts val="0"/>
              </a:spcBef>
              <a:spcAft>
                <a:spcPts val="0"/>
              </a:spcAft>
              <a:buSzPct val="100000"/>
              <a:buFont typeface="Arial"/>
              <a:buChar char="●"/>
            </a:pPr>
            <a:r>
              <a:rPr lang="en" sz="1543">
                <a:latin typeface="Arial"/>
                <a:ea typeface="Arial"/>
                <a:cs typeface="Arial"/>
                <a:sym typeface="Arial"/>
              </a:rPr>
              <a:t>Convolutional Neural Network (CNN) Model</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Build CNN with convolutional, pooling, and dense layers</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Compile with Adam optimizer, sparse categorical cross-entropy loss</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Train for 10 epochs</a:t>
            </a:r>
            <a:endParaRPr sz="1543">
              <a:latin typeface="Arial"/>
              <a:ea typeface="Arial"/>
              <a:cs typeface="Arial"/>
              <a:sym typeface="Arial"/>
            </a:endParaRPr>
          </a:p>
          <a:p>
            <a:pPr indent="-319255" lvl="0" marL="457200" rtl="0" algn="l">
              <a:spcBef>
                <a:spcPts val="0"/>
              </a:spcBef>
              <a:spcAft>
                <a:spcPts val="0"/>
              </a:spcAft>
              <a:buSzPct val="100000"/>
              <a:buFont typeface="Arial"/>
              <a:buChar char="●"/>
            </a:pPr>
            <a:r>
              <a:rPr lang="en" sz="1543">
                <a:latin typeface="Arial"/>
                <a:ea typeface="Arial"/>
                <a:cs typeface="Arial"/>
                <a:sym typeface="Arial"/>
              </a:rPr>
              <a:t>Bidirectional LSTM Model</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Reshape dataset for Bidirectional LSTM.</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Compile with Adam optimizer, sparse categorical cross-entropy loss.</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Train for 10 epochs.</a:t>
            </a:r>
            <a:endParaRPr sz="1543">
              <a:latin typeface="Arial"/>
              <a:ea typeface="Arial"/>
              <a:cs typeface="Arial"/>
              <a:sym typeface="Arial"/>
            </a:endParaRPr>
          </a:p>
          <a:p>
            <a:pPr indent="-319255" lvl="0" marL="457200" rtl="0" algn="l">
              <a:spcBef>
                <a:spcPts val="0"/>
              </a:spcBef>
              <a:spcAft>
                <a:spcPts val="0"/>
              </a:spcAft>
              <a:buSzPct val="100000"/>
              <a:buFont typeface="Arial"/>
              <a:buChar char="●"/>
            </a:pPr>
            <a:r>
              <a:rPr lang="en" sz="1543">
                <a:latin typeface="Arial"/>
                <a:ea typeface="Arial"/>
                <a:cs typeface="Arial"/>
                <a:sym typeface="Arial"/>
              </a:rPr>
              <a:t>Simple LSTM Model</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Reshape data and labels for LSTM.</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Compile with Adam optimizer, binary cross-entropy loss.</a:t>
            </a:r>
            <a:endParaRPr sz="1543">
              <a:latin typeface="Arial"/>
              <a:ea typeface="Arial"/>
              <a:cs typeface="Arial"/>
              <a:sym typeface="Arial"/>
            </a:endParaRPr>
          </a:p>
          <a:p>
            <a:pPr indent="-319255" lvl="1" marL="914400" rtl="0" algn="l">
              <a:spcBef>
                <a:spcPts val="0"/>
              </a:spcBef>
              <a:spcAft>
                <a:spcPts val="0"/>
              </a:spcAft>
              <a:buSzPct val="100000"/>
              <a:buFont typeface="Arial"/>
              <a:buChar char="○"/>
            </a:pPr>
            <a:r>
              <a:rPr lang="en" sz="1543">
                <a:latin typeface="Arial"/>
                <a:ea typeface="Arial"/>
                <a:cs typeface="Arial"/>
                <a:sym typeface="Arial"/>
              </a:rPr>
              <a:t>Train for 10 epochs.</a:t>
            </a:r>
            <a:endParaRPr sz="1543">
              <a:latin typeface="Arial"/>
              <a:ea typeface="Arial"/>
              <a:cs typeface="Arial"/>
              <a:sym typeface="Arial"/>
            </a:endParaRPr>
          </a:p>
        </p:txBody>
      </p:sp>
      <p:sp>
        <p:nvSpPr>
          <p:cNvPr id="165" name="Google Shape;16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17"/>
          <p:cNvSpPr txBox="1"/>
          <p:nvPr>
            <p:ph type="title"/>
          </p:nvPr>
        </p:nvSpPr>
        <p:spPr>
          <a:xfrm>
            <a:off x="408000" y="112275"/>
            <a:ext cx="4776000" cy="51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60"/>
              <a:t>Methodology</a:t>
            </a:r>
            <a:endParaRPr sz="226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72" name="Google Shape;172;p18"/>
          <p:cNvGraphicFramePr/>
          <p:nvPr/>
        </p:nvGraphicFramePr>
        <p:xfrm>
          <a:off x="96775" y="675375"/>
          <a:ext cx="3000000" cy="3000000"/>
        </p:xfrm>
        <a:graphic>
          <a:graphicData uri="http://schemas.openxmlformats.org/drawingml/2006/table">
            <a:tbl>
              <a:tblPr>
                <a:noFill/>
                <a:tableStyleId>{A4E6044D-AEC3-440D-994C-0C11AAE47DF8}</a:tableStyleId>
              </a:tblPr>
              <a:tblGrid>
                <a:gridCol w="2593800"/>
                <a:gridCol w="1482325"/>
                <a:gridCol w="1370300"/>
                <a:gridCol w="1636475"/>
                <a:gridCol w="1490900"/>
              </a:tblGrid>
              <a:tr h="211250">
                <a:tc>
                  <a:txBody>
                    <a:bodyPr/>
                    <a:lstStyle/>
                    <a:p>
                      <a:pPr indent="0" lvl="0" marL="0" rtl="0" algn="l">
                        <a:lnSpc>
                          <a:spcPct val="115000"/>
                        </a:lnSpc>
                        <a:spcBef>
                          <a:spcPts val="0"/>
                        </a:spcBef>
                        <a:spcAft>
                          <a:spcPts val="0"/>
                        </a:spcAft>
                        <a:buNone/>
                      </a:pPr>
                      <a:r>
                        <a:rPr b="1" lang="en" sz="1000">
                          <a:solidFill>
                            <a:schemeClr val="lt1"/>
                          </a:solidFill>
                          <a:latin typeface="Montserrat"/>
                          <a:ea typeface="Montserrat"/>
                          <a:cs typeface="Montserrat"/>
                          <a:sym typeface="Montserrat"/>
                        </a:rPr>
                        <a:t>Paper</a:t>
                      </a:r>
                      <a:endParaRPr b="1" sz="1000">
                        <a:solidFill>
                          <a:schemeClr val="lt1"/>
                        </a:solidFill>
                        <a:latin typeface="Montserrat"/>
                        <a:ea typeface="Montserrat"/>
                        <a:cs typeface="Montserrat"/>
                        <a:sym typeface="Montserra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lt1"/>
                          </a:solidFill>
                          <a:latin typeface="Montserrat"/>
                          <a:ea typeface="Montserrat"/>
                          <a:cs typeface="Montserrat"/>
                          <a:sym typeface="Montserrat"/>
                        </a:rPr>
                        <a:t>Algorithm</a:t>
                      </a:r>
                      <a:endParaRPr b="1" sz="1000">
                        <a:solidFill>
                          <a:schemeClr val="lt1"/>
                        </a:solidFill>
                        <a:latin typeface="Montserrat"/>
                        <a:ea typeface="Montserrat"/>
                        <a:cs typeface="Montserrat"/>
                        <a:sym typeface="Montserra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lt1"/>
                          </a:solidFill>
                          <a:latin typeface="Montserrat"/>
                          <a:ea typeface="Montserrat"/>
                          <a:cs typeface="Montserrat"/>
                          <a:sym typeface="Montserrat"/>
                        </a:rPr>
                        <a:t>Data Type</a:t>
                      </a:r>
                      <a:endParaRPr b="1" sz="1000">
                        <a:solidFill>
                          <a:schemeClr val="lt1"/>
                        </a:solidFill>
                        <a:latin typeface="Montserrat"/>
                        <a:ea typeface="Montserrat"/>
                        <a:cs typeface="Montserrat"/>
                        <a:sym typeface="Montserra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lt1"/>
                          </a:solidFill>
                          <a:latin typeface="Montserrat"/>
                          <a:ea typeface="Montserrat"/>
                          <a:cs typeface="Montserrat"/>
                          <a:sym typeface="Montserrat"/>
                        </a:rPr>
                        <a:t>Pros</a:t>
                      </a:r>
                      <a:endParaRPr b="1" sz="1000">
                        <a:solidFill>
                          <a:schemeClr val="lt1"/>
                        </a:solidFill>
                        <a:latin typeface="Montserrat"/>
                        <a:ea typeface="Montserrat"/>
                        <a:cs typeface="Montserrat"/>
                        <a:sym typeface="Montserra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lt1"/>
                          </a:solidFill>
                          <a:latin typeface="Montserrat"/>
                          <a:ea typeface="Montserrat"/>
                          <a:cs typeface="Montserrat"/>
                          <a:sym typeface="Montserrat"/>
                        </a:rPr>
                        <a:t>Cons</a:t>
                      </a:r>
                      <a:endParaRPr b="1" sz="1000">
                        <a:solidFill>
                          <a:schemeClr val="lt1"/>
                        </a:solidFill>
                        <a:latin typeface="Montserrat"/>
                        <a:ea typeface="Montserrat"/>
                        <a:cs typeface="Montserrat"/>
                        <a:sym typeface="Montserra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02625">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Early detection of Alzheimer's disease using single nucleotide polymorphisms analysis based on gradient boosting tree (2022)</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Gradient Boosting Tree (GBT)</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Whole-genome SNPs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High accuracy (99.06%) - Detected most AD-associated SNPs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Requires large datasets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Limited interpretability</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967550">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Revolutionizing the Early Detection of Alzheimer's Disease through Non-Invasive Biomarkers: The Role of Artificial Intelligence and Deep Learning (2023)</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PETNet (Deep Learning)</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PET scan images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a:t>
                      </a:r>
                      <a:r>
                        <a:rPr lang="en" sz="1100">
                          <a:solidFill>
                            <a:schemeClr val="lt1"/>
                          </a:solidFill>
                          <a:latin typeface="Lato"/>
                          <a:ea typeface="Lato"/>
                          <a:cs typeface="Lato"/>
                          <a:sym typeface="Lato"/>
                        </a:rPr>
                        <a:t>Non-invasive and accessible data type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High accuracy in early detection of AD</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Requires advanced computing resources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Black-box nature, difficult to interpret results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75450">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Early Detection of Alzheimer's Disease Using Magnetic Resonance Imaging: A Novel Approach Combining Convolutional Neural Networks and Ensemble Learning (2020)</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Convolutional Neural Network (CNN) + Ensemble Learning</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MRI scans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Identifies brain regions associated with AD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Performs well in classifying AD vs. healthy controls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Requires large datasets of MRI scans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Complex architecture, challenging to modify</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1075450">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A new strategy for the early detection of alzheimer disease stages using multifractal geometry analysis based on K-Nearest Neighbor algorithm (2022)</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K-Nearest Neighbors (KNN)</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EEG signals</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a:t>
                      </a:r>
                      <a:r>
                        <a:rPr lang="en" sz="1100">
                          <a:solidFill>
                            <a:schemeClr val="lt1"/>
                          </a:solidFill>
                          <a:latin typeface="Lato"/>
                          <a:ea typeface="Lato"/>
                          <a:cs typeface="Lato"/>
                          <a:sym typeface="Lato"/>
                        </a:rPr>
                        <a:t>Can distinguish early AD stages </a:t>
                      </a:r>
                      <a:endParaRPr sz="1100">
                        <a:solidFill>
                          <a:schemeClr val="lt1"/>
                        </a:solidFill>
                        <a:latin typeface="Lato"/>
                        <a:ea typeface="Lato"/>
                        <a:cs typeface="Lato"/>
                        <a:sym typeface="Lato"/>
                      </a:endParaRPr>
                    </a:p>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a:t>
                      </a:r>
                      <a:r>
                        <a:rPr lang="en" sz="1100">
                          <a:solidFill>
                            <a:schemeClr val="lt1"/>
                          </a:solidFill>
                          <a:latin typeface="Lato"/>
                          <a:ea typeface="Lato"/>
                          <a:cs typeface="Lato"/>
                          <a:sym typeface="Lato"/>
                        </a:rPr>
                        <a:t>Simple and computationally efficient</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100">
                          <a:solidFill>
                            <a:schemeClr val="lt1"/>
                          </a:solidFill>
                          <a:latin typeface="Lato"/>
                          <a:ea typeface="Lato"/>
                          <a:cs typeface="Lato"/>
                          <a:sym typeface="Lato"/>
                        </a:rPr>
                        <a:t>- Sensitive to noise in EEG data - Not effective for all types of EEG data</a:t>
                      </a:r>
                      <a:endParaRPr sz="1100">
                        <a:solidFill>
                          <a:schemeClr val="lt1"/>
                        </a:solidFill>
                        <a:latin typeface="Lato"/>
                        <a:ea typeface="Lato"/>
                        <a:cs typeface="Lato"/>
                        <a:sym typeface="Lato"/>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73" name="Google Shape;173;p18"/>
          <p:cNvSpPr txBox="1"/>
          <p:nvPr/>
        </p:nvSpPr>
        <p:spPr>
          <a:xfrm>
            <a:off x="0" y="0"/>
            <a:ext cx="4475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Literature Review</a:t>
            </a:r>
            <a:endParaRPr sz="2000">
              <a:solidFill>
                <a:schemeClr val="lt1"/>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9"/>
          <p:cNvSpPr txBox="1"/>
          <p:nvPr>
            <p:ph idx="12" type="sldNum"/>
          </p:nvPr>
        </p:nvSpPr>
        <p:spPr>
          <a:xfrm>
            <a:off x="8472458" y="4663217"/>
            <a:ext cx="548700" cy="393600"/>
          </a:xfrm>
          <a:prstGeom prst="rect">
            <a:avLst/>
          </a:prstGeom>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19"/>
          <p:cNvSpPr txBox="1"/>
          <p:nvPr/>
        </p:nvSpPr>
        <p:spPr>
          <a:xfrm>
            <a:off x="0" y="0"/>
            <a:ext cx="4475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lt1"/>
                </a:solidFill>
                <a:latin typeface="Montserrat"/>
                <a:ea typeface="Montserrat"/>
                <a:cs typeface="Montserrat"/>
                <a:sym typeface="Montserrat"/>
              </a:rPr>
              <a:t>Literature Review</a:t>
            </a:r>
            <a:endParaRPr sz="2000">
              <a:solidFill>
                <a:schemeClr val="lt1"/>
              </a:solidFill>
              <a:latin typeface="Montserrat"/>
              <a:ea typeface="Montserrat"/>
              <a:cs typeface="Montserrat"/>
              <a:sym typeface="Montserrat"/>
            </a:endParaRPr>
          </a:p>
        </p:txBody>
      </p:sp>
      <p:graphicFrame>
        <p:nvGraphicFramePr>
          <p:cNvPr id="180" name="Google Shape;180;p19"/>
          <p:cNvGraphicFramePr/>
          <p:nvPr/>
        </p:nvGraphicFramePr>
        <p:xfrm>
          <a:off x="71425" y="425100"/>
          <a:ext cx="3000000" cy="3000000"/>
        </p:xfrm>
        <a:graphic>
          <a:graphicData uri="http://schemas.openxmlformats.org/drawingml/2006/table">
            <a:tbl>
              <a:tblPr>
                <a:noFill/>
                <a:tableStyleId>{A4E6044D-AEC3-440D-994C-0C11AAE47DF8}</a:tableStyleId>
              </a:tblPr>
              <a:tblGrid>
                <a:gridCol w="2410200"/>
                <a:gridCol w="1366075"/>
                <a:gridCol w="714150"/>
                <a:gridCol w="2279225"/>
                <a:gridCol w="1974275"/>
              </a:tblGrid>
              <a:tr h="207900">
                <a:tc>
                  <a:txBody>
                    <a:bodyPr/>
                    <a:lstStyle/>
                    <a:p>
                      <a:pPr indent="0" lvl="0" marL="0" rtl="0" algn="l">
                        <a:lnSpc>
                          <a:spcPct val="115000"/>
                        </a:lnSpc>
                        <a:spcBef>
                          <a:spcPts val="0"/>
                        </a:spcBef>
                        <a:spcAft>
                          <a:spcPts val="0"/>
                        </a:spcAft>
                        <a:buNone/>
                      </a:pPr>
                      <a:r>
                        <a:rPr lang="en" sz="1000">
                          <a:solidFill>
                            <a:schemeClr val="lt1"/>
                          </a:solidFill>
                        </a:rPr>
                        <a:t>Paper</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Algorithm</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Data Type</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Pros</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lt1"/>
                          </a:solidFill>
                        </a:rPr>
                        <a:t>Cons</a:t>
                      </a:r>
                      <a:endParaRPr sz="1000">
                        <a:solidFill>
                          <a:schemeClr val="lt1"/>
                        </a:solidFill>
                      </a:endParaRPr>
                    </a:p>
                  </a:txBody>
                  <a:tcPr marT="19050" marB="19050" marR="28575" marL="28575" anchor="b">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49500">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Recursive Support Vector Machine Biomarker Selection for Alzheimer's Disease</a:t>
                      </a:r>
                      <a:r>
                        <a:rPr lang="en" sz="1100">
                          <a:solidFill>
                            <a:schemeClr val="lt1"/>
                          </a:solidFill>
                          <a:latin typeface="Lato"/>
                          <a:ea typeface="Lato"/>
                          <a:cs typeface="Lato"/>
                          <a:sym typeface="Lato"/>
                        </a:rPr>
                        <a:t> (SVM-RFE-LOO) (2022)</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SVM</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MRI</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High accuracy in distinguishing AD from healthy controls and MCI - Identifies relevant brain regions for diagnosis</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Requires large datasets for training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May not generalize well to different datasets</a:t>
                      </a:r>
                      <a:endParaRPr sz="1100">
                        <a:solidFill>
                          <a:schemeClr val="lt1"/>
                        </a:solidFill>
                        <a:latin typeface="Lato"/>
                        <a:ea typeface="Lato"/>
                        <a:cs typeface="Lato"/>
                        <a:sym typeface="Lato"/>
                      </a:endParaRPr>
                    </a:p>
                  </a:txBody>
                  <a:tcPr marT="19050" marB="1905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36275">
                <a:tc>
                  <a:txBody>
                    <a:bodyPr/>
                    <a:lstStyle/>
                    <a:p>
                      <a:pPr indent="0" lvl="0" marL="0" rtl="0" algn="l">
                        <a:spcBef>
                          <a:spcPts val="0"/>
                        </a:spcBef>
                        <a:spcAft>
                          <a:spcPts val="0"/>
                        </a:spcAft>
                        <a:buNone/>
                      </a:pPr>
                      <a:r>
                        <a:rPr lang="en" sz="1100">
                          <a:solidFill>
                            <a:schemeClr val="lt1"/>
                          </a:solidFill>
                          <a:latin typeface="Lato"/>
                          <a:ea typeface="Lato"/>
                          <a:cs typeface="Lato"/>
                          <a:sym typeface="Lato"/>
                        </a:rPr>
                        <a:t>Early Detection of Alzheimer’s Disease From Cortical and Hippocampal Local Field Potentials Using an Ensembled Machine Learning Model</a:t>
                      </a:r>
                      <a:r>
                        <a:rPr lang="en" sz="1100">
                          <a:solidFill>
                            <a:schemeClr val="lt1"/>
                          </a:solidFill>
                          <a:latin typeface="Lato"/>
                          <a:ea typeface="Lato"/>
                          <a:cs typeface="Lato"/>
                          <a:sym typeface="Lato"/>
                        </a:rPr>
                        <a:t> (2023)</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Ensembled</a:t>
                      </a:r>
                      <a:r>
                        <a:rPr lang="en" sz="1100">
                          <a:solidFill>
                            <a:schemeClr val="lt1"/>
                          </a:solidFill>
                          <a:latin typeface="Lato"/>
                          <a:ea typeface="Lato"/>
                          <a:cs typeface="Lato"/>
                          <a:sym typeface="Lato"/>
                        </a:rPr>
                        <a:t> ML Model ( MLP, LSTM, </a:t>
                      </a:r>
                      <a:r>
                        <a:rPr lang="en" sz="1100">
                          <a:solidFill>
                            <a:schemeClr val="lt1"/>
                          </a:solidFill>
                          <a:latin typeface="Lato"/>
                          <a:ea typeface="Lato"/>
                          <a:cs typeface="Lato"/>
                          <a:sym typeface="Lato"/>
                        </a:rPr>
                        <a:t>LSTM-CNN, </a:t>
                      </a:r>
                      <a:r>
                        <a:rPr lang="en" sz="1100">
                          <a:solidFill>
                            <a:schemeClr val="lt1"/>
                          </a:solidFill>
                          <a:latin typeface="Lato"/>
                          <a:ea typeface="Lato"/>
                          <a:cs typeface="Lato"/>
                          <a:sym typeface="Lato"/>
                        </a:rPr>
                        <a:t>and EEGNET)</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Local Field Potentias (LFPs)</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High sensitivity and specificity in identifying AD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Non-invasive and readily available data</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Requires specialized software and hardware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model evaluated on non-human dataset</a:t>
                      </a:r>
                      <a:endParaRPr sz="1100">
                        <a:solidFill>
                          <a:schemeClr val="lt1"/>
                        </a:solidFill>
                        <a:latin typeface="Lato"/>
                        <a:ea typeface="Lato"/>
                        <a:cs typeface="Lato"/>
                        <a:sym typeface="Lato"/>
                      </a:endParaRPr>
                    </a:p>
                  </a:txBody>
                  <a:tcPr marT="19050" marB="1905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038950">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Early detection of Alzheimer's disease using resting-state functional magnetic resonance imaging (rs-fMRI) and graph-based semi-supervised learning (GSSL) (2021)</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GSSL</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rs-fMRI</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Effective in identifying early-stage AD with limited labeled data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Explores functional connectivity patterns in the brain</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Requires specialized preprocessing and analysis of rs-fMRI data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May be less accurate than supervised learning methods</a:t>
                      </a:r>
                      <a:endParaRPr sz="1100">
                        <a:solidFill>
                          <a:schemeClr val="lt1"/>
                        </a:solidFill>
                        <a:latin typeface="Lato"/>
                        <a:ea typeface="Lato"/>
                        <a:cs typeface="Lato"/>
                        <a:sym typeface="Lato"/>
                      </a:endParaRPr>
                    </a:p>
                  </a:txBody>
                  <a:tcPr marT="19050" marB="1905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888300">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Classification of Alzheimer's disease using electroencephalogram (EEG) signals and a hybrid machine learning approach (2020)</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Hybrid (K-means clustering + Random Forest)</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EEG</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Affordable and portable data acquisition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Identifies different subtypes of AD with moderate accuracy</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EEG signals are susceptible to noise and individual variations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Requires careful feature engineering and selection</a:t>
                      </a:r>
                      <a:endParaRPr sz="1100">
                        <a:solidFill>
                          <a:schemeClr val="lt1"/>
                        </a:solidFill>
                        <a:latin typeface="Lato"/>
                        <a:ea typeface="Lato"/>
                        <a:cs typeface="Lato"/>
                        <a:sym typeface="Lato"/>
                      </a:endParaRPr>
                    </a:p>
                  </a:txBody>
                  <a:tcPr marT="19050" marB="1905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888300">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A gene expression pattern in blood for the early detection of Alzheimer's disease</a:t>
                      </a:r>
                      <a:r>
                        <a:rPr lang="en" sz="1100">
                          <a:solidFill>
                            <a:schemeClr val="lt1"/>
                          </a:solidFill>
                          <a:latin typeface="Lato"/>
                          <a:ea typeface="Lato"/>
                          <a:cs typeface="Lato"/>
                          <a:sym typeface="Lato"/>
                        </a:rPr>
                        <a:t> (2019)</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Jackknife gene selection based method &amp; Partial Least Square Regression (PLSR) </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Blood Gene Expression</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a:t>
                      </a:r>
                      <a:r>
                        <a:rPr lang="en" sz="1100">
                          <a:solidFill>
                            <a:schemeClr val="lt1"/>
                          </a:solidFill>
                          <a:latin typeface="Lato"/>
                          <a:ea typeface="Lato"/>
                          <a:cs typeface="Lato"/>
                          <a:sym typeface="Lato"/>
                        </a:rPr>
                        <a:t>accuracy 87%, sensitivity 84% and specificity 91%, ROC AUC  0.94</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Identifies potential biomarkers for early diagnosis</a:t>
                      </a:r>
                      <a:endParaRPr sz="1100">
                        <a:solidFill>
                          <a:schemeClr val="lt1"/>
                        </a:solidFill>
                        <a:latin typeface="Lato"/>
                        <a:ea typeface="Lato"/>
                        <a:cs typeface="Lato"/>
                        <a:sym typeface="Lato"/>
                      </a:endParaRPr>
                    </a:p>
                  </a:txBody>
                  <a:tcPr marT="19050" marB="19050" marR="28575" marL="2857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Requires high-quality gene expression data </a:t>
                      </a:r>
                      <a:endParaRPr sz="1100">
                        <a:solidFill>
                          <a:schemeClr val="lt1"/>
                        </a:solidFill>
                        <a:latin typeface="Lato"/>
                        <a:ea typeface="Lato"/>
                        <a:cs typeface="Lato"/>
                        <a:sym typeface="Lato"/>
                      </a:endParaRPr>
                    </a:p>
                    <a:p>
                      <a:pPr indent="0" lvl="0" marL="0" rtl="0" algn="l">
                        <a:lnSpc>
                          <a:spcPct val="100000"/>
                        </a:lnSpc>
                        <a:spcBef>
                          <a:spcPts val="0"/>
                        </a:spcBef>
                        <a:spcAft>
                          <a:spcPts val="0"/>
                        </a:spcAft>
                        <a:buNone/>
                      </a:pPr>
                      <a:r>
                        <a:rPr lang="en" sz="1100">
                          <a:solidFill>
                            <a:schemeClr val="lt1"/>
                          </a:solidFill>
                          <a:latin typeface="Lato"/>
                          <a:ea typeface="Lato"/>
                          <a:cs typeface="Lato"/>
                          <a:sym typeface="Lato"/>
                        </a:rPr>
                        <a:t>- May not be applicable to all AD cases due to individual variability</a:t>
                      </a:r>
                      <a:endParaRPr sz="1100">
                        <a:solidFill>
                          <a:schemeClr val="lt1"/>
                        </a:solidFill>
                        <a:latin typeface="Lato"/>
                        <a:ea typeface="Lato"/>
                        <a:cs typeface="Lato"/>
                        <a:sym typeface="Lato"/>
                      </a:endParaRPr>
                    </a:p>
                  </a:txBody>
                  <a:tcPr marT="19050" marB="19050"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0"/>
          <p:cNvSpPr txBox="1"/>
          <p:nvPr>
            <p:ph type="title"/>
          </p:nvPr>
        </p:nvSpPr>
        <p:spPr>
          <a:xfrm>
            <a:off x="1297500" y="393750"/>
            <a:ext cx="7038900" cy="6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186" name="Google Shape;186;p20"/>
          <p:cNvSpPr txBox="1"/>
          <p:nvPr>
            <p:ph idx="1" type="body"/>
          </p:nvPr>
        </p:nvSpPr>
        <p:spPr>
          <a:xfrm>
            <a:off x="1297500" y="14151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early phases of our research on early Alzheimer's detection, our literature review informs our exploration of Random Forest, SVM, CNN, and LSTM models on preprocessed MRI images. Anticipating valuable contributions, we aim to advance early diagnosis methods for improved outcomes.</a:t>
            </a:r>
            <a:endParaRPr/>
          </a:p>
          <a:p>
            <a:pPr indent="0" lvl="0" marL="0" rtl="0" algn="l">
              <a:spcBef>
                <a:spcPts val="1200"/>
              </a:spcBef>
              <a:spcAft>
                <a:spcPts val="1200"/>
              </a:spcAft>
              <a:buNone/>
            </a:pPr>
            <a:r>
              <a:t/>
            </a:r>
            <a:endParaRPr/>
          </a:p>
        </p:txBody>
      </p:sp>
      <p:sp>
        <p:nvSpPr>
          <p:cNvPr id="187" name="Google Shape;187;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
            </a:r>
            <a:r>
              <a:rPr lang="en"/>
              <a:t>ibliography</a:t>
            </a:r>
            <a:endParaRPr/>
          </a:p>
        </p:txBody>
      </p:sp>
      <p:sp>
        <p:nvSpPr>
          <p:cNvPr id="193" name="Google Shape;193;p21"/>
          <p:cNvSpPr txBox="1"/>
          <p:nvPr>
            <p:ph idx="1" type="body"/>
          </p:nvPr>
        </p:nvSpPr>
        <p:spPr>
          <a:xfrm>
            <a:off x="1297500" y="1122600"/>
            <a:ext cx="7038900" cy="3867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Ahmed, Hala, Hassan Soliman, and Mohammed Elmogy. "Early detection of Alzheimer's disease using single nucleotide polymorphisms analysis based on gradient boosting tree." Computers in Biology and Medicine 146 (2022): 105622.</a:t>
            </a:r>
            <a:endParaRPr/>
          </a:p>
          <a:p>
            <a:pPr indent="-311150" lvl="0" marL="457200" rtl="0" algn="l">
              <a:spcBef>
                <a:spcPts val="0"/>
              </a:spcBef>
              <a:spcAft>
                <a:spcPts val="0"/>
              </a:spcAft>
              <a:buSzPts val="1300"/>
              <a:buChar char="●"/>
            </a:pPr>
            <a:r>
              <a:rPr lang="en"/>
              <a:t>Elgammal, Yasmina M., M. A. Zahran, and Mohamed M. Abdelsalam. "A new strategy for the early detection of alzheimer disease stages using multifractal geometry analysis based on K-Nearest Neighbor algorithm." Scientific Reports 12.1 (2022): 22381.</a:t>
            </a:r>
            <a:endParaRPr/>
          </a:p>
          <a:p>
            <a:pPr indent="-311150" lvl="0" marL="457200" rtl="0" algn="l">
              <a:spcBef>
                <a:spcPts val="0"/>
              </a:spcBef>
              <a:spcAft>
                <a:spcPts val="0"/>
              </a:spcAft>
              <a:buSzPts val="1300"/>
              <a:buChar char="●"/>
            </a:pPr>
            <a:r>
              <a:rPr lang="en"/>
              <a:t>Vrahatis, Aristidis G., et al. "Revolutionizing the Early Detection of Alzheimer’s Disease through Non-Invasive Biomarkers: The Role of Artificial Intelligence and Deep Learning." Sensors 23.9 (2023): 4184.</a:t>
            </a:r>
            <a:endParaRPr/>
          </a:p>
          <a:p>
            <a:pPr indent="-311150" lvl="0" marL="457200" rtl="0" algn="l">
              <a:spcBef>
                <a:spcPts val="0"/>
              </a:spcBef>
              <a:spcAft>
                <a:spcPts val="0"/>
              </a:spcAft>
              <a:buSzPts val="1300"/>
              <a:buChar char="●"/>
            </a:pPr>
            <a:r>
              <a:rPr lang="en"/>
              <a:t>Pan, Dan, et al. "Early detection of Alzheimer’s disease using magnetic resonance imaging: a novel approach combining convolutional neural networks and ensemble learning." Frontiers in neuroscience 14 (2020): 259.</a:t>
            </a:r>
            <a:endParaRPr/>
          </a:p>
          <a:p>
            <a:pPr indent="-311150" lvl="0" marL="457200" rtl="0" algn="l">
              <a:spcBef>
                <a:spcPts val="0"/>
              </a:spcBef>
              <a:spcAft>
                <a:spcPts val="0"/>
              </a:spcAft>
              <a:buSzPts val="1300"/>
              <a:buChar char="●"/>
            </a:pPr>
            <a:r>
              <a:rPr lang="en"/>
              <a:t>Kishore, P., et al. "Detection and analysis of Alzheimer’s disease using various machine learning algorithms." Materials today: proceedings 45 (2021): 1502-1508.</a:t>
            </a:r>
            <a:endParaRPr/>
          </a:p>
        </p:txBody>
      </p:sp>
      <p:sp>
        <p:nvSpPr>
          <p:cNvPr id="194" name="Google Shape;19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