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9426b964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9426b9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a9288be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6a9288be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603a16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603a16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df9f2db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df9f2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a9288be6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a9288b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9426b96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9426b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9426b964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9426b9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6a9288be6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6a9288b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9426b96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9426b96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a9288b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a9288b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8625" y="671550"/>
            <a:ext cx="60840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Improving Gravitational Wave Detection with 2D Convolutional Neural Networks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9250" y="2419125"/>
            <a:ext cx="58335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Name: Sazid Hasan Tonmoy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ID: 23241037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No: 02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ST: Mehnaz Ara Fazal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RA: Sania Azhmee Bhuiyan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0" y="301050"/>
            <a:ext cx="462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Limitations of this paper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418675" y="1136050"/>
            <a:ext cx="38532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simulated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comparison with other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Generalizability to different noise distributions</a:t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5012725" y="301050"/>
            <a:ext cx="3922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Future Works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5012725" y="1136050"/>
            <a:ext cx="38532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of Frequency-Time Trade-off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Pre-processing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on Real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Complexity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ntegration of Scene and Social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with Existing Approaches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03750" y="1153825"/>
            <a:ext cx="866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paper introduces a novel 2D CNN for gravitational wave detection, employing Short-time Fourier transform for data pre-processing. The model demonstrates state-of-the-art performance on real LIGO data with comparable time cost to 1D CNNs.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4294967295" type="title"/>
          </p:nvPr>
        </p:nvSpPr>
        <p:spPr>
          <a:xfrm>
            <a:off x="2308500" y="875550"/>
            <a:ext cx="4849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Authors</a:t>
            </a:r>
            <a:endParaRPr sz="40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38150"/>
            <a:ext cx="4449300" cy="46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Siyu Fan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Dept. of CSE, Shanghai Jiao Tong University, Shanghai, China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Yisen Wang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 Lab. of Machine Perception (MoE), School of EECS Peking University, Beijing, China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Yuan Luo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Department of Computer Science and Engineering, Shanghai Jiao Tong University, Shanghai, China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Alexander Schmitt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Faculty of Economics and Business (FEB), Katholieke Universiteit Leuven, Brussels, Belgium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Shenghua Yu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Joint Laboratory for Radio Astronomy Technology, National Astronomical Observatories Chinese Academy of Sciences, Beijing, China</a:t>
            </a:r>
            <a:endParaRPr sz="12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0300" y="4041025"/>
            <a:ext cx="43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Published in: 2020 25th International Conference on Pattern Recognition (ICPR)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19700" y="282600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Gravitational Wave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57000" y="1383250"/>
            <a:ext cx="8430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>
                <a:solidFill>
                  <a:srgbClr val="F7F9FC"/>
                </a:solidFill>
              </a:rPr>
              <a:t>A gravitational wave (GW) is a ripple in spacetime caused by the acceleration of massive objects, detected through instruments like  Laser Interferometer Gravitational-Wave (LIGO). Its discovery in 2015 confirmed a key prediction of Einstein's general relativity. 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00" y="3614625"/>
            <a:ext cx="1690825" cy="1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311700" y="285625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sz="2800">
              <a:solidFill>
                <a:schemeClr val="accent5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11700" y="981625"/>
            <a:ext cx="38532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detection of faint gravitational wave signals in real-world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with traditional methods (e.g., matched filtering) due to complexity and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1D CNNs are fast but neglect the interplay of time and frequency features</a:t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4905750" y="285628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Research Objective</a:t>
            </a:r>
            <a:endParaRPr sz="2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4905750" y="981623"/>
            <a:ext cx="38532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 a more sensitive and efficient method for GW detection using 2D CNNs that can handle both time and frequency information effectively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61225" y="952400"/>
            <a:ext cx="50514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Data Analysis &amp; Signal Processing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311700" y="181188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Matched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Waveform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Glitch Classification</a:t>
            </a:r>
            <a:endParaRPr/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5283625" y="986275"/>
            <a:ext cx="3507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Detector Technology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4905750" y="1811875"/>
            <a:ext cx="41154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Ground-based interferometers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Space-based interferometers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Pulsar timing arrays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11700" y="93475"/>
            <a:ext cx="4018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834225" y="394875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Evaluation Criteria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91150" y="1439525"/>
            <a:ext cx="8430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F7F9FC"/>
                </a:solidFill>
              </a:rPr>
              <a:t>Infrequent GW occurrences necessitate high sensitivity (recall rate) for accurate detection</a:t>
            </a:r>
            <a:endParaRPr sz="1900">
              <a:solidFill>
                <a:srgbClr val="F7F9FC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F7F9FC"/>
                </a:solidFill>
              </a:rPr>
              <a:t>To prevent bias, a fixed 0.6% false alarm rate is employed</a:t>
            </a:r>
            <a:endParaRPr sz="1900">
              <a:solidFill>
                <a:srgbClr val="F7F9FC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F7F9FC"/>
                </a:solidFill>
              </a:rPr>
              <a:t>Evaluation includes testing the CNN model across various Signal-to-Noise Ratios (SNRs)</a:t>
            </a:r>
            <a:endParaRPr sz="1900">
              <a:solidFill>
                <a:srgbClr val="F7F9FC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F7F9FC"/>
                </a:solidFill>
              </a:rPr>
              <a:t>The test set is split into 15 bins, each with around 1092 samples, 34 of which are positive</a:t>
            </a:r>
            <a:endParaRPr sz="1900">
              <a:solidFill>
                <a:srgbClr val="F7F9FC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F7F9FC"/>
                </a:solidFill>
              </a:rPr>
              <a:t>Model predictions are sorted by Confidence for assessment</a:t>
            </a:r>
            <a:endParaRPr sz="1900">
              <a:solidFill>
                <a:srgbClr val="F7F9F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7F9F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F7F9FC"/>
              </a:solidFill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563900" y="659425"/>
            <a:ext cx="3394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Model Configuration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57200" y="1227650"/>
            <a:ext cx="38076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1D convolutional layers (1 × 5 and 5 × 1) followed by two 2D convolutional layers (5 ×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and padding set to 1 and 2 to prevent information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depths: 64, 128, 256, 512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DataSet: </a:t>
            </a:r>
            <a:r>
              <a:rPr lang="en" sz="2000"/>
              <a:t>Generated with PYCBC</a:t>
            </a:r>
            <a:endParaRPr sz="2000"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5129650" y="659425"/>
            <a:ext cx="3507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Training Details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4318050" y="1166750"/>
            <a:ext cx="47031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Cross-Entropy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learning rate reduction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LR: 3 × 10^(-4), reduced by 0.5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stops if LR drops below 10^(-6)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epochs: 64, batch size: 64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four 32G V100 graphics cards, taking around 2 hours per session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07600" y="0"/>
            <a:ext cx="72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Implementation Details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6288" y="2571750"/>
            <a:ext cx="43215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TABLE I: Comparison between 1D &amp; 2D models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6275"/>
            <a:ext cx="4454076" cy="11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17925" y="306175"/>
            <a:ext cx="58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700" y="1306275"/>
            <a:ext cx="4617300" cy="11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608300" y="2457450"/>
            <a:ext cx="445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TABLE II: Speed comparison between 1D and 2D CNNs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82350" y="1153825"/>
            <a:ext cx="8463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Outperforms 1D CNNs, especially in low SNR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Achieves real-time detection without assuming noise distribution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sensitivity in detecting faint GW signals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Outperforms matched-filtering in complexity and real-time detection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Achieves better average performance in GW signal detection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