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6a9288be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6a9288b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a9288b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6a9288b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9426b96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9426b96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a9288b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6a9288b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69ef690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69ef6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6a9288be6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6a9288b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9426b964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9426b9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a9288be6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a9288b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6a9288b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6a9288b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41250" y="718875"/>
            <a:ext cx="60615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Transformer Networks for Trajectory Forecasting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388600"/>
            <a:ext cx="5833500" cy="20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Sania Azhmee Bhuiyan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1923750"/>
            <a:ext cx="3280500" cy="12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Single Trajectory Deterministic Protocol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0" y="523050"/>
            <a:ext cx="6045748" cy="4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82350" y="1153825"/>
            <a:ext cx="7989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Superior Performance: Outperform LSTM models in trajectory forecasting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TrajNet Success: Achieves top score on TrajNet, even without additional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Competitive Performance: Transformers perform on par with engineered techniques on ETH+UCY datasets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Missing Data: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Transformers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 effective handling of missing observations in real sensor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Key Contribution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03750" y="1153825"/>
            <a:ext cx="6773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of Transformers for individual TF: Previous works focused on multi-agent scenarios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Effectiveness of the Simple TF model: Demonstrating Transformer's potential without explicit interaction modeling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Exploration of BERT for scene context: Highlighting the importance of capturing environment information.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Accessibility: Available on GitHub for practical implementation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353700" y="252725"/>
            <a:ext cx="43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Practical Implications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63250" y="971575"/>
            <a:ext cx="7512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Versatile Application: Transformers benefit trajectory forecasting in autonomous driving, pedestrian tracking, and crowd management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Performance: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stands out among proposed Transformers in trajectory forecasting benchmarks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Robustness: Transformers, especially TF, adeptly handle missing observations, improving applicability in real-world scenarios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Practical Adoption: GitHub code availability streamlines adoption and use of Trajectory Transformers for researchers and practitioners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0" y="3010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Weakness and Shortcomings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334425" y="1299225"/>
            <a:ext cx="38532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Interaction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Unaddressed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Model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Dataset Reliance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Interpretability Gap</a:t>
            </a: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6"/>
          <p:cNvSpPr txBox="1"/>
          <p:nvPr>
            <p:ph idx="4294967295" type="body"/>
          </p:nvPr>
        </p:nvSpPr>
        <p:spPr>
          <a:xfrm>
            <a:off x="5012725" y="3010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Future Works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4966375" y="1350375"/>
            <a:ext cx="3853200" cy="3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Model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Generalizability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and Efficiency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ntegration of Scene and Social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Robustness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Comparison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03750" y="1153825"/>
            <a:ext cx="866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conclusion, Transformers outshine LSTMs in trajectory forecasting, offering superior performance, long-term prediction, and adaptability to missing data, hinting at broader applications in datasets with extended sequences and social interactions.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Authors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14"/>
          <p:cNvGrpSpPr/>
          <p:nvPr/>
        </p:nvGrpSpPr>
        <p:grpSpPr>
          <a:xfrm>
            <a:off x="311700" y="1251963"/>
            <a:ext cx="1644300" cy="1659175"/>
            <a:chOff x="2649450" y="1351550"/>
            <a:chExt cx="1644300" cy="1659175"/>
          </a:xfrm>
        </p:grpSpPr>
        <p:sp>
          <p:nvSpPr>
            <p:cNvPr id="74" name="Google Shape;74;p14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122150" y="3044150"/>
            <a:ext cx="2044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Francesco Giuliari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577325" y="3613400"/>
            <a:ext cx="1974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Inception Institute of Artificial Intelligence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811950" y="3056957"/>
            <a:ext cx="1913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Marco Cristani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122150" y="3613400"/>
            <a:ext cx="2044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University of Verona</a:t>
            </a:r>
            <a:endParaRPr sz="160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2577325" y="1259400"/>
            <a:ext cx="1644300" cy="1644300"/>
            <a:chOff x="7085400" y="1351550"/>
            <a:chExt cx="1644300" cy="1644300"/>
          </a:xfrm>
        </p:grpSpPr>
        <p:sp>
          <p:nvSpPr>
            <p:cNvPr id="83" name="Google Shape;83;p14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84" name="Google Shape;8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cxnSp>
        <p:nvCxnSpPr>
          <p:cNvPr id="85" name="Google Shape;85;p14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259475" y="45452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 2020 25th International Conference on Pattern Recognition (ICPR)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7198375" y="1251875"/>
            <a:ext cx="1644300" cy="1659175"/>
            <a:chOff x="2649450" y="1351550"/>
            <a:chExt cx="1644300" cy="1659175"/>
          </a:xfrm>
        </p:grpSpPr>
        <p:sp>
          <p:nvSpPr>
            <p:cNvPr id="89" name="Google Shape;89;p14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90" name="Google Shape;90;p14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4"/>
          <p:cNvGrpSpPr/>
          <p:nvPr/>
        </p:nvGrpSpPr>
        <p:grpSpPr>
          <a:xfrm>
            <a:off x="4945075" y="1259325"/>
            <a:ext cx="1644300" cy="1644300"/>
            <a:chOff x="7085400" y="1351550"/>
            <a:chExt cx="1644300" cy="1644300"/>
          </a:xfrm>
        </p:grpSpPr>
        <p:sp>
          <p:nvSpPr>
            <p:cNvPr id="92" name="Google Shape;92;p14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93" name="Google Shape;9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2532450" y="3061750"/>
            <a:ext cx="191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Irtiza Hasan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7198375" y="3065399"/>
            <a:ext cx="1829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Fabio Galasso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759850" y="3613400"/>
            <a:ext cx="2044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University of Verona</a:t>
            </a:r>
            <a:endParaRPr sz="1600"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7011975" y="3613388"/>
            <a:ext cx="2044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Sapienza University of Rome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311700" y="28562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11700" y="981625"/>
            <a:ext cx="38532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hallenges the Conventional use of LSTM models in Trajectory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Limitations: Sequential processing and difficulty capturing long-range dependencies</a:t>
            </a:r>
            <a:endParaRPr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4905750" y="28562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4905750" y="981623"/>
            <a:ext cx="38532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nvestigate the effectiveness of Transformer networks compared to traditional methods like LSTMs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Simple TF and BERT-based TF models for individual trajectory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model’s strengths and weaknesses in capturing individual and social dynamics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 future research directions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11700" y="1027100"/>
            <a:ext cx="38532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Traditional Methods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11700" y="181188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Neural Networks (RNNs)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Kalman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Force Models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5078550" y="1027100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Recent Advances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4905750" y="1811875"/>
            <a:ext cx="41154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Neural Networks (GNNs)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(CNNs)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Adversarial Networks (GANs)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Based </a:t>
            </a:r>
            <a:r>
              <a:rPr lang="en"/>
              <a:t>Approaches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11700" y="198275"/>
            <a:ext cx="4018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834225" y="39487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Implementation Details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591150" y="1439525"/>
            <a:ext cx="8430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>
                <a:solidFill>
                  <a:srgbClr val="F7F9FC"/>
                </a:solidFill>
              </a:rPr>
              <a:t>TF Parameters: </a:t>
            </a:r>
            <a:r>
              <a:rPr lang="en"/>
              <a:t>dmodel = 512, 6 layers, 8 attention heads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L2-loss</a:t>
            </a:r>
            <a:r>
              <a:rPr lang="en"/>
              <a:t> used for predicted vs annotated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Optimizer:</a:t>
            </a:r>
            <a:r>
              <a:rPr lang="en"/>
              <a:t> Adam; linear warm-up (5 epochs), decaying learning rate, and 0.1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Input Normalization:</a:t>
            </a:r>
            <a:r>
              <a:rPr b="1" lang="en"/>
              <a:t> </a:t>
            </a:r>
            <a:r>
              <a:rPr lang="en"/>
              <a:t>subtract mean, divide by 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TFq quantizes motion by clustering speeds into 1000 bins, augmenting data with random scaling (s in [0.5, 2])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11700" y="642350"/>
            <a:ext cx="3394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The TrajNet Dataset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311700" y="1166750"/>
            <a:ext cx="38532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TrajNet Challenge: Key Trajectory Forecasting Benchmark with diverse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Task: Forecast 3161 human trajectories, observing 8 and forecasting 12 consecutive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Metrics: Mean Average Displacement (MAD) &amp; Final Average Displacement (FAD) (Measures Accuracy)</a:t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5068425" y="723350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The ETH+UCY Datasets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4905750" y="1480625"/>
            <a:ext cx="41154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Datasets: 5 videos from 4 scenes: ETH-univ, ETH-hotel, UCY-zara01, UCY-zara02, UCY-univ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Protocol: Sampled every 0.4 seconds, observing pedestrians for 3.2 seconds, and predicting the next 4.8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Metrics: MAD and FAD (Measures Meters)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11700" y="107750"/>
            <a:ext cx="31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265500" y="177547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616850" y="952600"/>
            <a:ext cx="4404300" cy="3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TRAJNET Challenge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Best-of-20 Protocol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Single Trajectory Deterministic Protocol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0" y="2080650"/>
            <a:ext cx="32805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TRAJNET Challenge Results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625" y="0"/>
            <a:ext cx="5772375" cy="47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0" y="2278050"/>
            <a:ext cx="32805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Best-Of-20 Protocol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23" y="0"/>
            <a:ext cx="5879676" cy="45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