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Barlow"/>
      <p:regular r:id="rId15"/>
      <p:bold r:id="rId16"/>
      <p:italic r:id="rId17"/>
      <p:boldItalic r:id="rId18"/>
    </p:embeddedFont>
    <p:embeddedFont>
      <p:font typeface="Barlow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695708-FF64-4834-B34A-9D5711534327}">
  <a:tblStyle styleId="{33695708-FF64-4834-B34A-9D57115343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Light-bold.fntdata"/><Relationship Id="rId11" Type="http://schemas.openxmlformats.org/officeDocument/2006/relationships/slide" Target="slides/slide6.xml"/><Relationship Id="rId22" Type="http://schemas.openxmlformats.org/officeDocument/2006/relationships/font" Target="fonts/BarlowLight-boldItalic.fntdata"/><Relationship Id="rId10" Type="http://schemas.openxmlformats.org/officeDocument/2006/relationships/slide" Target="slides/slide5.xml"/><Relationship Id="rId21" Type="http://schemas.openxmlformats.org/officeDocument/2006/relationships/font" Target="fonts/BarlowLigh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Barlow-regular.fntdata"/><Relationship Id="rId14" Type="http://schemas.openxmlformats.org/officeDocument/2006/relationships/slide" Target="slides/slide9.xml"/><Relationship Id="rId17" Type="http://schemas.openxmlformats.org/officeDocument/2006/relationships/font" Target="fonts/Barlow-italic.fntdata"/><Relationship Id="rId16" Type="http://schemas.openxmlformats.org/officeDocument/2006/relationships/font" Target="fonts/Barl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arlowLight-regular.fntdata"/><Relationship Id="rId6" Type="http://schemas.openxmlformats.org/officeDocument/2006/relationships/slide" Target="slides/slide1.xml"/><Relationship Id="rId18" Type="http://schemas.openxmlformats.org/officeDocument/2006/relationships/font" Target="fonts/Barl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f900b7f12_9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f900b7f12_9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6f900b7f12_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6f900b7f12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f900b7f12_9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f900b7f12_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6f900b7f12_9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6f900b7f12_9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6f900b7f12_9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6f900b7f12_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f900b7f12_9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6f900b7f12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6f900b7f12_5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6f900b7f12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0" name="Google Shape;20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1" name="Google Shape;21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rotWithShape="0" algn="bl" dir="16560000" dist="9525">
              <a:schemeClr val="accent1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419100" lvl="1" marL="914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419100" lvl="2" marL="1371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419100" lvl="3" marL="18288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419100" lvl="4" marL="22860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419100" lvl="5" marL="27432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419100" lvl="6" marL="3200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419100" lvl="7" marL="3657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419100" lvl="8" marL="41148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4" name="Google Shape;34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2" name="Google Shape;42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" name="Google Shape;50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1" name="Google Shape;51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7" name="Google Shape;57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" type="body"/>
          </p:nvPr>
        </p:nvSpPr>
        <p:spPr>
          <a:xfrm>
            <a:off x="855300" y="4406300"/>
            <a:ext cx="74334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0" y="4541156"/>
            <a:ext cx="719125" cy="41700"/>
            <a:chOff x="0" y="4541156"/>
            <a:chExt cx="719125" cy="41700"/>
          </a:xfrm>
        </p:grpSpPr>
        <p:sp>
          <p:nvSpPr>
            <p:cNvPr id="63" name="Google Shape;63;p9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7" name="Google Shape;67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8" name="Google Shape;68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  <a:alpha val="29800"/>
                </a:srgbClr>
              </a:gs>
              <a:gs pos="100000">
                <a:srgbClr val="FFFFFF">
                  <a:alpha val="0"/>
                  <a:alpha val="298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ctrTitle"/>
          </p:nvPr>
        </p:nvSpPr>
        <p:spPr>
          <a:xfrm>
            <a:off x="774700" y="436500"/>
            <a:ext cx="7779900" cy="140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Paper Title : Cross-Domain Review Generation for  Aspect-Based Sentiment Analysis</a:t>
            </a:r>
            <a:endParaRPr sz="24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Jianfei Yu, Chenggong Gong, Rui Xia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774700" y="3006850"/>
            <a:ext cx="7338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Presented by:  Team 12</a:t>
            </a:r>
            <a:endParaRPr b="1" sz="21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61950" lvl="0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Barlow"/>
              <a:buAutoNum type="arabicPeriod"/>
            </a:pPr>
            <a:r>
              <a:rPr b="1" lang="en" sz="21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Sazid Hasan Tonmoy (ID - 16301003)</a:t>
            </a:r>
            <a:endParaRPr b="1" sz="21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61950" lvl="0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Barlow"/>
              <a:buAutoNum type="arabicPeriod"/>
            </a:pPr>
            <a:r>
              <a:rPr b="1" lang="en" sz="21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Tasnim Sultana (ID - 19301173)</a:t>
            </a:r>
            <a:endParaRPr b="1" sz="21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61950" lvl="0" marL="18288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Barlow"/>
              <a:buAutoNum type="arabicPeriod"/>
            </a:pPr>
            <a:r>
              <a:rPr b="1" lang="en" sz="21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Abdulla Al-Amin (ID - 19301083)</a:t>
            </a:r>
            <a:endParaRPr b="1" sz="21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" name="Google Shape;76;p11"/>
          <p:cNvSpPr txBox="1"/>
          <p:nvPr/>
        </p:nvSpPr>
        <p:spPr>
          <a:xfrm>
            <a:off x="8823175" y="4807750"/>
            <a:ext cx="1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355325" y="4807750"/>
            <a:ext cx="548700" cy="4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0000"/>
                </a:solidFill>
              </a:rPr>
              <a:t>‹#›</a:t>
            </a:fld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2"/>
          <p:cNvSpPr txBox="1"/>
          <p:nvPr/>
        </p:nvSpPr>
        <p:spPr>
          <a:xfrm>
            <a:off x="855300" y="573575"/>
            <a:ext cx="426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  <a:latin typeface="Barlow Light"/>
                <a:ea typeface="Barlow Light"/>
                <a:cs typeface="Barlow Light"/>
                <a:sym typeface="Barlow Light"/>
              </a:rPr>
              <a:t>Tables of Contents</a:t>
            </a:r>
            <a:endParaRPr sz="2000">
              <a:solidFill>
                <a:srgbClr val="FF99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aphicFrame>
        <p:nvGraphicFramePr>
          <p:cNvPr id="84" name="Google Shape;84;p12"/>
          <p:cNvGraphicFramePr/>
          <p:nvPr/>
        </p:nvGraphicFramePr>
        <p:xfrm>
          <a:off x="855300" y="125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{33695708-FF64-4834-B34A-9D5711534327}</a:tableStyleId>
              </a:tblPr>
              <a:tblGrid>
                <a:gridCol w="383975"/>
                <a:gridCol w="4456175"/>
                <a:gridCol w="2420075"/>
              </a:tblGrid>
              <a:tr h="38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Contents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Page Number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Aspect Based Sentiment Analysis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Cross Domain Review Generation(CDRG)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Methodology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CDRG Model and Formula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Experiment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Experimental Results and Analysis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Conclusion and Future Works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836900" y="3503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ABSA</a:t>
            </a:r>
            <a:endParaRPr/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836900" y="965075"/>
            <a:ext cx="7196100" cy="39876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Aspect-Based Sentiment Analysis (ABSA) is a text analysis technique that categorizes data by aspect and identifies the sentiment attributed to each one.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>
                <a:latin typeface="Barlow"/>
                <a:ea typeface="Barlow"/>
                <a:cs typeface="Barlow"/>
                <a:sym typeface="Barlow"/>
              </a:rPr>
              <a:t>GOAL: </a:t>
            </a:r>
            <a:endParaRPr b="1" sz="1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latin typeface="Barlow"/>
                <a:ea typeface="Barlow"/>
                <a:cs typeface="Barlow"/>
                <a:sym typeface="Barlow"/>
              </a:rPr>
              <a:t>Extract the aspect terms mentioned in review sentences and predict the sentiments over them.</a:t>
            </a:r>
            <a:endParaRPr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latin typeface="Barlow"/>
                <a:ea typeface="Barlow"/>
                <a:cs typeface="Barlow"/>
                <a:sym typeface="Barlow"/>
              </a:rPr>
              <a:t>Existing paradigms of ABSA</a:t>
            </a:r>
            <a:r>
              <a:rPr b="1" lang="en" sz="1500">
                <a:latin typeface="Barlow"/>
                <a:ea typeface="Barlow"/>
                <a:cs typeface="Barlow"/>
                <a:sym typeface="Barlow"/>
              </a:rPr>
              <a:t> :</a:t>
            </a:r>
            <a:endParaRPr b="1"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latin typeface="Barlow"/>
                <a:ea typeface="Barlow"/>
                <a:cs typeface="Barlow"/>
                <a:sym typeface="Barlow"/>
              </a:rPr>
              <a:t>• feature-based adaptation </a:t>
            </a:r>
            <a:endParaRPr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latin typeface="Barlow"/>
                <a:ea typeface="Barlow"/>
                <a:cs typeface="Barlow"/>
                <a:sym typeface="Barlow"/>
              </a:rPr>
              <a:t>• instance-based adaptation </a:t>
            </a:r>
            <a:endParaRPr sz="13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latin typeface="Barlow"/>
                <a:ea typeface="Barlow"/>
                <a:cs typeface="Barlow"/>
                <a:sym typeface="Barlow"/>
              </a:rPr>
              <a:t>Shortcomings of Existing Models:</a:t>
            </a:r>
            <a:endParaRPr b="1" sz="1500"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supervision signals for main task solely come from the labeled source domain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lack of interpretability</a:t>
            </a:r>
            <a:endParaRPr sz="1400"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55300" y="473400"/>
            <a:ext cx="5792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Cross-Domain Review Generation (CDRG)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55300" y="990575"/>
            <a:ext cx="7838100" cy="39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Proposed a new domain adaptation paradigm called Cross-Domain Review Generation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700">
                <a:latin typeface="Barlow"/>
                <a:ea typeface="Barlow"/>
                <a:cs typeface="Barlow"/>
                <a:sym typeface="Barlow"/>
              </a:rPr>
              <a:t>Effective two-step approach :</a:t>
            </a:r>
            <a:endParaRPr b="1"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1.Domain generalization step 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2. Domain specification step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700">
                <a:latin typeface="Barlow"/>
                <a:ea typeface="Barlow"/>
                <a:cs typeface="Barlow"/>
                <a:sym typeface="Barlow"/>
              </a:rPr>
              <a:t>Proposed Training Strategy:</a:t>
            </a:r>
            <a:endParaRPr b="1"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1. End-to-End ABSA (E2E-ABSA)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2. Aspect extraction (AE)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700">
                <a:latin typeface="Barlow"/>
                <a:ea typeface="Barlow"/>
                <a:cs typeface="Barlow"/>
                <a:sym typeface="Barlow"/>
              </a:rPr>
              <a:t>Main contribu</a:t>
            </a:r>
            <a:r>
              <a:rPr b="1" lang="en" sz="1700">
                <a:latin typeface="Barlow"/>
                <a:ea typeface="Barlow"/>
                <a:cs typeface="Barlow"/>
                <a:sym typeface="Barlow"/>
              </a:rPr>
              <a:t>tions:</a:t>
            </a:r>
            <a:endParaRPr b="1" sz="17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• Propose a new domain adaptation paradigm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• With the help of generated target-domain reviews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• Sufficient annotated reviews generate many annotated target reviews for domain adaptation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500">
              <a:solidFill>
                <a:srgbClr val="BDC1C6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55300" y="258525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55300" y="951075"/>
            <a:ext cx="7621200" cy="232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Cross-Domain Review Generation (CDRG): transform a labeled source review to a labeled target review by converting its source-specific attributes to target-specific attributes while retaining the remaining contents and its labels</a:t>
            </a:r>
            <a:endParaRPr sz="17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1" marL="914400" rtl="0" algn="l">
              <a:spcBef>
                <a:spcPts val="80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Domain Generalization: convert each source-domain review to a domain independent review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Domain Specification: convert a domain-independent review to a target domain review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Pre-trained BERT model is re-trained with Masked Language Model(MLM)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Target-Domain MLM(TD-MLM)</a:t>
            </a:r>
            <a:endParaRPr sz="1600"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219075" y="219725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CDRG Model</a:t>
            </a:r>
            <a:endParaRPr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75" y="773825"/>
            <a:ext cx="5307001" cy="323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5325" y="773813"/>
            <a:ext cx="33909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5325" y="1450100"/>
            <a:ext cx="3390900" cy="6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5325" y="2078838"/>
            <a:ext cx="3390900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5645325" y="219725"/>
            <a:ext cx="199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  <a:latin typeface="Barlow"/>
                <a:ea typeface="Barlow"/>
                <a:cs typeface="Barlow"/>
                <a:sym typeface="Barlow"/>
              </a:rPr>
              <a:t>Formula</a:t>
            </a:r>
            <a:endParaRPr b="1" sz="2400">
              <a:solidFill>
                <a:srgbClr val="FF99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26075" y="3543425"/>
            <a:ext cx="3285900" cy="14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5526075" y="3098025"/>
            <a:ext cx="301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9900"/>
                </a:solidFill>
                <a:latin typeface="Barlow"/>
                <a:ea typeface="Barlow"/>
                <a:cs typeface="Barlow"/>
                <a:sym typeface="Barlow"/>
              </a:rPr>
              <a:t>Datasets</a:t>
            </a:r>
            <a:endParaRPr b="1" sz="2400">
              <a:solidFill>
                <a:srgbClr val="FF99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855300" y="1367375"/>
            <a:ext cx="77799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Datasets:</a:t>
            </a:r>
            <a:r>
              <a:rPr lang="en" sz="2000"/>
              <a:t> </a:t>
            </a:r>
            <a:r>
              <a:rPr lang="en" sz="1700"/>
              <a:t>Four benchmark dataset Laptop(L), Restaurant(R), Device(D), Servic(S)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Settings:</a:t>
            </a:r>
            <a:r>
              <a:rPr lang="en" sz="2000"/>
              <a:t> </a:t>
            </a:r>
            <a:r>
              <a:rPr lang="en" sz="1700"/>
              <a:t>Ten transfer pair </a:t>
            </a:r>
            <a:r>
              <a:rPr lang="en" sz="1700"/>
              <a:t>from </a:t>
            </a:r>
            <a:r>
              <a:rPr lang="en" sz="1700"/>
              <a:t>each dataset domain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 sz="2000">
                <a:latin typeface="Barlow"/>
                <a:ea typeface="Barlow"/>
                <a:cs typeface="Barlow"/>
                <a:sym typeface="Barlow"/>
              </a:rPr>
              <a:t>Compared Systems &amp; Hyperparameters:</a:t>
            </a:r>
            <a:r>
              <a:rPr lang="en" sz="2000"/>
              <a:t> </a:t>
            </a:r>
            <a:r>
              <a:rPr lang="en" sz="1700"/>
              <a:t>Effectiveness of CDRG is compared to existing state-of-the art Models</a:t>
            </a:r>
            <a:endParaRPr sz="1700"/>
          </a:p>
        </p:txBody>
      </p:sp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125" y="661000"/>
            <a:ext cx="7558730" cy="179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125" y="2605525"/>
            <a:ext cx="6123850" cy="234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563175" y="53750"/>
            <a:ext cx="733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EXPERIMENTAL RESULTS AND ANALYSIS:</a:t>
            </a:r>
            <a:endParaRPr b="1" sz="24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855300" y="1353950"/>
            <a:ext cx="75651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CDRG-based algorithms for cross-domain E2E-ABSA and cross-domain AE tasks perform much better than existing state-of-the art methods, according to experiments on four benchmark datasets.</a:t>
            </a:r>
            <a:endParaRPr sz="20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Future works </a:t>
            </a:r>
            <a:endParaRPr b="1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Adversarial training needs to be stabilized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Dependency on linguistic resources needs to be minimized</a:t>
            </a:r>
            <a:endParaRPr sz="2000"/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ssa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