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22F708-FC04-4F7D-B7CE-83833114A269}">
  <a:tblStyle styleId="{AA22F708-FC04-4F7D-B7CE-83833114A2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Slab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6a9288be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6a9288be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7582f00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7582f00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7582f004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7582f004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6df9f2dbe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6df9f2d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7582f004a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7582f004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19426b964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19426b96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19426b96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19426b96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6a9288be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6a9288be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19426b964_0_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19426b96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18625" y="671550"/>
            <a:ext cx="6084000" cy="18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5"/>
                </a:solidFill>
              </a:rPr>
              <a:t>An Urban Feasibility Study Into Balancing Upfront Embodied Carbon Emissions Through Integrated Green Areas As Carbon Offsets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69250" y="2419125"/>
            <a:ext cx="58335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Presented by 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Name: Sazid Hasan Tonmoy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ID: 23241037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Team No: 02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ST: </a:t>
            </a:r>
            <a:r>
              <a:rPr lang="en" sz="2000">
                <a:solidFill>
                  <a:schemeClr val="dk1"/>
                </a:solidFill>
              </a:rPr>
              <a:t>Mehnaz Ara Fazal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RA: </a:t>
            </a:r>
            <a:r>
              <a:rPr lang="en" sz="2000">
                <a:solidFill>
                  <a:schemeClr val="dk1"/>
                </a:solidFill>
              </a:rPr>
              <a:t>Md Humaion Kabir Mehedi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373950" y="434975"/>
            <a:ext cx="439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03750" y="1153825"/>
            <a:ext cx="8667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paper explores using urban green spaces to offset new building carbon footprints, concluding that large-scale green infrastructure, backed by supportive policies, is promising for achieving net-zero carbon emissions in cities.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4294967295" type="title"/>
          </p:nvPr>
        </p:nvSpPr>
        <p:spPr>
          <a:xfrm>
            <a:off x="2308500" y="875550"/>
            <a:ext cx="48498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 You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63295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Authors</a:t>
            </a:r>
            <a:endParaRPr sz="4000"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572000" y="38150"/>
            <a:ext cx="4449300" cy="46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Emily Newmarch</a:t>
            </a:r>
            <a:endParaRPr sz="1200">
              <a:solidFill>
                <a:schemeClr val="accent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Victoria University of Wellington, 139 Vivian Street, Wellington, NEW ZEALAND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Michael Donn</a:t>
            </a:r>
            <a:endParaRPr sz="1200">
              <a:solidFill>
                <a:schemeClr val="accent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Victoria University of Wellington, 139 Vivian Street, Wellington, NEW ZEALAND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Simon Twose</a:t>
            </a:r>
            <a:endParaRPr sz="1200">
              <a:solidFill>
                <a:schemeClr val="accent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Victoria University of Wellington, 139 Vivian Street, Wellington, NEW ZEALAND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David Dowdell</a:t>
            </a:r>
            <a:endParaRPr sz="1200">
              <a:solidFill>
                <a:schemeClr val="accent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Building Research Association, New Zealand 1222 Moonshine Road, Wellington, NEW ZEALAND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Fiona Short</a:t>
            </a:r>
            <a:endParaRPr sz="1200">
              <a:solidFill>
                <a:schemeClr val="accent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Warren and Mahoney Architects, 254 Montreal Street, Christchurch, NEW ZEALAND</a:t>
            </a:r>
            <a:endParaRPr sz="1200"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90300" y="4041025"/>
            <a:ext cx="43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Published in: </a:t>
            </a: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2022 Annual Modeling and Simulation Conference (ANNSIM)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63295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Background</a:t>
            </a:r>
            <a:endParaRPr sz="4000"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572000" y="38150"/>
            <a:ext cx="4449300" cy="50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Upfront Embodied Carbon Emissions</a:t>
            </a:r>
            <a:endParaRPr sz="1500"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Greenhouse gases released in the extraction, processing, transportation, and construction of building materials and the structure itself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Major contributor to a building's overall carbon footprint, occurring prior to occupancy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Carbon Offsets</a:t>
            </a:r>
            <a:endParaRPr sz="1500"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Actions or projects designed to counterbalance carbon dioxide emissions by removing or preventing it from the atmosphere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Integrated Green Areas</a:t>
            </a:r>
            <a:endParaRPr sz="1500"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 spaces intentionally designed within urban environments to enhance environmental quality and aesthetics.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377600" y="711225"/>
            <a:ext cx="69417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Main Idea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77600" y="1526125"/>
            <a:ext cx="7633500" cy="23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>
                <a:solidFill>
                  <a:srgbClr val="F7F9FC"/>
                </a:solidFill>
              </a:rPr>
              <a:t>This paper explores using integrated green areas as carbon offsets for new urban buildings, investigating their potential to balance upfront embodied carbon emissions from construction.</a:t>
            </a:r>
            <a:endParaRPr sz="2000">
              <a:solidFill>
                <a:srgbClr val="F7F9FC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311700" y="285625"/>
            <a:ext cx="3853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Problem Statement</a:t>
            </a:r>
            <a:endParaRPr sz="2800">
              <a:solidFill>
                <a:schemeClr val="accent5"/>
              </a:solidFill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311700" y="981625"/>
            <a:ext cx="3853200" cy="3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challenge of embodied carbon emissions in urban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Buildings contribute significantly to greenhouse gas emissions.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Achieving net-zero carbon goals within building sites is challenging.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4905750" y="285628"/>
            <a:ext cx="3853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Research Objective</a:t>
            </a:r>
            <a:endParaRPr sz="2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4905750" y="981625"/>
            <a:ext cx="4115400" cy="3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 carbon sequestration potential of different green areas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optimal scale and distribution for effective carbon offset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social, economic, and policy aspects of implementation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body"/>
          </p:nvPr>
        </p:nvSpPr>
        <p:spPr>
          <a:xfrm>
            <a:off x="61225" y="666650"/>
            <a:ext cx="50514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Carbon Sequestration Potential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245175" y="1179325"/>
            <a:ext cx="36990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Urban Canopy Layer Model (UCLM) (Pataki et al., 2016)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i-Tree Eco  (i-Tree Cities, 2023)</a:t>
            </a:r>
            <a:endParaRPr/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5513550" y="666650"/>
            <a:ext cx="3507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Green infrastructure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5012725" y="1195200"/>
            <a:ext cx="41154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Urban Greening and Cooling Project (Gaffen et al., 2015)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Nature-based Solutions for Urban Resilience (NBS-URBAN) Project, 2023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61225" y="0"/>
            <a:ext cx="39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Related Work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5170975" y="2900650"/>
            <a:ext cx="36330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Urban Green Integration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5112625" y="3606626"/>
            <a:ext cx="36990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(C40 Cities, 2023)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Green City Guidelines, 2016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188725" y="2695525"/>
            <a:ext cx="461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Embodied Carbon Offset Feasibility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245175" y="3504550"/>
            <a:ext cx="3949500" cy="1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EC3 Project (BRE, 2023)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Advancing Net Zero Project (World Green Building Council, 2023).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671453" y="4653650"/>
            <a:ext cx="349800" cy="403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117925" y="122475"/>
            <a:ext cx="22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221000" y="73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{AA22F708-FC04-4F7D-B7CE-83833114A269}</a:tableStyleId>
              </a:tblPr>
              <a:tblGrid>
                <a:gridCol w="1090875"/>
                <a:gridCol w="1348375"/>
                <a:gridCol w="1046550"/>
                <a:gridCol w="1077925"/>
                <a:gridCol w="1472325"/>
                <a:gridCol w="1349375"/>
                <a:gridCol w="1065025"/>
              </a:tblGrid>
              <a:tr h="172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5"/>
                          </a:solidFill>
                        </a:rPr>
                        <a:t>Strategy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5"/>
                          </a:solidFill>
                        </a:rPr>
                        <a:t>Tested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Carbon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Sequestered (kgCO2)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Years to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offset a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building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with 1000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kgCO2/m</a:t>
                      </a:r>
                      <a:r>
                        <a:rPr baseline="30000" lang="en">
                          <a:solidFill>
                            <a:schemeClr val="accent5"/>
                          </a:solidFill>
                        </a:rPr>
                        <a:t>2</a:t>
                      </a:r>
                      <a:endParaRPr baseline="300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Years to offset a building with 600 kgCO2/m</a:t>
                      </a:r>
                      <a:r>
                        <a:rPr baseline="30000" lang="en">
                          <a:solidFill>
                            <a:schemeClr val="accent5"/>
                          </a:solidFill>
                        </a:rPr>
                        <a:t>2</a:t>
                      </a:r>
                      <a:endParaRPr baseline="300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Built GFA offset at 1000 kgCO2/m</a:t>
                      </a:r>
                      <a:r>
                        <a:rPr baseline="30000" lang="en">
                          <a:solidFill>
                            <a:schemeClr val="accent5"/>
                          </a:solidFill>
                        </a:rPr>
                        <a:t>2</a:t>
                      </a:r>
                      <a:endParaRPr baseline="300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Built GFA offset at 600 kgCO2/m</a:t>
                      </a:r>
                      <a:r>
                        <a:rPr baseline="30000" lang="en">
                          <a:solidFill>
                            <a:schemeClr val="accent5"/>
                          </a:solidFill>
                        </a:rPr>
                        <a:t>2</a:t>
                      </a:r>
                      <a:endParaRPr baseline="300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Upfront Carbon budget kgCO2/m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City Block Scale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10870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276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11.06 m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 </a:t>
                      </a:r>
                      <a:endParaRPr baseline="30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18.45 m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aseline="30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Central Business District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15,076,720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15,077 m2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25,128 m2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City Scale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19,348,415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19,348 m2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32,247m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Region Scale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1,651,314,516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1,651,315 m2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2,752,191 m2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176400" y="81725"/>
            <a:ext cx="439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Contribution</a:t>
            </a:r>
            <a:endParaRPr sz="2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76400" y="643550"/>
            <a:ext cx="7977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Integrated Green Measures in Building Design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 Zero Carbon Site Definition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Discusses the scientific and social benefits of different strategies at various scales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Highlights the potential of city and region-scale approaches in balancing embodied carbon emissions from new buildings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Biophilic Design Application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Feasibility of Carbon Offsetting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Contribution to Net Zero Future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4294967295" type="body"/>
          </p:nvPr>
        </p:nvSpPr>
        <p:spPr>
          <a:xfrm>
            <a:off x="0" y="293250"/>
            <a:ext cx="462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Limitations of this paper</a:t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21"/>
          <p:cNvSpPr txBox="1"/>
          <p:nvPr>
            <p:ph idx="4294967295" type="body"/>
          </p:nvPr>
        </p:nvSpPr>
        <p:spPr>
          <a:xfrm>
            <a:off x="338500" y="1150800"/>
            <a:ext cx="4467600" cy="28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Geographical Limitation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Detailed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Analysis of Implementation 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Narrow Focus on Embodied Carbon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 Feasibility Not Discussed</a:t>
            </a:r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1"/>
          <p:cNvSpPr txBox="1"/>
          <p:nvPr>
            <p:ph idx="4294967295" type="body"/>
          </p:nvPr>
        </p:nvSpPr>
        <p:spPr>
          <a:xfrm>
            <a:off x="4978075" y="293250"/>
            <a:ext cx="39225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Future Works</a:t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41" name="Google Shape;141;p21"/>
          <p:cNvSpPr txBox="1"/>
          <p:nvPr>
            <p:ph idx="4294967295" type="body"/>
          </p:nvPr>
        </p:nvSpPr>
        <p:spPr>
          <a:xfrm>
            <a:off x="5012725" y="1136050"/>
            <a:ext cx="3853200" cy="3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Challenges at Different Scales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Identification of Specific Strategies and 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Long-Term Effectiveness and Maintenance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and Economic Implications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Holistic Understanding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