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5B12E7-CF22-49CD-AA75-EEF9B8BD6029}">
  <a:tblStyle styleId="{305B12E7-CF22-49CD-AA75-EEF9B8BD60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6a9288be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6a9288be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7582f004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7582f00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7582f00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7582f00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df9f2db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df9f2db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7582f004a_0_7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7582f004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9426b964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9426b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9426b96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9426b96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6a9288be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6a9288be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19426b964_0_2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19426b96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18625" y="671550"/>
            <a:ext cx="6084000" cy="182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accent5"/>
                </a:solidFill>
              </a:rPr>
              <a:t>An Urban Feasibility Study Into Balancing Upfront Embodied Carbon Emissions Through Integrated Green Areas As Carbon Offsets</a:t>
            </a:r>
            <a:endParaRPr sz="3000">
              <a:solidFill>
                <a:schemeClr val="accent5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769250" y="2419125"/>
            <a:ext cx="5833500" cy="20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Presented by 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 sz="2000">
                <a:solidFill>
                  <a:schemeClr val="dk1"/>
                </a:solidFill>
              </a:rPr>
              <a:t>Name: Sazid Hasan Tonmoy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ID: 23241037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Team No: 01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ST: </a:t>
            </a:r>
            <a:r>
              <a:rPr lang="en" sz="2000">
                <a:solidFill>
                  <a:schemeClr val="dk1"/>
                </a:solidFill>
              </a:rPr>
              <a:t>Mehnaz Ara Fazal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RA: </a:t>
            </a:r>
            <a:r>
              <a:rPr lang="en" sz="2000">
                <a:solidFill>
                  <a:schemeClr val="dk1"/>
                </a:solidFill>
              </a:rPr>
              <a:t>Md Humaion Kabir Mehedi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73950" y="434975"/>
            <a:ext cx="4395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2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03750" y="1153825"/>
            <a:ext cx="8667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paper explores using urban green spaces to offset new building carbon footprints, concluding that large-scale green infrastructure, backed by supportive policies, is promising for achieving net-zero carbon emissions in cities.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 txBox="1"/>
          <p:nvPr>
            <p:ph idx="4294967295" type="title"/>
          </p:nvPr>
        </p:nvSpPr>
        <p:spPr>
          <a:xfrm>
            <a:off x="2308500" y="875550"/>
            <a:ext cx="48498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Thank You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Authors</a:t>
            </a:r>
            <a:endParaRPr sz="4000"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4572000" y="38150"/>
            <a:ext cx="4449300" cy="46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Emily Newmarch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Victoria University of Wellington, 139 Vivian Street,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Michael Donn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Victoria University of Wellington, 139 Vivian Street,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Simon Twose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Victoria University of Wellington, 139 Vivian Street,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David Dowdell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Building Research Association, New Zealand 1222 Moonshine Road, Wellington, NEW ZEALAND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●"/>
            </a:pPr>
            <a:r>
              <a:rPr lang="en" sz="1200">
                <a:solidFill>
                  <a:schemeClr val="accent5"/>
                </a:solidFill>
              </a:rPr>
              <a:t>Fiona Short</a:t>
            </a:r>
            <a:endParaRPr sz="1200">
              <a:solidFill>
                <a:schemeClr val="accent5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Warren and Mahoney Architects, 254 Montreal Street, Christchurch, NEW ZEALAND</a:t>
            </a:r>
            <a:endParaRPr sz="12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90300" y="4041025"/>
            <a:ext cx="43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Published in: </a:t>
            </a:r>
            <a:r>
              <a:rPr lang="en" sz="1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2022 Annual Modeling and Simulation Conference (ANNSIM)</a:t>
            </a:r>
            <a:endParaRPr sz="1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265500" y="163295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Background</a:t>
            </a:r>
            <a:endParaRPr sz="4000"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572000" y="38150"/>
            <a:ext cx="4449300" cy="50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Upfront Embodied Carbon Emissions</a:t>
            </a:r>
            <a:endParaRPr sz="15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Greenhouse gases released in the extraction, processing, transportation, and construction of building materials and the structure itself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Major contributor to a building's overall carbon footprint, occurring prior to occupancy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Carbon Offsets</a:t>
            </a:r>
            <a:endParaRPr sz="15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 or projects designed to counterbalance carbon dioxide emissions by removing or preventing it from the atmosphere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 sz="1500">
                <a:solidFill>
                  <a:schemeClr val="accent5"/>
                </a:solidFill>
              </a:rPr>
              <a:t>Integrated Green Areas</a:t>
            </a:r>
            <a:endParaRPr sz="1500"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Green spaces intentionally designed within urban environments to enhance environmental quality and aesthetics.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80" name="Google Shape;8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idx="4294967295" type="body"/>
          </p:nvPr>
        </p:nvSpPr>
        <p:spPr>
          <a:xfrm>
            <a:off x="377600" y="711225"/>
            <a:ext cx="6941700" cy="6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Main Idea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377600" y="1526125"/>
            <a:ext cx="7633500" cy="23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2000">
                <a:solidFill>
                  <a:srgbClr val="F7F9FC"/>
                </a:solidFill>
              </a:rPr>
              <a:t>This paper explores using integrated green areas as carbon offsets for new urban buildings, investigating their potential to balance upfront embodied carbon emissions from construction.</a:t>
            </a:r>
            <a:endParaRPr sz="2000">
              <a:solidFill>
                <a:srgbClr val="F7F9FC"/>
              </a:solidFill>
            </a:endParaRPr>
          </a:p>
        </p:txBody>
      </p:sp>
      <p:cxnSp>
        <p:nvCxnSpPr>
          <p:cNvPr id="88" name="Google Shape;88;p16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311700" y="285625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Problem Statement</a:t>
            </a:r>
            <a:endParaRPr sz="28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311700" y="981625"/>
            <a:ext cx="3853200" cy="372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Increasing challenge of embodied carbon emissions in urban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Buildings contribute significantly to greenhouse gas emissions.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Achieving net-zero carbon goals within building sites is challenging.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905750" y="285628"/>
            <a:ext cx="38532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Research Objective</a:t>
            </a:r>
            <a:endParaRPr sz="28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4905750" y="981625"/>
            <a:ext cx="4115400" cy="39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Assess carbon sequestration potential of different green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optimal scale and distribution for effective carbon offset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social, economic, and policy aspects of implementation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idx="4294967295" type="body"/>
          </p:nvPr>
        </p:nvSpPr>
        <p:spPr>
          <a:xfrm>
            <a:off x="61225" y="666650"/>
            <a:ext cx="50514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Carbon Sequestration Potential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18"/>
          <p:cNvSpPr txBox="1"/>
          <p:nvPr>
            <p:ph idx="4294967295" type="body"/>
          </p:nvPr>
        </p:nvSpPr>
        <p:spPr>
          <a:xfrm>
            <a:off x="245175" y="1179325"/>
            <a:ext cx="36990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Canopy Layer Model (UCLM) (Pataki et al., 2016)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i-Tree Eco  (i-Tree Cities, 2023)</a:t>
            </a:r>
            <a:endParaRPr/>
          </a:p>
        </p:txBody>
      </p:sp>
      <p:sp>
        <p:nvSpPr>
          <p:cNvPr id="108" name="Google Shape;108;p18"/>
          <p:cNvSpPr txBox="1"/>
          <p:nvPr>
            <p:ph idx="4294967295" type="body"/>
          </p:nvPr>
        </p:nvSpPr>
        <p:spPr>
          <a:xfrm>
            <a:off x="5513550" y="666650"/>
            <a:ext cx="35076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Green infrastructure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09" name="Google Shape;109;p18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p18"/>
          <p:cNvSpPr txBox="1"/>
          <p:nvPr>
            <p:ph idx="4294967295" type="body"/>
          </p:nvPr>
        </p:nvSpPr>
        <p:spPr>
          <a:xfrm>
            <a:off x="5012725" y="1195200"/>
            <a:ext cx="4115400" cy="19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Urban Greening and Cooling Project (Gaffen et al., 2015)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Nature-based Solutions for Urban Resilience (NBS-URBAN) Project, 2023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61225" y="0"/>
            <a:ext cx="39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Related Work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8"/>
          <p:cNvSpPr txBox="1"/>
          <p:nvPr>
            <p:ph idx="4294967295" type="body"/>
          </p:nvPr>
        </p:nvSpPr>
        <p:spPr>
          <a:xfrm>
            <a:off x="5170975" y="2900650"/>
            <a:ext cx="36330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Urban Green Integration</a:t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14" name="Google Shape;114;p18"/>
          <p:cNvSpPr txBox="1"/>
          <p:nvPr>
            <p:ph idx="4294967295" type="body"/>
          </p:nvPr>
        </p:nvSpPr>
        <p:spPr>
          <a:xfrm>
            <a:off x="5112625" y="3606626"/>
            <a:ext cx="3699000" cy="10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(C40 Cities,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Green City Guidelines, 2016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188725" y="2695525"/>
            <a:ext cx="4617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Embodied Carbon Offset Feasibility</a:t>
            </a:r>
            <a:endParaRPr sz="24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8"/>
          <p:cNvSpPr txBox="1"/>
          <p:nvPr>
            <p:ph idx="4294967295" type="body"/>
          </p:nvPr>
        </p:nvSpPr>
        <p:spPr>
          <a:xfrm>
            <a:off x="245175" y="3504550"/>
            <a:ext cx="3949500" cy="14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EC3 Project (BRE, 2023)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Advancing Net Zero Project (World Green Building Council, 2023).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671453" y="4653650"/>
            <a:ext cx="349800" cy="403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117925" y="122475"/>
            <a:ext cx="22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Results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221000" y="73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{305B12E7-CF22-49CD-AA75-EEF9B8BD6029}</a:tableStyleId>
              </a:tblPr>
              <a:tblGrid>
                <a:gridCol w="1090875"/>
                <a:gridCol w="1348375"/>
                <a:gridCol w="1046550"/>
                <a:gridCol w="1077925"/>
                <a:gridCol w="1472325"/>
                <a:gridCol w="1349375"/>
                <a:gridCol w="1065025"/>
              </a:tblGrid>
              <a:tr h="1727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</a:rPr>
                        <a:t>Strategy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accent5"/>
                          </a:solidFill>
                        </a:rPr>
                        <a:t>Tested</a:t>
                      </a:r>
                      <a:endParaRPr sz="1700"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Carbon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Sequestered (kgCO2)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Years to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offset a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building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with 1000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Years to offset a building with 600 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Built GFA offset at 1000 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Built GFA offset at 600 kgCO2/m</a:t>
                      </a:r>
                      <a:r>
                        <a:rPr baseline="30000" lang="en">
                          <a:solidFill>
                            <a:schemeClr val="accent5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Upfront Carbon budget kgCO2/m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City Block Scale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10870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552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276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11.06 m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 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18.45 m</a:t>
                      </a:r>
                      <a:r>
                        <a:rPr baseline="30000" lang="en">
                          <a:solidFill>
                            <a:schemeClr val="dk1"/>
                          </a:solidFill>
                        </a:rPr>
                        <a:t>2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109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Central Business District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15,076,720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15,077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25,128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City Scale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19,348,415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19,348 m2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32,247m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8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Region Scale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1,651,314,516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1,651,315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2,752,191 m2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176400" y="81725"/>
            <a:ext cx="4395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Contribution</a:t>
            </a:r>
            <a:endParaRPr sz="28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176400" y="643550"/>
            <a:ext cx="79776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Integrated Green Measures in Building Design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 Zero Carbon Site Definition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Discusses the scientific and social benefits of different strategies at various scales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Highlights the potential of city and region-scale approaches in balancing embodied carbon emissions from new buildings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Biophilic Design Application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Feasibility of Carbon Offsetting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Contribution to Net Zero Future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0" y="293250"/>
            <a:ext cx="46233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Limitations of this paper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136" name="Google Shape;136;p21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338500" y="1150800"/>
            <a:ext cx="4467600" cy="28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Geographical Limitation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Detailed Strategies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Analysis of Implementation 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Narrow Focus on Embodied Carbon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Economic Feasibility Not Discussed</a:t>
            </a:r>
            <a:endParaRPr/>
          </a:p>
        </p:txBody>
      </p:sp>
      <p:cxnSp>
        <p:nvCxnSpPr>
          <p:cNvPr id="138" name="Google Shape;138;p21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4978075" y="293250"/>
            <a:ext cx="39225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5"/>
                </a:solidFill>
              </a:rPr>
              <a:t>Future Works</a:t>
            </a:r>
            <a:endParaRPr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5"/>
              </a:solidFill>
            </a:endParaRPr>
          </a:p>
        </p:txBody>
      </p: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5012725" y="1136050"/>
            <a:ext cx="3853200" cy="38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Challenges at Different Scales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Identification of Specific Strategies and Technologies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Long-Term Effectiveness and Maintenance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and Economic 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Holistic Understanding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