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6"/>
    </p:embeddedFont>
    <p:embeddedFont>
      <p:font typeface="Oswald" charset="1" panose="00000500000000000000"/>
      <p:regular r:id="rId17"/>
    </p:embeddedFont>
    <p:embeddedFont>
      <p:font typeface="Roboto Condensed Italics" charset="1" panose="02000000000000000000"/>
      <p:regular r:id="rId18"/>
    </p:embeddedFont>
    <p:embeddedFont>
      <p:font typeface="Roboto Condensed" charset="1" panose="02000000000000000000"/>
      <p:regular r:id="rId19"/>
    </p:embeddedFont>
    <p:embeddedFont>
      <p:font typeface="Roboto Condensed Bold" charset="1" panose="02000000000000000000"/>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https://github.com/GentleAgent/FDS_Presentation/blob/main/FDS_Presentation.ipynb"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E7E8E9"/>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339"/>
                </a:lnSpc>
              </a:pPr>
            </a:p>
          </p:txBody>
        </p:sp>
      </p:grpSp>
      <p:grpSp>
        <p:nvGrpSpPr>
          <p:cNvPr name="Group 5" id="5"/>
          <p:cNvGrpSpPr/>
          <p:nvPr/>
        </p:nvGrpSpPr>
        <p:grpSpPr>
          <a:xfrm rot="0">
            <a:off x="1653402" y="7309143"/>
            <a:ext cx="11630815" cy="225840"/>
            <a:chOff x="0" y="0"/>
            <a:chExt cx="3232564" cy="62768"/>
          </a:xfrm>
        </p:grpSpPr>
        <p:sp>
          <p:nvSpPr>
            <p:cNvPr name="Freeform 6" id="6"/>
            <p:cNvSpPr/>
            <p:nvPr/>
          </p:nvSpPr>
          <p:spPr>
            <a:xfrm flipH="false" flipV="false" rot="0">
              <a:off x="0" y="0"/>
              <a:ext cx="3232564" cy="62768"/>
            </a:xfrm>
            <a:custGeom>
              <a:avLst/>
              <a:gdLst/>
              <a:ahLst/>
              <a:cxnLst/>
              <a:rect r="r" b="b" t="t" l="l"/>
              <a:pathLst>
                <a:path h="62768" w="3232564">
                  <a:moveTo>
                    <a:pt x="0" y="0"/>
                  </a:moveTo>
                  <a:lnTo>
                    <a:pt x="3232564" y="0"/>
                  </a:lnTo>
                  <a:lnTo>
                    <a:pt x="3232564" y="62768"/>
                  </a:lnTo>
                  <a:lnTo>
                    <a:pt x="0" y="62768"/>
                  </a:lnTo>
                  <a:close/>
                </a:path>
              </a:pathLst>
            </a:custGeom>
            <a:solidFill>
              <a:srgbClr val="000000"/>
            </a:solidFill>
          </p:spPr>
        </p:sp>
        <p:sp>
          <p:nvSpPr>
            <p:cNvPr name="TextBox 7" id="7"/>
            <p:cNvSpPr txBox="true"/>
            <p:nvPr/>
          </p:nvSpPr>
          <p:spPr>
            <a:xfrm>
              <a:off x="0" y="-38100"/>
              <a:ext cx="3232564" cy="100868"/>
            </a:xfrm>
            <a:prstGeom prst="rect">
              <a:avLst/>
            </a:prstGeom>
          </p:spPr>
          <p:txBody>
            <a:bodyPr anchor="ctr" rtlCol="false" tIns="50800" lIns="50800" bIns="50800" rIns="50800"/>
            <a:lstStyle/>
            <a:p>
              <a:pPr algn="ctr">
                <a:lnSpc>
                  <a:spcPts val="2339"/>
                </a:lnSpc>
              </a:pPr>
            </a:p>
          </p:txBody>
        </p:sp>
      </p:grpSp>
      <p:sp>
        <p:nvSpPr>
          <p:cNvPr name="TextBox 8" id="8"/>
          <p:cNvSpPr txBox="true"/>
          <p:nvPr/>
        </p:nvSpPr>
        <p:spPr>
          <a:xfrm rot="0">
            <a:off x="1653402" y="3393427"/>
            <a:ext cx="12864859" cy="3915717"/>
          </a:xfrm>
          <a:prstGeom prst="rect">
            <a:avLst/>
          </a:prstGeom>
        </p:spPr>
        <p:txBody>
          <a:bodyPr anchor="t" rtlCol="false" tIns="0" lIns="0" bIns="0" rIns="0">
            <a:spAutoFit/>
          </a:bodyPr>
          <a:lstStyle/>
          <a:p>
            <a:pPr algn="l">
              <a:lnSpc>
                <a:spcPts val="15774"/>
              </a:lnSpc>
            </a:pPr>
            <a:r>
              <a:rPr lang="en-US" sz="11267" b="true">
                <a:solidFill>
                  <a:srgbClr val="000000"/>
                </a:solidFill>
                <a:latin typeface="Oswald Bold"/>
                <a:ea typeface="Oswald Bold"/>
                <a:cs typeface="Oswald Bold"/>
                <a:sym typeface="Oswald Bold"/>
              </a:rPr>
              <a:t>A DIVE INTO MOVIE ANALYTICS</a:t>
            </a:r>
          </a:p>
        </p:txBody>
      </p:sp>
      <p:sp>
        <p:nvSpPr>
          <p:cNvPr name="Freeform 9" id="9"/>
          <p:cNvSpPr/>
          <p:nvPr/>
        </p:nvSpPr>
        <p:spPr>
          <a:xfrm flipH="false" flipV="false" rot="0">
            <a:off x="13959878" y="6243546"/>
            <a:ext cx="2959543" cy="2582874"/>
          </a:xfrm>
          <a:custGeom>
            <a:avLst/>
            <a:gdLst/>
            <a:ahLst/>
            <a:cxnLst/>
            <a:rect r="r" b="b" t="t" l="l"/>
            <a:pathLst>
              <a:path h="2582874" w="2959543">
                <a:moveTo>
                  <a:pt x="0" y="0"/>
                </a:moveTo>
                <a:lnTo>
                  <a:pt x="2959542" y="0"/>
                </a:lnTo>
                <a:lnTo>
                  <a:pt x="2959542" y="2582874"/>
                </a:lnTo>
                <a:lnTo>
                  <a:pt x="0" y="2582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653402" y="2988089"/>
            <a:ext cx="6875757" cy="762000"/>
          </a:xfrm>
          <a:prstGeom prst="rect">
            <a:avLst/>
          </a:prstGeom>
        </p:spPr>
        <p:txBody>
          <a:bodyPr anchor="t" rtlCol="false" tIns="0" lIns="0" bIns="0" rIns="0">
            <a:spAutoFit/>
          </a:bodyPr>
          <a:lstStyle/>
          <a:p>
            <a:pPr algn="l">
              <a:lnSpc>
                <a:spcPts val="6299"/>
              </a:lnSpc>
            </a:pPr>
            <a:r>
              <a:rPr lang="en-US" sz="4500">
                <a:solidFill>
                  <a:srgbClr val="000000"/>
                </a:solidFill>
                <a:latin typeface="Oswald"/>
                <a:ea typeface="Oswald"/>
                <a:cs typeface="Oswald"/>
                <a:sym typeface="Oswald"/>
              </a:rPr>
              <a:t>FUNDAMENTAL OF DATASCIENCE</a:t>
            </a:r>
          </a:p>
        </p:txBody>
      </p:sp>
      <p:sp>
        <p:nvSpPr>
          <p:cNvPr name="TextBox 11" id="11"/>
          <p:cNvSpPr txBox="true"/>
          <p:nvPr/>
        </p:nvSpPr>
        <p:spPr>
          <a:xfrm rot="0">
            <a:off x="1653402" y="7780868"/>
            <a:ext cx="10008069" cy="507365"/>
          </a:xfrm>
          <a:prstGeom prst="rect">
            <a:avLst/>
          </a:prstGeom>
        </p:spPr>
        <p:txBody>
          <a:bodyPr anchor="t" rtlCol="false" tIns="0" lIns="0" bIns="0" rIns="0">
            <a:spAutoFit/>
          </a:bodyPr>
          <a:lstStyle/>
          <a:p>
            <a:pPr algn="l">
              <a:lnSpc>
                <a:spcPts val="4059"/>
              </a:lnSpc>
            </a:pPr>
            <a:r>
              <a:rPr lang="en-US" sz="2899" i="true">
                <a:solidFill>
                  <a:srgbClr val="000000"/>
                </a:solidFill>
                <a:latin typeface="Roboto Condensed Italics"/>
                <a:ea typeface="Roboto Condensed Italics"/>
                <a:cs typeface="Roboto Condensed Italics"/>
                <a:sym typeface="Roboto Condensed Italics"/>
              </a:rPr>
              <a:t>FOCUS ON KEY INSIGHTS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375831"/>
            <a:ext cx="16230600" cy="5882469"/>
            <a:chOff x="0" y="0"/>
            <a:chExt cx="4274726" cy="1549292"/>
          </a:xfrm>
        </p:grpSpPr>
        <p:sp>
          <p:nvSpPr>
            <p:cNvPr name="Freeform 3" id="3"/>
            <p:cNvSpPr/>
            <p:nvPr/>
          </p:nvSpPr>
          <p:spPr>
            <a:xfrm flipH="false" flipV="false" rot="0">
              <a:off x="0" y="0"/>
              <a:ext cx="4274726" cy="1549292"/>
            </a:xfrm>
            <a:custGeom>
              <a:avLst/>
              <a:gdLst/>
              <a:ahLst/>
              <a:cxnLst/>
              <a:rect r="r" b="b" t="t" l="l"/>
              <a:pathLst>
                <a:path h="1549292" w="4274726">
                  <a:moveTo>
                    <a:pt x="0" y="0"/>
                  </a:moveTo>
                  <a:lnTo>
                    <a:pt x="4274726" y="0"/>
                  </a:lnTo>
                  <a:lnTo>
                    <a:pt x="4274726" y="1549292"/>
                  </a:lnTo>
                  <a:lnTo>
                    <a:pt x="0" y="1549292"/>
                  </a:lnTo>
                  <a:close/>
                </a:path>
              </a:pathLst>
            </a:custGeom>
            <a:solidFill>
              <a:srgbClr val="E7E8E9"/>
            </a:solidFill>
          </p:spPr>
        </p:sp>
        <p:sp>
          <p:nvSpPr>
            <p:cNvPr name="TextBox 4" id="4"/>
            <p:cNvSpPr txBox="true"/>
            <p:nvPr/>
          </p:nvSpPr>
          <p:spPr>
            <a:xfrm>
              <a:off x="0" y="-38100"/>
              <a:ext cx="4274726" cy="1587392"/>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8122811" y="0"/>
            <a:ext cx="2042378" cy="3375831"/>
          </a:xfrm>
          <a:custGeom>
            <a:avLst/>
            <a:gdLst/>
            <a:ahLst/>
            <a:cxnLst/>
            <a:rect r="r" b="b" t="t" l="l"/>
            <a:pathLst>
              <a:path h="3375831" w="2042378">
                <a:moveTo>
                  <a:pt x="0" y="0"/>
                </a:moveTo>
                <a:lnTo>
                  <a:pt x="2042378" y="0"/>
                </a:lnTo>
                <a:lnTo>
                  <a:pt x="2042378" y="3375831"/>
                </a:lnTo>
                <a:lnTo>
                  <a:pt x="0" y="33758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98601" y="3658415"/>
            <a:ext cx="12090799" cy="474665"/>
          </a:xfrm>
          <a:prstGeom prst="rect">
            <a:avLst/>
          </a:prstGeom>
        </p:spPr>
        <p:txBody>
          <a:bodyPr anchor="t" rtlCol="false" tIns="0" lIns="0" bIns="0" rIns="0">
            <a:spAutoFit/>
          </a:bodyPr>
          <a:lstStyle/>
          <a:p>
            <a:pPr algn="ctr">
              <a:lnSpc>
                <a:spcPts val="3762"/>
              </a:lnSpc>
              <a:spcBef>
                <a:spcPct val="0"/>
              </a:spcBef>
            </a:pPr>
            <a:r>
              <a:rPr lang="en-US" b="true" sz="2687">
                <a:solidFill>
                  <a:srgbClr val="000000"/>
                </a:solidFill>
                <a:latin typeface="Roboto Condensed Bold"/>
                <a:ea typeface="Roboto Condensed Bold"/>
                <a:cs typeface="Roboto Condensed Bold"/>
                <a:sym typeface="Roboto Condensed Bold"/>
              </a:rPr>
              <a:t>OVERVIEW OF THE KEY ALGORITHMS AND METHODS YOU COULD USE FOR ANALYSIS</a:t>
            </a:r>
          </a:p>
        </p:txBody>
      </p:sp>
      <p:sp>
        <p:nvSpPr>
          <p:cNvPr name="TextBox 7" id="7"/>
          <p:cNvSpPr txBox="true"/>
          <p:nvPr/>
        </p:nvSpPr>
        <p:spPr>
          <a:xfrm rot="0">
            <a:off x="3674495" y="4447405"/>
            <a:ext cx="10939009" cy="2325370"/>
          </a:xfrm>
          <a:prstGeom prst="rect">
            <a:avLst/>
          </a:prstGeom>
        </p:spPr>
        <p:txBody>
          <a:bodyPr anchor="t" rtlCol="false" tIns="0" lIns="0" bIns="0" rIns="0">
            <a:spAutoFit/>
          </a:bodyPr>
          <a:lstStyle/>
          <a:p>
            <a:pPr algn="ctr">
              <a:lnSpc>
                <a:spcPts val="3079"/>
              </a:lnSpc>
            </a:pPr>
            <a:r>
              <a:rPr lang="en-US" b="true" sz="2199">
                <a:solidFill>
                  <a:srgbClr val="000000"/>
                </a:solidFill>
                <a:latin typeface="Oswald Bold"/>
                <a:ea typeface="Oswald Bold"/>
                <a:cs typeface="Oswald Bold"/>
                <a:sym typeface="Oswald Bold"/>
              </a:rPr>
              <a:t>1.SIMPLE STATISTICAL FUNCTIONS</a:t>
            </a:r>
          </a:p>
          <a:p>
            <a:pPr algn="ctr">
              <a:lnSpc>
                <a:spcPts val="3079"/>
              </a:lnSpc>
            </a:pPr>
            <a:r>
              <a:rPr lang="en-US" b="true" sz="2199">
                <a:solidFill>
                  <a:srgbClr val="000000"/>
                </a:solidFill>
                <a:latin typeface="Oswald Bold"/>
                <a:ea typeface="Oswald Bold"/>
                <a:cs typeface="Oswald Bold"/>
                <a:sym typeface="Oswald Bold"/>
              </a:rPr>
              <a:t>2.CORRELATION COEFFICIENT FORMULAS</a:t>
            </a:r>
          </a:p>
          <a:p>
            <a:pPr algn="ctr">
              <a:lnSpc>
                <a:spcPts val="3079"/>
              </a:lnSpc>
            </a:pPr>
            <a:r>
              <a:rPr lang="en-US" b="true" sz="2199">
                <a:solidFill>
                  <a:srgbClr val="000000"/>
                </a:solidFill>
                <a:latin typeface="Oswald Bold"/>
                <a:ea typeface="Oswald Bold"/>
                <a:cs typeface="Oswald Bold"/>
                <a:sym typeface="Oswald Bold"/>
              </a:rPr>
              <a:t>3. LINEAR REGRESSION</a:t>
            </a:r>
          </a:p>
          <a:p>
            <a:pPr algn="ctr">
              <a:lnSpc>
                <a:spcPts val="3079"/>
              </a:lnSpc>
            </a:pPr>
            <a:r>
              <a:rPr lang="en-US" b="true" sz="2199">
                <a:solidFill>
                  <a:srgbClr val="000000"/>
                </a:solidFill>
                <a:latin typeface="Oswald Bold"/>
                <a:ea typeface="Oswald Bold"/>
                <a:cs typeface="Oswald Bold"/>
                <a:sym typeface="Oswald Bold"/>
              </a:rPr>
              <a:t>4.K-MEANS OR HIERARCHICAL CLUSTERING</a:t>
            </a:r>
          </a:p>
          <a:p>
            <a:pPr algn="ctr">
              <a:lnSpc>
                <a:spcPts val="3079"/>
              </a:lnSpc>
            </a:pPr>
            <a:r>
              <a:rPr lang="en-US" b="true" sz="2199">
                <a:solidFill>
                  <a:srgbClr val="000000"/>
                </a:solidFill>
                <a:latin typeface="Oswald Bold"/>
                <a:ea typeface="Oswald Bold"/>
                <a:cs typeface="Oswald Bold"/>
                <a:sym typeface="Oswald Bold"/>
              </a:rPr>
              <a:t>5.TIME-SERIES DECOMPOSITION</a:t>
            </a:r>
          </a:p>
          <a:p>
            <a:pPr algn="ctr">
              <a:lnSpc>
                <a:spcPts val="3079"/>
              </a:lnSpc>
              <a:spcBef>
                <a:spcPct val="0"/>
              </a:spcBef>
            </a:pPr>
            <a:r>
              <a:rPr lang="en-US" b="true" sz="2199">
                <a:solidFill>
                  <a:srgbClr val="000000"/>
                </a:solidFill>
                <a:latin typeface="Oswald Bold"/>
                <a:ea typeface="Oswald Bold"/>
                <a:cs typeface="Oswald Bold"/>
                <a:sym typeface="Oswald Bold"/>
              </a:rPr>
              <a:t>6.SENTIMENT ANALYSIS ALGORITHMS LIKE VADER</a:t>
            </a:r>
          </a:p>
        </p:txBody>
      </p:sp>
      <p:sp>
        <p:nvSpPr>
          <p:cNvPr name="TextBox 8" id="8"/>
          <p:cNvSpPr txBox="true"/>
          <p:nvPr/>
        </p:nvSpPr>
        <p:spPr>
          <a:xfrm rot="0">
            <a:off x="3098601" y="7449638"/>
            <a:ext cx="12090799" cy="240984"/>
          </a:xfrm>
          <a:prstGeom prst="rect">
            <a:avLst/>
          </a:prstGeom>
        </p:spPr>
        <p:txBody>
          <a:bodyPr anchor="t" rtlCol="false" tIns="0" lIns="0" bIns="0" rIns="0">
            <a:spAutoFit/>
          </a:bodyPr>
          <a:lstStyle/>
          <a:p>
            <a:pPr algn="ctr">
              <a:lnSpc>
                <a:spcPts val="1942"/>
              </a:lnSpc>
              <a:spcBef>
                <a:spcPct val="0"/>
              </a:spcBef>
            </a:pPr>
            <a:r>
              <a:rPr lang="en-US" b="true" sz="1387">
                <a:solidFill>
                  <a:srgbClr val="000000"/>
                </a:solidFill>
                <a:latin typeface="Roboto Condensed Bold"/>
                <a:ea typeface="Roboto Condensed Bold"/>
                <a:cs typeface="Roboto Condensed Bold"/>
                <a:sym typeface="Roboto Condensed Bold"/>
              </a:rPr>
              <a:t>LINK OF PYTHON CODE TO GENERATE VARIOUS GRAPHS AND DIAGRAMS</a:t>
            </a:r>
          </a:p>
        </p:txBody>
      </p:sp>
      <p:sp>
        <p:nvSpPr>
          <p:cNvPr name="TextBox 9" id="9"/>
          <p:cNvSpPr txBox="true"/>
          <p:nvPr/>
        </p:nvSpPr>
        <p:spPr>
          <a:xfrm rot="0">
            <a:off x="6128034" y="7811133"/>
            <a:ext cx="6031933" cy="225598"/>
          </a:xfrm>
          <a:prstGeom prst="rect">
            <a:avLst/>
          </a:prstGeom>
        </p:spPr>
        <p:txBody>
          <a:bodyPr anchor="t" rtlCol="false" tIns="0" lIns="0" bIns="0" rIns="0">
            <a:spAutoFit/>
          </a:bodyPr>
          <a:lstStyle/>
          <a:p>
            <a:pPr algn="l">
              <a:lnSpc>
                <a:spcPts val="1740"/>
              </a:lnSpc>
            </a:pPr>
            <a:r>
              <a:rPr lang="en-US" sz="1243" u="sng">
                <a:solidFill>
                  <a:srgbClr val="000000"/>
                </a:solidFill>
                <a:latin typeface="Arimo"/>
                <a:ea typeface="Arimo"/>
                <a:cs typeface="Arimo"/>
                <a:sym typeface="Arimo"/>
                <a:hlinkClick r:id="rId4" tooltip="https://github.com/GentleAgent/FDS_Presentation/blob/main/FDS_Presentation.ipynb"/>
              </a:rPr>
              <a:t>https://github.com/GentleAgent/FDS_Presentation/blob/main/FDS_Presentation.ipynb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33620" y="2157506"/>
            <a:ext cx="4832648" cy="6552744"/>
          </a:xfrm>
          <a:custGeom>
            <a:avLst/>
            <a:gdLst/>
            <a:ahLst/>
            <a:cxnLst/>
            <a:rect r="r" b="b" t="t" l="l"/>
            <a:pathLst>
              <a:path h="6552744" w="4832648">
                <a:moveTo>
                  <a:pt x="0" y="0"/>
                </a:moveTo>
                <a:lnTo>
                  <a:pt x="4832648" y="0"/>
                </a:lnTo>
                <a:lnTo>
                  <a:pt x="4832648" y="6552744"/>
                </a:lnTo>
                <a:lnTo>
                  <a:pt x="0" y="65527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1454" y="2480963"/>
            <a:ext cx="5863675" cy="2787649"/>
          </a:xfrm>
          <a:prstGeom prst="rect">
            <a:avLst/>
          </a:prstGeom>
        </p:spPr>
        <p:txBody>
          <a:bodyPr anchor="t" rtlCol="false" tIns="0" lIns="0" bIns="0" rIns="0">
            <a:spAutoFit/>
          </a:bodyPr>
          <a:lstStyle/>
          <a:p>
            <a:pPr algn="l">
              <a:lnSpc>
                <a:spcPts val="11200"/>
              </a:lnSpc>
            </a:pPr>
            <a:r>
              <a:rPr lang="en-US" sz="8000" b="true">
                <a:solidFill>
                  <a:srgbClr val="000000"/>
                </a:solidFill>
                <a:latin typeface="Oswald Bold"/>
                <a:ea typeface="Oswald Bold"/>
                <a:cs typeface="Oswald Bold"/>
                <a:sym typeface="Oswald Bold"/>
              </a:rPr>
              <a:t>LEARNING OBJECTIVE</a:t>
            </a:r>
          </a:p>
        </p:txBody>
      </p:sp>
      <p:sp>
        <p:nvSpPr>
          <p:cNvPr name="TextBox 4" id="4"/>
          <p:cNvSpPr txBox="true"/>
          <p:nvPr/>
        </p:nvSpPr>
        <p:spPr>
          <a:xfrm rot="0">
            <a:off x="1671454" y="5886250"/>
            <a:ext cx="7039040" cy="2050415"/>
          </a:xfrm>
          <a:prstGeom prst="rect">
            <a:avLst/>
          </a:prstGeom>
        </p:spPr>
        <p:txBody>
          <a:bodyPr anchor="t" rtlCol="false" tIns="0" lIns="0" bIns="0" rIns="0">
            <a:spAutoFit/>
          </a:bodyPr>
          <a:lstStyle/>
          <a:p>
            <a:pPr algn="l">
              <a:lnSpc>
                <a:spcPts val="4059"/>
              </a:lnSpc>
            </a:pPr>
            <a:r>
              <a:rPr lang="en-US" sz="2899" i="true">
                <a:solidFill>
                  <a:srgbClr val="000000"/>
                </a:solidFill>
                <a:latin typeface="Roboto Condensed Italics"/>
                <a:ea typeface="Roboto Condensed Italics"/>
                <a:cs typeface="Roboto Condensed Italics"/>
                <a:sym typeface="Roboto Condensed Italics"/>
              </a:rPr>
              <a:t>Conduct a short research project to answer a question, drawing on several sources and generating additional related, focused questions that allow for multiple avenues of exploration.</a:t>
            </a:r>
          </a:p>
        </p:txBody>
      </p:sp>
      <p:grpSp>
        <p:nvGrpSpPr>
          <p:cNvPr name="Group 5" id="5"/>
          <p:cNvGrpSpPr/>
          <p:nvPr/>
        </p:nvGrpSpPr>
        <p:grpSpPr>
          <a:xfrm rot="0">
            <a:off x="1028700" y="1028700"/>
            <a:ext cx="9201073" cy="8229600"/>
            <a:chOff x="0" y="0"/>
            <a:chExt cx="2423328" cy="2167467"/>
          </a:xfrm>
        </p:grpSpPr>
        <p:sp>
          <p:nvSpPr>
            <p:cNvPr name="Freeform 6" id="6"/>
            <p:cNvSpPr/>
            <p:nvPr/>
          </p:nvSpPr>
          <p:spPr>
            <a:xfrm flipH="false" flipV="false" rot="0">
              <a:off x="0" y="0"/>
              <a:ext cx="2423328" cy="2167467"/>
            </a:xfrm>
            <a:custGeom>
              <a:avLst/>
              <a:gdLst/>
              <a:ahLst/>
              <a:cxnLst/>
              <a:rect r="r" b="b" t="t" l="l"/>
              <a:pathLst>
                <a:path h="2167467" w="2423328">
                  <a:moveTo>
                    <a:pt x="0" y="0"/>
                  </a:moveTo>
                  <a:lnTo>
                    <a:pt x="2423328" y="0"/>
                  </a:lnTo>
                  <a:lnTo>
                    <a:pt x="2423328" y="2167467"/>
                  </a:lnTo>
                  <a:lnTo>
                    <a:pt x="0" y="2167467"/>
                  </a:lnTo>
                  <a:close/>
                </a:path>
              </a:pathLst>
            </a:custGeom>
            <a:solidFill>
              <a:srgbClr val="E7E8E9"/>
            </a:solidFill>
          </p:spPr>
        </p:sp>
        <p:sp>
          <p:nvSpPr>
            <p:cNvPr name="TextBox 7" id="7"/>
            <p:cNvSpPr txBox="true"/>
            <p:nvPr/>
          </p:nvSpPr>
          <p:spPr>
            <a:xfrm>
              <a:off x="0" y="-38100"/>
              <a:ext cx="2423328" cy="2205567"/>
            </a:xfrm>
            <a:prstGeom prst="rect">
              <a:avLst/>
            </a:prstGeom>
          </p:spPr>
          <p:txBody>
            <a:bodyPr anchor="ctr" rtlCol="false" tIns="50800" lIns="50800" bIns="50800" rIns="50800"/>
            <a:lstStyle/>
            <a:p>
              <a:pPr algn="ctr">
                <a:lnSpc>
                  <a:spcPts val="2339"/>
                </a:lnSpc>
              </a:pPr>
            </a:p>
          </p:txBody>
        </p:sp>
      </p:grpSp>
      <p:sp>
        <p:nvSpPr>
          <p:cNvPr name="TextBox 8" id="8"/>
          <p:cNvSpPr txBox="true"/>
          <p:nvPr/>
        </p:nvSpPr>
        <p:spPr>
          <a:xfrm rot="0">
            <a:off x="1823854" y="2005106"/>
            <a:ext cx="5863675" cy="2787649"/>
          </a:xfrm>
          <a:prstGeom prst="rect">
            <a:avLst/>
          </a:prstGeom>
        </p:spPr>
        <p:txBody>
          <a:bodyPr anchor="t" rtlCol="false" tIns="0" lIns="0" bIns="0" rIns="0">
            <a:spAutoFit/>
          </a:bodyPr>
          <a:lstStyle/>
          <a:p>
            <a:pPr algn="l">
              <a:lnSpc>
                <a:spcPts val="11200"/>
              </a:lnSpc>
            </a:pPr>
            <a:r>
              <a:rPr lang="en-US" sz="8000" b="true">
                <a:solidFill>
                  <a:srgbClr val="000000"/>
                </a:solidFill>
                <a:latin typeface="Oswald Bold"/>
                <a:ea typeface="Oswald Bold"/>
                <a:cs typeface="Oswald Bold"/>
                <a:sym typeface="Oswald Bold"/>
              </a:rPr>
              <a:t>LEARNING OBJECTIVE</a:t>
            </a:r>
          </a:p>
        </p:txBody>
      </p:sp>
      <p:sp>
        <p:nvSpPr>
          <p:cNvPr name="TextBox 9" id="9"/>
          <p:cNvSpPr txBox="true"/>
          <p:nvPr/>
        </p:nvSpPr>
        <p:spPr>
          <a:xfrm rot="0">
            <a:off x="1823854" y="4857550"/>
            <a:ext cx="7039040" cy="4107815"/>
          </a:xfrm>
          <a:prstGeom prst="rect">
            <a:avLst/>
          </a:prstGeom>
        </p:spPr>
        <p:txBody>
          <a:bodyPr anchor="t" rtlCol="false" tIns="0" lIns="0" bIns="0" rIns="0">
            <a:spAutoFit/>
          </a:bodyPr>
          <a:lstStyle/>
          <a:p>
            <a:pPr algn="l">
              <a:lnSpc>
                <a:spcPts val="4059"/>
              </a:lnSpc>
            </a:pPr>
            <a:r>
              <a:rPr lang="en-US" sz="2899" i="true">
                <a:solidFill>
                  <a:srgbClr val="000000"/>
                </a:solidFill>
                <a:latin typeface="Roboto Condensed Italics"/>
                <a:ea typeface="Roboto Condensed Italics"/>
                <a:cs typeface="Roboto Condensed Italics"/>
                <a:sym typeface="Roboto Condensed Italics"/>
              </a:rPr>
              <a:t>The objective of this presentation is to explore the key factors that influence the success of movies using data-driven insights. Through the analysis of movie budgets, box office earnings, IMDb ratings, and genres, the presentation aims to identify patterns and relationships that contribute to a movie's financial and critical success.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095" y="813389"/>
            <a:ext cx="8209790" cy="7635128"/>
          </a:xfrm>
          <a:custGeom>
            <a:avLst/>
            <a:gdLst/>
            <a:ahLst/>
            <a:cxnLst/>
            <a:rect r="r" b="b" t="t" l="l"/>
            <a:pathLst>
              <a:path h="7635128" w="8209790">
                <a:moveTo>
                  <a:pt x="0" y="0"/>
                </a:moveTo>
                <a:lnTo>
                  <a:pt x="8209790" y="0"/>
                </a:lnTo>
                <a:lnTo>
                  <a:pt x="8209790" y="7635128"/>
                </a:lnTo>
                <a:lnTo>
                  <a:pt x="0" y="7635128"/>
                </a:lnTo>
                <a:lnTo>
                  <a:pt x="0" y="0"/>
                </a:lnTo>
                <a:close/>
              </a:path>
            </a:pathLst>
          </a:custGeom>
          <a:blipFill>
            <a:blip r:embed="rId2"/>
            <a:stretch>
              <a:fillRect l="-4874" t="0" r="-5839" b="0"/>
            </a:stretch>
          </a:blipFill>
        </p:spPr>
      </p:sp>
      <p:sp>
        <p:nvSpPr>
          <p:cNvPr name="TextBox 3" id="3"/>
          <p:cNvSpPr txBox="true"/>
          <p:nvPr/>
        </p:nvSpPr>
        <p:spPr>
          <a:xfrm rot="0">
            <a:off x="8881775" y="737189"/>
            <a:ext cx="8106278" cy="1313174"/>
          </a:xfrm>
          <a:prstGeom prst="rect">
            <a:avLst/>
          </a:prstGeom>
        </p:spPr>
        <p:txBody>
          <a:bodyPr anchor="t" rtlCol="false" tIns="0" lIns="0" bIns="0" rIns="0">
            <a:spAutoFit/>
          </a:bodyPr>
          <a:lstStyle/>
          <a:p>
            <a:pPr algn="l">
              <a:lnSpc>
                <a:spcPts val="5320"/>
              </a:lnSpc>
            </a:pPr>
            <a:r>
              <a:rPr lang="en-US" sz="3800" b="true">
                <a:solidFill>
                  <a:srgbClr val="000000"/>
                </a:solidFill>
                <a:latin typeface="Oswald Bold"/>
                <a:ea typeface="Oswald Bold"/>
                <a:cs typeface="Oswald Bold"/>
                <a:sym typeface="Oswald Bold"/>
              </a:rPr>
              <a:t>CORRELATION BETWEEN BUDGET, BOX OFFICE, AND IMDB SCORE</a:t>
            </a:r>
          </a:p>
        </p:txBody>
      </p:sp>
      <p:sp>
        <p:nvSpPr>
          <p:cNvPr name="TextBox 4" id="4"/>
          <p:cNvSpPr txBox="true"/>
          <p:nvPr/>
        </p:nvSpPr>
        <p:spPr>
          <a:xfrm rot="0">
            <a:off x="9144000" y="3019425"/>
            <a:ext cx="7581828" cy="4181475"/>
          </a:xfrm>
          <a:prstGeom prst="rect">
            <a:avLst/>
          </a:prstGeom>
        </p:spPr>
        <p:txBody>
          <a:bodyPr anchor="t" rtlCol="false" tIns="0" lIns="0" bIns="0" rIns="0">
            <a:spAutoFit/>
          </a:bodyPr>
          <a:lstStyle/>
          <a:p>
            <a:pPr algn="l">
              <a:lnSpc>
                <a:spcPts val="4199"/>
              </a:lnSpc>
            </a:pPr>
            <a:r>
              <a:rPr lang="en-US" sz="2999">
                <a:solidFill>
                  <a:srgbClr val="000000"/>
                </a:solidFill>
                <a:latin typeface="Roboto Condensed"/>
                <a:ea typeface="Roboto Condensed"/>
                <a:cs typeface="Roboto Condensed"/>
                <a:sym typeface="Roboto Condensed"/>
              </a:rPr>
              <a:t>•We found a strong correlation between budget and box office revenue, indicating that higher-budget movies tend to generate more revenue. However, the relationship between IMDb scores and box office earnings is weaker, suggesting that audience ratings have some influence but are not decisive.</a:t>
            </a:r>
          </a:p>
          <a:p>
            <a:pPr algn="l">
              <a:lnSpc>
                <a:spcPts val="41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9575" y="346927"/>
            <a:ext cx="17431508" cy="9523156"/>
            <a:chOff x="0" y="0"/>
            <a:chExt cx="4591014" cy="2508156"/>
          </a:xfrm>
        </p:grpSpPr>
        <p:sp>
          <p:nvSpPr>
            <p:cNvPr name="Freeform 3" id="3"/>
            <p:cNvSpPr/>
            <p:nvPr/>
          </p:nvSpPr>
          <p:spPr>
            <a:xfrm flipH="false" flipV="false" rot="0">
              <a:off x="0" y="0"/>
              <a:ext cx="4591014" cy="2508156"/>
            </a:xfrm>
            <a:custGeom>
              <a:avLst/>
              <a:gdLst/>
              <a:ahLst/>
              <a:cxnLst/>
              <a:rect r="r" b="b" t="t" l="l"/>
              <a:pathLst>
                <a:path h="2508156" w="4591014">
                  <a:moveTo>
                    <a:pt x="0" y="0"/>
                  </a:moveTo>
                  <a:lnTo>
                    <a:pt x="4591014" y="0"/>
                  </a:lnTo>
                  <a:lnTo>
                    <a:pt x="4591014" y="2508156"/>
                  </a:lnTo>
                  <a:lnTo>
                    <a:pt x="0" y="2508156"/>
                  </a:lnTo>
                  <a:close/>
                </a:path>
              </a:pathLst>
            </a:custGeom>
            <a:solidFill>
              <a:srgbClr val="E7E8E9"/>
            </a:solidFill>
          </p:spPr>
        </p:sp>
        <p:sp>
          <p:nvSpPr>
            <p:cNvPr name="TextBox 4" id="4"/>
            <p:cNvSpPr txBox="true"/>
            <p:nvPr/>
          </p:nvSpPr>
          <p:spPr>
            <a:xfrm>
              <a:off x="0" y="-38100"/>
              <a:ext cx="4591014" cy="2546256"/>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826604" y="1425523"/>
            <a:ext cx="7484457" cy="6579028"/>
          </a:xfrm>
          <a:custGeom>
            <a:avLst/>
            <a:gdLst/>
            <a:ahLst/>
            <a:cxnLst/>
            <a:rect r="r" b="b" t="t" l="l"/>
            <a:pathLst>
              <a:path h="6579028" w="7484457">
                <a:moveTo>
                  <a:pt x="0" y="0"/>
                </a:moveTo>
                <a:lnTo>
                  <a:pt x="7484456" y="0"/>
                </a:lnTo>
                <a:lnTo>
                  <a:pt x="7484456" y="6579028"/>
                </a:lnTo>
                <a:lnTo>
                  <a:pt x="0" y="6579028"/>
                </a:lnTo>
                <a:lnTo>
                  <a:pt x="0" y="0"/>
                </a:lnTo>
                <a:close/>
              </a:path>
            </a:pathLst>
          </a:custGeom>
          <a:blipFill>
            <a:blip r:embed="rId2"/>
            <a:stretch>
              <a:fillRect l="-4067" t="0" r="-7103" b="0"/>
            </a:stretch>
          </a:blipFill>
        </p:spPr>
      </p:sp>
      <p:sp>
        <p:nvSpPr>
          <p:cNvPr name="Freeform 6" id="6"/>
          <p:cNvSpPr/>
          <p:nvPr/>
        </p:nvSpPr>
        <p:spPr>
          <a:xfrm flipH="false" flipV="false" rot="0">
            <a:off x="10693857" y="5143500"/>
            <a:ext cx="3686480" cy="3512210"/>
          </a:xfrm>
          <a:custGeom>
            <a:avLst/>
            <a:gdLst/>
            <a:ahLst/>
            <a:cxnLst/>
            <a:rect r="r" b="b" t="t" l="l"/>
            <a:pathLst>
              <a:path h="3512210" w="3686480">
                <a:moveTo>
                  <a:pt x="0" y="0"/>
                </a:moveTo>
                <a:lnTo>
                  <a:pt x="3686480" y="0"/>
                </a:lnTo>
                <a:lnTo>
                  <a:pt x="3686480" y="3512210"/>
                </a:lnTo>
                <a:lnTo>
                  <a:pt x="0" y="3512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472959" y="733425"/>
            <a:ext cx="4064138" cy="523875"/>
          </a:xfrm>
          <a:prstGeom prst="rect">
            <a:avLst/>
          </a:prstGeom>
        </p:spPr>
        <p:txBody>
          <a:bodyPr anchor="t" rtlCol="false" tIns="0" lIns="0" bIns="0" rIns="0">
            <a:spAutoFit/>
          </a:bodyPr>
          <a:lstStyle/>
          <a:p>
            <a:pPr algn="l">
              <a:lnSpc>
                <a:spcPts val="4200"/>
              </a:lnSpc>
            </a:pPr>
            <a:r>
              <a:rPr lang="en-US" sz="3000" b="true">
                <a:solidFill>
                  <a:srgbClr val="000000"/>
                </a:solidFill>
                <a:latin typeface="Oswald Bold"/>
                <a:ea typeface="Oswald Bold"/>
                <a:cs typeface="Oswald Bold"/>
                <a:sym typeface="Oswald Bold"/>
              </a:rPr>
              <a:t>BOX OFFICE VS BUDGET</a:t>
            </a:r>
          </a:p>
        </p:txBody>
      </p:sp>
      <p:sp>
        <p:nvSpPr>
          <p:cNvPr name="TextBox 8" id="8"/>
          <p:cNvSpPr txBox="true"/>
          <p:nvPr/>
        </p:nvSpPr>
        <p:spPr>
          <a:xfrm rot="0">
            <a:off x="8472959" y="2064385"/>
            <a:ext cx="8590045" cy="3079115"/>
          </a:xfrm>
          <a:prstGeom prst="rect">
            <a:avLst/>
          </a:prstGeom>
        </p:spPr>
        <p:txBody>
          <a:bodyPr anchor="t" rtlCol="false" tIns="0" lIns="0" bIns="0" rIns="0">
            <a:spAutoFit/>
          </a:bodyPr>
          <a:lstStyle/>
          <a:p>
            <a:pPr algn="l">
              <a:lnSpc>
                <a:spcPts val="4060"/>
              </a:lnSpc>
            </a:pPr>
            <a:r>
              <a:rPr lang="en-US" sz="2900">
                <a:solidFill>
                  <a:srgbClr val="000000"/>
                </a:solidFill>
                <a:latin typeface="Roboto Condensed"/>
                <a:ea typeface="Roboto Condensed"/>
                <a:cs typeface="Roboto Condensed"/>
                <a:sym typeface="Roboto Condensed"/>
              </a:rPr>
              <a:t>•A scatter plot analysis between box office revenue and budget reveals a positive relationship. While higher-budget films generally perform better at the box office, some low-budget films have achieved significant success, indicating that budget is not the only determining factor.</a:t>
            </a:r>
          </a:p>
          <a:p>
            <a:pPr algn="l">
              <a:lnSpc>
                <a:spcPts val="406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3563" y="1028700"/>
            <a:ext cx="8430437" cy="8229600"/>
            <a:chOff x="0" y="0"/>
            <a:chExt cx="2220362" cy="2167467"/>
          </a:xfrm>
        </p:grpSpPr>
        <p:sp>
          <p:nvSpPr>
            <p:cNvPr name="Freeform 3" id="3"/>
            <p:cNvSpPr/>
            <p:nvPr/>
          </p:nvSpPr>
          <p:spPr>
            <a:xfrm flipH="false" flipV="false" rot="0">
              <a:off x="0" y="0"/>
              <a:ext cx="2220362" cy="2167467"/>
            </a:xfrm>
            <a:custGeom>
              <a:avLst/>
              <a:gdLst/>
              <a:ahLst/>
              <a:cxnLst/>
              <a:rect r="r" b="b" t="t" l="l"/>
              <a:pathLst>
                <a:path h="2167467" w="2220362">
                  <a:moveTo>
                    <a:pt x="0" y="0"/>
                  </a:moveTo>
                  <a:lnTo>
                    <a:pt x="2220362" y="0"/>
                  </a:lnTo>
                  <a:lnTo>
                    <a:pt x="2220362" y="2167467"/>
                  </a:lnTo>
                  <a:lnTo>
                    <a:pt x="0" y="2167467"/>
                  </a:lnTo>
                  <a:close/>
                </a:path>
              </a:pathLst>
            </a:custGeom>
            <a:solidFill>
              <a:srgbClr val="E7E8E9"/>
            </a:solidFill>
          </p:spPr>
        </p:sp>
        <p:sp>
          <p:nvSpPr>
            <p:cNvPr name="TextBox 4" id="4"/>
            <p:cNvSpPr txBox="true"/>
            <p:nvPr/>
          </p:nvSpPr>
          <p:spPr>
            <a:xfrm>
              <a:off x="0" y="-38100"/>
              <a:ext cx="2220362" cy="2205567"/>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9144000" y="1781504"/>
            <a:ext cx="9144000" cy="6745569"/>
          </a:xfrm>
          <a:custGeom>
            <a:avLst/>
            <a:gdLst/>
            <a:ahLst/>
            <a:cxnLst/>
            <a:rect r="r" b="b" t="t" l="l"/>
            <a:pathLst>
              <a:path h="6745569" w="9144000">
                <a:moveTo>
                  <a:pt x="0" y="0"/>
                </a:moveTo>
                <a:lnTo>
                  <a:pt x="9144000" y="0"/>
                </a:lnTo>
                <a:lnTo>
                  <a:pt x="9144000" y="6745569"/>
                </a:lnTo>
                <a:lnTo>
                  <a:pt x="0" y="6745569"/>
                </a:lnTo>
                <a:lnTo>
                  <a:pt x="0" y="0"/>
                </a:lnTo>
                <a:close/>
              </a:path>
            </a:pathLst>
          </a:custGeom>
          <a:blipFill>
            <a:blip r:embed="rId2"/>
            <a:stretch>
              <a:fillRect l="0" t="-1736" r="0" b="-93"/>
            </a:stretch>
          </a:blipFill>
        </p:spPr>
      </p:sp>
      <p:sp>
        <p:nvSpPr>
          <p:cNvPr name="TextBox 6" id="6"/>
          <p:cNvSpPr txBox="true"/>
          <p:nvPr/>
        </p:nvSpPr>
        <p:spPr>
          <a:xfrm rot="0">
            <a:off x="1326942" y="1424231"/>
            <a:ext cx="7203680" cy="638345"/>
          </a:xfrm>
          <a:prstGeom prst="rect">
            <a:avLst/>
          </a:prstGeom>
        </p:spPr>
        <p:txBody>
          <a:bodyPr anchor="t" rtlCol="false" tIns="0" lIns="0" bIns="0" rIns="0">
            <a:spAutoFit/>
          </a:bodyPr>
          <a:lstStyle/>
          <a:p>
            <a:pPr algn="l">
              <a:lnSpc>
                <a:spcPts val="5240"/>
              </a:lnSpc>
            </a:pPr>
            <a:r>
              <a:rPr lang="en-US" sz="3743" b="true">
                <a:solidFill>
                  <a:srgbClr val="000000"/>
                </a:solidFill>
                <a:latin typeface="Oswald Bold"/>
                <a:ea typeface="Oswald Bold"/>
                <a:cs typeface="Oswald Bold"/>
                <a:sym typeface="Oswald Bold"/>
              </a:rPr>
              <a:t>TRENDS IN MOVIE GENRES OVER TIME</a:t>
            </a:r>
          </a:p>
        </p:txBody>
      </p:sp>
      <p:sp>
        <p:nvSpPr>
          <p:cNvPr name="TextBox 7" id="7"/>
          <p:cNvSpPr txBox="true"/>
          <p:nvPr/>
        </p:nvSpPr>
        <p:spPr>
          <a:xfrm rot="0">
            <a:off x="2091286" y="2404021"/>
            <a:ext cx="5674991" cy="5732547"/>
          </a:xfrm>
          <a:prstGeom prst="rect">
            <a:avLst/>
          </a:prstGeom>
        </p:spPr>
        <p:txBody>
          <a:bodyPr anchor="t" rtlCol="false" tIns="0" lIns="0" bIns="0" rIns="0">
            <a:spAutoFit/>
          </a:bodyPr>
          <a:lstStyle/>
          <a:p>
            <a:pPr algn="l">
              <a:lnSpc>
                <a:spcPts val="4522"/>
              </a:lnSpc>
            </a:pPr>
            <a:r>
              <a:rPr lang="en-US" sz="3230" i="true">
                <a:solidFill>
                  <a:srgbClr val="000000"/>
                </a:solidFill>
                <a:latin typeface="Roboto Condensed Italics"/>
                <a:ea typeface="Roboto Condensed Italics"/>
                <a:cs typeface="Roboto Condensed Italics"/>
                <a:sym typeface="Roboto Condensed Italics"/>
              </a:rPr>
              <a:t>•An analysis of genre trends over the years shows shifts in audience preferences. Action and superhero genres have seen a significant rise, while traditional genres like drama and romance have fluctuated. Understanding these trends can help industry professionals predict future demand.</a:t>
            </a:r>
          </a:p>
          <a:p>
            <a:pPr algn="l">
              <a:lnSpc>
                <a:spcPts val="452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45145"/>
            <a:ext cx="6335356" cy="8213155"/>
            <a:chOff x="0" y="0"/>
            <a:chExt cx="1668571" cy="2163135"/>
          </a:xfrm>
        </p:grpSpPr>
        <p:sp>
          <p:nvSpPr>
            <p:cNvPr name="Freeform 3" id="3"/>
            <p:cNvSpPr/>
            <p:nvPr/>
          </p:nvSpPr>
          <p:spPr>
            <a:xfrm flipH="false" flipV="false" rot="0">
              <a:off x="0" y="0"/>
              <a:ext cx="1668571" cy="2163135"/>
            </a:xfrm>
            <a:custGeom>
              <a:avLst/>
              <a:gdLst/>
              <a:ahLst/>
              <a:cxnLst/>
              <a:rect r="r" b="b" t="t" l="l"/>
              <a:pathLst>
                <a:path h="2163135" w="1668571">
                  <a:moveTo>
                    <a:pt x="0" y="0"/>
                  </a:moveTo>
                  <a:lnTo>
                    <a:pt x="1668571" y="0"/>
                  </a:lnTo>
                  <a:lnTo>
                    <a:pt x="1668571" y="2163135"/>
                  </a:lnTo>
                  <a:lnTo>
                    <a:pt x="0" y="2163135"/>
                  </a:lnTo>
                  <a:close/>
                </a:path>
              </a:pathLst>
            </a:custGeom>
            <a:solidFill>
              <a:srgbClr val="E7E8E9"/>
            </a:solidFill>
          </p:spPr>
        </p:sp>
        <p:sp>
          <p:nvSpPr>
            <p:cNvPr name="TextBox 4" id="4"/>
            <p:cNvSpPr txBox="true"/>
            <p:nvPr/>
          </p:nvSpPr>
          <p:spPr>
            <a:xfrm>
              <a:off x="0" y="-38100"/>
              <a:ext cx="1668571" cy="2201235"/>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7364056" y="1028700"/>
            <a:ext cx="10388900" cy="8213155"/>
          </a:xfrm>
          <a:custGeom>
            <a:avLst/>
            <a:gdLst/>
            <a:ahLst/>
            <a:cxnLst/>
            <a:rect r="r" b="b" t="t" l="l"/>
            <a:pathLst>
              <a:path h="8213155" w="10388900">
                <a:moveTo>
                  <a:pt x="0" y="0"/>
                </a:moveTo>
                <a:lnTo>
                  <a:pt x="10388900" y="0"/>
                </a:lnTo>
                <a:lnTo>
                  <a:pt x="10388900" y="8213155"/>
                </a:lnTo>
                <a:lnTo>
                  <a:pt x="0" y="8213155"/>
                </a:lnTo>
                <a:lnTo>
                  <a:pt x="0" y="0"/>
                </a:lnTo>
                <a:close/>
              </a:path>
            </a:pathLst>
          </a:custGeom>
          <a:blipFill>
            <a:blip r:embed="rId2"/>
            <a:stretch>
              <a:fillRect l="-1363" t="0" r="-54" b="0"/>
            </a:stretch>
          </a:blipFill>
        </p:spPr>
      </p:sp>
      <p:sp>
        <p:nvSpPr>
          <p:cNvPr name="TextBox 6" id="6"/>
          <p:cNvSpPr txBox="true"/>
          <p:nvPr/>
        </p:nvSpPr>
        <p:spPr>
          <a:xfrm rot="0">
            <a:off x="1521454" y="1830676"/>
            <a:ext cx="5349848" cy="622929"/>
          </a:xfrm>
          <a:prstGeom prst="rect">
            <a:avLst/>
          </a:prstGeom>
        </p:spPr>
        <p:txBody>
          <a:bodyPr anchor="t" rtlCol="false" tIns="0" lIns="0" bIns="0" rIns="0">
            <a:spAutoFit/>
          </a:bodyPr>
          <a:lstStyle/>
          <a:p>
            <a:pPr algn="l">
              <a:lnSpc>
                <a:spcPts val="5040"/>
              </a:lnSpc>
            </a:pPr>
            <a:r>
              <a:rPr lang="en-US" sz="3600" b="true">
                <a:solidFill>
                  <a:srgbClr val="000000"/>
                </a:solidFill>
                <a:latin typeface="Oswald Bold"/>
                <a:ea typeface="Oswald Bold"/>
                <a:cs typeface="Oswald Bold"/>
                <a:sym typeface="Oswald Bold"/>
              </a:rPr>
              <a:t>IMDB SCORE DISTRIBUTION</a:t>
            </a:r>
          </a:p>
        </p:txBody>
      </p:sp>
      <p:sp>
        <p:nvSpPr>
          <p:cNvPr name="TextBox 7" id="7"/>
          <p:cNvSpPr txBox="true"/>
          <p:nvPr/>
        </p:nvSpPr>
        <p:spPr>
          <a:xfrm rot="0">
            <a:off x="1775135" y="2866772"/>
            <a:ext cx="4842486" cy="4622165"/>
          </a:xfrm>
          <a:prstGeom prst="rect">
            <a:avLst/>
          </a:prstGeom>
        </p:spPr>
        <p:txBody>
          <a:bodyPr anchor="t" rtlCol="false" tIns="0" lIns="0" bIns="0" rIns="0">
            <a:spAutoFit/>
          </a:bodyPr>
          <a:lstStyle/>
          <a:p>
            <a:pPr algn="l">
              <a:lnSpc>
                <a:spcPts val="4059"/>
              </a:lnSpc>
            </a:pPr>
            <a:r>
              <a:rPr lang="en-US" sz="2899">
                <a:solidFill>
                  <a:srgbClr val="000000"/>
                </a:solidFill>
                <a:latin typeface="Roboto Condensed"/>
                <a:ea typeface="Roboto Condensed"/>
                <a:cs typeface="Roboto Condensed"/>
                <a:sym typeface="Roboto Condensed"/>
              </a:rPr>
              <a:t>•The distribution of IMDb scores reveals that most movies tend to receive moderate ratings, with very few reaching exceptionally high scores. This distribution shows the competitive nature of receiving top ratings in the industry.</a:t>
            </a:r>
          </a:p>
          <a:p>
            <a:pPr algn="l">
              <a:lnSpc>
                <a:spcPts val="40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0816" y="371599"/>
            <a:ext cx="8549259" cy="9543801"/>
            <a:chOff x="0" y="0"/>
            <a:chExt cx="2251657" cy="2513594"/>
          </a:xfrm>
        </p:grpSpPr>
        <p:sp>
          <p:nvSpPr>
            <p:cNvPr name="Freeform 3" id="3"/>
            <p:cNvSpPr/>
            <p:nvPr/>
          </p:nvSpPr>
          <p:spPr>
            <a:xfrm flipH="false" flipV="false" rot="0">
              <a:off x="0" y="0"/>
              <a:ext cx="2251657" cy="2513594"/>
            </a:xfrm>
            <a:custGeom>
              <a:avLst/>
              <a:gdLst/>
              <a:ahLst/>
              <a:cxnLst/>
              <a:rect r="r" b="b" t="t" l="l"/>
              <a:pathLst>
                <a:path h="2513594" w="2251657">
                  <a:moveTo>
                    <a:pt x="0" y="0"/>
                  </a:moveTo>
                  <a:lnTo>
                    <a:pt x="2251657" y="0"/>
                  </a:lnTo>
                  <a:lnTo>
                    <a:pt x="2251657" y="2513594"/>
                  </a:lnTo>
                  <a:lnTo>
                    <a:pt x="0" y="2513594"/>
                  </a:lnTo>
                  <a:close/>
                </a:path>
              </a:pathLst>
            </a:custGeom>
            <a:solidFill>
              <a:srgbClr val="E7E8E9"/>
            </a:solidFill>
          </p:spPr>
        </p:sp>
        <p:sp>
          <p:nvSpPr>
            <p:cNvPr name="TextBox 4" id="4"/>
            <p:cNvSpPr txBox="true"/>
            <p:nvPr/>
          </p:nvSpPr>
          <p:spPr>
            <a:xfrm>
              <a:off x="0" y="-38100"/>
              <a:ext cx="2251657" cy="2551694"/>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8730075" y="2046742"/>
            <a:ext cx="9557925" cy="5535678"/>
          </a:xfrm>
          <a:custGeom>
            <a:avLst/>
            <a:gdLst/>
            <a:ahLst/>
            <a:cxnLst/>
            <a:rect r="r" b="b" t="t" l="l"/>
            <a:pathLst>
              <a:path h="5535678" w="9557925">
                <a:moveTo>
                  <a:pt x="0" y="0"/>
                </a:moveTo>
                <a:lnTo>
                  <a:pt x="9557925" y="0"/>
                </a:lnTo>
                <a:lnTo>
                  <a:pt x="9557925" y="5535679"/>
                </a:lnTo>
                <a:lnTo>
                  <a:pt x="0" y="5535679"/>
                </a:lnTo>
                <a:lnTo>
                  <a:pt x="0" y="0"/>
                </a:lnTo>
                <a:close/>
              </a:path>
            </a:pathLst>
          </a:custGeom>
          <a:blipFill>
            <a:blip r:embed="rId2"/>
            <a:stretch>
              <a:fillRect l="-648" t="0" r="-526" b="-5469"/>
            </a:stretch>
          </a:blipFill>
        </p:spPr>
      </p:sp>
      <p:sp>
        <p:nvSpPr>
          <p:cNvPr name="TextBox 6" id="6"/>
          <p:cNvSpPr txBox="true"/>
          <p:nvPr/>
        </p:nvSpPr>
        <p:spPr>
          <a:xfrm rot="0">
            <a:off x="180816" y="334013"/>
            <a:ext cx="7442163" cy="1313174"/>
          </a:xfrm>
          <a:prstGeom prst="rect">
            <a:avLst/>
          </a:prstGeom>
        </p:spPr>
        <p:txBody>
          <a:bodyPr anchor="t" rtlCol="false" tIns="0" lIns="0" bIns="0" rIns="0">
            <a:spAutoFit/>
          </a:bodyPr>
          <a:lstStyle/>
          <a:p>
            <a:pPr algn="l">
              <a:lnSpc>
                <a:spcPts val="5320"/>
              </a:lnSpc>
            </a:pPr>
            <a:r>
              <a:rPr lang="en-US" sz="3800" b="true">
                <a:solidFill>
                  <a:srgbClr val="000000"/>
                </a:solidFill>
                <a:latin typeface="Oswald Bold"/>
                <a:ea typeface="Oswald Bold"/>
                <a:cs typeface="Oswald Bold"/>
                <a:sym typeface="Oswald Bold"/>
              </a:rPr>
              <a:t>ANALYSIS OF BOX OFFICE EARNINGS BY GENRE</a:t>
            </a:r>
          </a:p>
        </p:txBody>
      </p:sp>
      <p:sp>
        <p:nvSpPr>
          <p:cNvPr name="TextBox 7" id="7"/>
          <p:cNvSpPr txBox="true"/>
          <p:nvPr/>
        </p:nvSpPr>
        <p:spPr>
          <a:xfrm rot="0">
            <a:off x="0" y="1580512"/>
            <a:ext cx="8730075" cy="8258439"/>
          </a:xfrm>
          <a:prstGeom prst="rect">
            <a:avLst/>
          </a:prstGeom>
        </p:spPr>
        <p:txBody>
          <a:bodyPr anchor="t" rtlCol="false" tIns="0" lIns="0" bIns="0" rIns="0">
            <a:spAutoFit/>
          </a:bodyPr>
          <a:lstStyle/>
          <a:p>
            <a:pPr algn="l" marL="596997" indent="-298499" lvl="1">
              <a:lnSpc>
                <a:spcPts val="3871"/>
              </a:lnSpc>
              <a:buFont typeface="Arial"/>
              <a:buChar char="•"/>
            </a:pPr>
            <a:r>
              <a:rPr lang="en-US" sz="2765" i="true">
                <a:solidFill>
                  <a:srgbClr val="000000"/>
                </a:solidFill>
                <a:latin typeface="Roboto Condensed Italics"/>
                <a:ea typeface="Roboto Condensed Italics"/>
                <a:cs typeface="Roboto Condensed Italics"/>
                <a:sym typeface="Roboto Condensed Italics"/>
              </a:rPr>
              <a:t>Action and Adventure films generally have the highest box office earnings, with numerous outliers exceeding $1 billion in revenue. These genres tend to feature blockbuster franchises that perform exceptionally well financially.</a:t>
            </a:r>
          </a:p>
          <a:p>
            <a:pPr algn="l" marL="596997" indent="-298499" lvl="1">
              <a:lnSpc>
                <a:spcPts val="3871"/>
              </a:lnSpc>
              <a:buFont typeface="Arial"/>
              <a:buChar char="•"/>
            </a:pPr>
            <a:r>
              <a:rPr lang="en-US" sz="2765" i="true">
                <a:solidFill>
                  <a:srgbClr val="000000"/>
                </a:solidFill>
                <a:latin typeface="Roboto Condensed Italics"/>
                <a:ea typeface="Roboto Condensed Italics"/>
                <a:cs typeface="Roboto Condensed Italics"/>
                <a:sym typeface="Roboto Condensed Italics"/>
              </a:rPr>
              <a:t>Animation films also demonstrate strong performance, with several instances surpassing $1 billion. This reflects the high profitability of animated family movies, particularly those produced by major studios like Disney and Pixar.</a:t>
            </a:r>
          </a:p>
          <a:p>
            <a:pPr algn="l" marL="596997" indent="-298499" lvl="1">
              <a:lnSpc>
                <a:spcPts val="3871"/>
              </a:lnSpc>
              <a:buFont typeface="Arial"/>
              <a:buChar char="•"/>
            </a:pPr>
            <a:r>
              <a:rPr lang="en-US" sz="2765" i="true">
                <a:solidFill>
                  <a:srgbClr val="000000"/>
                </a:solidFill>
                <a:latin typeface="Roboto Condensed Italics"/>
                <a:ea typeface="Roboto Condensed Italics"/>
                <a:cs typeface="Roboto Condensed Italics"/>
                <a:sym typeface="Roboto Condensed Italics"/>
              </a:rPr>
              <a:t>Drama, Comedy, and Horror have more moderate box office earnings, with fewer extreme outliers. Although they are popular genres, their financial success is typically lower compared to action and animation.</a:t>
            </a:r>
          </a:p>
          <a:p>
            <a:pPr algn="l" marL="596997" indent="-298499" lvl="1">
              <a:lnSpc>
                <a:spcPts val="3871"/>
              </a:lnSpc>
              <a:buFont typeface="Arial"/>
              <a:buChar char="•"/>
            </a:pPr>
            <a:r>
              <a:rPr lang="en-US" sz="2765" i="true">
                <a:solidFill>
                  <a:srgbClr val="000000"/>
                </a:solidFill>
                <a:latin typeface="Roboto Condensed Italics"/>
                <a:ea typeface="Roboto Condensed Italics"/>
                <a:cs typeface="Roboto Condensed Italics"/>
                <a:sym typeface="Roboto Condensed Italics"/>
              </a:rPr>
              <a:t>Genres like Documentary, Biography, and Mystery tend to generate lower box office returns. These genres may cater to more niche audiences, resulting in fewer films achieving blockbuster status.</a:t>
            </a:r>
          </a:p>
          <a:p>
            <a:pPr algn="l">
              <a:lnSpc>
                <a:spcPts val="3871"/>
              </a:lnSpc>
            </a:pPr>
          </a:p>
        </p:txBody>
      </p:sp>
      <p:sp>
        <p:nvSpPr>
          <p:cNvPr name="TextBox 8" id="8"/>
          <p:cNvSpPr txBox="true"/>
          <p:nvPr/>
        </p:nvSpPr>
        <p:spPr>
          <a:xfrm rot="0">
            <a:off x="10563400" y="3881335"/>
            <a:ext cx="216835" cy="576938"/>
          </a:xfrm>
          <a:prstGeom prst="rect">
            <a:avLst/>
          </a:prstGeom>
        </p:spPr>
        <p:txBody>
          <a:bodyPr anchor="t" rtlCol="false" tIns="0" lIns="0" bIns="0" rIns="0">
            <a:spAutoFit/>
          </a:bodyPr>
          <a:lstStyle/>
          <a:p>
            <a:pPr algn="ctr">
              <a:lnSpc>
                <a:spcPts val="4687"/>
              </a:lnSpc>
            </a:pPr>
            <a:r>
              <a:rPr lang="en-US" b="true" sz="3348">
                <a:solidFill>
                  <a:srgbClr val="FFFFFF"/>
                </a:solidFill>
                <a:latin typeface="Oswald Bold"/>
                <a:ea typeface="Oswald Bold"/>
                <a:cs typeface="Oswald Bold"/>
                <a:sym typeface="Oswald Bold"/>
              </a:rPr>
              <a:t>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602793" cy="10287000"/>
            <a:chOff x="0" y="0"/>
            <a:chExt cx="2002382" cy="2709333"/>
          </a:xfrm>
        </p:grpSpPr>
        <p:sp>
          <p:nvSpPr>
            <p:cNvPr name="Freeform 3" id="3"/>
            <p:cNvSpPr/>
            <p:nvPr/>
          </p:nvSpPr>
          <p:spPr>
            <a:xfrm flipH="false" flipV="false" rot="0">
              <a:off x="0" y="0"/>
              <a:ext cx="2002382" cy="2709333"/>
            </a:xfrm>
            <a:custGeom>
              <a:avLst/>
              <a:gdLst/>
              <a:ahLst/>
              <a:cxnLst/>
              <a:rect r="r" b="b" t="t" l="l"/>
              <a:pathLst>
                <a:path h="2709333" w="2002382">
                  <a:moveTo>
                    <a:pt x="0" y="0"/>
                  </a:moveTo>
                  <a:lnTo>
                    <a:pt x="2002382" y="0"/>
                  </a:lnTo>
                  <a:lnTo>
                    <a:pt x="2002382" y="2709333"/>
                  </a:lnTo>
                  <a:lnTo>
                    <a:pt x="0" y="2709333"/>
                  </a:lnTo>
                  <a:close/>
                </a:path>
              </a:pathLst>
            </a:custGeom>
            <a:solidFill>
              <a:srgbClr val="E7E8E9"/>
            </a:solidFill>
          </p:spPr>
        </p:sp>
        <p:sp>
          <p:nvSpPr>
            <p:cNvPr name="TextBox 4" id="4"/>
            <p:cNvSpPr txBox="true"/>
            <p:nvPr/>
          </p:nvSpPr>
          <p:spPr>
            <a:xfrm>
              <a:off x="0" y="-38100"/>
              <a:ext cx="2002382" cy="2747433"/>
            </a:xfrm>
            <a:prstGeom prst="rect">
              <a:avLst/>
            </a:prstGeom>
          </p:spPr>
          <p:txBody>
            <a:bodyPr anchor="ctr" rtlCol="false" tIns="50800" lIns="50800" bIns="50800" rIns="50800"/>
            <a:lstStyle/>
            <a:p>
              <a:pPr algn="ctr">
                <a:lnSpc>
                  <a:spcPts val="2339"/>
                </a:lnSpc>
              </a:pPr>
            </a:p>
          </p:txBody>
        </p:sp>
      </p:grpSp>
      <p:sp>
        <p:nvSpPr>
          <p:cNvPr name="Freeform 5" id="5"/>
          <p:cNvSpPr/>
          <p:nvPr/>
        </p:nvSpPr>
        <p:spPr>
          <a:xfrm flipH="false" flipV="false" rot="0">
            <a:off x="7602793" y="1819398"/>
            <a:ext cx="10685207" cy="6290915"/>
          </a:xfrm>
          <a:custGeom>
            <a:avLst/>
            <a:gdLst/>
            <a:ahLst/>
            <a:cxnLst/>
            <a:rect r="r" b="b" t="t" l="l"/>
            <a:pathLst>
              <a:path h="6290915" w="10685207">
                <a:moveTo>
                  <a:pt x="0" y="0"/>
                </a:moveTo>
                <a:lnTo>
                  <a:pt x="10685207" y="0"/>
                </a:lnTo>
                <a:lnTo>
                  <a:pt x="10685207" y="6290915"/>
                </a:lnTo>
                <a:lnTo>
                  <a:pt x="0" y="6290915"/>
                </a:lnTo>
                <a:lnTo>
                  <a:pt x="0" y="0"/>
                </a:lnTo>
                <a:close/>
              </a:path>
            </a:pathLst>
          </a:custGeom>
          <a:blipFill>
            <a:blip r:embed="rId2"/>
            <a:stretch>
              <a:fillRect l="0" t="0" r="0" b="0"/>
            </a:stretch>
          </a:blipFill>
        </p:spPr>
      </p:sp>
      <p:sp>
        <p:nvSpPr>
          <p:cNvPr name="Freeform 6" id="6"/>
          <p:cNvSpPr/>
          <p:nvPr/>
        </p:nvSpPr>
        <p:spPr>
          <a:xfrm flipH="false" flipV="false" rot="0">
            <a:off x="15323451" y="412718"/>
            <a:ext cx="2337383" cy="1406680"/>
          </a:xfrm>
          <a:custGeom>
            <a:avLst/>
            <a:gdLst/>
            <a:ahLst/>
            <a:cxnLst/>
            <a:rect r="r" b="b" t="t" l="l"/>
            <a:pathLst>
              <a:path h="1406680" w="2337383">
                <a:moveTo>
                  <a:pt x="0" y="0"/>
                </a:moveTo>
                <a:lnTo>
                  <a:pt x="2337383" y="0"/>
                </a:lnTo>
                <a:lnTo>
                  <a:pt x="2337383" y="1406680"/>
                </a:lnTo>
                <a:lnTo>
                  <a:pt x="0" y="14066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0" y="-76200"/>
            <a:ext cx="7117600" cy="1313180"/>
          </a:xfrm>
          <a:prstGeom prst="rect">
            <a:avLst/>
          </a:prstGeom>
        </p:spPr>
        <p:txBody>
          <a:bodyPr anchor="t" rtlCol="false" tIns="0" lIns="0" bIns="0" rIns="0">
            <a:spAutoFit/>
          </a:bodyPr>
          <a:lstStyle/>
          <a:p>
            <a:pPr algn="l">
              <a:lnSpc>
                <a:spcPts val="5320"/>
              </a:lnSpc>
            </a:pPr>
            <a:r>
              <a:rPr lang="en-US" sz="3800" b="true">
                <a:solidFill>
                  <a:srgbClr val="000000"/>
                </a:solidFill>
                <a:latin typeface="Oswald Bold"/>
                <a:ea typeface="Oswald Bold"/>
                <a:cs typeface="Oswald Bold"/>
                <a:sym typeface="Oswald Bold"/>
              </a:rPr>
              <a:t>ANALYSIS OF AVERAGE IMDB SCORE BY GENRE</a:t>
            </a:r>
          </a:p>
        </p:txBody>
      </p:sp>
      <p:sp>
        <p:nvSpPr>
          <p:cNvPr name="TextBox 8" id="8"/>
          <p:cNvSpPr txBox="true"/>
          <p:nvPr/>
        </p:nvSpPr>
        <p:spPr>
          <a:xfrm rot="0">
            <a:off x="226586" y="1254907"/>
            <a:ext cx="7376207" cy="9560137"/>
          </a:xfrm>
          <a:prstGeom prst="rect">
            <a:avLst/>
          </a:prstGeom>
        </p:spPr>
        <p:txBody>
          <a:bodyPr anchor="t" rtlCol="false" tIns="0" lIns="0" bIns="0" rIns="0">
            <a:spAutoFit/>
          </a:bodyPr>
          <a:lstStyle/>
          <a:p>
            <a:pPr algn="l">
              <a:lnSpc>
                <a:spcPts val="3596"/>
              </a:lnSpc>
            </a:pPr>
            <a:r>
              <a:rPr lang="en-US" sz="2568" i="true">
                <a:solidFill>
                  <a:srgbClr val="000000"/>
                </a:solidFill>
                <a:latin typeface="Roboto Condensed Italics"/>
                <a:ea typeface="Roboto Condensed Italics"/>
                <a:cs typeface="Roboto Condensed Italics"/>
                <a:sym typeface="Roboto Condensed Italics"/>
              </a:rPr>
              <a:t>This horizontal bar chart shows the average IMDb scores for movies categorized by genre. Key observations are:</a:t>
            </a:r>
          </a:p>
          <a:p>
            <a:pPr algn="l" marL="554631" indent="-277315" lvl="1">
              <a:lnSpc>
                <a:spcPts val="3596"/>
              </a:lnSpc>
              <a:buAutoNum type="arabicPeriod" startAt="1"/>
            </a:pPr>
            <a:r>
              <a:rPr lang="en-US" sz="2568" i="true">
                <a:solidFill>
                  <a:srgbClr val="000000"/>
                </a:solidFill>
                <a:latin typeface="Roboto Condensed Italics"/>
                <a:ea typeface="Roboto Condensed Italics"/>
                <a:cs typeface="Roboto Condensed Italics"/>
                <a:sym typeface="Roboto Condensed Italics"/>
              </a:rPr>
              <a:t>Wes</a:t>
            </a:r>
            <a:r>
              <a:rPr lang="en-US" sz="2568" i="true">
                <a:solidFill>
                  <a:srgbClr val="000000"/>
                </a:solidFill>
                <a:latin typeface="Roboto Condensed Italics"/>
                <a:ea typeface="Roboto Condensed Italics"/>
                <a:cs typeface="Roboto Condensed Italics"/>
                <a:sym typeface="Roboto Condensed Italics"/>
              </a:rPr>
              <a:t>tern, Biography, and Documentary genres have the highest average IMDb ratings, indicating that these genres tend to receive more favorable reviews from viewers. These films often emphasize storytelling, character development, or real-life inspiration, which might appeal to critics and discerning audiences.</a:t>
            </a:r>
          </a:p>
          <a:p>
            <a:pPr algn="l" marL="554631" indent="-277315" lvl="1">
              <a:lnSpc>
                <a:spcPts val="3596"/>
              </a:lnSpc>
              <a:buAutoNum type="arabicPeriod" startAt="1"/>
            </a:pPr>
            <a:r>
              <a:rPr lang="en-US" sz="2568" i="true">
                <a:solidFill>
                  <a:srgbClr val="000000"/>
                </a:solidFill>
                <a:latin typeface="Roboto Condensed Italics"/>
                <a:ea typeface="Roboto Condensed Italics"/>
                <a:cs typeface="Roboto Condensed Italics"/>
                <a:sym typeface="Roboto Condensed Italics"/>
              </a:rPr>
              <a:t>Genres like Mystery, Crime, and Drama also receive relatively high ratings, suggesting that audiences value intricate plots, suspense, and emotional depth.</a:t>
            </a:r>
          </a:p>
          <a:p>
            <a:pPr algn="l" marL="554631" indent="-277315" lvl="1">
              <a:lnSpc>
                <a:spcPts val="3596"/>
              </a:lnSpc>
              <a:buAutoNum type="arabicPeriod" startAt="1"/>
            </a:pPr>
            <a:r>
              <a:rPr lang="en-US" sz="2568" i="true">
                <a:solidFill>
                  <a:srgbClr val="000000"/>
                </a:solidFill>
                <a:latin typeface="Roboto Condensed Italics"/>
                <a:ea typeface="Roboto Condensed Italics"/>
                <a:cs typeface="Roboto Condensed Italics"/>
                <a:sym typeface="Roboto Condensed Italics"/>
              </a:rPr>
              <a:t>Action, Comedy, and Horror rank lower on average IMDb scores. These genres may focus more on entertainment value and mass appeal, but tend to score lower in terms of critical reception. Particularly, Horror has the lowest average IMDb score, which may reflect the genre's polarizing nature—while popular with certain audiences, it often receives mixed reviews from critics.</a:t>
            </a:r>
          </a:p>
          <a:p>
            <a:pPr algn="l">
              <a:lnSpc>
                <a:spcPts val="3596"/>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E7E8E9"/>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339"/>
                </a:lnSpc>
              </a:pPr>
            </a:p>
          </p:txBody>
        </p:sp>
      </p:grpSp>
      <p:sp>
        <p:nvSpPr>
          <p:cNvPr name="TextBox 5" id="5"/>
          <p:cNvSpPr txBox="true"/>
          <p:nvPr/>
        </p:nvSpPr>
        <p:spPr>
          <a:xfrm rot="0">
            <a:off x="6420780" y="1234738"/>
            <a:ext cx="5446439" cy="1368424"/>
          </a:xfrm>
          <a:prstGeom prst="rect">
            <a:avLst/>
          </a:prstGeom>
        </p:spPr>
        <p:txBody>
          <a:bodyPr anchor="t" rtlCol="false" tIns="0" lIns="0" bIns="0" rIns="0">
            <a:spAutoFit/>
          </a:bodyPr>
          <a:lstStyle/>
          <a:p>
            <a:pPr algn="l">
              <a:lnSpc>
                <a:spcPts val="11200"/>
              </a:lnSpc>
            </a:pPr>
            <a:r>
              <a:rPr lang="en-US" sz="8000" b="true">
                <a:solidFill>
                  <a:srgbClr val="000000"/>
                </a:solidFill>
                <a:latin typeface="Oswald Bold"/>
                <a:ea typeface="Oswald Bold"/>
                <a:cs typeface="Oswald Bold"/>
                <a:sym typeface="Oswald Bold"/>
              </a:rPr>
              <a:t>CONCLUSION</a:t>
            </a:r>
          </a:p>
        </p:txBody>
      </p:sp>
      <p:sp>
        <p:nvSpPr>
          <p:cNvPr name="TextBox 6" id="6"/>
          <p:cNvSpPr txBox="true"/>
          <p:nvPr/>
        </p:nvSpPr>
        <p:spPr>
          <a:xfrm rot="0">
            <a:off x="3092458" y="2954337"/>
            <a:ext cx="13190698" cy="4311651"/>
          </a:xfrm>
          <a:prstGeom prst="rect">
            <a:avLst/>
          </a:prstGeom>
        </p:spPr>
        <p:txBody>
          <a:bodyPr anchor="t" rtlCol="false" tIns="0" lIns="0" bIns="0" rIns="0">
            <a:spAutoFit/>
          </a:bodyPr>
          <a:lstStyle/>
          <a:p>
            <a:pPr algn="l">
              <a:lnSpc>
                <a:spcPts val="4899"/>
              </a:lnSpc>
            </a:pPr>
            <a:r>
              <a:rPr lang="en-US" sz="3499">
                <a:solidFill>
                  <a:srgbClr val="000000"/>
                </a:solidFill>
                <a:latin typeface="Roboto Condensed"/>
                <a:ea typeface="Roboto Condensed"/>
                <a:cs typeface="Roboto Condensed"/>
                <a:sym typeface="Roboto Condensed"/>
              </a:rPr>
              <a:t>The success of a movie is influenced by various factors, including budget, genre, and critical reception. While higher budgets often lead to greater box office earnings, lower-budget films can also succeed. The role of awards is more nuanced, as they are more closely tied to critical recognition than financial performance. Movie analytics provides industry professionals with valuable insights for making informed decisions and maximizing the chances of success in the competitive film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DAGTXyAuT9s</dc:identifier>
  <dcterms:modified xsi:type="dcterms:W3CDTF">2011-08-01T06:04:30Z</dcterms:modified>
  <cp:revision>1</cp:revision>
</cp:coreProperties>
</file>