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696C8-3820-42F2-82FB-16F200DB3F1F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2AA73-4DDD-46AA-90FE-765073126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2AA73-4DDD-46AA-90FE-765073126E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2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2AA73-4DDD-46AA-90FE-765073126E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1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06F67-C0C4-B97B-020C-75859563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228B0-79E4-13D3-7229-A50830B10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84604-6109-236A-AA80-873FF121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DD57C-4E7F-594B-8077-2D978FFE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A71B2-A3A5-D352-0609-0FD00E67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A3D5-B468-6F8E-BEB8-1E6173F1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1C761-8F7C-353C-5096-6B0DE1B62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D2BD0-FCC0-13E1-5680-489B17D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6CE5A-069F-7314-43A3-F5DD82DD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95736-4C59-E3C3-A319-75D3926D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3D3FD9-A510-EEAB-CD22-F39505B08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BE1EE-971E-3E6C-8713-460BC74E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2BD8A-7ECB-09A9-79C5-A56AD2F8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232D3-DDF1-5E61-9D1E-720D3E20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1CFBC-106A-98A8-BFAB-00291D84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7177A-09B7-FEB7-CBBD-BCEF59A4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D63-C1F1-33FB-B3D8-8B55AA9D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D2315-0274-5AAD-3EC7-58F7EC4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59B50-2FA9-8807-0BED-283DDCBA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C7184-14A2-8505-D926-62B75C91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4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5868-6C46-15F3-C118-91BDC2CA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732C7-CC29-822C-B9F5-17977312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00734-C89E-5947-612C-A2D7811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1C270-664D-7A1C-5BF0-5104BBB1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BC968-2C2E-F7D8-C730-D080CEB1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07F3-450E-64D2-5A4D-ED5D1AB0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5A6AE-7B7C-5FBC-1373-E08C15A37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F29BC-71E9-ACBC-8F6D-79D73AFB2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809B6-538E-FDDD-8654-6C5CC6B2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46472-DB2C-00DE-C536-64B7C934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BB271-BC24-DCE4-48A6-118331F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EBCFA-F8F4-A16D-37CA-1586EC1E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71132-AA56-25F8-5055-22060CA80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88542-6690-124A-68A9-486E5977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B825C8-496A-1C2E-BF44-132F89032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C908F-5D46-A690-E3B7-7716F759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AE393-F06B-F34A-3AA3-BF2DC6A8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708DD-A412-F461-7E4E-51B1819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EEFB7-DC56-0847-B03B-16B2F100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B8C1-F444-9B44-3A52-3A3E298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6BFA0-C3C1-9C3F-6C2F-1663F5E6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BE673-127C-9E3B-EF9E-6B627EB7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9627D-7982-5E2B-B1D0-BF2C41F7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55B25-16B8-E531-7540-38AA9C19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4C0A8-103C-F688-2AE5-CC01A1F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91E74B-BE60-40C5-B763-9A60065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0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357-849B-CC89-06A9-1EE81B4F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7E00A-27EB-8E3C-495C-24B95AF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F53E7-5217-3B59-E5E3-39B957B4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4D688-210A-1304-AB7F-3725A363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EC010-5A87-9A5B-D30C-9D55BAD2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6971D-4C1C-1EA0-029E-021EEFDA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7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51A39-5F97-E809-62C6-8A21DD6F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0BCFD8-7DC1-28D0-41A6-AAF49FD93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DAA9F-A53A-4080-5708-4ECAF80DD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649F5-9C9B-526E-A173-81605C33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A02BC-9A9D-912A-B00E-9F4BEF0A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BB14D-2E9E-5A66-68E3-2802868D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9A6C3-1AAB-C4A7-36F9-D804ACB9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03DDF-6B77-B40C-4BCC-4B6751C2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2E29E-1E51-4B3D-8FB6-6074EA3A9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6E69-95B8-4DEE-978F-FFC2B370F07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314F8-E2AB-1A53-4614-62D12B737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5A15A-7949-11A3-E5F6-14D6BAB35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86AA-FD02-3C97-B787-23B3CAFAB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EB97C3-6EA3-AE8B-5733-E567948DFD27}"/>
              </a:ext>
            </a:extLst>
          </p:cNvPr>
          <p:cNvSpPr/>
          <p:nvPr/>
        </p:nvSpPr>
        <p:spPr>
          <a:xfrm>
            <a:off x="1771134" y="574589"/>
            <a:ext cx="9739184" cy="59744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62F4F5-BAC1-9630-6B7F-682C82E62E6E}"/>
              </a:ext>
            </a:extLst>
          </p:cNvPr>
          <p:cNvSpPr txBox="1"/>
          <p:nvPr/>
        </p:nvSpPr>
        <p:spPr>
          <a:xfrm>
            <a:off x="72079" y="81004"/>
            <a:ext cx="124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Desktop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index.ejs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479325-8747-59C3-B67A-0FA2B5DD3FBC}"/>
              </a:ext>
            </a:extLst>
          </p:cNvPr>
          <p:cNvSpPr/>
          <p:nvPr/>
        </p:nvSpPr>
        <p:spPr>
          <a:xfrm>
            <a:off x="2372497" y="2280162"/>
            <a:ext cx="1167713" cy="14507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3C76DD-E8B4-FEB1-2DC1-330F03D6BBC0}"/>
              </a:ext>
            </a:extLst>
          </p:cNvPr>
          <p:cNvSpPr/>
          <p:nvPr/>
        </p:nvSpPr>
        <p:spPr>
          <a:xfrm>
            <a:off x="2205680" y="2014493"/>
            <a:ext cx="7148384" cy="1952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097CCB-FF61-75BF-0909-E3796A1C7402}"/>
              </a:ext>
            </a:extLst>
          </p:cNvPr>
          <p:cNvSpPr txBox="1"/>
          <p:nvPr/>
        </p:nvSpPr>
        <p:spPr>
          <a:xfrm>
            <a:off x="2088293" y="1512326"/>
            <a:ext cx="136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/>
              <a:t>Order by time</a:t>
            </a:r>
            <a:endParaRPr lang="zh-CN" altLang="en-US" sz="1400" b="1" u="sng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B99CE1-C8D0-7DE9-3EA0-BD15551927E0}"/>
              </a:ext>
            </a:extLst>
          </p:cNvPr>
          <p:cNvSpPr txBox="1"/>
          <p:nvPr/>
        </p:nvSpPr>
        <p:spPr>
          <a:xfrm>
            <a:off x="3453715" y="1512326"/>
            <a:ext cx="146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solidFill>
                  <a:schemeClr val="accent1">
                    <a:lumMod val="75000"/>
                  </a:schemeClr>
                </a:solidFill>
              </a:rPr>
              <a:t>Order by rating</a:t>
            </a:r>
            <a:endParaRPr lang="zh-CN" alt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1162E9-C5DC-07F5-83BD-7B85C965656B}"/>
              </a:ext>
            </a:extLst>
          </p:cNvPr>
          <p:cNvSpPr txBox="1"/>
          <p:nvPr/>
        </p:nvSpPr>
        <p:spPr>
          <a:xfrm>
            <a:off x="3286897" y="1512326"/>
            <a:ext cx="34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9D88CB-05EB-CCCE-D5F3-4DA5E9476912}"/>
              </a:ext>
            </a:extLst>
          </p:cNvPr>
          <p:cNvSpPr txBox="1"/>
          <p:nvPr/>
        </p:nvSpPr>
        <p:spPr>
          <a:xfrm>
            <a:off x="4905634" y="1512326"/>
            <a:ext cx="146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solidFill>
                  <a:schemeClr val="accent1">
                    <a:lumMod val="75000"/>
                  </a:schemeClr>
                </a:solidFill>
              </a:rPr>
              <a:t>Order by title</a:t>
            </a:r>
            <a:endParaRPr lang="zh-CN" alt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1785E4-E7E1-6969-9CE0-26E22716B07F}"/>
              </a:ext>
            </a:extLst>
          </p:cNvPr>
          <p:cNvSpPr txBox="1"/>
          <p:nvPr/>
        </p:nvSpPr>
        <p:spPr>
          <a:xfrm>
            <a:off x="4738816" y="1512326"/>
            <a:ext cx="34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816D37-C33F-718A-3483-45F58C79B004}"/>
              </a:ext>
            </a:extLst>
          </p:cNvPr>
          <p:cNvSpPr txBox="1"/>
          <p:nvPr/>
        </p:nvSpPr>
        <p:spPr>
          <a:xfrm>
            <a:off x="3781167" y="217816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[Book title]</a:t>
            </a:r>
          </a:p>
          <a:p>
            <a:r>
              <a:rPr lang="en-US" altLang="zh-CN" sz="1400" dirty="0"/>
              <a:t>[Author]/[Publisher]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3F36FD-3A0B-D6B0-1333-622430DA6E89}"/>
              </a:ext>
            </a:extLst>
          </p:cNvPr>
          <p:cNvSpPr txBox="1"/>
          <p:nvPr/>
        </p:nvSpPr>
        <p:spPr>
          <a:xfrm>
            <a:off x="3855308" y="2776776"/>
            <a:ext cx="50292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r>
              <a:rPr lang="en-US" altLang="zh-CN" sz="1200" dirty="0"/>
              <a:t>[Personal notes for preview. Max words depend on the box size.</a:t>
            </a:r>
          </a:p>
          <a:p>
            <a:r>
              <a:rPr lang="en-US" altLang="zh-CN" sz="1200" dirty="0"/>
              <a:t>…</a:t>
            </a:r>
          </a:p>
          <a:p>
            <a:r>
              <a:rPr lang="en-US" altLang="zh-CN" sz="1600" dirty="0"/>
              <a:t>]</a:t>
            </a:r>
            <a:endParaRPr lang="zh-CN" altLang="en-US" sz="1600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7800256-7827-D24F-D7BC-DE9054BD6046}"/>
              </a:ext>
            </a:extLst>
          </p:cNvPr>
          <p:cNvGrpSpPr/>
          <p:nvPr/>
        </p:nvGrpSpPr>
        <p:grpSpPr>
          <a:xfrm>
            <a:off x="3978876" y="2825922"/>
            <a:ext cx="1119112" cy="171624"/>
            <a:chOff x="3904735" y="3021227"/>
            <a:chExt cx="1119112" cy="171624"/>
          </a:xfrm>
        </p:grpSpPr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696D143A-6C1F-AABD-7AA8-D8B401A13C30}"/>
                </a:ext>
              </a:extLst>
            </p:cNvPr>
            <p:cNvSpPr/>
            <p:nvPr/>
          </p:nvSpPr>
          <p:spPr>
            <a:xfrm>
              <a:off x="3904735" y="3021227"/>
              <a:ext cx="171624" cy="17162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星形: 五角 19">
              <a:extLst>
                <a:ext uri="{FF2B5EF4-FFF2-40B4-BE49-F238E27FC236}">
                  <a16:creationId xmlns:a16="http://schemas.microsoft.com/office/drawing/2014/main" id="{E8FD92EC-0115-A7BC-456D-B407FEA04E39}"/>
                </a:ext>
              </a:extLst>
            </p:cNvPr>
            <p:cNvSpPr/>
            <p:nvPr/>
          </p:nvSpPr>
          <p:spPr>
            <a:xfrm>
              <a:off x="4141023" y="3021227"/>
              <a:ext cx="171624" cy="17162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星形: 五角 20">
              <a:extLst>
                <a:ext uri="{FF2B5EF4-FFF2-40B4-BE49-F238E27FC236}">
                  <a16:creationId xmlns:a16="http://schemas.microsoft.com/office/drawing/2014/main" id="{FE224C7A-9FBC-7D00-B636-4ADB29A5D45A}"/>
                </a:ext>
              </a:extLst>
            </p:cNvPr>
            <p:cNvSpPr/>
            <p:nvPr/>
          </p:nvSpPr>
          <p:spPr>
            <a:xfrm>
              <a:off x="4387335" y="3021227"/>
              <a:ext cx="171624" cy="17162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星形: 五角 23">
              <a:extLst>
                <a:ext uri="{FF2B5EF4-FFF2-40B4-BE49-F238E27FC236}">
                  <a16:creationId xmlns:a16="http://schemas.microsoft.com/office/drawing/2014/main" id="{49396B14-2592-4674-E7E1-FC0AD6D5D125}"/>
                </a:ext>
              </a:extLst>
            </p:cNvPr>
            <p:cNvSpPr/>
            <p:nvPr/>
          </p:nvSpPr>
          <p:spPr>
            <a:xfrm>
              <a:off x="4623623" y="3021227"/>
              <a:ext cx="171624" cy="17162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星形: 五角 25">
              <a:extLst>
                <a:ext uri="{FF2B5EF4-FFF2-40B4-BE49-F238E27FC236}">
                  <a16:creationId xmlns:a16="http://schemas.microsoft.com/office/drawing/2014/main" id="{63BB6787-7710-B7B2-6F57-A03DCF39DF3C}"/>
                </a:ext>
              </a:extLst>
            </p:cNvPr>
            <p:cNvSpPr/>
            <p:nvPr/>
          </p:nvSpPr>
          <p:spPr>
            <a:xfrm>
              <a:off x="4852223" y="3021227"/>
              <a:ext cx="171624" cy="171624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3DC310D-E417-C3A5-6451-1C3EA1EE0BE0}"/>
              </a:ext>
            </a:extLst>
          </p:cNvPr>
          <p:cNvSpPr txBox="1"/>
          <p:nvPr/>
        </p:nvSpPr>
        <p:spPr>
          <a:xfrm>
            <a:off x="132064" y="1091163"/>
            <a:ext cx="1609211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Notes:</a:t>
            </a:r>
          </a:p>
          <a:p>
            <a:r>
              <a:rPr lang="en-US" altLang="zh-CN" sz="1600" dirty="0"/>
              <a:t>[1] 8 books per page.</a:t>
            </a:r>
          </a:p>
          <a:p>
            <a:r>
              <a:rPr lang="en-US" altLang="zh-CN" sz="1600" dirty="0"/>
              <a:t>[2] On click of “Edit” button, jump to “</a:t>
            </a:r>
            <a:r>
              <a:rPr lang="en-US" altLang="zh-CN" sz="1600" dirty="0" err="1"/>
              <a:t>addNote.ejs</a:t>
            </a:r>
            <a:r>
              <a:rPr lang="en-US" altLang="zh-CN" sz="1600" dirty="0"/>
              <a:t>” with existing content pre-filled for the user to edit. </a:t>
            </a:r>
          </a:p>
          <a:p>
            <a:r>
              <a:rPr lang="en-US" altLang="zh-CN" sz="1600" dirty="0"/>
              <a:t>[3] Upon click of “Del”, a confirmation box pops up. Only after confirming will the content be deleted.</a:t>
            </a:r>
          </a:p>
          <a:p>
            <a:r>
              <a:rPr lang="en-US" altLang="zh-CN" sz="1600" dirty="0"/>
              <a:t>[4] Should have default cover for non-cover books</a:t>
            </a:r>
          </a:p>
          <a:p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1F1669-38BA-D7E5-A866-7B9860935C43}"/>
              </a:ext>
            </a:extLst>
          </p:cNvPr>
          <p:cNvSpPr txBox="1"/>
          <p:nvPr/>
        </p:nvSpPr>
        <p:spPr>
          <a:xfrm>
            <a:off x="9486215" y="1444621"/>
            <a:ext cx="15627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Show by tag</a:t>
            </a:r>
            <a:endParaRPr lang="zh-CN" altLang="en-US" sz="1600" b="1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4ECBE2F-86EC-C0A4-9129-2D370446FF68}"/>
              </a:ext>
            </a:extLst>
          </p:cNvPr>
          <p:cNvCxnSpPr/>
          <p:nvPr/>
        </p:nvCxnSpPr>
        <p:spPr>
          <a:xfrm>
            <a:off x="9486215" y="1940983"/>
            <a:ext cx="167708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619BF61-8AF2-20C7-3294-24BC42764CB8}"/>
              </a:ext>
            </a:extLst>
          </p:cNvPr>
          <p:cNvGrpSpPr/>
          <p:nvPr/>
        </p:nvGrpSpPr>
        <p:grpSpPr>
          <a:xfrm>
            <a:off x="9437643" y="1931656"/>
            <a:ext cx="1808207" cy="329803"/>
            <a:chOff x="9437643" y="1931656"/>
            <a:chExt cx="1808207" cy="32980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DF41AEE-C80C-D7F3-E55E-ABDB03FF85AF}"/>
                </a:ext>
              </a:extLst>
            </p:cNvPr>
            <p:cNvSpPr txBox="1"/>
            <p:nvPr/>
          </p:nvSpPr>
          <p:spPr>
            <a:xfrm>
              <a:off x="9437643" y="1931656"/>
              <a:ext cx="849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>
                  <a:solidFill>
                    <a:schemeClr val="accent1">
                      <a:lumMod val="75000"/>
                    </a:schemeClr>
                  </a:solidFill>
                </a:rPr>
                <a:t>Novel</a:t>
              </a:r>
              <a:endParaRPr lang="zh-CN" altLang="en-US" sz="14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5A15016-3CD6-5219-B645-7C3D18864014}"/>
                </a:ext>
              </a:extLst>
            </p:cNvPr>
            <p:cNvCxnSpPr/>
            <p:nvPr/>
          </p:nvCxnSpPr>
          <p:spPr>
            <a:xfrm>
              <a:off x="9486215" y="2239433"/>
              <a:ext cx="167708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F3AF863-E8CD-B74E-2182-EDA940270792}"/>
                </a:ext>
              </a:extLst>
            </p:cNvPr>
            <p:cNvSpPr txBox="1"/>
            <p:nvPr/>
          </p:nvSpPr>
          <p:spPr>
            <a:xfrm>
              <a:off x="10929551" y="1953682"/>
              <a:ext cx="316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</a:t>
              </a:r>
              <a:endParaRPr lang="zh-CN" altLang="en-US" sz="1400" dirty="0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446608C4-4E38-1634-C7DF-2BCB885D7AB0}"/>
              </a:ext>
            </a:extLst>
          </p:cNvPr>
          <p:cNvSpPr/>
          <p:nvPr/>
        </p:nvSpPr>
        <p:spPr>
          <a:xfrm>
            <a:off x="7525949" y="3433460"/>
            <a:ext cx="488950" cy="21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Edit</a:t>
            </a:r>
            <a:endParaRPr lang="zh-CN" altLang="en-US" sz="12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7CC9A3-3B1D-E80B-E338-9D041307B4FE}"/>
              </a:ext>
            </a:extLst>
          </p:cNvPr>
          <p:cNvSpPr/>
          <p:nvPr/>
        </p:nvSpPr>
        <p:spPr>
          <a:xfrm>
            <a:off x="8147050" y="3433460"/>
            <a:ext cx="488950" cy="21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Del</a:t>
            </a:r>
            <a:endParaRPr lang="zh-CN" altLang="en-US" sz="12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F0A4547-BABB-4441-7F0B-1FD2EE76A56F}"/>
              </a:ext>
            </a:extLst>
          </p:cNvPr>
          <p:cNvSpPr/>
          <p:nvPr/>
        </p:nvSpPr>
        <p:spPr>
          <a:xfrm>
            <a:off x="2372497" y="4350262"/>
            <a:ext cx="1167713" cy="14507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8EDD25-82A3-4CDF-E709-637A3F9BE5A0}"/>
              </a:ext>
            </a:extLst>
          </p:cNvPr>
          <p:cNvSpPr/>
          <p:nvPr/>
        </p:nvSpPr>
        <p:spPr>
          <a:xfrm>
            <a:off x="2205680" y="4084593"/>
            <a:ext cx="7148384" cy="1952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B360F68-5F10-8DB4-373B-3D66B57EA6D6}"/>
              </a:ext>
            </a:extLst>
          </p:cNvPr>
          <p:cNvSpPr txBox="1"/>
          <p:nvPr/>
        </p:nvSpPr>
        <p:spPr>
          <a:xfrm>
            <a:off x="3781167" y="424826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[Book title]</a:t>
            </a:r>
          </a:p>
          <a:p>
            <a:r>
              <a:rPr lang="en-US" altLang="zh-CN" sz="1400" dirty="0"/>
              <a:t>[Author]/[Publisher]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E682299-57AD-2488-F73A-C85DBF726214}"/>
              </a:ext>
            </a:extLst>
          </p:cNvPr>
          <p:cNvSpPr txBox="1"/>
          <p:nvPr/>
        </p:nvSpPr>
        <p:spPr>
          <a:xfrm>
            <a:off x="3855308" y="4846877"/>
            <a:ext cx="50292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r>
              <a:rPr lang="en-US" altLang="zh-CN" sz="1200" dirty="0"/>
              <a:t>[Personal notes for preview. Max words depend on the box size.</a:t>
            </a:r>
          </a:p>
          <a:p>
            <a:r>
              <a:rPr lang="en-US" altLang="zh-CN" sz="1200" dirty="0"/>
              <a:t>…</a:t>
            </a:r>
          </a:p>
          <a:p>
            <a:r>
              <a:rPr lang="en-US" altLang="zh-CN" sz="1600" dirty="0"/>
              <a:t>]</a:t>
            </a:r>
            <a:endParaRPr lang="zh-CN" altLang="en-US" sz="1600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A7DA83B-6550-46D2-CE7C-9F4640BA3C6C}"/>
              </a:ext>
            </a:extLst>
          </p:cNvPr>
          <p:cNvGrpSpPr/>
          <p:nvPr/>
        </p:nvGrpSpPr>
        <p:grpSpPr>
          <a:xfrm>
            <a:off x="3978876" y="4896022"/>
            <a:ext cx="1119112" cy="171624"/>
            <a:chOff x="3904735" y="3021227"/>
            <a:chExt cx="1119112" cy="171624"/>
          </a:xfrm>
        </p:grpSpPr>
        <p:sp>
          <p:nvSpPr>
            <p:cNvPr id="54" name="星形: 五角 53">
              <a:extLst>
                <a:ext uri="{FF2B5EF4-FFF2-40B4-BE49-F238E27FC236}">
                  <a16:creationId xmlns:a16="http://schemas.microsoft.com/office/drawing/2014/main" id="{6368AE4E-0A1C-8E6C-C7CB-B4D2A6E239DF}"/>
                </a:ext>
              </a:extLst>
            </p:cNvPr>
            <p:cNvSpPr/>
            <p:nvPr/>
          </p:nvSpPr>
          <p:spPr>
            <a:xfrm>
              <a:off x="3904735" y="3021227"/>
              <a:ext cx="171624" cy="17162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星形: 五角 54">
              <a:extLst>
                <a:ext uri="{FF2B5EF4-FFF2-40B4-BE49-F238E27FC236}">
                  <a16:creationId xmlns:a16="http://schemas.microsoft.com/office/drawing/2014/main" id="{124C3B8E-E7E3-6B78-5543-032CE726DC60}"/>
                </a:ext>
              </a:extLst>
            </p:cNvPr>
            <p:cNvSpPr/>
            <p:nvPr/>
          </p:nvSpPr>
          <p:spPr>
            <a:xfrm>
              <a:off x="4141023" y="3021227"/>
              <a:ext cx="171624" cy="17162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星形: 五角 55">
              <a:extLst>
                <a:ext uri="{FF2B5EF4-FFF2-40B4-BE49-F238E27FC236}">
                  <a16:creationId xmlns:a16="http://schemas.microsoft.com/office/drawing/2014/main" id="{3EA52B1A-5A77-919C-4E68-B62F1F81EBCA}"/>
                </a:ext>
              </a:extLst>
            </p:cNvPr>
            <p:cNvSpPr/>
            <p:nvPr/>
          </p:nvSpPr>
          <p:spPr>
            <a:xfrm>
              <a:off x="4387335" y="3021227"/>
              <a:ext cx="171624" cy="17162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星形: 五角 56">
              <a:extLst>
                <a:ext uri="{FF2B5EF4-FFF2-40B4-BE49-F238E27FC236}">
                  <a16:creationId xmlns:a16="http://schemas.microsoft.com/office/drawing/2014/main" id="{A48339A9-57CF-2BE0-81C7-DBEE9CAC44A4}"/>
                </a:ext>
              </a:extLst>
            </p:cNvPr>
            <p:cNvSpPr/>
            <p:nvPr/>
          </p:nvSpPr>
          <p:spPr>
            <a:xfrm>
              <a:off x="4623623" y="3021227"/>
              <a:ext cx="171624" cy="17162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星形: 五角 57">
              <a:extLst>
                <a:ext uri="{FF2B5EF4-FFF2-40B4-BE49-F238E27FC236}">
                  <a16:creationId xmlns:a16="http://schemas.microsoft.com/office/drawing/2014/main" id="{A56B252C-BB12-FA59-B7F0-92A3C28AC698}"/>
                </a:ext>
              </a:extLst>
            </p:cNvPr>
            <p:cNvSpPr/>
            <p:nvPr/>
          </p:nvSpPr>
          <p:spPr>
            <a:xfrm>
              <a:off x="4852223" y="3021227"/>
              <a:ext cx="171624" cy="171624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C551AF25-08BC-F2B2-57FA-C2E65CCD8CAE}"/>
              </a:ext>
            </a:extLst>
          </p:cNvPr>
          <p:cNvSpPr/>
          <p:nvPr/>
        </p:nvSpPr>
        <p:spPr>
          <a:xfrm>
            <a:off x="7525949" y="5503560"/>
            <a:ext cx="488950" cy="21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Edit</a:t>
            </a:r>
            <a:endParaRPr lang="zh-CN" altLang="en-US" sz="12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46C6BA3-5755-8F09-33D9-99FFAE485A77}"/>
              </a:ext>
            </a:extLst>
          </p:cNvPr>
          <p:cNvSpPr/>
          <p:nvPr/>
        </p:nvSpPr>
        <p:spPr>
          <a:xfrm>
            <a:off x="8147050" y="5503560"/>
            <a:ext cx="488950" cy="21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Del</a:t>
            </a:r>
            <a:endParaRPr lang="zh-CN" altLang="en-US" sz="12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6E7868-DA41-5D86-0CAC-2B438C9DE485}"/>
              </a:ext>
            </a:extLst>
          </p:cNvPr>
          <p:cNvSpPr txBox="1"/>
          <p:nvPr/>
        </p:nvSpPr>
        <p:spPr>
          <a:xfrm>
            <a:off x="1983348" y="758791"/>
            <a:ext cx="5299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XXX’s book notes</a:t>
            </a:r>
            <a:endParaRPr lang="zh-CN" altLang="en-US" sz="2000" b="1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56AF59C-3345-BE7F-6371-02E78D6C3D2E}"/>
              </a:ext>
            </a:extLst>
          </p:cNvPr>
          <p:cNvGrpSpPr/>
          <p:nvPr/>
        </p:nvGrpSpPr>
        <p:grpSpPr>
          <a:xfrm>
            <a:off x="9437643" y="2228218"/>
            <a:ext cx="1808207" cy="329803"/>
            <a:chOff x="9437643" y="1931656"/>
            <a:chExt cx="1808207" cy="329803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6DD7177-AE93-A8E7-F727-51831B6DE7E1}"/>
                </a:ext>
              </a:extLst>
            </p:cNvPr>
            <p:cNvSpPr txBox="1"/>
            <p:nvPr/>
          </p:nvSpPr>
          <p:spPr>
            <a:xfrm>
              <a:off x="9437643" y="1931656"/>
              <a:ext cx="1158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>
                  <a:solidFill>
                    <a:schemeClr val="accent1">
                      <a:lumMod val="75000"/>
                    </a:schemeClr>
                  </a:solidFill>
                </a:rPr>
                <a:t>Non-fiction</a:t>
              </a:r>
              <a:endParaRPr lang="zh-CN" altLang="en-US" sz="14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4BB4102-C427-F201-D28C-0F0A1D82BE2F}"/>
                </a:ext>
              </a:extLst>
            </p:cNvPr>
            <p:cNvCxnSpPr/>
            <p:nvPr/>
          </p:nvCxnSpPr>
          <p:spPr>
            <a:xfrm>
              <a:off x="9486215" y="2239433"/>
              <a:ext cx="167708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2FBDFE2-647D-F990-6DE2-511AB35C0ABC}"/>
                </a:ext>
              </a:extLst>
            </p:cNvPr>
            <p:cNvSpPr txBox="1"/>
            <p:nvPr/>
          </p:nvSpPr>
          <p:spPr>
            <a:xfrm>
              <a:off x="10929551" y="1953682"/>
              <a:ext cx="316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55DEA91-B33B-E255-80C9-7EDC579A6AEA}"/>
              </a:ext>
            </a:extLst>
          </p:cNvPr>
          <p:cNvGrpSpPr/>
          <p:nvPr/>
        </p:nvGrpSpPr>
        <p:grpSpPr>
          <a:xfrm>
            <a:off x="9437643" y="2537136"/>
            <a:ext cx="1808207" cy="329803"/>
            <a:chOff x="9437643" y="1931656"/>
            <a:chExt cx="1808207" cy="329803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EEC4C14-DA7B-C044-DF35-94B277EAFF3B}"/>
                </a:ext>
              </a:extLst>
            </p:cNvPr>
            <p:cNvSpPr txBox="1"/>
            <p:nvPr/>
          </p:nvSpPr>
          <p:spPr>
            <a:xfrm>
              <a:off x="9437643" y="1931656"/>
              <a:ext cx="1158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>
                  <a:solidFill>
                    <a:schemeClr val="accent1">
                      <a:lumMod val="75000"/>
                    </a:schemeClr>
                  </a:solidFill>
                </a:rPr>
                <a:t>Sci-Fi</a:t>
              </a:r>
              <a:endParaRPr lang="zh-CN" altLang="en-US" sz="14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6C55455-C1D6-4C4D-8FA6-88AFA93F22C0}"/>
                </a:ext>
              </a:extLst>
            </p:cNvPr>
            <p:cNvCxnSpPr/>
            <p:nvPr/>
          </p:nvCxnSpPr>
          <p:spPr>
            <a:xfrm>
              <a:off x="9486215" y="2239433"/>
              <a:ext cx="167708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1F3BD35-054B-F971-6358-410751C8047E}"/>
                </a:ext>
              </a:extLst>
            </p:cNvPr>
            <p:cNvSpPr txBox="1"/>
            <p:nvPr/>
          </p:nvSpPr>
          <p:spPr>
            <a:xfrm>
              <a:off x="10929551" y="1953682"/>
              <a:ext cx="316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FBBA118-A92D-3AEB-303B-4A00F196B8BC}"/>
              </a:ext>
            </a:extLst>
          </p:cNvPr>
          <p:cNvGrpSpPr/>
          <p:nvPr/>
        </p:nvGrpSpPr>
        <p:grpSpPr>
          <a:xfrm>
            <a:off x="9437643" y="2839877"/>
            <a:ext cx="1808207" cy="329803"/>
            <a:chOff x="9437643" y="1931656"/>
            <a:chExt cx="1808207" cy="329803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0BE0EC9-2155-D2E6-2C51-BB195A6EB07A}"/>
                </a:ext>
              </a:extLst>
            </p:cNvPr>
            <p:cNvSpPr txBox="1"/>
            <p:nvPr/>
          </p:nvSpPr>
          <p:spPr>
            <a:xfrm>
              <a:off x="9437643" y="1931656"/>
              <a:ext cx="1158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>
                  <a:solidFill>
                    <a:schemeClr val="accent1">
                      <a:lumMod val="75000"/>
                    </a:schemeClr>
                  </a:solidFill>
                </a:rPr>
                <a:t>Textbook</a:t>
              </a:r>
              <a:endParaRPr lang="zh-CN" altLang="en-US" sz="14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9A989CF-C1C4-A55B-C423-0719F94979C9}"/>
                </a:ext>
              </a:extLst>
            </p:cNvPr>
            <p:cNvCxnSpPr/>
            <p:nvPr/>
          </p:nvCxnSpPr>
          <p:spPr>
            <a:xfrm>
              <a:off x="9486215" y="2239433"/>
              <a:ext cx="167708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590FE49-954B-D085-2B1B-FB98A3161670}"/>
                </a:ext>
              </a:extLst>
            </p:cNvPr>
            <p:cNvSpPr txBox="1"/>
            <p:nvPr/>
          </p:nvSpPr>
          <p:spPr>
            <a:xfrm>
              <a:off x="10929551" y="1953682"/>
              <a:ext cx="316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F1030853-1741-BABC-BFA1-D789DF6A4D5B}"/>
              </a:ext>
            </a:extLst>
          </p:cNvPr>
          <p:cNvSpPr/>
          <p:nvPr/>
        </p:nvSpPr>
        <p:spPr>
          <a:xfrm>
            <a:off x="4361935" y="842655"/>
            <a:ext cx="1445740" cy="338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a note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4340C82-BA73-E746-C5FC-B7D1FDC2B2EE}"/>
              </a:ext>
            </a:extLst>
          </p:cNvPr>
          <p:cNvSpPr txBox="1"/>
          <p:nvPr/>
        </p:nvSpPr>
        <p:spPr>
          <a:xfrm>
            <a:off x="5200616" y="2788048"/>
            <a:ext cx="1527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09/Aug/2025 Read</a:t>
            </a:r>
            <a:endParaRPr lang="zh-CN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DA07CE1-A054-3C09-B90D-9EAA8B9AB6AC}"/>
              </a:ext>
            </a:extLst>
          </p:cNvPr>
          <p:cNvSpPr txBox="1"/>
          <p:nvPr/>
        </p:nvSpPr>
        <p:spPr>
          <a:xfrm>
            <a:off x="5200616" y="4851627"/>
            <a:ext cx="1527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01/Aug/2025 Read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029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CBCCC-E3E4-F7EB-5BC5-EAEBE32A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60B7FC7-0817-D085-D68C-CF033189D600}"/>
              </a:ext>
            </a:extLst>
          </p:cNvPr>
          <p:cNvSpPr/>
          <p:nvPr/>
        </p:nvSpPr>
        <p:spPr>
          <a:xfrm>
            <a:off x="1711411" y="821039"/>
            <a:ext cx="9739185" cy="5728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5764A2-71FE-1DE2-357E-9FC81E5CCEF8}"/>
              </a:ext>
            </a:extLst>
          </p:cNvPr>
          <p:cNvSpPr txBox="1"/>
          <p:nvPr/>
        </p:nvSpPr>
        <p:spPr>
          <a:xfrm>
            <a:off x="72079" y="81004"/>
            <a:ext cx="178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Desktop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addNote.ejs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6A97A1-07C8-5982-692E-1D42304355CF}"/>
              </a:ext>
            </a:extLst>
          </p:cNvPr>
          <p:cNvSpPr/>
          <p:nvPr/>
        </p:nvSpPr>
        <p:spPr>
          <a:xfrm>
            <a:off x="5997215" y="2347079"/>
            <a:ext cx="1643310" cy="339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06EC90-41E4-AF96-7F9F-FC1509F95A26}"/>
              </a:ext>
            </a:extLst>
          </p:cNvPr>
          <p:cNvSpPr/>
          <p:nvPr/>
        </p:nvSpPr>
        <p:spPr>
          <a:xfrm>
            <a:off x="3917229" y="1000897"/>
            <a:ext cx="4423721" cy="5381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68FABA-8158-220C-E4F7-3809E5368EF8}"/>
              </a:ext>
            </a:extLst>
          </p:cNvPr>
          <p:cNvGrpSpPr/>
          <p:nvPr/>
        </p:nvGrpSpPr>
        <p:grpSpPr>
          <a:xfrm>
            <a:off x="5721178" y="3015191"/>
            <a:ext cx="1119112" cy="171624"/>
            <a:chOff x="3904735" y="3021227"/>
            <a:chExt cx="1119112" cy="171624"/>
          </a:xfrm>
        </p:grpSpPr>
        <p:sp>
          <p:nvSpPr>
            <p:cNvPr id="13" name="星形: 五角 12">
              <a:extLst>
                <a:ext uri="{FF2B5EF4-FFF2-40B4-BE49-F238E27FC236}">
                  <a16:creationId xmlns:a16="http://schemas.microsoft.com/office/drawing/2014/main" id="{93A3EF15-4F49-DE0D-4396-1FF800763C02}"/>
                </a:ext>
              </a:extLst>
            </p:cNvPr>
            <p:cNvSpPr/>
            <p:nvPr/>
          </p:nvSpPr>
          <p:spPr>
            <a:xfrm>
              <a:off x="3904735" y="3021227"/>
              <a:ext cx="171624" cy="17162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D40676FF-48BB-C839-2849-F7B371D92A79}"/>
                </a:ext>
              </a:extLst>
            </p:cNvPr>
            <p:cNvSpPr/>
            <p:nvPr/>
          </p:nvSpPr>
          <p:spPr>
            <a:xfrm>
              <a:off x="4141023" y="3021227"/>
              <a:ext cx="171624" cy="17162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星形: 五角 22">
              <a:extLst>
                <a:ext uri="{FF2B5EF4-FFF2-40B4-BE49-F238E27FC236}">
                  <a16:creationId xmlns:a16="http://schemas.microsoft.com/office/drawing/2014/main" id="{6EAFB9D7-7A91-031E-6011-5CCA4B631206}"/>
                </a:ext>
              </a:extLst>
            </p:cNvPr>
            <p:cNvSpPr/>
            <p:nvPr/>
          </p:nvSpPr>
          <p:spPr>
            <a:xfrm>
              <a:off x="4387335" y="3021227"/>
              <a:ext cx="171624" cy="17162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星形: 五角 24">
              <a:extLst>
                <a:ext uri="{FF2B5EF4-FFF2-40B4-BE49-F238E27FC236}">
                  <a16:creationId xmlns:a16="http://schemas.microsoft.com/office/drawing/2014/main" id="{48BF9B67-FC57-2823-77B3-B82FE98BD43B}"/>
                </a:ext>
              </a:extLst>
            </p:cNvPr>
            <p:cNvSpPr/>
            <p:nvPr/>
          </p:nvSpPr>
          <p:spPr>
            <a:xfrm>
              <a:off x="4623623" y="3021227"/>
              <a:ext cx="171624" cy="17162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星形: 五角 47">
              <a:extLst>
                <a:ext uri="{FF2B5EF4-FFF2-40B4-BE49-F238E27FC236}">
                  <a16:creationId xmlns:a16="http://schemas.microsoft.com/office/drawing/2014/main" id="{02143B28-9E77-33D7-F8E3-F8149E764895}"/>
                </a:ext>
              </a:extLst>
            </p:cNvPr>
            <p:cNvSpPr/>
            <p:nvPr/>
          </p:nvSpPr>
          <p:spPr>
            <a:xfrm>
              <a:off x="4852223" y="3021227"/>
              <a:ext cx="171624" cy="171624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3E42F700-58BC-B649-3486-A80ABB22141E}"/>
              </a:ext>
            </a:extLst>
          </p:cNvPr>
          <p:cNvSpPr txBox="1"/>
          <p:nvPr/>
        </p:nvSpPr>
        <p:spPr>
          <a:xfrm>
            <a:off x="4355758" y="2920113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Rating*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C68C440-A6A2-2B0C-9589-4B657222FFBA}"/>
              </a:ext>
            </a:extLst>
          </p:cNvPr>
          <p:cNvSpPr txBox="1"/>
          <p:nvPr/>
        </p:nvSpPr>
        <p:spPr>
          <a:xfrm>
            <a:off x="4355758" y="3984886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Notes*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1F5CA54-260F-2D9E-541C-CAAAB7D48D8A}"/>
              </a:ext>
            </a:extLst>
          </p:cNvPr>
          <p:cNvSpPr/>
          <p:nvPr/>
        </p:nvSpPr>
        <p:spPr>
          <a:xfrm>
            <a:off x="5721178" y="4065898"/>
            <a:ext cx="2051221" cy="1417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Some random thoughts over 15 words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F50B695-B325-BEEF-D71B-54BB4B6A702D}"/>
              </a:ext>
            </a:extLst>
          </p:cNvPr>
          <p:cNvSpPr txBox="1"/>
          <p:nvPr/>
        </p:nvSpPr>
        <p:spPr>
          <a:xfrm>
            <a:off x="4355758" y="3379775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 (#)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5EA7A69-01C6-FBCD-8541-CBF7624084C7}"/>
              </a:ext>
            </a:extLst>
          </p:cNvPr>
          <p:cNvSpPr/>
          <p:nvPr/>
        </p:nvSpPr>
        <p:spPr>
          <a:xfrm>
            <a:off x="5721178" y="3409296"/>
            <a:ext cx="1742303" cy="339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4B87DED-AB20-1AFE-431F-A3E2ECD80E14}"/>
              </a:ext>
            </a:extLst>
          </p:cNvPr>
          <p:cNvSpPr/>
          <p:nvPr/>
        </p:nvSpPr>
        <p:spPr>
          <a:xfrm>
            <a:off x="5806990" y="3460093"/>
            <a:ext cx="488778" cy="240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Life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F27101B-5FEA-1116-A588-2CA8AD9CFEFC}"/>
              </a:ext>
            </a:extLst>
          </p:cNvPr>
          <p:cNvSpPr/>
          <p:nvPr/>
        </p:nvSpPr>
        <p:spPr>
          <a:xfrm>
            <a:off x="5997214" y="2405027"/>
            <a:ext cx="1593884" cy="211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9780385533225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4F432ED-5AE2-8ED6-6FD1-875FF2036D00}"/>
              </a:ext>
            </a:extLst>
          </p:cNvPr>
          <p:cNvSpPr/>
          <p:nvPr/>
        </p:nvSpPr>
        <p:spPr>
          <a:xfrm>
            <a:off x="5373130" y="5706418"/>
            <a:ext cx="1445740" cy="338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Submit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84D63C-6858-17F5-15F7-9A63999C4A17}"/>
              </a:ext>
            </a:extLst>
          </p:cNvPr>
          <p:cNvSpPr txBox="1"/>
          <p:nvPr/>
        </p:nvSpPr>
        <p:spPr>
          <a:xfrm>
            <a:off x="4355757" y="1033866"/>
            <a:ext cx="18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Book</a:t>
            </a:r>
            <a:r>
              <a:rPr lang="zh-CN" altLang="en-US" dirty="0"/>
              <a:t> </a:t>
            </a:r>
            <a:r>
              <a:rPr lang="en-US" altLang="zh-CN" dirty="0"/>
              <a:t>Title*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248399-AC47-1391-3B60-1185DE67F5CD}"/>
              </a:ext>
            </a:extLst>
          </p:cNvPr>
          <p:cNvSpPr/>
          <p:nvPr/>
        </p:nvSpPr>
        <p:spPr>
          <a:xfrm>
            <a:off x="6129090" y="1106746"/>
            <a:ext cx="1643310" cy="339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2BCAC1-D28A-144B-D744-902245C14D6E}"/>
              </a:ext>
            </a:extLst>
          </p:cNvPr>
          <p:cNvSpPr/>
          <p:nvPr/>
        </p:nvSpPr>
        <p:spPr>
          <a:xfrm>
            <a:off x="6129089" y="1164694"/>
            <a:ext cx="1593884" cy="211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I DON’T KNOW YOURS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52B56E-674F-7E07-90B0-54DB6EBD4E98}"/>
              </a:ext>
            </a:extLst>
          </p:cNvPr>
          <p:cNvSpPr txBox="1"/>
          <p:nvPr/>
        </p:nvSpPr>
        <p:spPr>
          <a:xfrm>
            <a:off x="132064" y="782121"/>
            <a:ext cx="1609211" cy="82484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Logic:</a:t>
            </a:r>
          </a:p>
          <a:p>
            <a:r>
              <a:rPr lang="en-US" altLang="zh-CN" sz="1600" dirty="0"/>
              <a:t>[1] If the user provides book’s ID, the server can fetch a cover for it. Otherwise, a default “no cover” image will be used.</a:t>
            </a:r>
          </a:p>
          <a:p>
            <a:r>
              <a:rPr lang="en-US" altLang="zh-CN" sz="1600" dirty="0"/>
              <a:t>The server doesn’t check the consistency of title and ID number and author, etc.</a:t>
            </a:r>
          </a:p>
          <a:p>
            <a:endParaRPr lang="en-US" altLang="zh-CN" sz="1600" dirty="0"/>
          </a:p>
          <a:p>
            <a:r>
              <a:rPr lang="en-US" altLang="zh-CN" sz="1600" dirty="0"/>
              <a:t>[2] Book ID must be either null or type + number. Cannot enter a single number without choosing a type (client check)</a:t>
            </a:r>
          </a:p>
          <a:p>
            <a:endParaRPr lang="en-US" altLang="zh-CN" sz="1600" dirty="0"/>
          </a:p>
          <a:p>
            <a:r>
              <a:rPr lang="en-US" altLang="zh-CN" sz="1600" dirty="0"/>
              <a:t>[3] Notes must be over 15 words. Client check.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B00E19-0248-DA5B-D37D-B67C5D2B6E61}"/>
              </a:ext>
            </a:extLst>
          </p:cNvPr>
          <p:cNvSpPr txBox="1"/>
          <p:nvPr/>
        </p:nvSpPr>
        <p:spPr>
          <a:xfrm>
            <a:off x="4355757" y="1497244"/>
            <a:ext cx="18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F456B5-7F5E-F6E9-B2CE-48D11A61B0E1}"/>
              </a:ext>
            </a:extLst>
          </p:cNvPr>
          <p:cNvSpPr/>
          <p:nvPr/>
        </p:nvSpPr>
        <p:spPr>
          <a:xfrm>
            <a:off x="6129090" y="1570124"/>
            <a:ext cx="1643310" cy="339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CEAF29-D262-354B-AEE5-202F04D096CC}"/>
              </a:ext>
            </a:extLst>
          </p:cNvPr>
          <p:cNvSpPr/>
          <p:nvPr/>
        </p:nvSpPr>
        <p:spPr>
          <a:xfrm>
            <a:off x="6129089" y="1628072"/>
            <a:ext cx="1593884" cy="211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John Lennon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33B200-55A3-4AA1-3B40-AF161749FA69}"/>
              </a:ext>
            </a:extLst>
          </p:cNvPr>
          <p:cNvSpPr txBox="1"/>
          <p:nvPr/>
        </p:nvSpPr>
        <p:spPr>
          <a:xfrm>
            <a:off x="4355757" y="1979157"/>
            <a:ext cx="18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Book ID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4246EA3-42DF-8A20-4FB2-10A66D1B0995}"/>
              </a:ext>
            </a:extLst>
          </p:cNvPr>
          <p:cNvGrpSpPr/>
          <p:nvPr/>
        </p:nvGrpSpPr>
        <p:grpSpPr>
          <a:xfrm>
            <a:off x="5994358" y="1996820"/>
            <a:ext cx="658359" cy="276999"/>
            <a:chOff x="6078407" y="1996820"/>
            <a:chExt cx="658359" cy="27699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668C12-4E1B-C27E-8C70-0DFAD0C144A8}"/>
                </a:ext>
              </a:extLst>
            </p:cNvPr>
            <p:cNvSpPr/>
            <p:nvPr/>
          </p:nvSpPr>
          <p:spPr>
            <a:xfrm flipH="1">
              <a:off x="6078407" y="2091240"/>
              <a:ext cx="101364" cy="101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C6D777F-ADE5-88EB-062B-920ED2DDE8D2}"/>
                </a:ext>
              </a:extLst>
            </p:cNvPr>
            <p:cNvSpPr txBox="1"/>
            <p:nvPr/>
          </p:nvSpPr>
          <p:spPr>
            <a:xfrm>
              <a:off x="6147655" y="1996820"/>
              <a:ext cx="5891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ISBN</a:t>
              </a:r>
              <a:endParaRPr lang="zh-CN" altLang="en-US" sz="14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0D994D0-D529-2616-1FB8-9C6A95CC6C67}"/>
              </a:ext>
            </a:extLst>
          </p:cNvPr>
          <p:cNvGrpSpPr/>
          <p:nvPr/>
        </p:nvGrpSpPr>
        <p:grpSpPr>
          <a:xfrm>
            <a:off x="6530434" y="1996820"/>
            <a:ext cx="658359" cy="276999"/>
            <a:chOff x="6078407" y="1996820"/>
            <a:chExt cx="658359" cy="27699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2043B1E-52A1-6DC1-5D35-0DE142C8036F}"/>
                </a:ext>
              </a:extLst>
            </p:cNvPr>
            <p:cNvSpPr/>
            <p:nvPr/>
          </p:nvSpPr>
          <p:spPr>
            <a:xfrm flipH="1">
              <a:off x="6078407" y="2091240"/>
              <a:ext cx="101364" cy="101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A8C1C3-B605-5A9C-B142-CFDE872ACC48}"/>
                </a:ext>
              </a:extLst>
            </p:cNvPr>
            <p:cNvSpPr txBox="1"/>
            <p:nvPr/>
          </p:nvSpPr>
          <p:spPr>
            <a:xfrm>
              <a:off x="6147655" y="1996820"/>
              <a:ext cx="5891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OCLC</a:t>
              </a:r>
              <a:endParaRPr lang="zh-CN" altLang="en-US" sz="12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DF0589-EE16-32E4-816E-0E83EB554E8D}"/>
              </a:ext>
            </a:extLst>
          </p:cNvPr>
          <p:cNvGrpSpPr/>
          <p:nvPr/>
        </p:nvGrpSpPr>
        <p:grpSpPr>
          <a:xfrm>
            <a:off x="7118867" y="1996820"/>
            <a:ext cx="658359" cy="276999"/>
            <a:chOff x="6078407" y="1996820"/>
            <a:chExt cx="658359" cy="276999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A1A5ECD-734F-3A60-A0EE-2D1C2F62DF11}"/>
                </a:ext>
              </a:extLst>
            </p:cNvPr>
            <p:cNvSpPr/>
            <p:nvPr/>
          </p:nvSpPr>
          <p:spPr>
            <a:xfrm flipH="1">
              <a:off x="6078407" y="2091240"/>
              <a:ext cx="101364" cy="101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BCDCAA7-2909-3DDC-17CE-1B9F6AF35906}"/>
                </a:ext>
              </a:extLst>
            </p:cNvPr>
            <p:cNvSpPr txBox="1"/>
            <p:nvPr/>
          </p:nvSpPr>
          <p:spPr>
            <a:xfrm>
              <a:off x="6147655" y="1996820"/>
              <a:ext cx="5891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LCCN</a:t>
              </a:r>
              <a:endParaRPr lang="zh-CN" altLang="en-US" sz="12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312610C-D4BD-F7C5-5E3C-CB0AE6D79A03}"/>
              </a:ext>
            </a:extLst>
          </p:cNvPr>
          <p:cNvGrpSpPr/>
          <p:nvPr/>
        </p:nvGrpSpPr>
        <p:grpSpPr>
          <a:xfrm>
            <a:off x="7690367" y="1996820"/>
            <a:ext cx="658359" cy="276999"/>
            <a:chOff x="6078407" y="1996820"/>
            <a:chExt cx="658359" cy="27699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B8D0914-3B5E-AE8C-894B-292E5E2896A9}"/>
                </a:ext>
              </a:extLst>
            </p:cNvPr>
            <p:cNvSpPr/>
            <p:nvPr/>
          </p:nvSpPr>
          <p:spPr>
            <a:xfrm flipH="1">
              <a:off x="6078407" y="2091240"/>
              <a:ext cx="101364" cy="1013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0C1C-3348-EFA9-024E-58857DEAC522}"/>
                </a:ext>
              </a:extLst>
            </p:cNvPr>
            <p:cNvSpPr txBox="1"/>
            <p:nvPr/>
          </p:nvSpPr>
          <p:spPr>
            <a:xfrm>
              <a:off x="6147655" y="1996820"/>
              <a:ext cx="5891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OLID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7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13195A-DC54-281D-8F9F-D8414435A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17517"/>
              </p:ext>
            </p:extLst>
          </p:nvPr>
        </p:nvGraphicFramePr>
        <p:xfrm>
          <a:off x="864973" y="1197121"/>
          <a:ext cx="5109520" cy="19230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4090">
                  <a:extLst>
                    <a:ext uri="{9D8B030D-6E8A-4147-A177-3AD203B41FA5}">
                      <a16:colId xmlns:a16="http://schemas.microsoft.com/office/drawing/2014/main" val="764552673"/>
                    </a:ext>
                  </a:extLst>
                </a:gridCol>
                <a:gridCol w="1702715">
                  <a:extLst>
                    <a:ext uri="{9D8B030D-6E8A-4147-A177-3AD203B41FA5}">
                      <a16:colId xmlns:a16="http://schemas.microsoft.com/office/drawing/2014/main" val="662567748"/>
                    </a:ext>
                  </a:extLst>
                </a:gridCol>
                <a:gridCol w="1702715">
                  <a:extLst>
                    <a:ext uri="{9D8B030D-6E8A-4147-A177-3AD203B41FA5}">
                      <a16:colId xmlns:a16="http://schemas.microsoft.com/office/drawing/2014/main" val="2139373396"/>
                    </a:ext>
                  </a:extLst>
                </a:gridCol>
              </a:tblGrid>
              <a:tr h="38460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Column Name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Data Type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Constraints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60191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id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SERIAL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PRIMARY KEY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95080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title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TEXT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NOT NULL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883231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rating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b="0" dirty="0"/>
                        <a:t>SMALLSERIAL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NOT NULL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03635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notes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VARCHAR(500)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NOT NULL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8565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79DD701-198F-273C-8FD4-833486603CA9}"/>
              </a:ext>
            </a:extLst>
          </p:cNvPr>
          <p:cNvSpPr txBox="1"/>
          <p:nvPr/>
        </p:nvSpPr>
        <p:spPr>
          <a:xfrm>
            <a:off x="72079" y="81004"/>
            <a:ext cx="252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Table structure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984AE-44E9-F6CF-09D0-5397B383D776}"/>
              </a:ext>
            </a:extLst>
          </p:cNvPr>
          <p:cNvSpPr txBox="1"/>
          <p:nvPr/>
        </p:nvSpPr>
        <p:spPr>
          <a:xfrm>
            <a:off x="858795" y="734428"/>
            <a:ext cx="252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books_basic_info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F8B7D4-76A0-9422-A006-7BDDFFD7F6E6}"/>
              </a:ext>
            </a:extLst>
          </p:cNvPr>
          <p:cNvSpPr txBox="1"/>
          <p:nvPr/>
        </p:nvSpPr>
        <p:spPr>
          <a:xfrm>
            <a:off x="6450227" y="1197121"/>
            <a:ext cx="231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Other constraints: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464DAA-330E-884C-41F3-4F3670C09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262"/>
              </p:ext>
            </p:extLst>
          </p:nvPr>
        </p:nvGraphicFramePr>
        <p:xfrm>
          <a:off x="864973" y="3856303"/>
          <a:ext cx="5109520" cy="2307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4090">
                  <a:extLst>
                    <a:ext uri="{9D8B030D-6E8A-4147-A177-3AD203B41FA5}">
                      <a16:colId xmlns:a16="http://schemas.microsoft.com/office/drawing/2014/main" val="3735135291"/>
                    </a:ext>
                  </a:extLst>
                </a:gridCol>
                <a:gridCol w="1702715">
                  <a:extLst>
                    <a:ext uri="{9D8B030D-6E8A-4147-A177-3AD203B41FA5}">
                      <a16:colId xmlns:a16="http://schemas.microsoft.com/office/drawing/2014/main" val="4188705959"/>
                    </a:ext>
                  </a:extLst>
                </a:gridCol>
                <a:gridCol w="1702715">
                  <a:extLst>
                    <a:ext uri="{9D8B030D-6E8A-4147-A177-3AD203B41FA5}">
                      <a16:colId xmlns:a16="http://schemas.microsoft.com/office/drawing/2014/main" val="1050899278"/>
                    </a:ext>
                  </a:extLst>
                </a:gridCol>
              </a:tblGrid>
              <a:tr h="38460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SERIAL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PRIMARY KEY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27197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author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TEXT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16212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tags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TEXT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22222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book_id_type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CHAR(4)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09864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book_id_num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TEXT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35124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book_cover_src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TEXT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8577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8B72064-BC6E-AAAA-561C-2742CAFC5D42}"/>
              </a:ext>
            </a:extLst>
          </p:cNvPr>
          <p:cNvSpPr txBox="1"/>
          <p:nvPr/>
        </p:nvSpPr>
        <p:spPr>
          <a:xfrm>
            <a:off x="858795" y="3368528"/>
            <a:ext cx="252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books_full_info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4198B8-5F6A-B9F3-F6C5-6C4AC188FDAE}"/>
              </a:ext>
            </a:extLst>
          </p:cNvPr>
          <p:cNvSpPr txBox="1"/>
          <p:nvPr/>
        </p:nvSpPr>
        <p:spPr>
          <a:xfrm>
            <a:off x="6450227" y="4286310"/>
            <a:ext cx="510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Other constraints:</a:t>
            </a:r>
          </a:p>
          <a:p>
            <a:endParaRPr lang="en-US" altLang="zh-CN" dirty="0"/>
          </a:p>
          <a:p>
            <a:r>
              <a:rPr lang="en-US" altLang="zh-CN" dirty="0"/>
              <a:t>UNIQUE(</a:t>
            </a:r>
            <a:r>
              <a:rPr lang="en-US" altLang="zh-CN" dirty="0" err="1"/>
              <a:t>book_id_type</a:t>
            </a:r>
            <a:r>
              <a:rPr lang="en-US" altLang="zh-CN" dirty="0"/>
              <a:t>, </a:t>
            </a:r>
            <a:r>
              <a:rPr lang="en-US" altLang="zh-CN" dirty="0" err="1"/>
              <a:t>book_id_num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6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384</Words>
  <Application>Microsoft Office PowerPoint</Application>
  <PresentationFormat>宽屏</PresentationFormat>
  <Paragraphs>104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Kexin Wang</dc:creator>
  <cp:lastModifiedBy>Kexin Wang</cp:lastModifiedBy>
  <cp:revision>62</cp:revision>
  <dcterms:created xsi:type="dcterms:W3CDTF">2025-08-14T21:02:39Z</dcterms:created>
  <dcterms:modified xsi:type="dcterms:W3CDTF">2025-09-19T22:23:24Z</dcterms:modified>
</cp:coreProperties>
</file>