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69" r:id="rId3"/>
    <p:sldId id="285" r:id="rId4"/>
    <p:sldId id="286" r:id="rId5"/>
    <p:sldId id="287" r:id="rId6"/>
    <p:sldId id="288" r:id="rId7"/>
    <p:sldId id="284" r:id="rId8"/>
    <p:sldId id="290" r:id="rId9"/>
    <p:sldId id="289" r:id="rId10"/>
    <p:sldId id="291" r:id="rId11"/>
    <p:sldId id="292" r:id="rId12"/>
    <p:sldId id="293" r:id="rId13"/>
    <p:sldId id="294" r:id="rId14"/>
    <p:sldId id="295" r:id="rId15"/>
    <p:sldId id="296"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
      <p:font typeface="楷体" panose="02010609060101010101" pitchFamily="49" charset="-122"/>
      <p:regular r:id="rId22"/>
    </p:embeddedFont>
    <p:embeddedFont>
      <p:font typeface="微软雅黑" panose="020B0503020204020204" pitchFamily="34" charset="-122"/>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清 风" initials="清" lastIdx="2" clrIdx="0">
    <p:extLst>
      <p:ext uri="{19B8F6BF-5375-455C-9EA6-DF929625EA0E}">
        <p15:presenceInfo xmlns:p15="http://schemas.microsoft.com/office/powerpoint/2012/main" userId="9ce5ac447c899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B2B2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74754" autoAdjust="0"/>
  </p:normalViewPr>
  <p:slideViewPr>
    <p:cSldViewPr snapToGrid="0">
      <p:cViewPr varScale="1">
        <p:scale>
          <a:sx n="56" d="100"/>
          <a:sy n="56" d="100"/>
        </p:scale>
        <p:origin x="691"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单个位差错在一个单个位差错中，数据单元中仅有一位发生变化。突发性差错意味着在数据单元中有两位及两位以上的位发生变化。注意：突发性差错的差错并不意味在连续位上出现。突发性差错的长度从第一个差错位到最后一个差错位的长度计算。冗余为了检错或纠正差错，我们需要发送除了数据外的额外（冗余）位。</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单比特检错：</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，第一位是数据位，第二位是校验位。合法码字只有</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，当</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粒子轰击造成翻转，出现</a:t>
            </a:r>
            <a:r>
              <a:rPr lang="en-US" altLang="zh-CN" dirty="0">
                <a:latin typeface="楷体" panose="02010609060101010101" pitchFamily="49" charset="-122"/>
                <a:ea typeface="楷体" panose="02010609060101010101" pitchFamily="49" charset="-122"/>
              </a:rPr>
              <a:t>01</a:t>
            </a:r>
            <a:r>
              <a:rPr lang="zh-CN" altLang="en-US" dirty="0">
                <a:latin typeface="楷体" panose="02010609060101010101" pitchFamily="49" charset="-122"/>
                <a:ea typeface="楷体" panose="02010609060101010101" pitchFamily="49" charset="-122"/>
              </a:rPr>
              <a:t>或</a:t>
            </a:r>
            <a:r>
              <a:rPr lang="en-US" altLang="zh-CN" dirty="0">
                <a:latin typeface="楷体" panose="02010609060101010101" pitchFamily="49" charset="-122"/>
                <a:ea typeface="楷体" panose="02010609060101010101" pitchFamily="49" charset="-122"/>
              </a:rPr>
              <a:t>10</a:t>
            </a:r>
            <a:r>
              <a:rPr lang="zh-CN" altLang="en-US" dirty="0">
                <a:latin typeface="楷体" panose="02010609060101010101" pitchFamily="49" charset="-122"/>
                <a:ea typeface="楷体" panose="02010609060101010101" pitchFamily="49" charset="-122"/>
              </a:rPr>
              <a:t>，就说明数据出错，但只能检错，并不能知道是</a:t>
            </a:r>
            <a:r>
              <a:rPr lang="en-US" altLang="zh-CN" dirty="0">
                <a:latin typeface="楷体" panose="02010609060101010101" pitchFamily="49" charset="-122"/>
                <a:ea typeface="楷体" panose="02010609060101010101" pitchFamily="49" charset="-122"/>
              </a:rPr>
              <a:t>00</a:t>
            </a:r>
            <a:r>
              <a:rPr lang="zh-CN" altLang="en-US" dirty="0">
                <a:latin typeface="楷体" panose="02010609060101010101" pitchFamily="49" charset="-122"/>
                <a:ea typeface="楷体" panose="02010609060101010101" pitchFamily="49" charset="-122"/>
              </a:rPr>
              <a:t>变成</a:t>
            </a:r>
            <a:r>
              <a:rPr lang="en-US" altLang="zh-CN" dirty="0">
                <a:latin typeface="楷体" panose="02010609060101010101" pitchFamily="49" charset="-122"/>
                <a:ea typeface="楷体" panose="02010609060101010101" pitchFamily="49" charset="-122"/>
              </a:rPr>
              <a:t>01</a:t>
            </a:r>
            <a:r>
              <a:rPr lang="zh-CN" altLang="en-US" dirty="0">
                <a:latin typeface="楷体" panose="02010609060101010101" pitchFamily="49" charset="-122"/>
                <a:ea typeface="楷体" panose="02010609060101010101" pitchFamily="49" charset="-122"/>
              </a:rPr>
              <a:t>还是</a:t>
            </a:r>
            <a:r>
              <a:rPr lang="en-US" altLang="zh-CN" dirty="0">
                <a:latin typeface="楷体" panose="02010609060101010101" pitchFamily="49" charset="-122"/>
                <a:ea typeface="楷体" panose="02010609060101010101" pitchFamily="49" charset="-122"/>
              </a:rPr>
              <a:t>11</a:t>
            </a:r>
            <a:r>
              <a:rPr lang="zh-CN" altLang="en-US" dirty="0">
                <a:latin typeface="楷体" panose="02010609060101010101" pitchFamily="49" charset="-122"/>
                <a:ea typeface="楷体" panose="02010609060101010101" pitchFamily="49" charset="-122"/>
              </a:rPr>
              <a:t>变成</a:t>
            </a:r>
            <a:r>
              <a:rPr lang="en-US" altLang="zh-CN" dirty="0">
                <a:latin typeface="楷体" panose="02010609060101010101" pitchFamily="49" charset="-122"/>
                <a:ea typeface="楷体" panose="02010609060101010101" pitchFamily="49" charset="-122"/>
              </a:rPr>
              <a:t>01</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单比特纠错：</a:t>
            </a:r>
            <a:r>
              <a:rPr lang="en-US" altLang="zh-CN" dirty="0">
                <a:latin typeface="楷体" panose="02010609060101010101" pitchFamily="49" charset="-122"/>
                <a:ea typeface="楷体" panose="02010609060101010101" pitchFamily="49" charset="-122"/>
              </a:rPr>
              <a:t>001</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110</a:t>
            </a:r>
            <a:r>
              <a:rPr lang="zh-CN" altLang="en-US" dirty="0">
                <a:latin typeface="楷体" panose="02010609060101010101" pitchFamily="49" charset="-122"/>
                <a:ea typeface="楷体" panose="02010609060101010101" pitchFamily="49" charset="-122"/>
              </a:rPr>
              <a:t>。如果变成了</a:t>
            </a:r>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，数据位被击中</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6053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简单奇偶校验码编码是</a:t>
            </a:r>
            <a:r>
              <a:rPr lang="en-US" altLang="zh-CN" dirty="0">
                <a:latin typeface="楷体" panose="02010609060101010101" pitchFamily="49" charset="-122"/>
                <a:ea typeface="楷体" panose="02010609060101010101" pitchFamily="49" charset="-122"/>
              </a:rPr>
              <a:t>n=k+1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d m </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 n = 2 d_{min}=2d min​ =2</a:t>
            </a:r>
            <a:r>
              <a:rPr lang="zh-CN" altLang="en-US" dirty="0">
                <a:latin typeface="楷体" panose="02010609060101010101" pitchFamily="49" charset="-122"/>
                <a:ea typeface="楷体" panose="02010609060101010101" pitchFamily="49" charset="-122"/>
              </a:rPr>
              <a:t>的单个位检错码。在发送方：</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的个数是偶数个则为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，否则为</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。在接收方：</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的个数是偶数个则接收，否则丢弃</a:t>
            </a:r>
          </a:p>
        </p:txBody>
      </p:sp>
    </p:spTree>
    <p:extLst>
      <p:ext uri="{BB962C8B-B14F-4D97-AF65-F5344CB8AC3E}">
        <p14:creationId xmlns:p14="http://schemas.microsoft.com/office/powerpoint/2010/main" val="211658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451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745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226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4278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24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zh-CN" altLang="en-US" dirty="0"/>
              <a:t>放射元素衰变释放高能粒子</a:t>
            </a:r>
            <a:r>
              <a:rPr lang="en-US" altLang="zh-CN" dirty="0"/>
              <a:t>α</a:t>
            </a:r>
            <a:r>
              <a:rPr lang="zh-CN" altLang="en-US" dirty="0"/>
              <a:t>粒子，由</a:t>
            </a:r>
            <a:r>
              <a:rPr lang="en-US" altLang="zh-CN" dirty="0"/>
              <a:t>2</a:t>
            </a:r>
            <a:r>
              <a:rPr lang="zh-CN" altLang="en-US" dirty="0"/>
              <a:t>个质子一个中子组成。虽然封装材料引入的辐射远不如外界辐射环境，但由于封装材料与电路直接接触，因此也有可能导致芯片发生软错误。</a:t>
            </a:r>
            <a:endParaRPr lang="en-US" altLang="zh-CN" dirty="0"/>
          </a:p>
          <a:p>
            <a:pPr marL="228600" lvl="0" indent="-228600" algn="l" rtl="0">
              <a:spcBef>
                <a:spcPts val="0"/>
              </a:spcBef>
              <a:spcAft>
                <a:spcPts val="0"/>
              </a:spcAft>
              <a:buAutoNum type="arabicPeriod"/>
            </a:pPr>
            <a:r>
              <a:rPr lang="zh-CN" altLang="en-US" dirty="0"/>
              <a:t>总剂量效应</a:t>
            </a:r>
            <a:r>
              <a:rPr lang="en-US" altLang="zh-CN" dirty="0"/>
              <a:t>TID(Total Ionizing Dose)</a:t>
            </a:r>
            <a:r>
              <a:rPr lang="zh-CN" altLang="en-US" dirty="0"/>
              <a:t>，是一种累积的损伤行为，辐射将导致</a:t>
            </a:r>
            <a:r>
              <a:rPr lang="en-US" altLang="zh-CN" dirty="0"/>
              <a:t>SiO2</a:t>
            </a:r>
            <a:r>
              <a:rPr lang="zh-CN" altLang="en-US" dirty="0"/>
              <a:t>绝缘层产生正的氧化物陷阱电荷，在</a:t>
            </a:r>
            <a:r>
              <a:rPr lang="en-US" altLang="zh-CN" dirty="0"/>
              <a:t>Si/SiO2</a:t>
            </a:r>
            <a:r>
              <a:rPr lang="zh-CN" altLang="en-US" dirty="0"/>
              <a:t>界面产生界面陷阱电荷，导致器件电特性参数退化甚至失效。损伤包括晶格中原子被能量加速发生位移，另一种损伤是产生电子</a:t>
            </a:r>
            <a:r>
              <a:rPr lang="en-US" altLang="zh-CN" dirty="0"/>
              <a:t>-</a:t>
            </a:r>
            <a:r>
              <a:rPr lang="zh-CN" altLang="en-US" dirty="0"/>
              <a:t>空穴对。</a:t>
            </a:r>
            <a:r>
              <a:rPr lang="en-US" altLang="zh-CN" dirty="0"/>
              <a:t>CMOS</a:t>
            </a:r>
            <a:r>
              <a:rPr lang="zh-CN" altLang="en-US" dirty="0"/>
              <a:t>器件受</a:t>
            </a:r>
            <a:r>
              <a:rPr lang="en-US" altLang="zh-CN" dirty="0"/>
              <a:t>TID</a:t>
            </a:r>
            <a:r>
              <a:rPr lang="zh-CN" altLang="en-US" dirty="0"/>
              <a:t>影响，阈值电压漂移，导致漏电流增加、工作速度变慢、噪声容限下降直至逻辑功能失效。</a:t>
            </a:r>
            <a:r>
              <a:rPr lang="en-US" altLang="zh-CN" dirty="0"/>
              <a:t>TID</a:t>
            </a:r>
            <a:r>
              <a:rPr lang="zh-CN" altLang="en-US" dirty="0"/>
              <a:t>也可认为是统计现象，是长期辐射下的结果。但工艺的进步，</a:t>
            </a:r>
            <a:r>
              <a:rPr lang="en-US" altLang="zh-CN" dirty="0"/>
              <a:t>TID</a:t>
            </a:r>
            <a:r>
              <a:rPr lang="zh-CN" altLang="en-US" dirty="0"/>
              <a:t>的影响越来越小，栅氧化层厚度小于</a:t>
            </a:r>
            <a:r>
              <a:rPr lang="en-US" altLang="zh-CN" dirty="0"/>
              <a:t>10nm</a:t>
            </a:r>
            <a:r>
              <a:rPr lang="zh-CN" altLang="en-US" dirty="0"/>
              <a:t>时，便可不考虑</a:t>
            </a:r>
            <a:r>
              <a:rPr lang="en-US" altLang="zh-CN" dirty="0"/>
              <a:t>TID</a:t>
            </a:r>
            <a:r>
              <a:rPr lang="zh-CN" altLang="en-US" dirty="0"/>
              <a:t>引起的阈值电压漂移现象。</a:t>
            </a:r>
            <a:endParaRPr lang="en-US" altLang="zh-CN" dirty="0"/>
          </a:p>
          <a:p>
            <a:pPr marL="228600" lvl="0" indent="-228600" algn="l" rtl="0">
              <a:spcBef>
                <a:spcPts val="0"/>
              </a:spcBef>
              <a:spcAft>
                <a:spcPts val="0"/>
              </a:spcAft>
              <a:buAutoNum type="arabicPeriod"/>
            </a:pPr>
            <a:r>
              <a:rPr lang="zh-CN" altLang="en-US" dirty="0"/>
              <a:t>单粒子效应</a:t>
            </a:r>
            <a:r>
              <a:rPr lang="en-US" altLang="zh-CN" dirty="0"/>
              <a:t>SEE(Single Event Effect)</a:t>
            </a:r>
            <a:r>
              <a:rPr lang="zh-CN" altLang="en-US" dirty="0"/>
              <a:t>，主要由来自宇宙高能带电粒子引起，是严重影响电路正常工作的效应。</a:t>
            </a:r>
            <a:endParaRPr lang="en-US" altLang="zh-CN" dirty="0"/>
          </a:p>
          <a:p>
            <a:pPr marL="228600" lvl="0" indent="-228600" algn="l" rtl="0">
              <a:spcBef>
                <a:spcPts val="0"/>
              </a:spcBef>
              <a:spcAft>
                <a:spcPts val="0"/>
              </a:spcAft>
              <a:buAutoNum type="arabicPeriod"/>
            </a:pPr>
            <a:r>
              <a:rPr lang="en-US" altLang="zh-CN" dirty="0"/>
              <a:t>α</a:t>
            </a:r>
            <a:r>
              <a:rPr lang="zh-CN" altLang="en-US" dirty="0"/>
              <a:t>粒子和中子与硅晶体相互作用不同，带电的</a:t>
            </a:r>
            <a:r>
              <a:rPr lang="en-US" altLang="zh-CN" dirty="0"/>
              <a:t>α</a:t>
            </a:r>
            <a:r>
              <a:rPr lang="zh-CN" altLang="en-US" dirty="0"/>
              <a:t>粒子直接与电子相互作用，相反，中子通过非弹性或弹性碰撞与硅晶体相互作用，中子与半导体中原子核非弹性碰撞会导致产生二次粒子，譬如如</a:t>
            </a:r>
            <a:r>
              <a:rPr lang="en-US" altLang="zh-CN" dirty="0"/>
              <a:t>π</a:t>
            </a:r>
            <a:r>
              <a:rPr lang="zh-CN" altLang="en-US" dirty="0"/>
              <a:t>介⼦、质⼦、中⼦、氘核、氚核等，引起软错误。</a:t>
            </a:r>
            <a:endParaRPr lang="en-US" altLang="zh-CN" dirty="0"/>
          </a:p>
          <a:p>
            <a:pPr marL="228600" lvl="0" indent="-228600" algn="l" rtl="0">
              <a:spcBef>
                <a:spcPts val="0"/>
              </a:spcBef>
              <a:spcAft>
                <a:spcPts val="0"/>
              </a:spcAft>
              <a:buAutoNum type="arabicPeriod"/>
            </a:pPr>
            <a:r>
              <a:rPr lang="zh-CN" altLang="en-US" dirty="0"/>
              <a:t>机理：高能粒子射入处于关闭状态的晶体管的耗尽区时，由于粒子电离效应，会沿着入射通道产生大量电子</a:t>
            </a:r>
            <a:r>
              <a:rPr lang="en-US" altLang="zh-CN" dirty="0"/>
              <a:t>-</a:t>
            </a:r>
            <a:r>
              <a:rPr lang="zh-CN" altLang="en-US" dirty="0"/>
              <a:t>空穴对，引起耗尽区电离，产生电离通道。若粒子能量足够高，电离通道会进入衬底，在这种形如漏斗的电离等离子区中，等离子密度可较衬底掺杂高几个量级，等离子体周围耗尽层被中和，耗尽层消失，加在</a:t>
            </a:r>
            <a:r>
              <a:rPr lang="en-US" altLang="zh-CN" dirty="0"/>
              <a:t>PN</a:t>
            </a:r>
            <a:r>
              <a:rPr lang="zh-CN" altLang="en-US" dirty="0"/>
              <a:t>结电场被推进到衬底内部。</a:t>
            </a:r>
            <a:endParaRPr lang="en-US" altLang="zh-CN" dirty="0"/>
          </a:p>
          <a:p>
            <a:pPr marL="228600" lvl="0" indent="-228600" algn="l" rtl="0">
              <a:spcBef>
                <a:spcPts val="0"/>
              </a:spcBef>
              <a:spcAft>
                <a:spcPts val="0"/>
              </a:spcAft>
              <a:buAutoNum type="arabicPeriod"/>
            </a:pPr>
            <a:r>
              <a:rPr lang="en-US" altLang="zh-CN" dirty="0"/>
              <a:t>NMOS</a:t>
            </a:r>
            <a:r>
              <a:rPr lang="zh-CN" altLang="en-US" dirty="0"/>
              <a:t>例子：当高能粒子射入晶体管漏极，将在短时间内破坏原有耗尽层结构，并在源漏极和衬底间形成一个由漏极流向衬底的瞬时电流脉冲。如果这种情况发生在存储器电路中，晶体管漏极和衬底之间的大量电荷转移将会导致存储单元的正常逻辑状态发生改变，从而发生</a:t>
            </a:r>
            <a:r>
              <a:rPr lang="zh-CN" altLang="en-US" b="1" dirty="0"/>
              <a:t>单粒子翻转</a:t>
            </a:r>
            <a:r>
              <a:rPr lang="zh-CN" altLang="en-US" dirty="0"/>
              <a:t>；如果发生在逻辑电路中，较大的瞬时电流将导致逻辑门的输出电压发生瞬态变化，从而发生</a:t>
            </a:r>
            <a:r>
              <a:rPr lang="zh-CN" altLang="en-US" b="1" dirty="0"/>
              <a:t>单粒子瞬变</a:t>
            </a:r>
            <a:r>
              <a:rPr lang="zh-CN" altLang="en-US" dirty="0"/>
              <a:t>。两种瞬态故障可能会向外传播，从而引起软错误或系统失效。</a:t>
            </a:r>
            <a:endParaRPr lang="en-US" altLang="zh-CN"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辐射会导致集成电路发生永久性故障或瞬态故障，永久性故障包括阈值电压漂移、栅击穿和位移损伤。瞬态故障的产生是高能粒子对半导体器件中的电荷扰动的结果，并不会损坏器件物理结构。瞬态故障主要包括单粒子翻转、单粒子瞬态。多位翻转等。由于集成电路只有长期暴露于高辐射环境才有可能发生永久故障，因此永久故障概率要较瞬态故障小的多。</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b="1" dirty="0">
                <a:latin typeface="楷体" panose="02010609060101010101" pitchFamily="49" charset="-122"/>
                <a:ea typeface="楷体" panose="02010609060101010101" pitchFamily="49" charset="-122"/>
              </a:rPr>
              <a:t>多位翻转</a:t>
            </a:r>
            <a:r>
              <a:rPr lang="zh-CN" altLang="en-US" dirty="0">
                <a:latin typeface="楷体" panose="02010609060101010101" pitchFamily="49" charset="-122"/>
                <a:ea typeface="楷体" panose="02010609060101010101" pitchFamily="49" charset="-122"/>
              </a:rPr>
              <a:t>：以往集成电路工艺节点较大且集成度较低，单个高能粒子轰击仅仅导致一位存储元翻转。随着工艺节点下降和集成度提高，单次粒子轰击便可能影响多个存储元，导致存储阵列内相邻多个存储元发生翻转。</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4157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故障和错误例子：比如说，一个指令寄存器</a:t>
            </a:r>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位，但只用了低</a:t>
            </a:r>
            <a:r>
              <a:rPr lang="en-US" altLang="zh-CN" dirty="0">
                <a:latin typeface="楷体" panose="02010609060101010101" pitchFamily="49" charset="-122"/>
                <a:ea typeface="楷体" panose="02010609060101010101" pitchFamily="49" charset="-122"/>
              </a:rPr>
              <a:t>16</a:t>
            </a:r>
            <a:r>
              <a:rPr lang="zh-CN" altLang="en-US" dirty="0">
                <a:latin typeface="楷体" panose="02010609060101010101" pitchFamily="49" charset="-122"/>
                <a:ea typeface="楷体" panose="02010609060101010101" pitchFamily="49" charset="-122"/>
              </a:rPr>
              <a:t>位，而高能粒子轰击只影响了高</a:t>
            </a:r>
            <a:r>
              <a:rPr lang="en-US" altLang="zh-CN" dirty="0">
                <a:latin typeface="楷体" panose="02010609060101010101" pitchFamily="49" charset="-122"/>
                <a:ea typeface="楷体" panose="02010609060101010101" pitchFamily="49" charset="-122"/>
              </a:rPr>
              <a:t>16</a:t>
            </a:r>
            <a:r>
              <a:rPr lang="zh-CN" altLang="en-US" dirty="0">
                <a:latin typeface="楷体" panose="02010609060101010101" pitchFamily="49" charset="-122"/>
                <a:ea typeface="楷体" panose="02010609060101010101" pitchFamily="49" charset="-122"/>
              </a:rPr>
              <a:t>位，这种瞬态故障并不会被传递，相当于被屏蔽了。</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如果该位仅具有错误检测功能（例如，奇偶校验位没有从错误中恢复的能力），那么它可以防⽌数据损坏，但仍可能导致程序崩溃。然后，⽆论该位是否重要，程序通常会在检测到错误后⽴即停⽌并崩溃。此类错误检测事件通常对⽤⼾可⻅，称为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。如果错误被声明为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，则意味着它在任何情况下都不会导致 </a:t>
            </a:r>
            <a:r>
              <a:rPr lang="en-US" altLang="zh-CN" dirty="0">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。因此，</a:t>
            </a:r>
            <a:r>
              <a:rPr lang="en-US" altLang="zh-CN" b="1" dirty="0">
                <a:latin typeface="楷体" panose="02010609060101010101" pitchFamily="49" charset="-122"/>
                <a:ea typeface="楷体" panose="02010609060101010101" pitchFamily="49" charset="-122"/>
              </a:rPr>
              <a:t>DUE </a:t>
            </a:r>
            <a:r>
              <a:rPr lang="zh-CN" altLang="en-US" b="1" dirty="0">
                <a:latin typeface="楷体" panose="02010609060101010101" pitchFamily="49" charset="-122"/>
                <a:ea typeface="楷体" panose="02010609060101010101" pitchFamily="49" charset="-122"/>
              </a:rPr>
              <a:t>的定义隐含了故障停⽌系统</a:t>
            </a:r>
            <a:r>
              <a:rPr lang="zh-CN" altLang="en-US" dirty="0">
                <a:latin typeface="楷体" panose="02010609060101010101" pitchFamily="49" charset="-122"/>
                <a:ea typeface="楷体" panose="02010609060101010101" pitchFamily="49" charset="-122"/>
              </a:rPr>
              <a:t>的概念。</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假 </a:t>
            </a:r>
            <a:r>
              <a:rPr lang="en-US" altLang="zh-CN" dirty="0">
                <a:latin typeface="楷体" panose="02010609060101010101" pitchFamily="49" charset="-122"/>
                <a:ea typeface="楷体" panose="02010609060101010101" pitchFamily="49" charset="-122"/>
              </a:rPr>
              <a:t>DUE </a:t>
            </a:r>
            <a:r>
              <a:rPr lang="zh-CN" altLang="en-US" dirty="0">
                <a:latin typeface="楷体" panose="02010609060101010101" pitchFamily="49" charset="-122"/>
                <a:ea typeface="楷体" panose="02010609060101010101" pitchFamily="49" charset="-122"/>
              </a:rPr>
              <a:t>事件（案例 </a:t>
            </a:r>
            <a:r>
              <a:rPr lang="en-US" altLang="zh-CN" dirty="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）是那些如果没有错误检测机制就可以避免的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例如，错误路径指令的某些位可能不会导致错误。在没有错误检测机制的情况下，这样⼀个位的翻转将不会被注意到，也不会产⽣任何⽤⼾可⻅的错误。然⽽，由于错误检测机制检测到错误并可能报告错误，程序或系统可能会不必要地被关闭。系统检测到的重要位翻转是真正的 </a:t>
            </a:r>
            <a:r>
              <a:rPr lang="en-US" altLang="zh-CN" dirty="0">
                <a:latin typeface="楷体" panose="02010609060101010101" pitchFamily="49" charset="-122"/>
                <a:ea typeface="楷体" panose="02010609060101010101" pitchFamily="49" charset="-122"/>
              </a:rPr>
              <a:t>DUE </a:t>
            </a:r>
            <a:r>
              <a:rPr lang="zh-CN" altLang="en-US" dirty="0">
                <a:latin typeface="楷体" panose="02010609060101010101" pitchFamily="49" charset="-122"/>
                <a:ea typeface="楷体" panose="02010609060101010101" pitchFamily="49" charset="-122"/>
              </a:rPr>
              <a:t>事件（案例 </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简单来说，</a:t>
            </a:r>
            <a:r>
              <a:rPr lang="en-US" altLang="zh-CN" dirty="0">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是没有错误检测机制，而产生的故障。当只有检测而没有纠错时，就变成了</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。使⽤错误检测机制保护位将类别 </a:t>
            </a:r>
            <a:r>
              <a:rPr lang="en-US" altLang="zh-CN" dirty="0">
                <a:latin typeface="楷体" panose="02010609060101010101" pitchFamily="49" charset="-122"/>
                <a:ea typeface="楷体" panose="02010609060101010101" pitchFamily="49" charset="-122"/>
              </a:rPr>
              <a:t>3 </a:t>
            </a:r>
            <a:r>
              <a:rPr lang="zh-CN" altLang="en-US" dirty="0">
                <a:latin typeface="楷体" panose="02010609060101010101" pitchFamily="49" charset="-122"/>
                <a:ea typeface="楷体" panose="02010609060101010101" pitchFamily="49" charset="-122"/>
              </a:rPr>
              <a:t>移动到 </a:t>
            </a:r>
            <a:r>
              <a:rPr lang="en-US" altLang="zh-CN" dirty="0">
                <a:latin typeface="楷体" panose="02010609060101010101" pitchFamily="49" charset="-122"/>
                <a:ea typeface="楷体" panose="02010609060101010101" pitchFamily="49" charset="-122"/>
              </a:rPr>
              <a:t>5 </a:t>
            </a:r>
            <a:r>
              <a:rPr lang="zh-CN" altLang="en-US" dirty="0">
                <a:latin typeface="楷体" panose="02010609060101010101" pitchFamily="49" charset="-122"/>
                <a:ea typeface="楷体" panose="02010609060101010101" pitchFamily="49" charset="-122"/>
              </a:rPr>
              <a:t>和 </a:t>
            </a:r>
            <a:r>
              <a:rPr lang="en-US" altLang="zh-CN" dirty="0">
                <a:latin typeface="楷体" panose="02010609060101010101" pitchFamily="49" charset="-122"/>
                <a:ea typeface="楷体" panose="02010609060101010101" pitchFamily="49" charset="-122"/>
              </a:rPr>
              <a:t>4 </a:t>
            </a:r>
            <a:r>
              <a:rPr lang="zh-CN" altLang="en-US" dirty="0">
                <a:latin typeface="楷体" panose="02010609060101010101" pitchFamily="49" charset="-122"/>
                <a:ea typeface="楷体" panose="02010609060101010101" pitchFamily="49" charset="-122"/>
              </a:rPr>
              <a:t>到 </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lvl="0" indent="-228600" algn="l" rtl="0">
              <a:spcBef>
                <a:spcPts val="0"/>
              </a:spcBef>
              <a:spcAft>
                <a:spcPts val="0"/>
              </a:spcAft>
              <a:buAutoNum type="arabicPeriod"/>
            </a:pPr>
            <a:r>
              <a:rPr lang="zh-CN" altLang="en-US" dirty="0">
                <a:latin typeface="楷体" panose="02010609060101010101" pitchFamily="49" charset="-122"/>
                <a:ea typeface="楷体" panose="02010609060101010101" pitchFamily="49" charset="-122"/>
              </a:rPr>
              <a:t>检测故障但不纠正故障的能力可避免⽣成不正确的输出，但在发⽣错误时⽆法恢复。换句话说，简单的错误检测不会降低总体错误率，但会提供故障停⽌行为，从⽽避免任何数据损坏。此类别中的错误称为 </a:t>
            </a:r>
            <a:r>
              <a:rPr lang="en-US" altLang="zh-CN" dirty="0">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07586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b="1" dirty="0"/>
              <a:t>临界电荷</a:t>
            </a:r>
            <a:r>
              <a:rPr lang="en-US" altLang="zh-CN" dirty="0"/>
              <a:t>Qcrit</a:t>
            </a:r>
            <a:r>
              <a:rPr lang="zh-CN" altLang="en-US" dirty="0"/>
              <a:t>：</a:t>
            </a:r>
            <a:r>
              <a:rPr lang="zh-CN" altLang="en-US" dirty="0">
                <a:latin typeface="楷体" panose="02010609060101010101" pitchFamily="49" charset="-122"/>
                <a:ea typeface="楷体" panose="02010609060101010101" pitchFamily="49" charset="-122"/>
              </a:rPr>
              <a:t>导致电路故障所需的最小电荷称为电路的临界电荷。工艺的提升，会导致所需的</a:t>
            </a:r>
            <a:r>
              <a:rPr lang="en-US" altLang="zh-CN" dirty="0">
                <a:latin typeface="楷体" panose="02010609060101010101" pitchFamily="49" charset="-122"/>
                <a:ea typeface="楷体" panose="02010609060101010101" pitchFamily="49" charset="-122"/>
              </a:rPr>
              <a:t>Qcrit</a:t>
            </a:r>
            <a:r>
              <a:rPr lang="zh-CN" altLang="en-US" dirty="0">
                <a:latin typeface="楷体" panose="02010609060101010101" pitchFamily="49" charset="-122"/>
                <a:ea typeface="楷体" panose="02010609060101010101" pitchFamily="49" charset="-122"/>
              </a:rPr>
              <a:t>也会逐渐降低。电路在饱和区极易受到软错误的影响。在极端情况下，当 </a:t>
            </a:r>
            <a:r>
              <a:rPr lang="en-US" altLang="zh-CN" dirty="0">
                <a:latin typeface="楷体" panose="02010609060101010101" pitchFamily="49" charset="-122"/>
                <a:ea typeface="楷体" panose="02010609060101010101" pitchFamily="49" charset="-122"/>
              </a:rPr>
              <a:t>Qcrit </a:t>
            </a:r>
            <a:r>
              <a:rPr lang="zh-CN" altLang="en-US" dirty="0">
                <a:latin typeface="楷体" panose="02010609060101010101" pitchFamily="49" charset="-122"/>
                <a:ea typeface="楷体" panose="02010609060101010101" pitchFamily="49" charset="-122"/>
              </a:rPr>
              <a:t>接近于零时，⼏乎任何由</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粒子或中⼦撞击产⽣的电荷量都会导致瞬态故障。</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随着每⼀代⼯艺技术的出现，晶体管的尺⼨都在缩⼩，它们所持有的电荷会减少，从⽽导致 </a:t>
            </a:r>
            <a:r>
              <a:rPr lang="en-US" altLang="zh-CN" dirty="0">
                <a:latin typeface="楷体" panose="02010609060101010101" pitchFamily="49" charset="-122"/>
                <a:ea typeface="楷体" panose="02010609060101010101" pitchFamily="49" charset="-122"/>
              </a:rPr>
              <a:t>Qcrit </a:t>
            </a:r>
            <a:r>
              <a:rPr lang="zh-CN" altLang="en-US" dirty="0">
                <a:latin typeface="楷体" panose="02010609060101010101" pitchFamily="49" charset="-122"/>
                <a:ea typeface="楷体" panose="02010609060101010101" pitchFamily="49" charset="-122"/>
              </a:rPr>
              <a:t>较低，并使它们更容易受到粒⼦撞击的影响。然⽽，随着每⼀代技术的发展，晶体管的尺⼨也在缩⼩，使其更难被击中。对于锁存器，这些影响通常会抵消，在技术世代中⼤致给出恒定的</a:t>
            </a:r>
            <a:r>
              <a:rPr lang="en-US" altLang="zh-CN" dirty="0">
                <a:latin typeface="楷体" panose="02010609060101010101" pitchFamily="49" charset="-122"/>
                <a:ea typeface="楷体" panose="02010609060101010101" pitchFamily="49" charset="-122"/>
              </a:rPr>
              <a:t>FIT/bit</a:t>
            </a:r>
            <a:r>
              <a:rPr lang="zh-CN" altLang="en-US" dirty="0">
                <a:latin typeface="楷体" panose="02010609060101010101" pitchFamily="49" charset="-122"/>
                <a:ea typeface="楷体" panose="02010609060101010101" pitchFamily="49" charset="-122"/>
              </a:rPr>
              <a:t>。对于 </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单元，晶体管已经缩⼩到⼤多数粒⼦撞击这种单元会导致位翻转的程度。因此，</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单元的 </a:t>
            </a:r>
            <a:r>
              <a:rPr lang="en-US" altLang="zh-CN" dirty="0">
                <a:latin typeface="楷体" panose="02010609060101010101" pitchFamily="49" charset="-122"/>
                <a:ea typeface="楷体" panose="02010609060101010101" pitchFamily="49" charset="-122"/>
              </a:rPr>
              <a:t>SER </a:t>
            </a:r>
            <a:r>
              <a:rPr lang="zh-CN" altLang="en-US" dirty="0">
                <a:latin typeface="楷体" panose="02010609060101010101" pitchFamily="49" charset="-122"/>
                <a:ea typeface="楷体" panose="02010609060101010101" pitchFamily="49" charset="-122"/>
              </a:rPr>
              <a:t>会随着每种⼯艺技术不断降低。然⽽，</a:t>
            </a:r>
            <a:r>
              <a:rPr lang="en-US" altLang="zh-CN" dirty="0">
                <a:latin typeface="楷体" panose="02010609060101010101" pitchFamily="49" charset="-122"/>
                <a:ea typeface="楷体" panose="02010609060101010101" pitchFamily="49" charset="-122"/>
              </a:rPr>
              <a:t>DRAM </a:t>
            </a:r>
            <a:r>
              <a:rPr lang="zh-CN" altLang="en-US" dirty="0">
                <a:latin typeface="楷体" panose="02010609060101010101" pitchFamily="49" charset="-122"/>
                <a:ea typeface="楷体" panose="02010609060101010101" pitchFamily="49" charset="-122"/>
              </a:rPr>
              <a:t>已经设法使⽤通常不适⽤于</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单元或锁存器的各种优化来积极降低 </a:t>
            </a:r>
            <a:r>
              <a:rPr lang="en-US" altLang="zh-CN" dirty="0">
                <a:latin typeface="楷体" panose="02010609060101010101" pitchFamily="49" charset="-122"/>
                <a:ea typeface="楷体" panose="02010609060101010101" pitchFamily="49" charset="-122"/>
              </a:rPr>
              <a:t>FIT/</a:t>
            </a:r>
            <a:r>
              <a:rPr lang="zh-CN" altLang="en-US" dirty="0">
                <a:latin typeface="楷体" panose="02010609060101010101" pitchFamily="49" charset="-122"/>
                <a:ea typeface="楷体" panose="02010609060101010101" pitchFamily="49" charset="-122"/>
              </a:rPr>
              <a:t>位。</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一对交叉耦合反相器组成的</a:t>
            </a:r>
            <a:r>
              <a:rPr lang="en-US" altLang="zh-CN" dirty="0">
                <a:latin typeface="楷体" panose="02010609060101010101" pitchFamily="49" charset="-122"/>
                <a:ea typeface="楷体" panose="02010609060101010101" pitchFamily="49" charset="-122"/>
              </a:rPr>
              <a:t>SRAM</a:t>
            </a:r>
            <a:r>
              <a:rPr lang="zh-CN" altLang="en-US" dirty="0">
                <a:latin typeface="楷体" panose="02010609060101010101" pitchFamily="49" charset="-122"/>
                <a:ea typeface="楷体" panose="02010609060101010101" pitchFamily="49" charset="-122"/>
              </a:rPr>
              <a:t>单元。当字线为低电平时，单元将数据保存在交叉耦合的反相器中，并且位线被解耦。如果粒子撞击导致其中一个敏感节点发生转变，则干扰可能会通过逆变器传播并在第二个敏感节点上引起瞬态干扰。这将导致第二个节点传播不正确的值，从而导致两个节点翻转。这导致翻转  </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单元中保存的位的状态。</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处理器高速缓存中的</a:t>
            </a:r>
            <a:r>
              <a:rPr lang="en-US" altLang="zh-CN" dirty="0">
                <a:latin typeface="楷体" panose="02010609060101010101" pitchFamily="49" charset="-122"/>
                <a:ea typeface="楷体" panose="02010609060101010101" pitchFamily="49" charset="-122"/>
              </a:rPr>
              <a:t>SRAM</a:t>
            </a:r>
            <a:r>
              <a:rPr lang="zh-CN" altLang="en-US" dirty="0">
                <a:latin typeface="楷体" panose="02010609060101010101" pitchFamily="49" charset="-122"/>
                <a:ea typeface="楷体" panose="02010609060101010101" pitchFamily="49" charset="-122"/>
              </a:rPr>
              <a:t>单元的 </a:t>
            </a:r>
            <a:r>
              <a:rPr lang="en-US" altLang="zh-CN" dirty="0">
                <a:latin typeface="楷体" panose="02010609060101010101" pitchFamily="49" charset="-122"/>
                <a:ea typeface="楷体" panose="02010609060101010101" pitchFamily="49" charset="-122"/>
              </a:rPr>
              <a:t>TVF </a:t>
            </a:r>
            <a:r>
              <a:rPr lang="zh-CN" altLang="en-US" dirty="0">
                <a:latin typeface="楷体" panose="02010609060101010101" pitchFamily="49" charset="-122"/>
                <a:ea typeface="楷体" panose="02010609060101010101" pitchFamily="49" charset="-122"/>
              </a:rPr>
              <a:t>通常为</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，因为时钟周期内的任何触发都可能改变存储在  </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单元中的值。但是，触发器和锁存器是时钟元件，可能具有小于</a:t>
            </a:r>
            <a:r>
              <a:rPr lang="en-US" altLang="zh-CN" dirty="0">
                <a:latin typeface="楷体" panose="02010609060101010101" pitchFamily="49" charset="-122"/>
                <a:ea typeface="楷体" panose="02010609060101010101" pitchFamily="49" charset="-122"/>
              </a:rPr>
              <a:t>100% </a:t>
            </a:r>
            <a:r>
              <a:rPr lang="zh-CN" altLang="en-US" dirty="0">
                <a:latin typeface="楷体" panose="02010609060101010101" pitchFamily="49" charset="-122"/>
                <a:ea typeface="楷体" panose="02010609060101010101" pitchFamily="49" charset="-122"/>
              </a:rPr>
              <a:t>的</a:t>
            </a:r>
            <a:r>
              <a:rPr lang="en-US" altLang="zh-CN" dirty="0">
                <a:latin typeface="楷体" panose="02010609060101010101" pitchFamily="49" charset="-122"/>
                <a:ea typeface="楷体" panose="02010609060101010101" pitchFamily="49" charset="-122"/>
              </a:rPr>
              <a:t>TVF</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当触发器在时钟的这个高相位期间采样和保存数据时，触发器的存储节点通常容易受到软错误的影响。</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触发器</a:t>
            </a:r>
            <a:r>
              <a:rPr lang="en-US" altLang="zh-CN" dirty="0">
                <a:latin typeface="楷体" panose="02010609060101010101" pitchFamily="49" charset="-122"/>
                <a:ea typeface="楷体" panose="02010609060101010101" pitchFamily="49" charset="-122"/>
              </a:rPr>
              <a:t>TVF</a:t>
            </a:r>
            <a:r>
              <a:rPr lang="zh-CN" altLang="en-US" dirty="0">
                <a:latin typeface="楷体" panose="02010609060101010101" pitchFamily="49" charset="-122"/>
                <a:ea typeface="楷体" panose="02010609060101010101" pitchFamily="49" charset="-122"/>
              </a:rPr>
              <a:t>：触发器高电平期间，</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保持</a:t>
            </a:r>
            <a:r>
              <a:rPr lang="en-US" altLang="zh-CN" dirty="0">
                <a:latin typeface="楷体" panose="02010609060101010101" pitchFamily="49" charset="-122"/>
                <a:ea typeface="楷体" panose="02010609060101010101" pitchFamily="49" charset="-122"/>
              </a:rPr>
              <a:t>D</a:t>
            </a:r>
            <a:r>
              <a:rPr lang="zh-CN" altLang="en-US" dirty="0">
                <a:latin typeface="楷体" panose="02010609060101010101" pitchFamily="49" charset="-122"/>
                <a:ea typeface="楷体" panose="02010609060101010101" pitchFamily="49" charset="-122"/>
              </a:rPr>
              <a:t>的值，然后低电平时</a:t>
            </a:r>
            <a:r>
              <a:rPr lang="en-US" altLang="zh-CN" dirty="0">
                <a:latin typeface="楷体" panose="02010609060101010101" pitchFamily="49" charset="-122"/>
                <a:ea typeface="楷体" panose="02010609060101010101" pitchFamily="49" charset="-122"/>
              </a:rPr>
              <a:t>Q</a:t>
            </a:r>
            <a:r>
              <a:rPr lang="zh-CN" altLang="en-US" dirty="0">
                <a:latin typeface="楷体" panose="02010609060101010101" pitchFamily="49" charset="-122"/>
                <a:ea typeface="楷体" panose="02010609060101010101" pitchFamily="49" charset="-122"/>
              </a:rPr>
              <a:t>会驱动下一个部件。但传播下一个部件需要时间，即传播延迟。时钟频率不同导致触发器</a:t>
            </a:r>
            <a:r>
              <a:rPr lang="en-US" altLang="zh-CN" dirty="0">
                <a:latin typeface="楷体" panose="02010609060101010101" pitchFamily="49" charset="-122"/>
                <a:ea typeface="楷体" panose="02010609060101010101" pitchFamily="49" charset="-122"/>
              </a:rPr>
              <a:t>TVF</a:t>
            </a:r>
            <a:r>
              <a:rPr lang="zh-CN" altLang="en-US" dirty="0">
                <a:latin typeface="楷体" panose="02010609060101010101" pitchFamily="49" charset="-122"/>
                <a:ea typeface="楷体" panose="02010609060101010101" pitchFamily="49" charset="-122"/>
              </a:rPr>
              <a:t>也不同。假若</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粒子要轰击成功，那么必须要赶在触发器传递逻辑之前。这个图中箭头就是指传递时间，而</a:t>
            </a:r>
            <a:r>
              <a:rPr lang="en-US" altLang="zh-CN" dirty="0">
                <a:latin typeface="楷体" panose="02010609060101010101" pitchFamily="49" charset="-122"/>
                <a:ea typeface="楷体" panose="02010609060101010101" pitchFamily="49" charset="-122"/>
              </a:rPr>
              <a:t>WOV</a:t>
            </a:r>
            <a:r>
              <a:rPr lang="zh-CN" altLang="en-US" dirty="0">
                <a:latin typeface="楷体" panose="02010609060101010101" pitchFamily="49" charset="-122"/>
                <a:ea typeface="楷体" panose="02010609060101010101" pitchFamily="49" charset="-122"/>
              </a:rPr>
              <a:t>就是指漏洞窗口，</a:t>
            </a:r>
            <a:r>
              <a:rPr lang="en-US" altLang="zh-CN" dirty="0">
                <a:latin typeface="楷体" panose="02010609060101010101" pitchFamily="49" charset="-122"/>
                <a:ea typeface="楷体" panose="02010609060101010101" pitchFamily="49" charset="-122"/>
              </a:rPr>
              <a:t>TVF=WOV/</a:t>
            </a:r>
            <a:r>
              <a:rPr lang="zh-CN" altLang="en-US" dirty="0">
                <a:latin typeface="楷体" panose="02010609060101010101" pitchFamily="49" charset="-122"/>
                <a:ea typeface="楷体" panose="02010609060101010101" pitchFamily="49" charset="-122"/>
              </a:rPr>
              <a:t>时钟周期。</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6023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altLang="zh-CN" dirty="0">
                <a:latin typeface="楷体" panose="02010609060101010101" pitchFamily="49" charset="-122"/>
                <a:ea typeface="楷体" panose="02010609060101010101" pitchFamily="49" charset="-122"/>
              </a:rPr>
              <a:t>AVF</a:t>
            </a:r>
            <a:r>
              <a:rPr lang="zh-CN" altLang="en-US" dirty="0">
                <a:latin typeface="楷体" panose="02010609060101010101" pitchFamily="49" charset="-122"/>
                <a:ea typeface="楷体" panose="02010609060101010101" pitchFamily="49" charset="-122"/>
              </a:rPr>
              <a:t>是为用户可见错误的故障比例。</a:t>
            </a:r>
            <a:endParaRPr lang="en-US" altLang="zh-CN" dirty="0">
              <a:latin typeface="楷体" panose="02010609060101010101" pitchFamily="49" charset="-122"/>
              <a:ea typeface="楷体" panose="02010609060101010101" pitchFamily="49" charset="-122"/>
            </a:endParaRP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altLang="zh-CN" dirty="0">
                <a:latin typeface="楷体" panose="02010609060101010101" pitchFamily="49" charset="-122"/>
                <a:ea typeface="楷体" panose="02010609060101010101" pitchFamily="49" charset="-122"/>
              </a:rPr>
              <a:t>ACE un-ACE</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zh-CN" altLang="en-US" dirty="0">
                <a:latin typeface="楷体" panose="02010609060101010101" pitchFamily="49" charset="-122"/>
                <a:ea typeface="楷体" panose="02010609060101010101" pitchFamily="49" charset="-122"/>
              </a:rPr>
              <a:t>一个比特的  </a:t>
            </a:r>
            <a:r>
              <a:rPr lang="en-US" altLang="zh-CN" dirty="0">
                <a:latin typeface="楷体" panose="02010609060101010101" pitchFamily="49" charset="-122"/>
                <a:ea typeface="楷体" panose="02010609060101010101" pitchFamily="49" charset="-122"/>
              </a:rPr>
              <a:t>SDC  FIT  </a:t>
            </a:r>
            <a:r>
              <a:rPr lang="zh-CN" altLang="en-US" dirty="0">
                <a:latin typeface="楷体" panose="02010609060101010101" pitchFamily="49" charset="-122"/>
                <a:ea typeface="楷体" panose="02010609060101010101" pitchFamily="49" charset="-122"/>
              </a:rPr>
              <a:t>可以表示为它的  </a:t>
            </a:r>
            <a:r>
              <a:rPr lang="en-US" altLang="zh-CN" dirty="0">
                <a:latin typeface="楷体" panose="02010609060101010101" pitchFamily="49" charset="-122"/>
                <a:ea typeface="楷体" panose="02010609060101010101" pitchFamily="49" charset="-122"/>
              </a:rPr>
              <a:t>SDC  AVF  </a:t>
            </a:r>
            <a:r>
              <a:rPr lang="zh-CN" altLang="en-US" dirty="0">
                <a:latin typeface="楷体" panose="02010609060101010101" pitchFamily="49" charset="-122"/>
                <a:ea typeface="楷体" panose="02010609060101010101" pitchFamily="49" charset="-122"/>
              </a:rPr>
              <a:t>和电路电平  </a:t>
            </a:r>
            <a:r>
              <a:rPr lang="en-US" altLang="zh-CN" dirty="0">
                <a:latin typeface="楷体" panose="02010609060101010101" pitchFamily="49" charset="-122"/>
                <a:ea typeface="楷体" panose="02010609060101010101" pitchFamily="49" charset="-122"/>
              </a:rPr>
              <a:t>SER  </a:t>
            </a:r>
            <a:r>
              <a:rPr lang="zh-CN" altLang="en-US" dirty="0">
                <a:latin typeface="楷体" panose="02010609060101010101" pitchFamily="49" charset="-122"/>
                <a:ea typeface="楷体" panose="02010609060101010101" pitchFamily="49" charset="-122"/>
              </a:rPr>
              <a:t>的乘积。类似地，一个比特的  </a:t>
            </a:r>
            <a:r>
              <a:rPr lang="en-US" altLang="zh-CN" dirty="0">
                <a:latin typeface="楷体" panose="02010609060101010101" pitchFamily="49" charset="-122"/>
                <a:ea typeface="楷体" panose="02010609060101010101" pitchFamily="49" charset="-122"/>
              </a:rPr>
              <a:t>DUE  FIT  </a:t>
            </a:r>
            <a:r>
              <a:rPr lang="zh-CN" altLang="en-US" dirty="0">
                <a:latin typeface="楷体" panose="02010609060101010101" pitchFamily="49" charset="-122"/>
                <a:ea typeface="楷体" panose="02010609060101010101" pitchFamily="49" charset="-122"/>
              </a:rPr>
              <a:t>可以表示为它的  </a:t>
            </a:r>
            <a:r>
              <a:rPr lang="en-US" altLang="zh-CN" dirty="0">
                <a:latin typeface="楷体" panose="02010609060101010101" pitchFamily="49" charset="-122"/>
                <a:ea typeface="楷体" panose="02010609060101010101" pitchFamily="49" charset="-122"/>
              </a:rPr>
              <a:t>DUE  AVF  </a:t>
            </a:r>
            <a:r>
              <a:rPr lang="zh-CN" altLang="en-US" dirty="0">
                <a:latin typeface="楷体" panose="02010609060101010101" pitchFamily="49" charset="-122"/>
                <a:ea typeface="楷体" panose="02010609060101010101" pitchFamily="49" charset="-122"/>
              </a:rPr>
              <a:t>和电路级  </a:t>
            </a:r>
            <a:r>
              <a:rPr lang="en-US" altLang="zh-CN" dirty="0">
                <a:latin typeface="楷体" panose="02010609060101010101" pitchFamily="49" charset="-122"/>
                <a:ea typeface="楷体" panose="02010609060101010101" pitchFamily="49" charset="-122"/>
              </a:rPr>
              <a:t>SER  </a:t>
            </a:r>
            <a:r>
              <a:rPr lang="zh-CN" altLang="en-US" dirty="0">
                <a:latin typeface="楷体" panose="02010609060101010101" pitchFamily="49" charset="-122"/>
                <a:ea typeface="楷体" panose="02010609060101010101" pitchFamily="49" charset="-122"/>
              </a:rPr>
              <a:t>的乘积。一个比特的  </a:t>
            </a:r>
            <a:r>
              <a:rPr lang="en-US" altLang="zh-CN" dirty="0">
                <a:latin typeface="楷体" panose="02010609060101010101" pitchFamily="49" charset="-122"/>
                <a:ea typeface="楷体" panose="02010609060101010101" pitchFamily="49" charset="-122"/>
              </a:rPr>
              <a:t>DUE  AVF  </a:t>
            </a:r>
            <a:r>
              <a:rPr lang="zh-CN" altLang="en-US" dirty="0">
                <a:latin typeface="楷体" panose="02010609060101010101" pitchFamily="49" charset="-122"/>
                <a:ea typeface="楷体" panose="02010609060101010101" pitchFamily="49" charset="-122"/>
              </a:rPr>
              <a:t>是真假  </a:t>
            </a:r>
            <a:r>
              <a:rPr lang="en-US" altLang="zh-CN" dirty="0">
                <a:latin typeface="楷体" panose="02010609060101010101" pitchFamily="49" charset="-122"/>
                <a:ea typeface="楷体" panose="02010609060101010101" pitchFamily="49" charset="-122"/>
              </a:rPr>
              <a:t>DUE  AVF  </a:t>
            </a:r>
            <a:r>
              <a:rPr lang="zh-CN" altLang="en-US" dirty="0">
                <a:latin typeface="楷体" panose="02010609060101010101" pitchFamily="49" charset="-122"/>
                <a:ea typeface="楷体" panose="02010609060101010101" pitchFamily="49" charset="-122"/>
              </a:rPr>
              <a:t>的总和。一个比特真正的  </a:t>
            </a:r>
            <a:r>
              <a:rPr lang="en-US" altLang="zh-CN" dirty="0">
                <a:latin typeface="楷体" panose="02010609060101010101" pitchFamily="49" charset="-122"/>
                <a:ea typeface="楷体" panose="02010609060101010101" pitchFamily="49" charset="-122"/>
              </a:rPr>
              <a:t>DUE  AVF  </a:t>
            </a:r>
            <a:r>
              <a:rPr lang="zh-CN" altLang="en-US" dirty="0">
                <a:latin typeface="楷体" panose="02010609060101010101" pitchFamily="49" charset="-122"/>
                <a:ea typeface="楷体" panose="02010609060101010101" pitchFamily="49" charset="-122"/>
              </a:rPr>
              <a:t>是它的  </a:t>
            </a:r>
            <a:r>
              <a:rPr lang="en-US" altLang="zh-CN" dirty="0">
                <a:latin typeface="楷体" panose="02010609060101010101" pitchFamily="49" charset="-122"/>
                <a:ea typeface="楷体" panose="02010609060101010101" pitchFamily="49" charset="-122"/>
              </a:rPr>
              <a:t>SDC  AVF</a:t>
            </a:r>
            <a:r>
              <a:rPr lang="zh-CN" altLang="en-US" dirty="0">
                <a:latin typeface="楷体" panose="02010609060101010101" pitchFamily="49" charset="-122"/>
                <a:ea typeface="楷体" panose="02010609060101010101" pitchFamily="49" charset="-122"/>
              </a:rPr>
              <a:t>，没有任何错误检测。芯片的  </a:t>
            </a:r>
            <a:r>
              <a:rPr lang="en-US" altLang="zh-CN" dirty="0">
                <a:latin typeface="楷体" panose="02010609060101010101" pitchFamily="49" charset="-122"/>
                <a:ea typeface="楷体" panose="02010609060101010101" pitchFamily="49" charset="-122"/>
              </a:rPr>
              <a:t>SDC  FIT  </a:t>
            </a:r>
            <a:r>
              <a:rPr lang="zh-CN" altLang="en-US" dirty="0">
                <a:latin typeface="楷体" panose="02010609060101010101" pitchFamily="49" charset="-122"/>
                <a:ea typeface="楷体" panose="02010609060101010101" pitchFamily="49" charset="-122"/>
              </a:rPr>
              <a:t>可以通过将其所有组成晶体管、位或结构的</a:t>
            </a:r>
            <a:r>
              <a:rPr lang="en-US" altLang="zh-CN" dirty="0">
                <a:latin typeface="楷体" panose="02010609060101010101" pitchFamily="49" charset="-122"/>
                <a:ea typeface="楷体" panose="02010609060101010101" pitchFamily="49" charset="-122"/>
              </a:rPr>
              <a:t>SDC  FIT</a:t>
            </a:r>
            <a:r>
              <a:rPr lang="zh-CN" altLang="en-US" dirty="0">
                <a:latin typeface="楷体" panose="02010609060101010101" pitchFamily="49" charset="-122"/>
                <a:ea typeface="楷体" panose="02010609060101010101" pitchFamily="49" charset="-122"/>
              </a:rPr>
              <a:t>相加来计算。对</a:t>
            </a:r>
            <a:r>
              <a:rPr lang="en-US" altLang="zh-CN" dirty="0">
                <a:latin typeface="楷体" panose="02010609060101010101" pitchFamily="49" charset="-122"/>
                <a:ea typeface="楷体" panose="02010609060101010101" pitchFamily="49" charset="-122"/>
              </a:rPr>
              <a:t>DUE  FIT</a:t>
            </a:r>
            <a:r>
              <a:rPr lang="zh-CN" altLang="en-US" dirty="0">
                <a:latin typeface="楷体" panose="02010609060101010101" pitchFamily="49" charset="-122"/>
                <a:ea typeface="楷体" panose="02010609060101010101" pitchFamily="49" charset="-122"/>
              </a:rPr>
              <a:t>也可以这样做。</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95708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41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f308533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f308533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08794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05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424456"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微软雅黑" panose="020B0503020204020204" pitchFamily="34" charset="-122"/>
                <a:ea typeface="微软雅黑" panose="020B0503020204020204" pitchFamily="34" charset="-122"/>
              </a:rPr>
              <a:t>Soft Errors</a:t>
            </a:r>
            <a:endParaRPr dirty="0">
              <a:latin typeface="微软雅黑" panose="020B0503020204020204" pitchFamily="34" charset="-122"/>
              <a:ea typeface="微软雅黑" panose="020B0503020204020204" pitchFamily="34" charset="-122"/>
            </a:endParaRPr>
          </a:p>
        </p:txBody>
      </p:sp>
      <p:sp>
        <p:nvSpPr>
          <p:cNvPr id="86" name="Google Shape;86;p13"/>
          <p:cNvSpPr txBox="1">
            <a:spLocks noGrp="1"/>
          </p:cNvSpPr>
          <p:nvPr>
            <p:ph type="subTitle" idx="1"/>
          </p:nvPr>
        </p:nvSpPr>
        <p:spPr>
          <a:xfrm>
            <a:off x="598100" y="2715951"/>
            <a:ext cx="8222100" cy="13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pc="550" dirty="0">
                <a:latin typeface="微软雅黑" panose="020B0503020204020204" pitchFamily="34" charset="-122"/>
                <a:ea typeface="微软雅黑" panose="020B0503020204020204" pitchFamily="34" charset="-122"/>
              </a:rPr>
              <a:t>Cortex-R4</a:t>
            </a:r>
            <a:endParaRPr spc="55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检错方案：</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冗余校验位添加到一组数据位，从而可以通过检查校验位来检测或纠正错误。减少错误代码中使用的校验位的数量对于减少错误检测和纠正的开销通常很重要。</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块编码：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每个块有</a:t>
            </a: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位，称为</a:t>
            </a:r>
            <a:r>
              <a:rPr lang="zh-CN" altLang="en-US" b="1" dirty="0">
                <a:latin typeface="楷体" panose="02010609060101010101" pitchFamily="49" charset="-122"/>
                <a:ea typeface="楷体" panose="02010609060101010101" pitchFamily="49" charset="-122"/>
              </a:rPr>
              <a:t>数据字</a:t>
            </a:r>
            <a:r>
              <a:rPr lang="zh-CN" altLang="en-US" dirty="0">
                <a:latin typeface="楷体" panose="02010609060101010101" pitchFamily="49" charset="-122"/>
                <a:ea typeface="楷体" panose="02010609060101010101" pitchFamily="49" charset="-122"/>
              </a:rPr>
              <a:t>。并在此基础上增加</a:t>
            </a:r>
            <a:r>
              <a:rPr lang="en-US" altLang="zh-CN" dirty="0">
                <a:latin typeface="楷体" panose="02010609060101010101" pitchFamily="49" charset="-122"/>
                <a:ea typeface="楷体" panose="02010609060101010101" pitchFamily="49" charset="-122"/>
              </a:rPr>
              <a:t>r</a:t>
            </a:r>
            <a:r>
              <a:rPr lang="zh-CN" altLang="en-US" dirty="0">
                <a:latin typeface="楷体" panose="02010609060101010101" pitchFamily="49" charset="-122"/>
                <a:ea typeface="楷体" panose="02010609060101010101" pitchFamily="49" charset="-122"/>
              </a:rPr>
              <a:t>位冗余位，使其构成</a:t>
            </a:r>
            <a:r>
              <a:rPr lang="en-US" altLang="zh-CN" dirty="0">
                <a:latin typeface="楷体" panose="02010609060101010101" pitchFamily="49" charset="-122"/>
                <a:ea typeface="楷体" panose="02010609060101010101" pitchFamily="49" charset="-122"/>
              </a:rPr>
              <a:t>n=</a:t>
            </a:r>
            <a:r>
              <a:rPr lang="en-US" altLang="zh-CN" dirty="0" err="1">
                <a:latin typeface="楷体" panose="02010609060101010101" pitchFamily="49" charset="-122"/>
                <a:ea typeface="楷体" panose="02010609060101010101" pitchFamily="49" charset="-122"/>
              </a:rPr>
              <a:t>k+r</a:t>
            </a:r>
            <a:r>
              <a:rPr lang="zh-CN" altLang="en-US" dirty="0">
                <a:latin typeface="楷体" panose="02010609060101010101" pitchFamily="49" charset="-122"/>
                <a:ea typeface="楷体" panose="02010609060101010101" pitchFamily="49" charset="-122"/>
              </a:rPr>
              <a:t>位的</a:t>
            </a:r>
            <a:r>
              <a:rPr lang="zh-CN" altLang="en-US" b="1" dirty="0">
                <a:latin typeface="楷体" panose="02010609060101010101" pitchFamily="49" charset="-122"/>
                <a:ea typeface="楷体" panose="02010609060101010101" pitchFamily="49" charset="-122"/>
              </a:rPr>
              <a:t>码字</a:t>
            </a:r>
            <a:endParaRPr lang="en-US" altLang="zh-CN" b="1"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k</a:t>
            </a:r>
            <a:r>
              <a:rPr lang="zh-CN" altLang="en-US" dirty="0">
                <a:latin typeface="楷体" panose="02010609060101010101" pitchFamily="49" charset="-122"/>
                <a:ea typeface="楷体" panose="02010609060101010101" pitchFamily="49" charset="-122"/>
              </a:rPr>
              <a:t>位数据字共有</a:t>
            </a:r>
            <a:r>
              <a:rPr lang="en-US" altLang="zh-CN" dirty="0">
                <a:latin typeface="楷体" panose="02010609060101010101" pitchFamily="49" charset="-122"/>
                <a:ea typeface="楷体" panose="02010609060101010101" pitchFamily="49" charset="-122"/>
              </a:rPr>
              <a:t>2^k</a:t>
            </a:r>
            <a:r>
              <a:rPr lang="zh-CN" altLang="en-US" dirty="0">
                <a:latin typeface="楷体" panose="02010609060101010101" pitchFamily="49" charset="-122"/>
                <a:ea typeface="楷体" panose="02010609060101010101" pitchFamily="49" charset="-122"/>
              </a:rPr>
              <a:t>种组合，</a:t>
            </a:r>
            <a:r>
              <a:rPr lang="en-US" altLang="zh-CN" dirty="0">
                <a:latin typeface="楷体" panose="02010609060101010101" pitchFamily="49" charset="-122"/>
                <a:ea typeface="楷体" panose="02010609060101010101" pitchFamily="49" charset="-122"/>
              </a:rPr>
              <a:t>n</a:t>
            </a:r>
            <a:r>
              <a:rPr lang="zh-CN" altLang="en-US" dirty="0">
                <a:latin typeface="楷体" panose="02010609060101010101" pitchFamily="49" charset="-122"/>
                <a:ea typeface="楷体" panose="02010609060101010101" pitchFamily="49" charset="-122"/>
              </a:rPr>
              <a:t>位码字共有</a:t>
            </a:r>
            <a:r>
              <a:rPr lang="en-US" altLang="zh-CN" dirty="0">
                <a:latin typeface="楷体" panose="02010609060101010101" pitchFamily="49" charset="-122"/>
                <a:ea typeface="楷体" panose="02010609060101010101" pitchFamily="49" charset="-122"/>
              </a:rPr>
              <a:t>2^n</a:t>
            </a:r>
            <a:r>
              <a:rPr lang="zh-CN" altLang="en-US" dirty="0">
                <a:latin typeface="楷体" panose="02010609060101010101" pitchFamily="49" charset="-122"/>
                <a:ea typeface="楷体" panose="02010609060101010101" pitchFamily="49" charset="-122"/>
              </a:rPr>
              <a:t>种组合。那么这就意味着有</a:t>
            </a:r>
            <a:r>
              <a:rPr lang="en-US" altLang="zh-CN" dirty="0">
                <a:latin typeface="楷体" panose="02010609060101010101" pitchFamily="49" charset="-122"/>
                <a:ea typeface="楷体" panose="02010609060101010101" pitchFamily="49" charset="-122"/>
              </a:rPr>
              <a:t>2^n−2^k</a:t>
            </a:r>
            <a:r>
              <a:rPr lang="zh-CN" altLang="en-US" dirty="0">
                <a:latin typeface="楷体" panose="02010609060101010101" pitchFamily="49" charset="-122"/>
                <a:ea typeface="楷体" panose="02010609060101010101" pitchFamily="49" charset="-122"/>
              </a:rPr>
              <a:t>个码字承载的数据字是无用的。这些码字为无效或非法码。</a:t>
            </a: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单比特检错纠错简单示例：</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比如说对于单比特，增加一位冗余位作为校验位，构成</a:t>
            </a:r>
            <a:r>
              <a:rPr lang="en-US" altLang="zh-CN" dirty="0">
                <a:latin typeface="楷体" panose="02010609060101010101" pitchFamily="49" charset="-122"/>
                <a:ea typeface="楷体" panose="02010609060101010101" pitchFamily="49" charset="-122"/>
              </a:rPr>
              <a:t>2=1+1</a:t>
            </a:r>
            <a:r>
              <a:rPr lang="zh-CN" altLang="en-US" dirty="0">
                <a:latin typeface="楷体" panose="02010609060101010101" pitchFamily="49" charset="-122"/>
                <a:ea typeface="楷体" panose="02010609060101010101" pitchFamily="49" charset="-122"/>
              </a:rPr>
              <a:t>的码字  </a:t>
            </a:r>
            <a:r>
              <a:rPr lang="en-US" altLang="zh-CN" b="1" dirty="0">
                <a:latin typeface="楷体" panose="02010609060101010101" pitchFamily="49" charset="-122"/>
                <a:ea typeface="楷体" panose="02010609060101010101" pitchFamily="49" charset="-122"/>
              </a:rPr>
              <a:t>00  11</a:t>
            </a: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但只能检错，不能纠错。</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为了实现纠错，再增加一位冗余位，合法码字包括</a:t>
            </a:r>
            <a:r>
              <a:rPr lang="en-US" altLang="zh-CN" dirty="0">
                <a:latin typeface="楷体" panose="02010609060101010101" pitchFamily="49" charset="-122"/>
                <a:ea typeface="楷体" panose="02010609060101010101" pitchFamily="49" charset="-122"/>
              </a:rPr>
              <a:t>001 110 </a:t>
            </a:r>
            <a:r>
              <a:rPr lang="zh-CN" altLang="en-US" dirty="0">
                <a:latin typeface="楷体" panose="02010609060101010101" pitchFamily="49" charset="-122"/>
                <a:ea typeface="楷体" panose="02010609060101010101" pitchFamily="49" charset="-122"/>
              </a:rPr>
              <a:t>第一位是数据位，后面是校验位</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如果码字是</a:t>
            </a:r>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，那么就是数据位出错，由</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翻转成了</a:t>
            </a:r>
            <a:r>
              <a:rPr lang="en-US" altLang="zh-CN" dirty="0">
                <a:latin typeface="楷体" panose="02010609060101010101" pitchFamily="49" charset="-122"/>
                <a:ea typeface="楷体" panose="02010609060101010101" pitchFamily="49" charset="-122"/>
              </a:rPr>
              <a:t>1</a:t>
            </a: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检错和纠错所需的校验位数不同，码字的检测或纠正错误数量有限</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10684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汉明距离：</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两个（相同长度）字符串对应位置的不同字符的数量</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在一组字中，</a:t>
            </a:r>
            <a:r>
              <a:rPr lang="zh-CN" altLang="en-US" b="1" dirty="0">
                <a:latin typeface="楷体" panose="02010609060101010101" pitchFamily="49" charset="-122"/>
                <a:ea typeface="楷体" panose="02010609060101010101" pitchFamily="49" charset="-122"/>
              </a:rPr>
              <a:t>最小汉明距离</a:t>
            </a:r>
            <a:r>
              <a:rPr lang="zh-CN" altLang="en-US" dirty="0">
                <a:latin typeface="楷体" panose="02010609060101010101" pitchFamily="49" charset="-122"/>
                <a:ea typeface="楷体" panose="02010609060101010101" pitchFamily="49" charset="-122"/>
              </a:rPr>
              <a:t>是所有可能对中的最小的汉明距离</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比如</a:t>
            </a:r>
            <a:r>
              <a:rPr lang="en-US" altLang="zh-CN" dirty="0">
                <a:latin typeface="楷体" panose="02010609060101010101" pitchFamily="49" charset="-122"/>
                <a:ea typeface="楷体" panose="02010609060101010101" pitchFamily="49" charset="-122"/>
              </a:rPr>
              <a:t>000</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011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110</a:t>
            </a:r>
            <a:r>
              <a:rPr lang="zh-CN" altLang="en-US" dirty="0">
                <a:latin typeface="楷体" panose="02010609060101010101" pitchFamily="49" charset="-122"/>
                <a:ea typeface="楷体" panose="02010609060101010101" pitchFamily="49" charset="-122"/>
              </a:rPr>
              <a:t>的最小汉明距离是</a:t>
            </a:r>
            <a:r>
              <a:rPr lang="en-US" altLang="zh-CN" dirty="0">
                <a:latin typeface="楷体" panose="02010609060101010101" pitchFamily="49" charset="-122"/>
                <a:ea typeface="楷体" panose="02010609060101010101" pitchFamily="49" charset="-122"/>
              </a:rPr>
              <a:t>2</a:t>
            </a: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简单奇偶校验：</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例：奇校验   发送端 </a:t>
            </a:r>
            <a:r>
              <a:rPr lang="en-US" altLang="zh-CN" dirty="0">
                <a:latin typeface="楷体" panose="02010609060101010101" pitchFamily="49" charset="-122"/>
                <a:ea typeface="楷体" panose="02010609060101010101" pitchFamily="49" charset="-122"/>
              </a:rPr>
              <a:t>0 010 ----</a:t>
            </a:r>
            <a:r>
              <a:rPr lang="en-US" altLang="zh-CN" dirty="0">
                <a:latin typeface="楷体" panose="02010609060101010101" pitchFamily="49" charset="-122"/>
                <a:ea typeface="楷体" panose="02010609060101010101" pitchFamily="49" charset="-122"/>
                <a:sym typeface="Wingdings" panose="05000000000000000000" pitchFamily="2" charset="2"/>
              </a:rPr>
              <a:t> </a:t>
            </a:r>
            <a:r>
              <a:rPr lang="zh-CN" altLang="en-US" dirty="0">
                <a:latin typeface="楷体" panose="02010609060101010101" pitchFamily="49" charset="-122"/>
                <a:ea typeface="楷体" panose="02010609060101010101" pitchFamily="49" charset="-122"/>
                <a:sym typeface="Wingdings" panose="05000000000000000000" pitchFamily="2" charset="2"/>
              </a:rPr>
              <a:t>接收端 对</a:t>
            </a:r>
            <a:r>
              <a:rPr lang="en-US" altLang="zh-CN" dirty="0">
                <a:latin typeface="楷体" panose="02010609060101010101" pitchFamily="49" charset="-122"/>
                <a:ea typeface="楷体" panose="02010609060101010101" pitchFamily="49" charset="-122"/>
                <a:sym typeface="Wingdings" panose="05000000000000000000" pitchFamily="2" charset="2"/>
              </a:rPr>
              <a:t>0010</a:t>
            </a:r>
            <a:r>
              <a:rPr lang="zh-CN" altLang="en-US" dirty="0">
                <a:latin typeface="楷体" panose="02010609060101010101" pitchFamily="49" charset="-122"/>
                <a:ea typeface="楷体" panose="02010609060101010101" pitchFamily="49" charset="-122"/>
                <a:sym typeface="Wingdings" panose="05000000000000000000" pitchFamily="2" charset="2"/>
              </a:rPr>
              <a:t>异或，得到结果</a:t>
            </a:r>
            <a:r>
              <a:rPr lang="en-US" altLang="zh-CN" dirty="0">
                <a:latin typeface="楷体" panose="02010609060101010101" pitchFamily="49" charset="-122"/>
                <a:ea typeface="楷体" panose="02010609060101010101" pitchFamily="49" charset="-122"/>
                <a:sym typeface="Wingdings" panose="05000000000000000000" pitchFamily="2" charset="2"/>
              </a:rPr>
              <a:t>1</a:t>
            </a:r>
            <a:r>
              <a:rPr lang="zh-CN" altLang="en-US" dirty="0">
                <a:latin typeface="楷体" panose="02010609060101010101" pitchFamily="49" charset="-122"/>
                <a:ea typeface="楷体" panose="02010609060101010101" pitchFamily="49" charset="-122"/>
                <a:sym typeface="Wingdings" panose="05000000000000000000" pitchFamily="2" charset="2"/>
              </a:rPr>
              <a:t>，符合奇校验</a:t>
            </a:r>
            <a:endParaRPr lang="en-US" altLang="zh-CN" dirty="0">
              <a:latin typeface="楷体" panose="02010609060101010101" pitchFamily="49" charset="-122"/>
              <a:ea typeface="楷体" panose="02010609060101010101" pitchFamily="49" charset="-122"/>
              <a:sym typeface="Wingdings" panose="05000000000000000000" pitchFamily="2" charset="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sym typeface="Wingdings" panose="05000000000000000000" pitchFamily="2" charset="2"/>
              </a:rPr>
              <a:t>奇偶校验只能检测单比特错误或奇数个错误。</a:t>
            </a:r>
            <a:r>
              <a:rPr lang="en-US" altLang="zh-CN"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3" name="图片 2">
            <a:extLst>
              <a:ext uri="{FF2B5EF4-FFF2-40B4-BE49-F238E27FC236}">
                <a16:creationId xmlns:a16="http://schemas.microsoft.com/office/drawing/2014/main" id="{2110C616-948A-3433-2140-841E70701DDB}"/>
              </a:ext>
            </a:extLst>
          </p:cNvPr>
          <p:cNvPicPr>
            <a:picLocks noChangeAspect="1"/>
          </p:cNvPicPr>
          <p:nvPr/>
        </p:nvPicPr>
        <p:blipFill rotWithShape="1">
          <a:blip r:embed="rId3"/>
          <a:srcRect t="10543"/>
          <a:stretch/>
        </p:blipFill>
        <p:spPr>
          <a:xfrm>
            <a:off x="3916906" y="2100852"/>
            <a:ext cx="5227093" cy="799068"/>
          </a:xfrm>
          <a:prstGeom prst="rect">
            <a:avLst/>
          </a:prstGeom>
        </p:spPr>
      </p:pic>
      <p:pic>
        <p:nvPicPr>
          <p:cNvPr id="5" name="图片 4">
            <a:extLst>
              <a:ext uri="{FF2B5EF4-FFF2-40B4-BE49-F238E27FC236}">
                <a16:creationId xmlns:a16="http://schemas.microsoft.com/office/drawing/2014/main" id="{3EA9A4A2-72D4-04AC-F152-ADFCF4BAAC81}"/>
              </a:ext>
            </a:extLst>
          </p:cNvPr>
          <p:cNvPicPr>
            <a:picLocks noChangeAspect="1"/>
          </p:cNvPicPr>
          <p:nvPr/>
        </p:nvPicPr>
        <p:blipFill>
          <a:blip r:embed="rId4"/>
          <a:stretch>
            <a:fillRect/>
          </a:stretch>
        </p:blipFill>
        <p:spPr>
          <a:xfrm>
            <a:off x="7030686" y="1374604"/>
            <a:ext cx="1552575" cy="438150"/>
          </a:xfrm>
          <a:prstGeom prst="rect">
            <a:avLst/>
          </a:prstGeom>
        </p:spPr>
      </p:pic>
    </p:spTree>
    <p:extLst>
      <p:ext uri="{BB962C8B-B14F-4D97-AF65-F5344CB8AC3E}">
        <p14:creationId xmlns:p14="http://schemas.microsoft.com/office/powerpoint/2010/main" val="92940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交错奇偶校验：</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交错的奇偶校验可以检测空间上连续的多位故障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如果</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粒子或中子撞击破坏了两个连续位，那么</a:t>
            </a:r>
            <a:endParaRPr lang="en-US" altLang="zh-CN" dirty="0">
              <a:latin typeface="楷体" panose="02010609060101010101" pitchFamily="49" charset="-122"/>
              <a:ea typeface="楷体" panose="02010609060101010101" pitchFamily="49" charset="-122"/>
            </a:endParaRPr>
          </a:p>
          <a:p>
            <a:pPr marL="596900" lvl="1" indent="0" algn="l" rtl="0">
              <a:spcBef>
                <a:spcPts val="0"/>
              </a:spcBef>
              <a:spcAft>
                <a:spcPts val="0"/>
              </a:spcAft>
              <a:buSzPts val="1400"/>
              <a:buNone/>
            </a:pPr>
            <a:r>
              <a:rPr lang="en-US" altLang="zh-CN" dirty="0">
                <a:latin typeface="楷体" panose="02010609060101010101" pitchFamily="49" charset="-122"/>
                <a:ea typeface="楷体" panose="02010609060101010101" pitchFamily="49" charset="-122"/>
              </a:rPr>
              <a:t>    Code Word 1</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Code Word 2</a:t>
            </a:r>
            <a:r>
              <a:rPr lang="zh-CN" altLang="en-US" dirty="0">
                <a:latin typeface="楷体" panose="02010609060101010101" pitchFamily="49" charset="-122"/>
                <a:ea typeface="楷体" panose="02010609060101010101" pitchFamily="49" charset="-122"/>
              </a:rPr>
              <a:t>均检测到错误。</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单纠错双检错</a:t>
            </a:r>
            <a:r>
              <a:rPr lang="en-US" altLang="zh-CN" dirty="0">
                <a:latin typeface="楷体" panose="02010609060101010101" pitchFamily="49" charset="-122"/>
                <a:ea typeface="楷体" panose="02010609060101010101" pitchFamily="49" charset="-122"/>
              </a:rPr>
              <a:t>(SECDED) </a:t>
            </a:r>
            <a:r>
              <a:rPr lang="zh-CN" altLang="en-US" dirty="0">
                <a:latin typeface="楷体" panose="02010609060101010101" pitchFamily="49" charset="-122"/>
                <a:ea typeface="楷体" panose="02010609060101010101" pitchFamily="49" charset="-122"/>
              </a:rPr>
              <a:t>汉明码：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CRC</a:t>
            </a:r>
            <a:r>
              <a:rPr lang="zh-CN" altLang="en-US" dirty="0">
                <a:latin typeface="楷体" panose="02010609060101010101" pitchFamily="49" charset="-122"/>
                <a:ea typeface="楷体" panose="02010609060101010101" pitchFamily="49" charset="-122"/>
              </a:rPr>
              <a:t>校验</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循环冗余编码</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流水线中执行单元的错误检测：</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AN</a:t>
            </a:r>
            <a:r>
              <a:rPr lang="zh-CN" altLang="en-US" dirty="0">
                <a:latin typeface="楷体" panose="02010609060101010101" pitchFamily="49" charset="-122"/>
                <a:ea typeface="楷体" panose="02010609060101010101" pitchFamily="49" charset="-122"/>
              </a:rPr>
              <a:t>码、残差码</a:t>
            </a:r>
            <a:r>
              <a:rPr lang="en-US" altLang="zh-CN" dirty="0">
                <a:latin typeface="楷体" panose="02010609060101010101" pitchFamily="49" charset="-122"/>
                <a:ea typeface="楷体" panose="02010609060101010101" pitchFamily="49" charset="-122"/>
              </a:rPr>
              <a:t>(Residue Codes)</a:t>
            </a:r>
            <a:r>
              <a:rPr lang="zh-CN" altLang="en-US" dirty="0">
                <a:latin typeface="楷体" panose="02010609060101010101" pitchFamily="49" charset="-122"/>
                <a:ea typeface="楷体" panose="02010609060101010101" pitchFamily="49" charset="-122"/>
              </a:rPr>
              <a:t>、奇偶预测</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4" name="图片 3">
            <a:extLst>
              <a:ext uri="{FF2B5EF4-FFF2-40B4-BE49-F238E27FC236}">
                <a16:creationId xmlns:a16="http://schemas.microsoft.com/office/drawing/2014/main" id="{BFE86BBC-FD1B-4801-B5D3-AC55B1EAED76}"/>
              </a:ext>
            </a:extLst>
          </p:cNvPr>
          <p:cNvPicPr>
            <a:picLocks noChangeAspect="1"/>
          </p:cNvPicPr>
          <p:nvPr/>
        </p:nvPicPr>
        <p:blipFill>
          <a:blip r:embed="rId3"/>
          <a:stretch>
            <a:fillRect/>
          </a:stretch>
        </p:blipFill>
        <p:spPr>
          <a:xfrm>
            <a:off x="5220015" y="1090472"/>
            <a:ext cx="3789116" cy="1036590"/>
          </a:xfrm>
          <a:prstGeom prst="rect">
            <a:avLst/>
          </a:prstGeom>
        </p:spPr>
      </p:pic>
    </p:spTree>
    <p:extLst>
      <p:ext uri="{BB962C8B-B14F-4D97-AF65-F5344CB8AC3E}">
        <p14:creationId xmlns:p14="http://schemas.microsoft.com/office/powerpoint/2010/main" val="342774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处理器中的</a:t>
            </a:r>
            <a:r>
              <a:rPr lang="en-US" altLang="zh-CN" dirty="0">
                <a:latin typeface="楷体" panose="02010609060101010101" pitchFamily="49" charset="-122"/>
                <a:ea typeface="楷体" panose="02010609060101010101" pitchFamily="49" charset="-122"/>
              </a:rPr>
              <a:t>false DUE</a:t>
            </a:r>
            <a:r>
              <a:rPr lang="zh-CN" altLang="en-US" dirty="0">
                <a:latin typeface="楷体" panose="02010609060101010101" pitchFamily="49" charset="-122"/>
                <a:ea typeface="楷体" panose="02010609060101010101" pitchFamily="49" charset="-122"/>
              </a:rPr>
              <a:t>事件来源：</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ECC</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77240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94619" y="2114394"/>
            <a:ext cx="3754762"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冗余</a:t>
            </a:r>
            <a:endParaRPr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798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Lock-Step</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DMR/TMR</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98042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94619" y="2114394"/>
            <a:ext cx="3754762"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软错误概述</a:t>
            </a:r>
            <a:endParaRPr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4704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辐射影响：</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宇宙射线等空间辐射、核辐射、甚至集成电路封装过程中都有可能引入高能粒子，从而改变</a:t>
            </a:r>
            <a:r>
              <a:rPr lang="en-US" altLang="zh-CN" dirty="0">
                <a:latin typeface="楷体" panose="02010609060101010101" pitchFamily="49" charset="-122"/>
                <a:ea typeface="楷体" panose="02010609060101010101" pitchFamily="49" charset="-122"/>
              </a:rPr>
              <a:t>CMOS</a:t>
            </a:r>
            <a:r>
              <a:rPr lang="zh-CN" altLang="en-US" dirty="0">
                <a:latin typeface="楷体" panose="02010609060101010101" pitchFamily="49" charset="-122"/>
                <a:ea typeface="楷体" panose="02010609060101010101" pitchFamily="49" charset="-122"/>
              </a:rPr>
              <a:t>状态，使之发生软错误。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空间环境辐射损坏效应：总剂量效应</a:t>
            </a:r>
            <a:r>
              <a:rPr lang="en-US" altLang="zh-CN" dirty="0">
                <a:latin typeface="楷体" panose="02010609060101010101" pitchFamily="49" charset="-122"/>
                <a:ea typeface="楷体" panose="02010609060101010101" pitchFamily="49" charset="-122"/>
              </a:rPr>
              <a:t>(TID)</a:t>
            </a:r>
            <a:r>
              <a:rPr lang="zh-CN" altLang="en-US" dirty="0">
                <a:latin typeface="楷体" panose="02010609060101010101" pitchFamily="49" charset="-122"/>
                <a:ea typeface="楷体" panose="02010609060101010101" pitchFamily="49" charset="-122"/>
              </a:rPr>
              <a:t>和</a:t>
            </a:r>
            <a:r>
              <a:rPr lang="zh-CN" altLang="en-US" b="1" dirty="0">
                <a:solidFill>
                  <a:srgbClr val="FF0000"/>
                </a:solidFill>
                <a:latin typeface="楷体" panose="02010609060101010101" pitchFamily="49" charset="-122"/>
                <a:ea typeface="楷体" panose="02010609060101010101" pitchFamily="49" charset="-122"/>
              </a:rPr>
              <a:t>单粒子效应</a:t>
            </a:r>
            <a:r>
              <a:rPr lang="en-US" altLang="zh-CN" dirty="0">
                <a:latin typeface="楷体" panose="02010609060101010101" pitchFamily="49" charset="-122"/>
                <a:ea typeface="楷体" panose="02010609060101010101" pitchFamily="49" charset="-122"/>
              </a:rPr>
              <a:t>(SEE)</a:t>
            </a: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软错误产生机理：</a:t>
            </a:r>
            <a:endParaRPr lang="en-US" altLang="zh-CN" dirty="0">
              <a:latin typeface="楷体" panose="02010609060101010101" pitchFamily="49" charset="-122"/>
              <a:ea typeface="楷体" panose="02010609060101010101" pitchFamily="49" charset="-122"/>
            </a:endParaRPr>
          </a:p>
          <a:p>
            <a:pPr lvl="1">
              <a:spcBef>
                <a:spcPts val="0"/>
              </a:spcBef>
            </a:pPr>
            <a:r>
              <a:rPr lang="el-GR" altLang="zh-CN" dirty="0">
                <a:solidFill>
                  <a:srgbClr val="FF0000"/>
                </a:solidFill>
                <a:latin typeface="楷体" panose="02010609060101010101" pitchFamily="49" charset="-122"/>
                <a:ea typeface="楷体" panose="02010609060101010101" pitchFamily="49" charset="-122"/>
              </a:rPr>
              <a:t>α</a:t>
            </a:r>
            <a:r>
              <a:rPr lang="zh-CN" altLang="en-US" dirty="0">
                <a:solidFill>
                  <a:srgbClr val="FF0000"/>
                </a:solidFill>
                <a:latin typeface="楷体" panose="02010609060101010101" pitchFamily="49" charset="-122"/>
                <a:ea typeface="楷体" panose="02010609060101010101" pitchFamily="49" charset="-122"/>
              </a:rPr>
              <a:t>粒子</a:t>
            </a:r>
            <a:r>
              <a:rPr lang="zh-CN" altLang="en-US" dirty="0">
                <a:latin typeface="楷体" panose="02010609060101010101" pitchFamily="49" charset="-122"/>
                <a:ea typeface="楷体" panose="02010609060101010101" pitchFamily="49" charset="-122"/>
              </a:rPr>
              <a:t>和</a:t>
            </a:r>
            <a:r>
              <a:rPr lang="zh-CN" altLang="en-US" dirty="0">
                <a:solidFill>
                  <a:srgbClr val="FF0000"/>
                </a:solidFill>
                <a:latin typeface="楷体" panose="02010609060101010101" pitchFamily="49" charset="-122"/>
                <a:ea typeface="楷体" panose="02010609060101010101" pitchFamily="49" charset="-122"/>
              </a:rPr>
              <a:t>中子</a:t>
            </a:r>
            <a:r>
              <a:rPr lang="zh-CN" altLang="en-US" dirty="0">
                <a:latin typeface="楷体" panose="02010609060101010101" pitchFamily="49" charset="-122"/>
                <a:ea typeface="楷体" panose="02010609060101010101" pitchFamily="49" charset="-122"/>
              </a:rPr>
              <a:t>会影响半导体器件</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以</a:t>
            </a:r>
            <a:r>
              <a:rPr lang="en-US" altLang="zh-CN" dirty="0">
                <a:latin typeface="楷体" panose="02010609060101010101" pitchFamily="49" charset="-122"/>
                <a:ea typeface="楷体" panose="02010609060101010101" pitchFamily="49" charset="-122"/>
              </a:rPr>
              <a:t>NMOS</a:t>
            </a:r>
            <a:r>
              <a:rPr lang="zh-CN" altLang="en-US" dirty="0">
                <a:latin typeface="楷体" panose="02010609060101010101" pitchFamily="49" charset="-122"/>
                <a:ea typeface="楷体" panose="02010609060101010101" pitchFamily="49" charset="-122"/>
              </a:rPr>
              <a:t>为例，当处于关闭状态时，栅极输入为低电平，漏极高电平，衬底低电平</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高能带电粒子射入，电离通道内的电荷，空穴压向衬底，电子被吸引至漏极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耗尽层结构被破坏，可能会发生单粒子翻转、单粒子瞬态等</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瞬态故障：</a:t>
            </a: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是高能粒子对电荷扰动的结果，不会损坏器件物理结构</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包括单粒子翻转、单粒子瞬态、多位翻转等</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8" name="图片 7">
            <a:extLst>
              <a:ext uri="{FF2B5EF4-FFF2-40B4-BE49-F238E27FC236}">
                <a16:creationId xmlns:a16="http://schemas.microsoft.com/office/drawing/2014/main" id="{9677973C-2372-4C38-1074-DD7BF5EBDFB9}"/>
              </a:ext>
            </a:extLst>
          </p:cNvPr>
          <p:cNvPicPr>
            <a:picLocks noChangeAspect="1"/>
          </p:cNvPicPr>
          <p:nvPr/>
        </p:nvPicPr>
        <p:blipFill rotWithShape="1">
          <a:blip r:embed="rId3"/>
          <a:srcRect t="7959" b="3431"/>
          <a:stretch/>
        </p:blipFill>
        <p:spPr>
          <a:xfrm>
            <a:off x="6370706" y="3072999"/>
            <a:ext cx="2638425" cy="2070501"/>
          </a:xfrm>
          <a:prstGeom prst="rect">
            <a:avLst/>
          </a:prstGeom>
        </p:spPr>
      </p:pic>
    </p:spTree>
    <p:extLst>
      <p:ext uri="{BB962C8B-B14F-4D97-AF65-F5344CB8AC3E}">
        <p14:creationId xmlns:p14="http://schemas.microsoft.com/office/powerpoint/2010/main" val="1123820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故障、错误与失效：</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故障</a:t>
            </a:r>
            <a:r>
              <a:rPr lang="en-US" altLang="zh-CN" dirty="0">
                <a:latin typeface="楷体" panose="02010609060101010101" pitchFamily="49" charset="-122"/>
                <a:ea typeface="楷体" panose="02010609060101010101" pitchFamily="49" charset="-122"/>
              </a:rPr>
              <a:t>(Fault)</a:t>
            </a:r>
            <a:r>
              <a:rPr lang="zh-CN" altLang="en-US" dirty="0">
                <a:latin typeface="楷体" panose="02010609060101010101" pitchFamily="49" charset="-122"/>
                <a:ea typeface="楷体" panose="02010609060101010101" pitchFamily="49" charset="-122"/>
              </a:rPr>
              <a:t>：故障简单来说就是器件变成了非正常状态，但不一定为用户可见。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错误</a:t>
            </a:r>
            <a:r>
              <a:rPr lang="en-US" altLang="zh-CN" dirty="0">
                <a:latin typeface="楷体" panose="02010609060101010101" pitchFamily="49" charset="-122"/>
                <a:ea typeface="楷体" panose="02010609060101010101" pitchFamily="49" charset="-122"/>
              </a:rPr>
              <a:t>(Error)</a:t>
            </a:r>
            <a:r>
              <a:rPr lang="zh-CN" altLang="en-US" dirty="0">
                <a:latin typeface="楷体" panose="02010609060101010101" pitchFamily="49" charset="-122"/>
                <a:ea typeface="楷体" panose="02010609060101010101" pitchFamily="49" charset="-122"/>
              </a:rPr>
              <a:t>：电路某一部分由于故障而产生了非正常行为或状态，即故障没有被屏蔽，影响到了其他系统，导致用户可见。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失效</a:t>
            </a:r>
            <a:r>
              <a:rPr lang="en-US" altLang="zh-CN" dirty="0">
                <a:latin typeface="楷体" panose="02010609060101010101" pitchFamily="49" charset="-122"/>
                <a:ea typeface="楷体" panose="02010609060101010101" pitchFamily="49" charset="-122"/>
              </a:rPr>
              <a:t>(Failure)</a:t>
            </a:r>
            <a:r>
              <a:rPr lang="zh-CN" altLang="en-US" dirty="0">
                <a:latin typeface="楷体" panose="02010609060101010101" pitchFamily="49" charset="-122"/>
                <a:ea typeface="楷体" panose="02010609060101010101" pitchFamily="49" charset="-122"/>
              </a:rPr>
              <a:t>：电路运行偏离了指定功能，即失效是错误的一种特殊情况。</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软错误分类：</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solidFill>
                  <a:srgbClr val="FF0000"/>
                </a:solidFill>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Silent Data Corruption</a:t>
            </a:r>
            <a:r>
              <a:rPr lang="zh-CN" altLang="en-US" dirty="0">
                <a:latin typeface="楷体" panose="02010609060101010101" pitchFamily="49" charset="-122"/>
                <a:ea typeface="楷体" panose="02010609060101010101" pitchFamily="49" charset="-122"/>
              </a:rPr>
              <a:t>，静默数据损坏）和</a:t>
            </a:r>
            <a:r>
              <a:rPr lang="en-US" altLang="zh-CN" dirty="0">
                <a:solidFill>
                  <a:srgbClr val="FF0000"/>
                </a:solidFill>
                <a:latin typeface="楷体" panose="02010609060101010101" pitchFamily="49" charset="-122"/>
                <a:ea typeface="楷体" panose="02010609060101010101" pitchFamily="49" charset="-122"/>
              </a:rPr>
              <a:t>DUE</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Detected Unrecoverable Error</a:t>
            </a:r>
            <a:r>
              <a:rPr lang="zh-CN" altLang="en-US" dirty="0">
                <a:latin typeface="楷体" panose="02010609060101010101" pitchFamily="49" charset="-122"/>
                <a:ea typeface="楷体" panose="02010609060101010101" pitchFamily="49" charset="-122"/>
              </a:rPr>
              <a:t>，检测到不可恢复错误）</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①故障不会被读取，良性故障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②读取但该位有错误检测和纠正，用户不可见</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③该位没有错误检测和纠正，但不影响程序结果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④该位的翻转影响了程序结果，</a:t>
            </a:r>
            <a:r>
              <a:rPr lang="en-US" altLang="zh-CN" dirty="0">
                <a:latin typeface="楷体" panose="02010609060101010101" pitchFamily="49" charset="-122"/>
                <a:ea typeface="楷体" panose="02010609060101010101" pitchFamily="49" charset="-122"/>
              </a:rPr>
              <a:t>SDC</a:t>
            </a:r>
            <a:r>
              <a:rPr lang="zh-CN" altLang="en-US" dirty="0">
                <a:latin typeface="楷体" panose="02010609060101010101" pitchFamily="49" charset="-122"/>
                <a:ea typeface="楷体" panose="02010609060101010101" pitchFamily="49" charset="-122"/>
              </a:rPr>
              <a:t>事件</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⑤该位仅有检测功能，但不影响结果</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⑥该位仅有检测功能，影响结果</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1" name="图片 10">
            <a:extLst>
              <a:ext uri="{FF2B5EF4-FFF2-40B4-BE49-F238E27FC236}">
                <a16:creationId xmlns:a16="http://schemas.microsoft.com/office/drawing/2014/main" id="{194061E2-3821-E869-8CFC-F3204D828AAF}"/>
              </a:ext>
            </a:extLst>
          </p:cNvPr>
          <p:cNvPicPr>
            <a:picLocks noChangeAspect="1"/>
          </p:cNvPicPr>
          <p:nvPr/>
        </p:nvPicPr>
        <p:blipFill>
          <a:blip r:embed="rId3"/>
          <a:stretch>
            <a:fillRect/>
          </a:stretch>
        </p:blipFill>
        <p:spPr>
          <a:xfrm>
            <a:off x="5553075" y="2859371"/>
            <a:ext cx="3590925" cy="2068229"/>
          </a:xfrm>
          <a:prstGeom prst="rect">
            <a:avLst/>
          </a:prstGeom>
        </p:spPr>
      </p:pic>
    </p:spTree>
    <p:extLst>
      <p:ext uri="{BB962C8B-B14F-4D97-AF65-F5344CB8AC3E}">
        <p14:creationId xmlns:p14="http://schemas.microsoft.com/office/powerpoint/2010/main" val="387710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临界电荷</a:t>
            </a:r>
            <a:r>
              <a:rPr lang="en-US" altLang="zh-CN" dirty="0">
                <a:latin typeface="楷体" panose="02010609060101010101" pitchFamily="49" charset="-122"/>
                <a:ea typeface="楷体" panose="02010609060101010101" pitchFamily="49" charset="-122"/>
              </a:rPr>
              <a:t>Qcrit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导致电路故障所需的最小电荷称为电路的临界电荷</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晶体管尺寸减少，导致临界电荷减小，更易受到粒子撞击影响。但晶体管尺寸的减小也使其更难被击中。对于锁存器，这些影响通常会抵消，</a:t>
            </a:r>
            <a:r>
              <a:rPr lang="en-US" altLang="zh-CN" dirty="0">
                <a:latin typeface="楷体" panose="02010609060101010101" pitchFamily="49" charset="-122"/>
                <a:ea typeface="楷体" panose="02010609060101010101" pitchFamily="49" charset="-122"/>
              </a:rPr>
              <a:t>SER</a:t>
            </a:r>
            <a:r>
              <a:rPr lang="zh-CN" altLang="en-US" dirty="0">
                <a:latin typeface="楷体" panose="02010609060101010101" pitchFamily="49" charset="-122"/>
                <a:ea typeface="楷体" panose="02010609060101010101" pitchFamily="49" charset="-122"/>
              </a:rPr>
              <a:t>（软错误率）大致不变。</a:t>
            </a:r>
            <a:r>
              <a:rPr lang="en-US" altLang="zh-CN" dirty="0">
                <a:latin typeface="楷体" panose="02010609060101010101" pitchFamily="49" charset="-122"/>
                <a:ea typeface="楷体" panose="02010609060101010101" pitchFamily="49" charset="-122"/>
              </a:rPr>
              <a:t>SRAM</a:t>
            </a:r>
            <a:r>
              <a:rPr lang="zh-CN" altLang="en-US" dirty="0">
                <a:latin typeface="楷体" panose="02010609060101010101" pitchFamily="49" charset="-122"/>
                <a:ea typeface="楷体" panose="02010609060101010101" pitchFamily="49" charset="-122"/>
              </a:rPr>
              <a:t>会随着工艺技术略有降低。</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en-US" altLang="zh-CN" dirty="0">
                <a:latin typeface="楷体" panose="02010609060101010101" pitchFamily="49" charset="-122"/>
                <a:ea typeface="楷体" panose="02010609060101010101" pitchFamily="49" charset="-122"/>
              </a:rPr>
              <a:t>SoC</a:t>
            </a:r>
            <a:r>
              <a:rPr lang="zh-CN" altLang="en-US" dirty="0">
                <a:latin typeface="楷体" panose="02010609060101010101" pitchFamily="49" charset="-122"/>
                <a:ea typeface="楷体" panose="02010609060101010101" pitchFamily="49" charset="-122"/>
              </a:rPr>
              <a:t>晶体管总数成倍增加，芯片总的</a:t>
            </a:r>
            <a:r>
              <a:rPr lang="en-US" altLang="zh-CN" dirty="0">
                <a:latin typeface="楷体" panose="02010609060101010101" pitchFamily="49" charset="-122"/>
                <a:ea typeface="楷体" panose="02010609060101010101" pitchFamily="49" charset="-122"/>
              </a:rPr>
              <a:t>SER</a:t>
            </a:r>
            <a:r>
              <a:rPr lang="zh-CN" altLang="en-US" dirty="0">
                <a:latin typeface="楷体" panose="02010609060101010101" pitchFamily="49" charset="-122"/>
                <a:ea typeface="楷体" panose="02010609060101010101" pitchFamily="49" charset="-122"/>
              </a:rPr>
              <a:t>也在快速上升</a:t>
            </a: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时序脆弱性因子</a:t>
            </a:r>
            <a:r>
              <a:rPr lang="en-US" altLang="zh-CN" dirty="0">
                <a:latin typeface="楷体" panose="02010609060101010101" pitchFamily="49" charset="-122"/>
                <a:ea typeface="楷体" panose="02010609060101010101" pitchFamily="49" charset="-122"/>
              </a:rPr>
              <a:t>Time Vulnerability Factor</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可以简单认为是在运行过程中，软错误发生时间所占比例。</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在 </a:t>
            </a:r>
            <a:r>
              <a:rPr lang="en-US" altLang="zh-CN" dirty="0">
                <a:latin typeface="楷体" panose="02010609060101010101" pitchFamily="49" charset="-122"/>
                <a:ea typeface="楷体" panose="02010609060101010101" pitchFamily="49" charset="-122"/>
              </a:rPr>
              <a:t>SRAM </a:t>
            </a:r>
            <a:r>
              <a:rPr lang="zh-CN" altLang="en-US" dirty="0">
                <a:latin typeface="楷体" panose="02010609060101010101" pitchFamily="49" charset="-122"/>
                <a:ea typeface="楷体" panose="02010609060101010101" pitchFamily="49" charset="-122"/>
              </a:rPr>
              <a:t>单元中，该值为 </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，而在锁存器和触发器中，该值有所不同，约为 </a:t>
            </a:r>
            <a:r>
              <a:rPr lang="en-US" altLang="zh-CN" dirty="0">
                <a:latin typeface="楷体" panose="02010609060101010101" pitchFamily="49" charset="-122"/>
                <a:ea typeface="楷体" panose="02010609060101010101" pitchFamily="49" charset="-122"/>
              </a:rPr>
              <a:t>0.5</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比如说触发器，假若</a:t>
            </a:r>
            <a:r>
              <a:rPr lang="en-US" altLang="zh-CN" dirty="0">
                <a:latin typeface="楷体" panose="02010609060101010101" pitchFamily="49" charset="-122"/>
                <a:ea typeface="楷体" panose="02010609060101010101" pitchFamily="49" charset="-122"/>
              </a:rPr>
              <a:t>α</a:t>
            </a:r>
            <a:r>
              <a:rPr lang="zh-CN" altLang="en-US" dirty="0">
                <a:latin typeface="楷体" panose="02010609060101010101" pitchFamily="49" charset="-122"/>
                <a:ea typeface="楷体" panose="02010609060101010101" pitchFamily="49" charset="-122"/>
              </a:rPr>
              <a:t>粒子和中子要轰击成功，那么必须要赶在触发器传递逻辑之前</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箭头表示传播延迟，</a:t>
            </a:r>
            <a:r>
              <a:rPr lang="en-US" altLang="zh-CN" dirty="0">
                <a:latin typeface="楷体" panose="02010609060101010101" pitchFamily="49" charset="-122"/>
                <a:ea typeface="楷体" panose="02010609060101010101" pitchFamily="49" charset="-122"/>
              </a:rPr>
              <a:t>WOV</a:t>
            </a:r>
            <a:r>
              <a:rPr lang="zh-CN" altLang="en-US" dirty="0">
                <a:latin typeface="楷体" panose="02010609060101010101" pitchFamily="49" charset="-122"/>
                <a:ea typeface="楷体" panose="02010609060101010101" pitchFamily="49" charset="-122"/>
              </a:rPr>
              <a:t>指漏洞窗口，</a:t>
            </a:r>
            <a:r>
              <a:rPr lang="en-US" altLang="zh-CN" dirty="0">
                <a:latin typeface="楷体" panose="02010609060101010101" pitchFamily="49" charset="-122"/>
                <a:ea typeface="楷体" panose="02010609060101010101" pitchFamily="49" charset="-122"/>
              </a:rPr>
              <a:t>TVF=WOV/</a:t>
            </a:r>
            <a:r>
              <a:rPr lang="zh-CN" altLang="en-US" dirty="0">
                <a:latin typeface="楷体" panose="02010609060101010101" pitchFamily="49" charset="-122"/>
                <a:ea typeface="楷体" panose="02010609060101010101" pitchFamily="49" charset="-122"/>
              </a:rPr>
              <a:t>时钟周期</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图片 2">
            <a:extLst>
              <a:ext uri="{FF2B5EF4-FFF2-40B4-BE49-F238E27FC236}">
                <a16:creationId xmlns:a16="http://schemas.microsoft.com/office/drawing/2014/main" id="{98269D38-B310-E5A7-4107-78D2C9577E4C}"/>
              </a:ext>
            </a:extLst>
          </p:cNvPr>
          <p:cNvPicPr>
            <a:picLocks noChangeAspect="1"/>
          </p:cNvPicPr>
          <p:nvPr/>
        </p:nvPicPr>
        <p:blipFill>
          <a:blip r:embed="rId3"/>
          <a:stretch>
            <a:fillRect/>
          </a:stretch>
        </p:blipFill>
        <p:spPr>
          <a:xfrm>
            <a:off x="4568166" y="3853682"/>
            <a:ext cx="4575834" cy="1033454"/>
          </a:xfrm>
          <a:prstGeom prst="rect">
            <a:avLst/>
          </a:prstGeom>
        </p:spPr>
      </p:pic>
    </p:spTree>
    <p:extLst>
      <p:ext uri="{BB962C8B-B14F-4D97-AF65-F5344CB8AC3E}">
        <p14:creationId xmlns:p14="http://schemas.microsoft.com/office/powerpoint/2010/main" val="153269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电路层面降低软错误率：</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为电路中的易受攻击节点增加电容，从而增加其临界电荷；</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r>
              <a:rPr lang="zh-CN" altLang="en-US" dirty="0">
                <a:latin typeface="楷体" panose="02010609060101010101" pitchFamily="49" charset="-122"/>
                <a:ea typeface="楷体" panose="02010609060101010101" pitchFamily="49" charset="-122"/>
              </a:rPr>
              <a:t>使用额外的晶体管增加抗辐射单元，以在粒子撞击的情况下恢复原始电路的状态。</a:t>
            </a: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42143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015525" y="2114394"/>
            <a:ext cx="5112950"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架构可靠性评估</a:t>
            </a:r>
          </a:p>
        </p:txBody>
      </p:sp>
    </p:spTree>
    <p:extLst>
      <p:ext uri="{BB962C8B-B14F-4D97-AF65-F5344CB8AC3E}">
        <p14:creationId xmlns:p14="http://schemas.microsoft.com/office/powerpoint/2010/main" val="171885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294450"/>
            <a:ext cx="8697432"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800" dirty="0">
                <a:latin typeface="微软雅黑" panose="020B0503020204020204" pitchFamily="34" charset="-122"/>
                <a:ea typeface="微软雅黑" panose="020B0503020204020204" pitchFamily="34" charset="-122"/>
              </a:rPr>
              <a:t>Soft Errors</a:t>
            </a:r>
            <a:endParaRPr sz="2800" dirty="0">
              <a:latin typeface="微软雅黑" panose="020B0503020204020204" pitchFamily="34" charset="-122"/>
              <a:ea typeface="微软雅黑" panose="020B0503020204020204" pitchFamily="34" charset="-122"/>
            </a:endParaRPr>
          </a:p>
        </p:txBody>
      </p:sp>
      <p:sp>
        <p:nvSpPr>
          <p:cNvPr id="106" name="Google Shape;106;p16"/>
          <p:cNvSpPr txBox="1">
            <a:spLocks noGrp="1"/>
          </p:cNvSpPr>
          <p:nvPr>
            <p:ph type="body" idx="1"/>
          </p:nvPr>
        </p:nvSpPr>
        <p:spPr>
          <a:xfrm>
            <a:off x="311700" y="902250"/>
            <a:ext cx="8520600" cy="40253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zh-CN" altLang="en-US" dirty="0">
                <a:latin typeface="楷体" panose="02010609060101010101" pitchFamily="49" charset="-122"/>
                <a:ea typeface="楷体" panose="02010609060101010101" pitchFamily="49" charset="-122"/>
              </a:rPr>
              <a:t>体系结构脆弱因子</a:t>
            </a:r>
            <a:r>
              <a:rPr lang="en-US" altLang="zh-CN" dirty="0">
                <a:latin typeface="楷体" panose="02010609060101010101" pitchFamily="49" charset="-122"/>
                <a:ea typeface="楷体" panose="02010609060101010101" pitchFamily="49" charset="-122"/>
              </a:rPr>
              <a:t>AVF</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en-US" altLang="zh-CN"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ACE/Un-ACE</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zh-CN" altLang="en-US"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RAM</a:t>
            </a:r>
            <a:r>
              <a:rPr lang="zh-CN" altLang="en-US" dirty="0">
                <a:latin typeface="楷体" panose="02010609060101010101" pitchFamily="49" charset="-122"/>
                <a:ea typeface="楷体" panose="02010609060101010101" pitchFamily="49" charset="-122"/>
              </a:rPr>
              <a:t>中</a:t>
            </a:r>
            <a:r>
              <a:rPr lang="en-US" altLang="zh-CN" dirty="0">
                <a:latin typeface="楷体" panose="02010609060101010101" pitchFamily="49" charset="-122"/>
                <a:ea typeface="楷体" panose="02010609060101010101" pitchFamily="49" charset="-122"/>
              </a:rPr>
              <a:t>AVF</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zh-CN" altLang="en-US" dirty="0">
              <a:latin typeface="楷体" panose="02010609060101010101" pitchFamily="49" charset="-122"/>
              <a:ea typeface="楷体" panose="02010609060101010101" pitchFamily="49" charset="-122"/>
            </a:endParaRPr>
          </a:p>
          <a:p>
            <a:pPr marL="457200" lvl="0" indent="-342900" algn="l" rtl="0">
              <a:spcBef>
                <a:spcPts val="0"/>
              </a:spcBef>
              <a:spcAft>
                <a:spcPts val="0"/>
              </a:spcAft>
              <a:buSzPts val="1800"/>
              <a:buChar char="●"/>
            </a:pPr>
            <a:r>
              <a:rPr lang="en-US" altLang="zh-CN" dirty="0">
                <a:latin typeface="楷体" panose="02010609060101010101" pitchFamily="49" charset="-122"/>
                <a:ea typeface="楷体" panose="02010609060101010101" pitchFamily="49" charset="-122"/>
              </a:rPr>
              <a:t>CAM</a:t>
            </a:r>
            <a:r>
              <a:rPr lang="zh-CN" altLang="en-US" dirty="0">
                <a:latin typeface="楷体" panose="02010609060101010101" pitchFamily="49" charset="-122"/>
                <a:ea typeface="楷体" panose="02010609060101010101" pitchFamily="49" charset="-122"/>
              </a:rPr>
              <a:t>中</a:t>
            </a:r>
            <a:r>
              <a:rPr lang="en-US" altLang="zh-CN" dirty="0">
                <a:latin typeface="楷体" panose="02010609060101010101" pitchFamily="49" charset="-122"/>
                <a:ea typeface="楷体" panose="02010609060101010101" pitchFamily="49" charset="-122"/>
              </a:rPr>
              <a:t>AVF</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zh-CN" altLang="en-US" dirty="0">
              <a:latin typeface="楷体" panose="02010609060101010101" pitchFamily="49" charset="-122"/>
              <a:ea typeface="楷体" panose="02010609060101010101" pitchFamily="49" charset="-122"/>
            </a:endParaRPr>
          </a:p>
          <a:p>
            <a:pPr marL="914400" lvl="1" indent="-317500" algn="l" rtl="0">
              <a:spcBef>
                <a:spcPts val="0"/>
              </a:spcBef>
              <a:spcAft>
                <a:spcPts val="0"/>
              </a:spcAft>
              <a:buSzPts val="1400"/>
              <a:buChar char="○"/>
            </a:pPr>
            <a:endParaRPr lang="zh-CN" altLang="en-US" dirty="0">
              <a:latin typeface="楷体" panose="02010609060101010101" pitchFamily="49" charset="-122"/>
              <a:ea typeface="楷体" panose="02010609060101010101" pitchFamily="49" charset="-122"/>
            </a:endParaRPr>
          </a:p>
        </p:txBody>
      </p:sp>
      <p:sp>
        <p:nvSpPr>
          <p:cNvPr id="107" name="Google Shape;107;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7703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694619" y="2114394"/>
            <a:ext cx="3754762" cy="9147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altLang="en-US" sz="5400" dirty="0">
                <a:latin typeface="楷体" panose="02010609060101010101" pitchFamily="49" charset="-122"/>
                <a:ea typeface="楷体" panose="02010609060101010101" pitchFamily="49" charset="-122"/>
              </a:rPr>
              <a:t>检错和纠错</a:t>
            </a:r>
            <a:endParaRPr sz="5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8983136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6946</TotalTime>
  <Words>2820</Words>
  <Application>Microsoft Office PowerPoint</Application>
  <PresentationFormat>全屏显示(16:9)</PresentationFormat>
  <Paragraphs>137</Paragraphs>
  <Slides>15</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楷体</vt:lpstr>
      <vt:lpstr>Arial</vt:lpstr>
      <vt:lpstr>Roboto</vt:lpstr>
      <vt:lpstr>微软雅黑</vt:lpstr>
      <vt:lpstr>Geometric</vt:lpstr>
      <vt:lpstr>Soft Errors</vt:lpstr>
      <vt:lpstr>软错误概述</vt:lpstr>
      <vt:lpstr>Soft Errors</vt:lpstr>
      <vt:lpstr>Soft Errors</vt:lpstr>
      <vt:lpstr>Soft Errors</vt:lpstr>
      <vt:lpstr>Soft Errors</vt:lpstr>
      <vt:lpstr>架构可靠性评估</vt:lpstr>
      <vt:lpstr>Soft Errors</vt:lpstr>
      <vt:lpstr>检错和纠错</vt:lpstr>
      <vt:lpstr>Soft Errors</vt:lpstr>
      <vt:lpstr>Soft Errors</vt:lpstr>
      <vt:lpstr>Soft Errors</vt:lpstr>
      <vt:lpstr>Soft Errors</vt:lpstr>
      <vt:lpstr>冗余</vt:lpstr>
      <vt:lpstr>Soft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Chisel Breakdown </dc:title>
  <cp:lastModifiedBy>清 风</cp:lastModifiedBy>
  <cp:revision>315</cp:revision>
  <dcterms:modified xsi:type="dcterms:W3CDTF">2022-06-10T15:48:40Z</dcterms:modified>
</cp:coreProperties>
</file>