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317" r:id="rId3"/>
    <p:sldId id="392" r:id="rId4"/>
    <p:sldId id="362" r:id="rId5"/>
    <p:sldId id="381" r:id="rId6"/>
    <p:sldId id="382" r:id="rId7"/>
    <p:sldId id="383" r:id="rId8"/>
    <p:sldId id="384" r:id="rId9"/>
    <p:sldId id="405" r:id="rId10"/>
    <p:sldId id="376" r:id="rId11"/>
    <p:sldId id="385" r:id="rId12"/>
    <p:sldId id="395" r:id="rId13"/>
    <p:sldId id="374" r:id="rId14"/>
    <p:sldId id="407" r:id="rId15"/>
    <p:sldId id="408" r:id="rId16"/>
    <p:sldId id="406" r:id="rId17"/>
    <p:sldId id="386" r:id="rId18"/>
    <p:sldId id="387" r:id="rId19"/>
    <p:sldId id="388" r:id="rId20"/>
    <p:sldId id="389" r:id="rId21"/>
    <p:sldId id="390" r:id="rId22"/>
    <p:sldId id="396" r:id="rId23"/>
    <p:sldId id="409" r:id="rId24"/>
    <p:sldId id="402" r:id="rId25"/>
    <p:sldId id="410" r:id="rId26"/>
    <p:sldId id="403" r:id="rId27"/>
    <p:sldId id="411" r:id="rId28"/>
    <p:sldId id="412" r:id="rId29"/>
    <p:sldId id="328"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90">
          <p15:clr>
            <a:srgbClr val="A4A3A4"/>
          </p15:clr>
        </p15:guide>
        <p15:guide id="2" pos="2880">
          <p15:clr>
            <a:srgbClr val="A4A3A4"/>
          </p15:clr>
        </p15:guide>
        <p15:guide id="3" orient="horz" pos="2977">
          <p15:clr>
            <a:srgbClr val="A4A3A4"/>
          </p15:clr>
        </p15:guide>
        <p15:guide id="4" pos="5402">
          <p15:clr>
            <a:srgbClr val="A4A3A4"/>
          </p15:clr>
        </p15:guide>
        <p15:guide id="5" orient="horz" pos="15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liangyi"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F6F7"/>
    <a:srgbClr val="20517C"/>
    <a:srgbClr val="F8F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5" autoAdjust="0"/>
    <p:restoredTop sz="94660"/>
  </p:normalViewPr>
  <p:slideViewPr>
    <p:cSldViewPr snapToGrid="0" showGuides="1">
      <p:cViewPr>
        <p:scale>
          <a:sx n="66" d="100"/>
          <a:sy n="66" d="100"/>
        </p:scale>
        <p:origin x="648" y="514"/>
      </p:cViewPr>
      <p:guideLst>
        <p:guide orient="horz" pos="2390"/>
        <p:guide pos="2880"/>
        <p:guide orient="horz" pos="2977"/>
        <p:guide pos="5402"/>
        <p:guide orient="horz" pos="15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uart_test</c:v>
                </c:pt>
              </c:strCache>
            </c:strRef>
          </c:tx>
          <c:spPr>
            <a:solidFill>
              <a:schemeClr val="accent1">
                <a:lumMod val="40000"/>
                <a:lumOff val="60000"/>
              </a:schemeClr>
            </a:solidFill>
            <a:ln>
              <a:solidFill>
                <a:schemeClr val="accent1">
                  <a:lumMod val="40000"/>
                  <a:lumOff val="60000"/>
                </a:schemeClr>
              </a:solidFill>
            </a:ln>
            <a:effectLst/>
          </c:spPr>
          <c:invertIfNegative val="0"/>
          <c:dLbls>
            <c:delete val="1"/>
          </c:dLbls>
          <c:cat>
            <c:strRef>
              <c:f>Sheet1!$A$2:$A$11</c:f>
              <c:strCache>
                <c:ptCount val="10"/>
                <c:pt idx="0">
                  <c:v>u_cpsr</c:v>
                </c:pt>
                <c:pt idx="1">
                  <c:v>u_dpu_regbank</c:v>
                </c:pt>
                <c:pt idx="2">
                  <c:v>u_dpu_br</c:v>
                </c:pt>
                <c:pt idx="3">
                  <c:v>u_dpu_ldst</c:v>
                </c:pt>
                <c:pt idx="4">
                  <c:v>u_dpu_de</c:v>
                </c:pt>
                <c:pt idx="5">
                  <c:v>u_dpu_cp</c:v>
                </c:pt>
                <c:pt idx="6">
                  <c:v>u_dpu_ctl</c:v>
                </c:pt>
                <c:pt idx="7">
                  <c:v>u_dpu_dp</c:v>
                </c:pt>
                <c:pt idx="8">
                  <c:v>u_dpu_dbg</c:v>
                </c:pt>
                <c:pt idx="9">
                  <c:v>u_dpu_etmif</c:v>
                </c:pt>
              </c:strCache>
            </c:strRef>
          </c:cat>
          <c:val>
            <c:numRef>
              <c:f>Sheet1!$B$2:$B$11</c:f>
              <c:numCache>
                <c:formatCode>0.00%</c:formatCode>
                <c:ptCount val="10"/>
                <c:pt idx="0">
                  <c:v>0.48</c:v>
                </c:pt>
                <c:pt idx="1">
                  <c:v>1</c:v>
                </c:pt>
                <c:pt idx="2">
                  <c:v>0.99</c:v>
                </c:pt>
                <c:pt idx="3">
                  <c:v>0.8</c:v>
                </c:pt>
                <c:pt idx="4">
                  <c:v>0.55330000000000001</c:v>
                </c:pt>
                <c:pt idx="5">
                  <c:v>0.31330000000000002</c:v>
                </c:pt>
                <c:pt idx="6">
                  <c:v>0.44219999999999998</c:v>
                </c:pt>
                <c:pt idx="7">
                  <c:v>0.44</c:v>
                </c:pt>
                <c:pt idx="8">
                  <c:v>0.1</c:v>
                </c:pt>
                <c:pt idx="9">
                  <c:v>0</c:v>
                </c:pt>
              </c:numCache>
            </c:numRef>
          </c:val>
          <c:extLst>
            <c:ext xmlns:c16="http://schemas.microsoft.com/office/drawing/2014/chart" uri="{C3380CC4-5D6E-409C-BE32-E72D297353CC}">
              <c16:uniqueId val="{00000000-8E94-4F06-AF30-4A737E6E2007}"/>
            </c:ext>
          </c:extLst>
        </c:ser>
        <c:ser>
          <c:idx val="1"/>
          <c:order val="1"/>
          <c:tx>
            <c:strRef>
              <c:f>Sheet1!$C$1</c:f>
              <c:strCache>
                <c:ptCount val="1"/>
                <c:pt idx="0">
                  <c:v>bubble_sort</c:v>
                </c:pt>
              </c:strCache>
            </c:strRef>
          </c:tx>
          <c:spPr>
            <a:solidFill>
              <a:schemeClr val="accent2"/>
            </a:solidFill>
            <a:ln>
              <a:noFill/>
            </a:ln>
            <a:effectLst/>
          </c:spPr>
          <c:invertIfNegative val="0"/>
          <c:dLbls>
            <c:delete val="1"/>
          </c:dLbls>
          <c:cat>
            <c:strRef>
              <c:f>Sheet1!$A$2:$A$11</c:f>
              <c:strCache>
                <c:ptCount val="10"/>
                <c:pt idx="0">
                  <c:v>u_cpsr</c:v>
                </c:pt>
                <c:pt idx="1">
                  <c:v>u_dpu_regbank</c:v>
                </c:pt>
                <c:pt idx="2">
                  <c:v>u_dpu_br</c:v>
                </c:pt>
                <c:pt idx="3">
                  <c:v>u_dpu_ldst</c:v>
                </c:pt>
                <c:pt idx="4">
                  <c:v>u_dpu_de</c:v>
                </c:pt>
                <c:pt idx="5">
                  <c:v>u_dpu_cp</c:v>
                </c:pt>
                <c:pt idx="6">
                  <c:v>u_dpu_ctl</c:v>
                </c:pt>
                <c:pt idx="7">
                  <c:v>u_dpu_dp</c:v>
                </c:pt>
                <c:pt idx="8">
                  <c:v>u_dpu_dbg</c:v>
                </c:pt>
                <c:pt idx="9">
                  <c:v>u_dpu_etmif</c:v>
                </c:pt>
              </c:strCache>
            </c:strRef>
          </c:cat>
          <c:val>
            <c:numRef>
              <c:f>Sheet1!$C$2:$C$11</c:f>
              <c:numCache>
                <c:formatCode>0.00%</c:formatCode>
                <c:ptCount val="10"/>
                <c:pt idx="0">
                  <c:v>0.9</c:v>
                </c:pt>
                <c:pt idx="1">
                  <c:v>0.68</c:v>
                </c:pt>
                <c:pt idx="2">
                  <c:v>0.67</c:v>
                </c:pt>
                <c:pt idx="3">
                  <c:v>0.56000000000000005</c:v>
                </c:pt>
                <c:pt idx="4">
                  <c:v>0.54</c:v>
                </c:pt>
                <c:pt idx="5">
                  <c:v>0.5333</c:v>
                </c:pt>
                <c:pt idx="6">
                  <c:v>0.44890000000000002</c:v>
                </c:pt>
                <c:pt idx="7">
                  <c:v>0.2233</c:v>
                </c:pt>
                <c:pt idx="8">
                  <c:v>0.08</c:v>
                </c:pt>
                <c:pt idx="9">
                  <c:v>0</c:v>
                </c:pt>
              </c:numCache>
            </c:numRef>
          </c:val>
          <c:extLst>
            <c:ext xmlns:c16="http://schemas.microsoft.com/office/drawing/2014/chart" uri="{C3380CC4-5D6E-409C-BE32-E72D297353CC}">
              <c16:uniqueId val="{00000001-8E94-4F06-AF30-4A737E6E2007}"/>
            </c:ext>
          </c:extLst>
        </c:ser>
        <c:dLbls>
          <c:dLblPos val="outEnd"/>
          <c:showLegendKey val="0"/>
          <c:showVal val="1"/>
          <c:showCatName val="0"/>
          <c:showSerName val="0"/>
          <c:showPercent val="0"/>
          <c:showBubbleSize val="0"/>
        </c:dLbls>
        <c:gapWidth val="219"/>
        <c:overlap val="-27"/>
        <c:axId val="621476176"/>
        <c:axId val="621476592"/>
      </c:barChart>
      <c:catAx>
        <c:axId val="621476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1476592"/>
        <c:crosses val="autoZero"/>
        <c:auto val="1"/>
        <c:lblAlgn val="ctr"/>
        <c:lblOffset val="100"/>
        <c:noMultiLvlLbl val="0"/>
      </c:catAx>
      <c:valAx>
        <c:axId val="6214765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1476176"/>
        <c:crosses val="autoZero"/>
        <c:crossBetween val="between"/>
        <c:majorUnit val="0.2"/>
        <c:minorUnit val="0.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bubble_sort</c:v>
                </c:pt>
              </c:strCache>
            </c:strRef>
          </c:tx>
          <c:spPr>
            <a:solidFill>
              <a:schemeClr val="accent1">
                <a:lumMod val="40000"/>
                <a:lumOff val="60000"/>
              </a:schemeClr>
            </a:solidFill>
            <a:ln>
              <a:solidFill>
                <a:schemeClr val="accent1">
                  <a:lumMod val="40000"/>
                  <a:lumOff val="60000"/>
                </a:schemeClr>
              </a:solidFill>
            </a:ln>
            <a:effectLst/>
          </c:spPr>
          <c:invertIfNegative val="0"/>
          <c:dLbls>
            <c:delete val="1"/>
          </c:dLbls>
          <c:cat>
            <c:strRef>
              <c:f>Sheet1!$A$2:$A$10</c:f>
              <c:strCache>
                <c:ptCount val="9"/>
                <c:pt idx="0">
                  <c:v>instr_wfi_iss</c:v>
                </c:pt>
                <c:pt idx="1">
                  <c:v>instr_type_iss</c:v>
                </c:pt>
                <c:pt idx="2">
                  <c:v>instr_except_wr</c:v>
                </c:pt>
                <c:pt idx="3">
                  <c:v>valid_instrs_ex2</c:v>
                </c:pt>
                <c:pt idx="4">
                  <c:v>……</c:v>
                </c:pt>
                <c:pt idx="5">
                  <c:v>rf_wr_en_w1_iss</c:v>
                </c:pt>
                <c:pt idx="6">
                  <c:v>end_instr_iss</c:v>
                </c:pt>
                <c:pt idx="7">
                  <c:v>isa_instr0_iss</c:v>
                </c:pt>
                <c:pt idx="8">
                  <c:v>……</c:v>
                </c:pt>
              </c:strCache>
            </c:strRef>
          </c:cat>
          <c:val>
            <c:numRef>
              <c:f>Sheet1!$B$2:$B$10</c:f>
              <c:numCache>
                <c:formatCode>0.00%</c:formatCode>
                <c:ptCount val="9"/>
                <c:pt idx="0">
                  <c:v>1</c:v>
                </c:pt>
                <c:pt idx="1">
                  <c:v>1</c:v>
                </c:pt>
                <c:pt idx="2">
                  <c:v>1</c:v>
                </c:pt>
                <c:pt idx="3">
                  <c:v>1</c:v>
                </c:pt>
                <c:pt idx="5">
                  <c:v>0.83330000000000004</c:v>
                </c:pt>
                <c:pt idx="6">
                  <c:v>0.5</c:v>
                </c:pt>
                <c:pt idx="7">
                  <c:v>2.3E-2</c:v>
                </c:pt>
              </c:numCache>
            </c:numRef>
          </c:val>
          <c:extLst>
            <c:ext xmlns:c16="http://schemas.microsoft.com/office/drawing/2014/chart" uri="{C3380CC4-5D6E-409C-BE32-E72D297353CC}">
              <c16:uniqueId val="{00000000-FC96-4B5A-A2A4-02F6317BB020}"/>
            </c:ext>
          </c:extLst>
        </c:ser>
        <c:dLbls>
          <c:dLblPos val="outEnd"/>
          <c:showLegendKey val="0"/>
          <c:showVal val="1"/>
          <c:showCatName val="0"/>
          <c:showSerName val="0"/>
          <c:showPercent val="0"/>
          <c:showBubbleSize val="0"/>
        </c:dLbls>
        <c:gapWidth val="219"/>
        <c:overlap val="-27"/>
        <c:axId val="621476176"/>
        <c:axId val="621476592"/>
      </c:barChart>
      <c:catAx>
        <c:axId val="621476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1476592"/>
        <c:crosses val="autoZero"/>
        <c:auto val="1"/>
        <c:lblAlgn val="ctr"/>
        <c:lblOffset val="100"/>
        <c:noMultiLvlLbl val="0"/>
      </c:catAx>
      <c:valAx>
        <c:axId val="6214765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1476176"/>
        <c:crosses val="autoZero"/>
        <c:crossBetween val="between"/>
        <c:majorUnit val="0.2"/>
        <c:minorUnit val="0.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 y="0"/>
            <a:ext cx="9141713"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 y="0"/>
            <a:ext cx="9141713" cy="5143500"/>
          </a:xfrm>
          <a:prstGeom prst="rect">
            <a:avLst/>
          </a:prstGeom>
        </p:spPr>
      </p:pic>
      <p:sp>
        <p:nvSpPr>
          <p:cNvPr id="8" name="矩形 7"/>
          <p:cNvSpPr/>
          <p:nvPr userDrawn="1"/>
        </p:nvSpPr>
        <p:spPr>
          <a:xfrm>
            <a:off x="0" y="0"/>
            <a:ext cx="9144000" cy="718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 y="0"/>
            <a:ext cx="9141713" cy="5143500"/>
          </a:xfrm>
          <a:prstGeom prst="rect">
            <a:avLst/>
          </a:prstGeom>
        </p:spPr>
      </p:pic>
      <p:sp>
        <p:nvSpPr>
          <p:cNvPr id="6" name="图片占位符 2"/>
          <p:cNvSpPr>
            <a:spLocks noGrp="1"/>
          </p:cNvSpPr>
          <p:nvPr>
            <p:ph type="pic" sz="quarter" idx="11"/>
          </p:nvPr>
        </p:nvSpPr>
        <p:spPr>
          <a:xfrm>
            <a:off x="3082087" y="1216926"/>
            <a:ext cx="2979827" cy="1647593"/>
          </a:xfrm>
        </p:spPr>
        <p:txBody>
          <a:bodyPr/>
          <a:lstStyle/>
          <a:p>
            <a:endParaRPr lang="zh-CN" altLang="en-US"/>
          </a:p>
        </p:txBody>
      </p:sp>
      <p:sp>
        <p:nvSpPr>
          <p:cNvPr id="8" name="矩形 7"/>
          <p:cNvSpPr/>
          <p:nvPr userDrawn="1"/>
        </p:nvSpPr>
        <p:spPr>
          <a:xfrm>
            <a:off x="-1" y="0"/>
            <a:ext cx="9144001" cy="718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3078315" y="2976169"/>
            <a:ext cx="2979826" cy="1647593"/>
          </a:xfrm>
          <a:prstGeom prst="rect">
            <a:avLst/>
          </a:prstGeom>
          <a:solidFill>
            <a:schemeClr val="accent1"/>
          </a:solidFill>
          <a:ln w="28575">
            <a:solidFill>
              <a:schemeClr val="bg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solidFill>
                <a:schemeClr val="bg1"/>
              </a:solidFill>
              <a:latin typeface="+mj-ea"/>
              <a:ea typeface="+mj-ea"/>
            </a:endParaRPr>
          </a:p>
        </p:txBody>
      </p:sp>
      <p:sp>
        <p:nvSpPr>
          <p:cNvPr id="5" name="图片占位符 2"/>
          <p:cNvSpPr>
            <a:spLocks noGrp="1"/>
          </p:cNvSpPr>
          <p:nvPr>
            <p:ph type="pic" sz="quarter" idx="10"/>
          </p:nvPr>
        </p:nvSpPr>
        <p:spPr>
          <a:xfrm>
            <a:off x="4915" y="1216925"/>
            <a:ext cx="2979827" cy="1647593"/>
          </a:xfrm>
        </p:spPr>
        <p:txBody>
          <a:bodyPr/>
          <a:lstStyle/>
          <a:p>
            <a:endParaRPr lang="zh-CN" altLang="en-US"/>
          </a:p>
        </p:txBody>
      </p:sp>
      <p:sp>
        <p:nvSpPr>
          <p:cNvPr id="9" name="图片占位符 2"/>
          <p:cNvSpPr>
            <a:spLocks noGrp="1"/>
          </p:cNvSpPr>
          <p:nvPr>
            <p:ph type="pic" sz="quarter" idx="12"/>
          </p:nvPr>
        </p:nvSpPr>
        <p:spPr>
          <a:xfrm>
            <a:off x="6159259" y="1216927"/>
            <a:ext cx="2979827" cy="1647593"/>
          </a:xfrm>
        </p:spPr>
        <p:txBody>
          <a:bodyPr/>
          <a:lstStyle/>
          <a:p>
            <a:endParaRPr lang="zh-CN" altLang="en-US"/>
          </a:p>
        </p:txBody>
      </p:sp>
      <p:sp>
        <p:nvSpPr>
          <p:cNvPr id="10" name="矩形 9"/>
          <p:cNvSpPr/>
          <p:nvPr userDrawn="1"/>
        </p:nvSpPr>
        <p:spPr>
          <a:xfrm>
            <a:off x="-2628" y="2976170"/>
            <a:ext cx="2979826" cy="1647593"/>
          </a:xfrm>
          <a:prstGeom prst="rect">
            <a:avLst/>
          </a:prstGeom>
          <a:solidFill>
            <a:schemeClr val="accent1"/>
          </a:solidFill>
          <a:ln w="28575">
            <a:solidFill>
              <a:schemeClr val="bg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solidFill>
                <a:schemeClr val="bg1"/>
              </a:solidFill>
              <a:latin typeface="+mj-ea"/>
              <a:ea typeface="+mj-ea"/>
            </a:endParaRPr>
          </a:p>
        </p:txBody>
      </p:sp>
      <p:sp>
        <p:nvSpPr>
          <p:cNvPr id="11" name="矩形 10"/>
          <p:cNvSpPr/>
          <p:nvPr userDrawn="1"/>
        </p:nvSpPr>
        <p:spPr>
          <a:xfrm>
            <a:off x="6159259" y="2976172"/>
            <a:ext cx="2979826" cy="1647593"/>
          </a:xfrm>
          <a:prstGeom prst="rect">
            <a:avLst/>
          </a:prstGeom>
          <a:solidFill>
            <a:schemeClr val="accent1"/>
          </a:solidFill>
          <a:ln w="28575">
            <a:solidFill>
              <a:schemeClr val="bg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solidFill>
                <a:schemeClr val="bg1"/>
              </a:solidFill>
              <a:latin typeface="+mj-ea"/>
              <a:ea typeface="+mj-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 y="0"/>
            <a:ext cx="9141713" cy="5143500"/>
          </a:xfrm>
          <a:prstGeom prst="rect">
            <a:avLst/>
          </a:prstGeom>
        </p:spPr>
      </p:pic>
      <p:sp>
        <p:nvSpPr>
          <p:cNvPr id="8" name="矩形 7"/>
          <p:cNvSpPr/>
          <p:nvPr userDrawn="1"/>
        </p:nvSpPr>
        <p:spPr>
          <a:xfrm>
            <a:off x="0" y="0"/>
            <a:ext cx="9144000" cy="718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10"/>
          </p:nvPr>
        </p:nvSpPr>
        <p:spPr>
          <a:xfrm>
            <a:off x="-1" y="1140241"/>
            <a:ext cx="4570856" cy="2171130"/>
          </a:xfrm>
        </p:spPr>
        <p:txBody>
          <a:bodyPr/>
          <a:lstStyle/>
          <a:p>
            <a:endParaRPr lang="zh-CN" altLang="en-US"/>
          </a:p>
        </p:txBody>
      </p:sp>
      <p:sp>
        <p:nvSpPr>
          <p:cNvPr id="2" name="矩形 1"/>
          <p:cNvSpPr/>
          <p:nvPr userDrawn="1"/>
        </p:nvSpPr>
        <p:spPr>
          <a:xfrm>
            <a:off x="4570283" y="1140241"/>
            <a:ext cx="4572001" cy="21711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F87CF-3569-4A6D-ABE9-80B564D3AFB4}" type="datetimeFigureOut">
              <a:rPr lang="zh-CN" altLang="en-US" smtClean="0"/>
              <a:t>2023/6/4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431EDE2-ED55-47B1-BF0C-0EF98048EBB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13F87CF-3569-4A6D-ABE9-80B564D3AFB4}" type="datetimeFigureOut">
              <a:rPr lang="zh-CN" altLang="en-US" smtClean="0"/>
              <a:t>2023/6/4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431EDE2-ED55-47B1-BF0C-0EF98048EB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34390"/>
            <a:ext cx="9144000" cy="3474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bwMode="auto">
          <a:xfrm>
            <a:off x="2096922" y="1290619"/>
            <a:ext cx="4950151" cy="646331"/>
          </a:xfrm>
          <a:prstGeom prst="rect">
            <a:avLst/>
          </a:prstGeom>
          <a:ln>
            <a:noFill/>
          </a:ln>
        </p:spPr>
        <p:txBody>
          <a:bodyPr wrap="square">
            <a:spAutoFit/>
          </a:bodyPr>
          <a:lstStyle/>
          <a:p>
            <a:pPr algn="ctr">
              <a:defRPr/>
            </a:pPr>
            <a:r>
              <a:rPr lang="en-US" altLang="zh-CN" sz="3600" b="1" kern="100" dirty="0">
                <a:solidFill>
                  <a:schemeClr val="bg1"/>
                </a:solidFill>
                <a:latin typeface="华文楷体" panose="02010600040101010101" charset="-122"/>
                <a:ea typeface="华文楷体" panose="02010600040101010101" charset="-122"/>
                <a:cs typeface="华文楷体" panose="02010600040101010101" charset="-122"/>
              </a:rPr>
              <a:t>Cortex-R4</a:t>
            </a:r>
            <a:r>
              <a:rPr lang="zh-CN" altLang="en-US" sz="3600" b="1" kern="100" dirty="0">
                <a:solidFill>
                  <a:schemeClr val="bg1"/>
                </a:solidFill>
                <a:latin typeface="华文楷体" panose="02010600040101010101" charset="-122"/>
                <a:ea typeface="华文楷体" panose="02010600040101010101" charset="-122"/>
                <a:cs typeface="华文楷体" panose="02010600040101010101" charset="-122"/>
              </a:rPr>
              <a:t>加固总结报告</a:t>
            </a:r>
          </a:p>
        </p:txBody>
      </p:sp>
      <p:sp>
        <p:nvSpPr>
          <p:cNvPr id="14338" name="副标题 6"/>
          <p:cNvSpPr>
            <a:spLocks noGrp="1"/>
          </p:cNvSpPr>
          <p:nvPr>
            <p:ph type="subTitle" idx="1"/>
          </p:nvPr>
        </p:nvSpPr>
        <p:spPr>
          <a:xfrm>
            <a:off x="2956241" y="3392108"/>
            <a:ext cx="3231515" cy="737814"/>
          </a:xfrm>
        </p:spPr>
        <p:txBody>
          <a:bodyPr vert="horz" wrap="square" lIns="91440" tIns="45720" rIns="91440" bIns="45720" anchor="t">
            <a:noAutofit/>
          </a:bodyPr>
          <a:lstStyle/>
          <a:p>
            <a:pPr marL="0" indent="0" algn="ctr">
              <a:buClrTx/>
              <a:buSzTx/>
              <a:buNone/>
            </a:pPr>
            <a:r>
              <a:rPr lang="zh-CN" altLang="en-US" sz="1700" kern="1200" dirty="0">
                <a:solidFill>
                  <a:schemeClr val="bg1"/>
                </a:solidFill>
                <a:latin typeface="华文楷体" panose="02010600040101010101" charset="-122"/>
                <a:ea typeface="华文楷体" panose="02010600040101010101" charset="-122"/>
                <a:cs typeface="华文楷体" panose="02010600040101010101" charset="-122"/>
              </a:rPr>
              <a:t>哈尔滨工业大学</a:t>
            </a:r>
            <a:endParaRPr lang="en-US" altLang="zh-CN" sz="1700" kern="1200" dirty="0">
              <a:solidFill>
                <a:schemeClr val="bg1"/>
              </a:solidFill>
              <a:latin typeface="华文楷体" panose="02010600040101010101" charset="-122"/>
              <a:ea typeface="华文楷体" panose="02010600040101010101" charset="-122"/>
              <a:cs typeface="华文楷体" panose="02010600040101010101" charset="-122"/>
            </a:endParaRPr>
          </a:p>
          <a:p>
            <a:pPr marL="0" indent="0" algn="ctr">
              <a:buClrTx/>
              <a:buSzTx/>
              <a:buNone/>
            </a:pPr>
            <a:r>
              <a:rPr lang="en-US" altLang="zh-CN" sz="1700" dirty="0">
                <a:solidFill>
                  <a:schemeClr val="bg1"/>
                </a:solidFill>
                <a:latin typeface="华文楷体" panose="02010600040101010101" charset="-122"/>
                <a:ea typeface="华文楷体" panose="02010600040101010101" charset="-122"/>
                <a:cs typeface="华文楷体" panose="02010600040101010101" charset="-122"/>
              </a:rPr>
              <a:t>2023</a:t>
            </a:r>
            <a:r>
              <a:rPr lang="zh-CN" altLang="en-US" sz="1700" dirty="0">
                <a:solidFill>
                  <a:schemeClr val="bg1"/>
                </a:solidFill>
                <a:latin typeface="华文楷体" panose="02010600040101010101" charset="-122"/>
                <a:ea typeface="华文楷体" panose="02010600040101010101" charset="-122"/>
                <a:cs typeface="华文楷体" panose="02010600040101010101" charset="-122"/>
              </a:rPr>
              <a:t>年</a:t>
            </a:r>
            <a:r>
              <a:rPr lang="en-US" altLang="zh-CN" sz="1700" dirty="0">
                <a:solidFill>
                  <a:schemeClr val="bg1"/>
                </a:solidFill>
                <a:latin typeface="华文楷体" panose="02010600040101010101" charset="-122"/>
                <a:ea typeface="华文楷体" panose="02010600040101010101" charset="-122"/>
                <a:cs typeface="华文楷体" panose="02010600040101010101" charset="-122"/>
              </a:rPr>
              <a:t>6</a:t>
            </a:r>
            <a:r>
              <a:rPr lang="zh-CN" altLang="en-US" sz="1700" dirty="0">
                <a:solidFill>
                  <a:schemeClr val="bg1"/>
                </a:solidFill>
                <a:latin typeface="华文楷体" panose="02010600040101010101" charset="-122"/>
                <a:ea typeface="华文楷体" panose="02010600040101010101" charset="-122"/>
                <a:cs typeface="华文楷体" panose="02010600040101010101" charset="-122"/>
              </a:rPr>
              <a:t>月</a:t>
            </a:r>
            <a:endParaRPr lang="en-US" altLang="zh-CN" sz="1700" kern="1200" dirty="0">
              <a:solidFill>
                <a:schemeClr val="bg1"/>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59" y="120650"/>
            <a:ext cx="4792289" cy="461665"/>
          </a:xfrm>
          <a:prstGeom prst="rect">
            <a:avLst/>
          </a:prstGeom>
          <a:ln>
            <a:noFill/>
          </a:ln>
        </p:spPr>
        <p:txBody>
          <a:bodyPr wrap="square">
            <a:spAutoFit/>
          </a:bodyPr>
          <a:lstStyle/>
          <a:p>
            <a:pPr>
              <a:defRPr/>
            </a:pP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Cortex-R4 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敏感性分析</a:t>
            </a:r>
          </a:p>
        </p:txBody>
      </p:sp>
      <p:sp>
        <p:nvSpPr>
          <p:cNvPr id="20" name="矩形 19"/>
          <p:cNvSpPr/>
          <p:nvPr/>
        </p:nvSpPr>
        <p:spPr>
          <a:xfrm>
            <a:off x="5087389" y="1860766"/>
            <a:ext cx="4056611" cy="2818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8"/>
          <p:cNvSpPr txBox="1"/>
          <p:nvPr/>
        </p:nvSpPr>
        <p:spPr>
          <a:xfrm>
            <a:off x="5276886" y="2022861"/>
            <a:ext cx="3677616" cy="2493824"/>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获得寄存器</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随机产生故障</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单寄存器注入或模块随机注入</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自动生成软错误率报告</a:t>
            </a:r>
            <a:endParaRPr lang="en-US" altLang="zh-CN" dirty="0">
              <a:solidFill>
                <a:schemeClr val="bg1"/>
              </a:solidFill>
              <a:latin typeface="华文楷体" panose="02010600040101010101" charset="-122"/>
              <a:ea typeface="华文楷体" panose="02010600040101010101" charset="-122"/>
              <a:sym typeface="+mn-ea"/>
            </a:endParaRPr>
          </a:p>
        </p:txBody>
      </p:sp>
      <p:pic>
        <p:nvPicPr>
          <p:cNvPr id="4" name="图片 3">
            <a:extLst>
              <a:ext uri="{FF2B5EF4-FFF2-40B4-BE49-F238E27FC236}">
                <a16:creationId xmlns:a16="http://schemas.microsoft.com/office/drawing/2014/main" id="{97E7FB3F-CEE1-1516-6AAA-352F41647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9" y="1603866"/>
            <a:ext cx="4497951" cy="3331816"/>
          </a:xfrm>
          <a:prstGeom prst="rect">
            <a:avLst/>
          </a:prstGeom>
        </p:spPr>
      </p:pic>
      <p:sp>
        <p:nvSpPr>
          <p:cNvPr id="6" name="文本框 5">
            <a:extLst>
              <a:ext uri="{FF2B5EF4-FFF2-40B4-BE49-F238E27FC236}">
                <a16:creationId xmlns:a16="http://schemas.microsoft.com/office/drawing/2014/main" id="{D0A71288-9017-E8A5-DD06-502FF45D0B5D}"/>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仿真故障注入平台</a:t>
            </a:r>
            <a:endParaRPr lang="zh-CN" altLang="en-US" sz="2000" b="1" dirty="0">
              <a:solidFill>
                <a:schemeClr val="tx1"/>
              </a:solidFill>
              <a:latin typeface="华文楷体" panose="02010600040101010101" charset="-122"/>
              <a:ea typeface="华文楷体" panose="02010600040101010101" charset="-122"/>
            </a:endParaRPr>
          </a:p>
        </p:txBody>
      </p:sp>
    </p:spTree>
    <p:extLst>
      <p:ext uri="{BB962C8B-B14F-4D97-AF65-F5344CB8AC3E}">
        <p14:creationId xmlns:p14="http://schemas.microsoft.com/office/powerpoint/2010/main" val="420092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59" y="120650"/>
            <a:ext cx="4792289" cy="461665"/>
          </a:xfrm>
          <a:prstGeom prst="rect">
            <a:avLst/>
          </a:prstGeom>
          <a:ln>
            <a:noFill/>
          </a:ln>
        </p:spPr>
        <p:txBody>
          <a:bodyPr wrap="square">
            <a:spAutoFit/>
          </a:bodyPr>
          <a:lstStyle/>
          <a:p>
            <a:pPr>
              <a:defRPr/>
            </a:pP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Cortex-R4 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敏感性分析</a:t>
            </a:r>
          </a:p>
        </p:txBody>
      </p:sp>
      <p:sp>
        <p:nvSpPr>
          <p:cNvPr id="6" name="文本框 5">
            <a:extLst>
              <a:ext uri="{FF2B5EF4-FFF2-40B4-BE49-F238E27FC236}">
                <a16:creationId xmlns:a16="http://schemas.microsoft.com/office/drawing/2014/main" id="{D0A71288-9017-E8A5-DD06-502FF45D0B5D}"/>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分析结果</a:t>
            </a:r>
            <a:endParaRPr lang="zh-CN" altLang="en-US" sz="2000" b="1" dirty="0">
              <a:solidFill>
                <a:schemeClr val="tx1"/>
              </a:solidFill>
              <a:latin typeface="华文楷体" panose="02010600040101010101" charset="-122"/>
              <a:ea typeface="华文楷体" panose="02010600040101010101" charset="-122"/>
            </a:endParaRPr>
          </a:p>
        </p:txBody>
      </p:sp>
      <p:graphicFrame>
        <p:nvGraphicFramePr>
          <p:cNvPr id="3" name="图表 2">
            <a:extLst>
              <a:ext uri="{FF2B5EF4-FFF2-40B4-BE49-F238E27FC236}">
                <a16:creationId xmlns:a16="http://schemas.microsoft.com/office/drawing/2014/main" id="{ED056EFF-BB60-F6EC-CA34-E113B94F8528}"/>
              </a:ext>
            </a:extLst>
          </p:cNvPr>
          <p:cNvGraphicFramePr/>
          <p:nvPr>
            <p:extLst>
              <p:ext uri="{D42A27DB-BD31-4B8C-83A1-F6EECF244321}">
                <p14:modId xmlns:p14="http://schemas.microsoft.com/office/powerpoint/2010/main" val="2968099967"/>
              </p:ext>
            </p:extLst>
          </p:nvPr>
        </p:nvGraphicFramePr>
        <p:xfrm>
          <a:off x="0" y="1607686"/>
          <a:ext cx="4673920" cy="2682926"/>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框 6">
            <a:extLst>
              <a:ext uri="{FF2B5EF4-FFF2-40B4-BE49-F238E27FC236}">
                <a16:creationId xmlns:a16="http://schemas.microsoft.com/office/drawing/2014/main" id="{FCE51BD7-F95B-E926-E639-73656F76D8FB}"/>
              </a:ext>
            </a:extLst>
          </p:cNvPr>
          <p:cNvSpPr txBox="1"/>
          <p:nvPr/>
        </p:nvSpPr>
        <p:spPr>
          <a:xfrm>
            <a:off x="1198769" y="4407869"/>
            <a:ext cx="2669068" cy="338554"/>
          </a:xfrm>
          <a:prstGeom prst="rect">
            <a:avLst/>
          </a:prstGeom>
          <a:noFill/>
        </p:spPr>
        <p:txBody>
          <a:bodyPr wrap="square">
            <a:spAutoFit/>
          </a:bodyPr>
          <a:lstStyle/>
          <a:p>
            <a:r>
              <a:rPr lang="en-US" altLang="zh-CN" sz="1600" dirty="0">
                <a:latin typeface="华文楷体" panose="02010600040101010101" charset="-122"/>
                <a:ea typeface="华文楷体" panose="02010600040101010101" charset="-122"/>
                <a:sym typeface="+mn-ea"/>
              </a:rPr>
              <a:t>DPU</a:t>
            </a:r>
            <a:r>
              <a:rPr lang="zh-CN" altLang="en-US" sz="1600" dirty="0">
                <a:latin typeface="华文楷体" panose="02010600040101010101" charset="-122"/>
                <a:ea typeface="华文楷体" panose="02010600040101010101" charset="-122"/>
                <a:sym typeface="+mn-ea"/>
              </a:rPr>
              <a:t>内部模块平均软错误率</a:t>
            </a:r>
            <a:endParaRPr lang="zh-CN" altLang="en-US" sz="1600" dirty="0"/>
          </a:p>
        </p:txBody>
      </p:sp>
      <p:graphicFrame>
        <p:nvGraphicFramePr>
          <p:cNvPr id="8" name="图表 7">
            <a:extLst>
              <a:ext uri="{FF2B5EF4-FFF2-40B4-BE49-F238E27FC236}">
                <a16:creationId xmlns:a16="http://schemas.microsoft.com/office/drawing/2014/main" id="{B59CF270-CD27-4EC5-FD9B-4107DC9BF174}"/>
              </a:ext>
            </a:extLst>
          </p:cNvPr>
          <p:cNvGraphicFramePr/>
          <p:nvPr>
            <p:extLst>
              <p:ext uri="{D42A27DB-BD31-4B8C-83A1-F6EECF244321}">
                <p14:modId xmlns:p14="http://schemas.microsoft.com/office/powerpoint/2010/main" val="2992916761"/>
              </p:ext>
            </p:extLst>
          </p:nvPr>
        </p:nvGraphicFramePr>
        <p:xfrm>
          <a:off x="4572000" y="1563953"/>
          <a:ext cx="4572000" cy="2770391"/>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a:extLst>
              <a:ext uri="{FF2B5EF4-FFF2-40B4-BE49-F238E27FC236}">
                <a16:creationId xmlns:a16="http://schemas.microsoft.com/office/drawing/2014/main" id="{51546FA3-09D9-96A8-AA2C-C2CD0F3BDA33}"/>
              </a:ext>
            </a:extLst>
          </p:cNvPr>
          <p:cNvSpPr txBox="1"/>
          <p:nvPr/>
        </p:nvSpPr>
        <p:spPr>
          <a:xfrm>
            <a:off x="5464305" y="4407869"/>
            <a:ext cx="3035640" cy="338554"/>
          </a:xfrm>
          <a:prstGeom prst="rect">
            <a:avLst/>
          </a:prstGeom>
          <a:noFill/>
        </p:spPr>
        <p:txBody>
          <a:bodyPr wrap="square">
            <a:spAutoFit/>
          </a:bodyPr>
          <a:lstStyle/>
          <a:p>
            <a:r>
              <a:rPr lang="en-US" altLang="zh-CN" sz="1600" dirty="0">
                <a:latin typeface="华文楷体" panose="02010600040101010101" charset="-122"/>
                <a:ea typeface="华文楷体" panose="02010600040101010101" charset="-122"/>
                <a:sym typeface="+mn-ea"/>
              </a:rPr>
              <a:t>u_dpu_ctl</a:t>
            </a:r>
            <a:r>
              <a:rPr lang="zh-CN" altLang="en-US" sz="1600" dirty="0">
                <a:latin typeface="华文楷体" panose="02010600040101010101" charset="-122"/>
                <a:ea typeface="华文楷体" panose="02010600040101010101" charset="-122"/>
                <a:sym typeface="+mn-ea"/>
              </a:rPr>
              <a:t>模块内寄存器软错误率</a:t>
            </a:r>
            <a:endParaRPr lang="zh-CN" altLang="en-US" sz="1600" dirty="0"/>
          </a:p>
        </p:txBody>
      </p:sp>
    </p:spTree>
    <p:extLst>
      <p:ext uri="{BB962C8B-B14F-4D97-AF65-F5344CB8AC3E}">
        <p14:creationId xmlns:p14="http://schemas.microsoft.com/office/powerpoint/2010/main" val="18186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07157"/>
            <a:ext cx="9144000" cy="11363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文本框 6"/>
          <p:cNvSpPr txBox="1">
            <a:spLocks noChangeArrowheads="1"/>
          </p:cNvSpPr>
          <p:nvPr/>
        </p:nvSpPr>
        <p:spPr bwMode="auto">
          <a:xfrm>
            <a:off x="1292623" y="2680411"/>
            <a:ext cx="65587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华文楷体" panose="02010600040101010101" charset="-122"/>
                <a:ea typeface="华文楷体" panose="02010600040101010101" charset="-122"/>
              </a:rPr>
              <a:t>流水线与寄存器堆</a:t>
            </a:r>
            <a:r>
              <a:rPr lang="en-US" altLang="zh-CN" sz="3600" b="1" dirty="0">
                <a:solidFill>
                  <a:schemeClr val="accent1"/>
                </a:solidFill>
                <a:latin typeface="华文楷体" panose="02010600040101010101" charset="-122"/>
                <a:ea typeface="华文楷体" panose="02010600040101010101" charset="-122"/>
              </a:rPr>
              <a:t>SEU</a:t>
            </a:r>
            <a:r>
              <a:rPr lang="zh-CN" altLang="en-US" sz="3600" b="1" dirty="0">
                <a:solidFill>
                  <a:schemeClr val="accent1"/>
                </a:solidFill>
                <a:latin typeface="华文楷体" panose="02010600040101010101" charset="-122"/>
                <a:ea typeface="华文楷体" panose="02010600040101010101" charset="-122"/>
              </a:rPr>
              <a:t>容错设计</a:t>
            </a:r>
          </a:p>
        </p:txBody>
      </p:sp>
      <p:sp>
        <p:nvSpPr>
          <p:cNvPr id="11" name="椭圆 10">
            <a:extLst>
              <a:ext uri="{FF2B5EF4-FFF2-40B4-BE49-F238E27FC236}">
                <a16:creationId xmlns:a16="http://schemas.microsoft.com/office/drawing/2014/main" id="{D0E1FF73-CF19-FE67-6CA8-9D4CEDBBA959}"/>
              </a:ext>
            </a:extLst>
          </p:cNvPr>
          <p:cNvSpPr/>
          <p:nvPr/>
        </p:nvSpPr>
        <p:spPr>
          <a:xfrm>
            <a:off x="4003827" y="863655"/>
            <a:ext cx="1136341" cy="1136341"/>
          </a:xfrm>
          <a:prstGeom prst="ellipse">
            <a:avLst/>
          </a:prstGeom>
          <a:solidFill>
            <a:schemeClr val="accent1"/>
          </a:solidFill>
          <a:ln w="19050">
            <a:noFill/>
          </a:ln>
          <a:effectLst>
            <a:outerShdw blurRad="254000" dist="12700" dir="5400000" sx="92000" sy="92000" algn="ctr">
              <a:srgbClr val="000000"/>
            </a:outerShdw>
            <a:softEdge rad="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Bahnschrift SemiBold" panose="020B0502040204020203" pitchFamily="34" charset="0"/>
              </a:rPr>
              <a:t>2</a:t>
            </a:r>
            <a:endParaRPr lang="zh-CN" altLang="en-US" sz="4400" dirty="0">
              <a:latin typeface="Bahnschrift SemiBold" panose="020B0502040204020203" pitchFamily="34" charset="0"/>
            </a:endParaRPr>
          </a:p>
        </p:txBody>
      </p:sp>
    </p:spTree>
    <p:extLst>
      <p:ext uri="{BB962C8B-B14F-4D97-AF65-F5344CB8AC3E}">
        <p14:creationId xmlns:p14="http://schemas.microsoft.com/office/powerpoint/2010/main" val="190282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59" y="120650"/>
            <a:ext cx="4801559"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流水线与寄存器堆</a:t>
            </a: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容错设计</a:t>
            </a:r>
          </a:p>
        </p:txBody>
      </p:sp>
      <p:sp>
        <p:nvSpPr>
          <p:cNvPr id="20" name="矩形 19"/>
          <p:cNvSpPr/>
          <p:nvPr/>
        </p:nvSpPr>
        <p:spPr>
          <a:xfrm>
            <a:off x="137159" y="1607686"/>
            <a:ext cx="4492487" cy="32805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8D329AD-5F5E-5827-5622-38031C44E8EC}"/>
              </a:ext>
            </a:extLst>
          </p:cNvPr>
          <p:cNvSpPr txBox="1"/>
          <p:nvPr/>
        </p:nvSpPr>
        <p:spPr>
          <a:xfrm>
            <a:off x="137161" y="868849"/>
            <a:ext cx="4932550"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基于检查点的</a:t>
            </a:r>
            <a:r>
              <a:rPr lang="en-US" altLang="zh-CN" sz="2000" b="1" dirty="0">
                <a:latin typeface="华文楷体" panose="02010600040101010101" charset="-122"/>
                <a:ea typeface="华文楷体" panose="02010600040101010101" charset="-122"/>
                <a:sym typeface="+mn-ea"/>
              </a:rPr>
              <a:t>Lockstep</a:t>
            </a:r>
            <a:r>
              <a:rPr lang="zh-CN" altLang="en-US" sz="2000" b="1" dirty="0">
                <a:latin typeface="华文楷体" panose="02010600040101010101" charset="-122"/>
                <a:ea typeface="华文楷体" panose="02010600040101010101" charset="-122"/>
                <a:sym typeface="+mn-ea"/>
              </a:rPr>
              <a:t>与全硬件</a:t>
            </a:r>
            <a:r>
              <a:rPr lang="en-US" altLang="zh-CN" sz="2000" b="1" dirty="0">
                <a:latin typeface="华文楷体" panose="02010600040101010101" charset="-122"/>
                <a:ea typeface="华文楷体" panose="02010600040101010101" charset="-122"/>
                <a:sym typeface="+mn-ea"/>
              </a:rPr>
              <a:t>Lockstep</a:t>
            </a:r>
            <a:endParaRPr lang="zh-CN" altLang="en-US" sz="2000" b="1" dirty="0">
              <a:solidFill>
                <a:schemeClr val="tx1"/>
              </a:solidFill>
              <a:latin typeface="华文楷体" panose="02010600040101010101" charset="-122"/>
              <a:ea typeface="华文楷体" panose="02010600040101010101" charset="-122"/>
            </a:endParaRPr>
          </a:p>
        </p:txBody>
      </p:sp>
      <p:sp>
        <p:nvSpPr>
          <p:cNvPr id="10" name="文本框 8">
            <a:extLst>
              <a:ext uri="{FF2B5EF4-FFF2-40B4-BE49-F238E27FC236}">
                <a16:creationId xmlns:a16="http://schemas.microsoft.com/office/drawing/2014/main" id="{A05A1F5B-44CD-2315-994E-4B2CD19DC3D1}"/>
              </a:ext>
            </a:extLst>
          </p:cNvPr>
          <p:cNvSpPr txBox="1"/>
          <p:nvPr/>
        </p:nvSpPr>
        <p:spPr>
          <a:xfrm>
            <a:off x="424364" y="1827921"/>
            <a:ext cx="3918075" cy="2840073"/>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基于检查点</a:t>
            </a:r>
            <a:r>
              <a:rPr lang="en-US" altLang="zh-CN" dirty="0">
                <a:solidFill>
                  <a:schemeClr val="bg1"/>
                </a:solidFill>
                <a:latin typeface="华文楷体" panose="02010600040101010101" charset="-122"/>
                <a:ea typeface="华文楷体" panose="02010600040101010101" charset="-122"/>
                <a:sym typeface="+mn-ea"/>
              </a:rPr>
              <a:t>Lockstep</a:t>
            </a:r>
            <a:r>
              <a:rPr lang="zh-CN" altLang="en-US" dirty="0">
                <a:solidFill>
                  <a:schemeClr val="bg1"/>
                </a:solidFill>
                <a:latin typeface="华文楷体" panose="02010600040101010101" charset="-122"/>
                <a:ea typeface="华文楷体" panose="02010600040101010101" charset="-122"/>
                <a:sym typeface="+mn-ea"/>
              </a:rPr>
              <a:t>：程序增加检查点，通过后才可执行下一个代码块，同时保存处理器状态。若未通过，产生新中断来执行程序回滚，将处理器恢复至上一个检查点并继续执行。</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全硬件</a:t>
            </a:r>
            <a:r>
              <a:rPr lang="en-US" altLang="zh-CN" dirty="0">
                <a:solidFill>
                  <a:schemeClr val="bg1"/>
                </a:solidFill>
                <a:latin typeface="华文楷体" panose="02010600040101010101" charset="-122"/>
                <a:ea typeface="华文楷体" panose="02010600040101010101" charset="-122"/>
                <a:sym typeface="+mn-ea"/>
              </a:rPr>
              <a:t>Lockstep</a:t>
            </a:r>
            <a:r>
              <a:rPr lang="zh-CN" altLang="en-US" dirty="0">
                <a:solidFill>
                  <a:schemeClr val="bg1"/>
                </a:solidFill>
                <a:latin typeface="华文楷体" panose="02010600040101010101" charset="-122"/>
                <a:ea typeface="华文楷体" panose="02010600040101010101" charset="-122"/>
                <a:sym typeface="+mn-ea"/>
              </a:rPr>
              <a:t>：硬件实时保存状态，发生错误时立刻中止程序并恢复。</a:t>
            </a:r>
            <a:endParaRPr lang="en-US" altLang="zh-CN" dirty="0">
              <a:solidFill>
                <a:schemeClr val="bg1"/>
              </a:solidFill>
              <a:latin typeface="华文楷体" panose="02010600040101010101" charset="-122"/>
              <a:ea typeface="华文楷体" panose="02010600040101010101" charset="-122"/>
              <a:sym typeface="+mn-ea"/>
            </a:endParaRPr>
          </a:p>
        </p:txBody>
      </p:sp>
      <p:pic>
        <p:nvPicPr>
          <p:cNvPr id="4" name="图片 3">
            <a:extLst>
              <a:ext uri="{FF2B5EF4-FFF2-40B4-BE49-F238E27FC236}">
                <a16:creationId xmlns:a16="http://schemas.microsoft.com/office/drawing/2014/main" id="{B28429C1-CFA9-AD8E-DF93-05CD9A114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894" y="0"/>
            <a:ext cx="4213106" cy="5143500"/>
          </a:xfrm>
          <a:prstGeom prst="rect">
            <a:avLst/>
          </a:prstGeom>
        </p:spPr>
      </p:pic>
    </p:spTree>
    <p:extLst>
      <p:ext uri="{BB962C8B-B14F-4D97-AF65-F5344CB8AC3E}">
        <p14:creationId xmlns:p14="http://schemas.microsoft.com/office/powerpoint/2010/main" val="167171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59" y="120650"/>
            <a:ext cx="4801559"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流水线与寄存器堆</a:t>
            </a: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容错设计</a:t>
            </a:r>
          </a:p>
        </p:txBody>
      </p:sp>
      <p:sp>
        <p:nvSpPr>
          <p:cNvPr id="20" name="矩形 19"/>
          <p:cNvSpPr/>
          <p:nvPr/>
        </p:nvSpPr>
        <p:spPr>
          <a:xfrm>
            <a:off x="198115" y="1458410"/>
            <a:ext cx="4801559" cy="3564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8D329AD-5F5E-5827-5622-38031C44E8EC}"/>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流水线</a:t>
            </a:r>
            <a:r>
              <a:rPr lang="en-US" altLang="zh-CN" sz="2000" b="1" dirty="0">
                <a:latin typeface="华文楷体" panose="02010600040101010101" charset="-122"/>
                <a:ea typeface="华文楷体" panose="02010600040101010101" charset="-122"/>
                <a:sym typeface="+mn-ea"/>
              </a:rPr>
              <a:t>Lockstep</a:t>
            </a:r>
            <a:r>
              <a:rPr lang="zh-CN" altLang="en-US" sz="2000" b="1" dirty="0">
                <a:latin typeface="华文楷体" panose="02010600040101010101" charset="-122"/>
                <a:ea typeface="华文楷体" panose="02010600040101010101" charset="-122"/>
                <a:sym typeface="+mn-ea"/>
              </a:rPr>
              <a:t>设计</a:t>
            </a:r>
            <a:endParaRPr lang="zh-CN" altLang="en-US" sz="2000" b="1" dirty="0">
              <a:solidFill>
                <a:schemeClr val="tx1"/>
              </a:solidFill>
              <a:latin typeface="华文楷体" panose="02010600040101010101" charset="-122"/>
              <a:ea typeface="华文楷体" panose="02010600040101010101" charset="-122"/>
            </a:endParaRPr>
          </a:p>
        </p:txBody>
      </p:sp>
      <p:pic>
        <p:nvPicPr>
          <p:cNvPr id="2" name="图片 1">
            <a:extLst>
              <a:ext uri="{FF2B5EF4-FFF2-40B4-BE49-F238E27FC236}">
                <a16:creationId xmlns:a16="http://schemas.microsoft.com/office/drawing/2014/main" id="{39DECC08-983A-4131-7823-0F5990348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904" y="1751499"/>
            <a:ext cx="4081096" cy="2718847"/>
          </a:xfrm>
          <a:prstGeom prst="rect">
            <a:avLst/>
          </a:prstGeom>
        </p:spPr>
      </p:pic>
      <p:sp>
        <p:nvSpPr>
          <p:cNvPr id="4" name="文本框 8">
            <a:extLst>
              <a:ext uri="{FF2B5EF4-FFF2-40B4-BE49-F238E27FC236}">
                <a16:creationId xmlns:a16="http://schemas.microsoft.com/office/drawing/2014/main" id="{87920ECB-F849-41CE-9A2A-B66F2B6BCB0C}"/>
              </a:ext>
            </a:extLst>
          </p:cNvPr>
          <p:cNvSpPr txBox="1"/>
          <p:nvPr/>
        </p:nvSpPr>
        <p:spPr>
          <a:xfrm>
            <a:off x="389867" y="1976522"/>
            <a:ext cx="4402052" cy="2493824"/>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基于检查点</a:t>
            </a:r>
            <a:r>
              <a:rPr lang="en-US" altLang="zh-CN" dirty="0">
                <a:solidFill>
                  <a:schemeClr val="bg1"/>
                </a:solidFill>
                <a:latin typeface="华文楷体" panose="02010600040101010101" charset="-122"/>
                <a:ea typeface="华文楷体" panose="02010600040101010101" charset="-122"/>
                <a:sym typeface="+mn-ea"/>
              </a:rPr>
              <a:t>Lockstep</a:t>
            </a:r>
            <a:r>
              <a:rPr lang="zh-CN" altLang="en-US" dirty="0">
                <a:solidFill>
                  <a:schemeClr val="bg1"/>
                </a:solidFill>
                <a:latin typeface="华文楷体" panose="02010600040101010101" charset="-122"/>
                <a:ea typeface="华文楷体" panose="02010600040101010101" charset="-122"/>
                <a:sym typeface="+mn-ea"/>
              </a:rPr>
              <a:t>：性能影响较大、处理器卡死不能恢复</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全硬件</a:t>
            </a:r>
            <a:r>
              <a:rPr lang="en-US" altLang="zh-CN" dirty="0">
                <a:solidFill>
                  <a:schemeClr val="bg1"/>
                </a:solidFill>
                <a:latin typeface="华文楷体" panose="02010600040101010101" charset="-122"/>
                <a:ea typeface="华文楷体" panose="02010600040101010101" charset="-122"/>
                <a:sym typeface="+mn-ea"/>
              </a:rPr>
              <a:t>Lockstep</a:t>
            </a:r>
            <a:r>
              <a:rPr lang="zh-CN" altLang="en-US" dirty="0">
                <a:solidFill>
                  <a:schemeClr val="bg1"/>
                </a:solidFill>
                <a:latin typeface="华文楷体" panose="02010600040101010101" charset="-122"/>
                <a:ea typeface="华文楷体" panose="02010600040101010101" charset="-122"/>
                <a:sym typeface="+mn-ea"/>
              </a:rPr>
              <a:t>：局限性、高要求、难以验证</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流水线</a:t>
            </a:r>
            <a:r>
              <a:rPr lang="en-US" altLang="zh-CN" dirty="0">
                <a:solidFill>
                  <a:schemeClr val="bg1"/>
                </a:solidFill>
                <a:latin typeface="华文楷体" panose="02010600040101010101" charset="-122"/>
                <a:ea typeface="华文楷体" panose="02010600040101010101" charset="-122"/>
                <a:sym typeface="+mn-ea"/>
              </a:rPr>
              <a:t>Lockstep</a:t>
            </a:r>
            <a:r>
              <a:rPr lang="zh-CN" altLang="en-US" dirty="0">
                <a:solidFill>
                  <a:schemeClr val="bg1"/>
                </a:solidFill>
                <a:latin typeface="华文楷体" panose="02010600040101010101" charset="-122"/>
                <a:ea typeface="华文楷体" panose="02010600040101010101" charset="-122"/>
                <a:sym typeface="+mn-ea"/>
              </a:rPr>
              <a:t>：硬件保存处理器内部状态，软件恢复错误。</a:t>
            </a:r>
            <a:endParaRPr lang="en-US" altLang="zh-CN" dirty="0">
              <a:solidFill>
                <a:schemeClr val="bg1"/>
              </a:solidFill>
              <a:latin typeface="华文楷体" panose="02010600040101010101" charset="-122"/>
              <a:ea typeface="华文楷体" panose="02010600040101010101" charset="-122"/>
              <a:sym typeface="+mn-ea"/>
            </a:endParaRPr>
          </a:p>
        </p:txBody>
      </p:sp>
    </p:spTree>
    <p:extLst>
      <p:ext uri="{BB962C8B-B14F-4D97-AF65-F5344CB8AC3E}">
        <p14:creationId xmlns:p14="http://schemas.microsoft.com/office/powerpoint/2010/main" val="65578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59" y="120650"/>
            <a:ext cx="4801559"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流水线与寄存器堆</a:t>
            </a: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容错设计</a:t>
            </a:r>
          </a:p>
        </p:txBody>
      </p:sp>
      <p:sp>
        <p:nvSpPr>
          <p:cNvPr id="20" name="矩形 19"/>
          <p:cNvSpPr/>
          <p:nvPr/>
        </p:nvSpPr>
        <p:spPr>
          <a:xfrm>
            <a:off x="198115" y="1458410"/>
            <a:ext cx="4801559" cy="3564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8D329AD-5F5E-5827-5622-38031C44E8EC}"/>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流水线</a:t>
            </a:r>
            <a:r>
              <a:rPr lang="en-US" altLang="zh-CN" sz="2000" b="1" dirty="0">
                <a:latin typeface="华文楷体" panose="02010600040101010101" charset="-122"/>
                <a:ea typeface="华文楷体" panose="02010600040101010101" charset="-122"/>
                <a:sym typeface="+mn-ea"/>
              </a:rPr>
              <a:t>Lockstep</a:t>
            </a:r>
            <a:r>
              <a:rPr lang="zh-CN" altLang="en-US" sz="2000" b="1" dirty="0">
                <a:latin typeface="华文楷体" panose="02010600040101010101" charset="-122"/>
                <a:ea typeface="华文楷体" panose="02010600040101010101" charset="-122"/>
                <a:sym typeface="+mn-ea"/>
              </a:rPr>
              <a:t>设计</a:t>
            </a:r>
            <a:endParaRPr lang="zh-CN" altLang="en-US" sz="2000" b="1" dirty="0">
              <a:solidFill>
                <a:schemeClr val="tx1"/>
              </a:solidFill>
              <a:latin typeface="华文楷体" panose="02010600040101010101" charset="-122"/>
              <a:ea typeface="华文楷体" panose="02010600040101010101" charset="-122"/>
            </a:endParaRPr>
          </a:p>
        </p:txBody>
      </p:sp>
      <p:sp>
        <p:nvSpPr>
          <p:cNvPr id="10" name="文本框 8">
            <a:extLst>
              <a:ext uri="{FF2B5EF4-FFF2-40B4-BE49-F238E27FC236}">
                <a16:creationId xmlns:a16="http://schemas.microsoft.com/office/drawing/2014/main" id="{A05A1F5B-44CD-2315-994E-4B2CD19DC3D1}"/>
              </a:ext>
            </a:extLst>
          </p:cNvPr>
          <p:cNvSpPr txBox="1"/>
          <p:nvPr/>
        </p:nvSpPr>
        <p:spPr>
          <a:xfrm>
            <a:off x="329878" y="1751499"/>
            <a:ext cx="4608839" cy="2840073"/>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① </a:t>
            </a:r>
            <a:r>
              <a:rPr lang="en-US" altLang="zh-CN" dirty="0">
                <a:solidFill>
                  <a:schemeClr val="bg1"/>
                </a:solidFill>
                <a:latin typeface="华文楷体" panose="02010600040101010101" charset="-122"/>
                <a:ea typeface="华文楷体" panose="02010600040101010101" charset="-122"/>
                <a:sym typeface="+mn-ea"/>
              </a:rPr>
              <a:t>Master</a:t>
            </a:r>
            <a:r>
              <a:rPr lang="zh-CN" altLang="en-US" dirty="0">
                <a:solidFill>
                  <a:schemeClr val="bg1"/>
                </a:solidFill>
                <a:latin typeface="华文楷体" panose="02010600040101010101" charset="-122"/>
                <a:ea typeface="华文楷体" panose="02010600040101010101" charset="-122"/>
                <a:sym typeface="+mn-ea"/>
              </a:rPr>
              <a:t>处理器和</a:t>
            </a:r>
            <a:r>
              <a:rPr lang="en-US" altLang="zh-CN" dirty="0">
                <a:solidFill>
                  <a:schemeClr val="bg1"/>
                </a:solidFill>
                <a:latin typeface="华文楷体" panose="02010600040101010101" charset="-122"/>
                <a:ea typeface="华文楷体" panose="02010600040101010101" charset="-122"/>
                <a:sym typeface="+mn-ea"/>
              </a:rPr>
              <a:t>Slave</a:t>
            </a:r>
            <a:r>
              <a:rPr lang="zh-CN" altLang="en-US" dirty="0">
                <a:solidFill>
                  <a:schemeClr val="bg1"/>
                </a:solidFill>
                <a:latin typeface="华文楷体" panose="02010600040101010101" charset="-122"/>
                <a:ea typeface="华文楷体" panose="02010600040101010101" charset="-122"/>
                <a:sym typeface="+mn-ea"/>
              </a:rPr>
              <a:t>处理器运行相同的指令，</a:t>
            </a:r>
            <a:r>
              <a:rPr lang="en-US" altLang="zh-CN" dirty="0">
                <a:solidFill>
                  <a:schemeClr val="bg1"/>
                </a:solidFill>
                <a:latin typeface="华文楷体" panose="02010600040101010101" charset="-122"/>
                <a:ea typeface="华文楷体" panose="02010600040101010101" charset="-122"/>
                <a:sym typeface="+mn-ea"/>
              </a:rPr>
              <a:t>Slave</a:t>
            </a:r>
            <a:r>
              <a:rPr lang="zh-CN" altLang="en-US" dirty="0">
                <a:solidFill>
                  <a:schemeClr val="bg1"/>
                </a:solidFill>
                <a:latin typeface="华文楷体" panose="02010600040101010101" charset="-122"/>
                <a:ea typeface="华文楷体" panose="02010600040101010101" charset="-122"/>
                <a:sym typeface="+mn-ea"/>
              </a:rPr>
              <a:t>延迟一个周期运行。</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② 比较信号选择上，对比处理器内部重要的寄存器。</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③ 硬件及时保存状态，发生错误时停止保存，同时产生</a:t>
            </a:r>
            <a:r>
              <a:rPr lang="en-US" altLang="zh-CN" dirty="0">
                <a:solidFill>
                  <a:schemeClr val="bg1"/>
                </a:solidFill>
                <a:latin typeface="华文楷体" panose="02010600040101010101" charset="-122"/>
                <a:ea typeface="华文楷体" panose="02010600040101010101" charset="-122"/>
                <a:sym typeface="+mn-ea"/>
              </a:rPr>
              <a:t>FIQ</a:t>
            </a:r>
            <a:r>
              <a:rPr lang="zh-CN" altLang="en-US" dirty="0">
                <a:solidFill>
                  <a:schemeClr val="bg1"/>
                </a:solidFill>
                <a:latin typeface="华文楷体" panose="02010600040101010101" charset="-122"/>
                <a:ea typeface="华文楷体" panose="02010600040101010101" charset="-122"/>
                <a:sym typeface="+mn-ea"/>
              </a:rPr>
              <a:t>中断，执行恢复错误的程序。</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④ 恢复完成，</a:t>
            </a:r>
            <a:r>
              <a:rPr lang="en-US" altLang="zh-CN" dirty="0">
                <a:solidFill>
                  <a:schemeClr val="bg1"/>
                </a:solidFill>
                <a:latin typeface="华文楷体" panose="02010600040101010101" charset="-122"/>
                <a:ea typeface="华文楷体" panose="02010600040101010101" charset="-122"/>
                <a:sym typeface="+mn-ea"/>
              </a:rPr>
              <a:t>PC</a:t>
            </a:r>
            <a:r>
              <a:rPr lang="zh-CN" altLang="en-US" dirty="0">
                <a:solidFill>
                  <a:schemeClr val="bg1"/>
                </a:solidFill>
                <a:latin typeface="华文楷体" panose="02010600040101010101" charset="-122"/>
                <a:ea typeface="华文楷体" panose="02010600040101010101" charset="-122"/>
                <a:sym typeface="+mn-ea"/>
              </a:rPr>
              <a:t>跳转到发生错误的指令处，重新执行发生错误的指令。</a:t>
            </a:r>
            <a:endParaRPr lang="en-US" altLang="zh-CN" dirty="0">
              <a:solidFill>
                <a:schemeClr val="bg1"/>
              </a:solidFill>
              <a:latin typeface="华文楷体" panose="02010600040101010101" charset="-122"/>
              <a:ea typeface="华文楷体" panose="02010600040101010101" charset="-122"/>
              <a:sym typeface="+mn-ea"/>
            </a:endParaRPr>
          </a:p>
        </p:txBody>
      </p:sp>
      <p:pic>
        <p:nvPicPr>
          <p:cNvPr id="2" name="图片 1">
            <a:extLst>
              <a:ext uri="{FF2B5EF4-FFF2-40B4-BE49-F238E27FC236}">
                <a16:creationId xmlns:a16="http://schemas.microsoft.com/office/drawing/2014/main" id="{39DECC08-983A-4131-7823-0F5990348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904" y="1751499"/>
            <a:ext cx="4081096" cy="2718847"/>
          </a:xfrm>
          <a:prstGeom prst="rect">
            <a:avLst/>
          </a:prstGeom>
        </p:spPr>
      </p:pic>
    </p:spTree>
    <p:extLst>
      <p:ext uri="{BB962C8B-B14F-4D97-AF65-F5344CB8AC3E}">
        <p14:creationId xmlns:p14="http://schemas.microsoft.com/office/powerpoint/2010/main" val="20655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59" y="120650"/>
            <a:ext cx="4801559"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流水线与寄存器堆</a:t>
            </a: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容错设计</a:t>
            </a:r>
          </a:p>
        </p:txBody>
      </p:sp>
      <p:sp>
        <p:nvSpPr>
          <p:cNvPr id="20" name="矩形 19"/>
          <p:cNvSpPr/>
          <p:nvPr/>
        </p:nvSpPr>
        <p:spPr>
          <a:xfrm>
            <a:off x="4651513" y="1507992"/>
            <a:ext cx="4492487" cy="32805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8D329AD-5F5E-5827-5622-38031C44E8EC}"/>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流水线容错方案</a:t>
            </a:r>
            <a:endParaRPr lang="zh-CN" altLang="en-US" sz="2000" b="1" dirty="0">
              <a:solidFill>
                <a:schemeClr val="tx1"/>
              </a:solidFill>
              <a:latin typeface="华文楷体" panose="02010600040101010101" charset="-122"/>
              <a:ea typeface="华文楷体" panose="02010600040101010101" charset="-122"/>
            </a:endParaRPr>
          </a:p>
        </p:txBody>
      </p:sp>
      <p:sp>
        <p:nvSpPr>
          <p:cNvPr id="10" name="文本框 8">
            <a:extLst>
              <a:ext uri="{FF2B5EF4-FFF2-40B4-BE49-F238E27FC236}">
                <a16:creationId xmlns:a16="http://schemas.microsoft.com/office/drawing/2014/main" id="{A05A1F5B-44CD-2315-994E-4B2CD19DC3D1}"/>
              </a:ext>
            </a:extLst>
          </p:cNvPr>
          <p:cNvSpPr txBox="1"/>
          <p:nvPr/>
        </p:nvSpPr>
        <p:spPr>
          <a:xfrm>
            <a:off x="4938718" y="1857233"/>
            <a:ext cx="3918075" cy="2493824"/>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流水线中会存在影响处理器状态和立刻影响流水线的寄存器，如果这些寄存器发生了错误，</a:t>
            </a:r>
            <a:r>
              <a:rPr lang="en-US" altLang="zh-CN" dirty="0">
                <a:solidFill>
                  <a:schemeClr val="bg1"/>
                </a:solidFill>
                <a:latin typeface="华文楷体" panose="02010600040101010101" charset="-122"/>
                <a:ea typeface="华文楷体" panose="02010600040101010101" charset="-122"/>
                <a:sym typeface="+mn-ea"/>
              </a:rPr>
              <a:t>Lockstep</a:t>
            </a:r>
            <a:r>
              <a:rPr lang="zh-CN" altLang="en-US" dirty="0">
                <a:solidFill>
                  <a:schemeClr val="bg1"/>
                </a:solidFill>
                <a:latin typeface="华文楷体" panose="02010600040101010101" charset="-122"/>
                <a:ea typeface="华文楷体" panose="02010600040101010101" charset="-122"/>
                <a:sym typeface="+mn-ea"/>
              </a:rPr>
              <a:t>技术也无法保证及时正确地恢复错误，为了避免这些寄存器对流水线的影响，采用三模冗余或带有自恢复结构的三模冗余加固方法。</a:t>
            </a:r>
            <a:endParaRPr lang="en-US" altLang="zh-CN" dirty="0">
              <a:solidFill>
                <a:schemeClr val="bg1"/>
              </a:solidFill>
              <a:latin typeface="华文楷体" panose="02010600040101010101" charset="-122"/>
              <a:ea typeface="华文楷体" panose="02010600040101010101" charset="-122"/>
              <a:sym typeface="+mn-ea"/>
            </a:endParaRPr>
          </a:p>
        </p:txBody>
      </p:sp>
      <p:pic>
        <p:nvPicPr>
          <p:cNvPr id="8" name="图片 7">
            <a:extLst>
              <a:ext uri="{FF2B5EF4-FFF2-40B4-BE49-F238E27FC236}">
                <a16:creationId xmlns:a16="http://schemas.microsoft.com/office/drawing/2014/main" id="{B2B3B45B-28BC-3165-61BA-2D42EE99C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7" y="1607686"/>
            <a:ext cx="4547403" cy="3087058"/>
          </a:xfrm>
          <a:prstGeom prst="rect">
            <a:avLst/>
          </a:prstGeom>
        </p:spPr>
      </p:pic>
    </p:spTree>
    <p:extLst>
      <p:ext uri="{BB962C8B-B14F-4D97-AF65-F5344CB8AC3E}">
        <p14:creationId xmlns:p14="http://schemas.microsoft.com/office/powerpoint/2010/main" val="2169465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651511" y="1577304"/>
            <a:ext cx="4492487" cy="32805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8D329AD-5F5E-5827-5622-38031C44E8EC}"/>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流水线错误恢复设计</a:t>
            </a:r>
            <a:endParaRPr lang="zh-CN" altLang="en-US" sz="2000" b="1" dirty="0">
              <a:solidFill>
                <a:schemeClr val="tx1"/>
              </a:solidFill>
              <a:latin typeface="华文楷体" panose="02010600040101010101" charset="-122"/>
              <a:ea typeface="华文楷体" panose="02010600040101010101" charset="-122"/>
            </a:endParaRPr>
          </a:p>
        </p:txBody>
      </p:sp>
      <p:pic>
        <p:nvPicPr>
          <p:cNvPr id="7" name="图片 6">
            <a:extLst>
              <a:ext uri="{FF2B5EF4-FFF2-40B4-BE49-F238E27FC236}">
                <a16:creationId xmlns:a16="http://schemas.microsoft.com/office/drawing/2014/main" id="{F94EBCD6-39EA-8111-A0A6-1D329A053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8" y="1507991"/>
            <a:ext cx="3916825" cy="3419172"/>
          </a:xfrm>
          <a:prstGeom prst="rect">
            <a:avLst/>
          </a:prstGeom>
        </p:spPr>
      </p:pic>
      <p:sp>
        <p:nvSpPr>
          <p:cNvPr id="2" name="文本框 8">
            <a:extLst>
              <a:ext uri="{FF2B5EF4-FFF2-40B4-BE49-F238E27FC236}">
                <a16:creationId xmlns:a16="http://schemas.microsoft.com/office/drawing/2014/main" id="{C0621C8E-3688-189C-8432-32C04BC1B094}"/>
              </a:ext>
            </a:extLst>
          </p:cNvPr>
          <p:cNvSpPr txBox="1"/>
          <p:nvPr/>
        </p:nvSpPr>
        <p:spPr>
          <a:xfrm>
            <a:off x="4938718" y="1797540"/>
            <a:ext cx="3918075" cy="2840073"/>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比较的信号：</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写入寄存器堆的数据</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寄存器堆数据</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预取指的数据</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软件与硬件交互 </a:t>
            </a:r>
            <a:r>
              <a:rPr lang="en-US" altLang="zh-CN" dirty="0">
                <a:solidFill>
                  <a:schemeClr val="bg1"/>
                </a:solidFill>
                <a:latin typeface="华文楷体" panose="02010600040101010101" charset="-122"/>
                <a:ea typeface="华文楷体" panose="02010600040101010101" charset="-122"/>
                <a:sym typeface="+mn-ea"/>
              </a:rPr>
              <a:t>—— APB</a:t>
            </a:r>
            <a:r>
              <a:rPr lang="zh-CN" altLang="en-US" dirty="0">
                <a:solidFill>
                  <a:schemeClr val="bg1"/>
                </a:solidFill>
                <a:latin typeface="华文楷体" panose="02010600040101010101" charset="-122"/>
                <a:ea typeface="华文楷体" panose="02010600040101010101" charset="-122"/>
                <a:sym typeface="+mn-ea"/>
              </a:rPr>
              <a:t>从机</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处理器状态保存在</a:t>
            </a:r>
            <a:r>
              <a:rPr lang="en-US" altLang="zh-CN" dirty="0">
                <a:solidFill>
                  <a:schemeClr val="bg1"/>
                </a:solidFill>
                <a:latin typeface="华文楷体" panose="02010600040101010101" charset="-122"/>
                <a:ea typeface="华文楷体" panose="02010600040101010101" charset="-122"/>
                <a:sym typeface="+mn-ea"/>
              </a:rPr>
              <a:t>APB</a:t>
            </a:r>
            <a:r>
              <a:rPr lang="zh-CN" altLang="en-US" dirty="0">
                <a:solidFill>
                  <a:schemeClr val="bg1"/>
                </a:solidFill>
                <a:latin typeface="华文楷体" panose="02010600040101010101" charset="-122"/>
                <a:ea typeface="华文楷体" panose="02010600040101010101" charset="-122"/>
                <a:sym typeface="+mn-ea"/>
              </a:rPr>
              <a:t>从机中，由软件恢复时读取</a:t>
            </a:r>
            <a:endParaRPr lang="en-US" altLang="zh-CN" dirty="0">
              <a:solidFill>
                <a:schemeClr val="bg1"/>
              </a:solidFill>
              <a:latin typeface="华文楷体" panose="02010600040101010101" charset="-122"/>
              <a:ea typeface="华文楷体" panose="02010600040101010101" charset="-122"/>
              <a:sym typeface="+mn-ea"/>
            </a:endParaRPr>
          </a:p>
        </p:txBody>
      </p:sp>
      <p:sp>
        <p:nvSpPr>
          <p:cNvPr id="4" name="矩形 3">
            <a:extLst>
              <a:ext uri="{FF2B5EF4-FFF2-40B4-BE49-F238E27FC236}">
                <a16:creationId xmlns:a16="http://schemas.microsoft.com/office/drawing/2014/main" id="{1450FE83-FB52-B5D7-CC59-C054D5AAD94A}"/>
              </a:ext>
            </a:extLst>
          </p:cNvPr>
          <p:cNvSpPr/>
          <p:nvPr/>
        </p:nvSpPr>
        <p:spPr bwMode="auto">
          <a:xfrm>
            <a:off x="137159" y="120650"/>
            <a:ext cx="4801559"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流水线与寄存器堆</a:t>
            </a: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容错设计</a:t>
            </a:r>
          </a:p>
        </p:txBody>
      </p:sp>
    </p:spTree>
    <p:extLst>
      <p:ext uri="{BB962C8B-B14F-4D97-AF65-F5344CB8AC3E}">
        <p14:creationId xmlns:p14="http://schemas.microsoft.com/office/powerpoint/2010/main" val="2267329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76915" y="1461429"/>
            <a:ext cx="4492487" cy="14663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8D329AD-5F5E-5827-5622-38031C44E8EC}"/>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流水线错误恢复设计</a:t>
            </a:r>
            <a:endParaRPr lang="zh-CN" altLang="en-US" sz="2000" b="1" dirty="0">
              <a:solidFill>
                <a:schemeClr val="tx1"/>
              </a:solidFill>
              <a:latin typeface="华文楷体" panose="02010600040101010101" charset="-122"/>
              <a:ea typeface="华文楷体" panose="02010600040101010101" charset="-122"/>
            </a:endParaRPr>
          </a:p>
        </p:txBody>
      </p:sp>
      <p:sp>
        <p:nvSpPr>
          <p:cNvPr id="2" name="文本框 8">
            <a:extLst>
              <a:ext uri="{FF2B5EF4-FFF2-40B4-BE49-F238E27FC236}">
                <a16:creationId xmlns:a16="http://schemas.microsoft.com/office/drawing/2014/main" id="{C0621C8E-3688-189C-8432-32C04BC1B094}"/>
              </a:ext>
            </a:extLst>
          </p:cNvPr>
          <p:cNvSpPr txBox="1"/>
          <p:nvPr/>
        </p:nvSpPr>
        <p:spPr>
          <a:xfrm>
            <a:off x="296478" y="1472727"/>
            <a:ext cx="3918075" cy="1455078"/>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硬件实时保存的数据：</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PC </a:t>
            </a:r>
            <a:r>
              <a:rPr lang="zh-CN" altLang="en-US" dirty="0">
                <a:solidFill>
                  <a:schemeClr val="bg1"/>
                </a:solidFill>
                <a:latin typeface="华文楷体" panose="02010600040101010101" charset="-122"/>
                <a:ea typeface="华文楷体" panose="02010600040101010101" charset="-122"/>
                <a:sym typeface="+mn-ea"/>
              </a:rPr>
              <a:t>、</a:t>
            </a:r>
            <a:r>
              <a:rPr lang="en-US" altLang="zh-CN" dirty="0">
                <a:solidFill>
                  <a:schemeClr val="bg1"/>
                </a:solidFill>
                <a:latin typeface="华文楷体" panose="02010600040101010101" charset="-122"/>
                <a:ea typeface="华文楷体" panose="02010600040101010101" charset="-122"/>
                <a:sym typeface="+mn-ea"/>
              </a:rPr>
              <a:t>SP</a:t>
            </a:r>
            <a:r>
              <a:rPr lang="zh-CN" altLang="en-US" dirty="0">
                <a:solidFill>
                  <a:schemeClr val="bg1"/>
                </a:solidFill>
                <a:latin typeface="华文楷体" panose="02010600040101010101" charset="-122"/>
                <a:ea typeface="华文楷体" panose="02010600040101010101" charset="-122"/>
                <a:sym typeface="+mn-ea"/>
              </a:rPr>
              <a:t>、</a:t>
            </a:r>
            <a:r>
              <a:rPr lang="en-US" altLang="zh-CN" dirty="0">
                <a:solidFill>
                  <a:schemeClr val="bg1"/>
                </a:solidFill>
                <a:latin typeface="华文楷体" panose="02010600040101010101" charset="-122"/>
                <a:ea typeface="华文楷体" panose="02010600040101010101" charset="-122"/>
                <a:sym typeface="+mn-ea"/>
              </a:rPr>
              <a:t>CPSR</a:t>
            </a: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发生错误时产生</a:t>
            </a:r>
            <a:r>
              <a:rPr lang="en-US" altLang="zh-CN" dirty="0">
                <a:solidFill>
                  <a:schemeClr val="bg1"/>
                </a:solidFill>
                <a:latin typeface="华文楷体" panose="02010600040101010101" charset="-122"/>
                <a:ea typeface="华文楷体" panose="02010600040101010101" charset="-122"/>
                <a:sym typeface="+mn-ea"/>
              </a:rPr>
              <a:t>FIQ</a:t>
            </a:r>
            <a:r>
              <a:rPr lang="zh-CN" altLang="en-US" dirty="0">
                <a:solidFill>
                  <a:schemeClr val="bg1"/>
                </a:solidFill>
                <a:latin typeface="华文楷体" panose="02010600040101010101" charset="-122"/>
                <a:ea typeface="华文楷体" panose="02010600040101010101" charset="-122"/>
                <a:sym typeface="+mn-ea"/>
              </a:rPr>
              <a:t>中断信号</a:t>
            </a:r>
            <a:endParaRPr lang="en-US" altLang="zh-CN" dirty="0">
              <a:solidFill>
                <a:schemeClr val="bg1"/>
              </a:solidFill>
              <a:latin typeface="华文楷体" panose="02010600040101010101" charset="-122"/>
              <a:ea typeface="华文楷体" panose="02010600040101010101" charset="-122"/>
              <a:sym typeface="+mn-ea"/>
            </a:endParaRPr>
          </a:p>
        </p:txBody>
      </p:sp>
      <p:graphicFrame>
        <p:nvGraphicFramePr>
          <p:cNvPr id="4" name="表格 3">
            <a:extLst>
              <a:ext uri="{FF2B5EF4-FFF2-40B4-BE49-F238E27FC236}">
                <a16:creationId xmlns:a16="http://schemas.microsoft.com/office/drawing/2014/main" id="{8597543B-09B3-D438-2DD3-C5CDD1432253}"/>
              </a:ext>
            </a:extLst>
          </p:cNvPr>
          <p:cNvGraphicFramePr>
            <a:graphicFrameLocks noGrp="1"/>
          </p:cNvGraphicFramePr>
          <p:nvPr>
            <p:extLst>
              <p:ext uri="{D42A27DB-BD31-4B8C-83A1-F6EECF244321}">
                <p14:modId xmlns:p14="http://schemas.microsoft.com/office/powerpoint/2010/main" val="1965593239"/>
              </p:ext>
            </p:extLst>
          </p:nvPr>
        </p:nvGraphicFramePr>
        <p:xfrm>
          <a:off x="352837" y="3225387"/>
          <a:ext cx="4140642" cy="1163063"/>
        </p:xfrm>
        <a:graphic>
          <a:graphicData uri="http://schemas.openxmlformats.org/drawingml/2006/table">
            <a:tbl>
              <a:tblPr firstRow="1" firstCol="1" bandRow="1">
                <a:tableStyleId>{5C22544A-7EE6-4342-B048-85BDC9FD1C3A}</a:tableStyleId>
              </a:tblPr>
              <a:tblGrid>
                <a:gridCol w="1223537">
                  <a:extLst>
                    <a:ext uri="{9D8B030D-6E8A-4147-A177-3AD203B41FA5}">
                      <a16:colId xmlns:a16="http://schemas.microsoft.com/office/drawing/2014/main" val="69624535"/>
                    </a:ext>
                  </a:extLst>
                </a:gridCol>
                <a:gridCol w="847116">
                  <a:extLst>
                    <a:ext uri="{9D8B030D-6E8A-4147-A177-3AD203B41FA5}">
                      <a16:colId xmlns:a16="http://schemas.microsoft.com/office/drawing/2014/main" val="624247462"/>
                    </a:ext>
                  </a:extLst>
                </a:gridCol>
                <a:gridCol w="2069989">
                  <a:extLst>
                    <a:ext uri="{9D8B030D-6E8A-4147-A177-3AD203B41FA5}">
                      <a16:colId xmlns:a16="http://schemas.microsoft.com/office/drawing/2014/main" val="4130700655"/>
                    </a:ext>
                  </a:extLst>
                </a:gridCol>
              </a:tblGrid>
              <a:tr h="230751">
                <a:tc>
                  <a:txBody>
                    <a:bodyPr/>
                    <a:lstStyle/>
                    <a:p>
                      <a:pPr algn="ctr">
                        <a:lnSpc>
                          <a:spcPct val="125000"/>
                        </a:lnSpc>
                      </a:pPr>
                      <a:r>
                        <a:rPr lang="zh-CN" sz="1100" kern="100" dirty="0">
                          <a:effectLst/>
                        </a:rPr>
                        <a:t>寄存器名称</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100" kern="100">
                          <a:effectLst/>
                        </a:rPr>
                        <a:t>偏移地址</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功能描述</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71234173"/>
                  </a:ext>
                </a:extLst>
              </a:tr>
              <a:tr h="233078">
                <a:tc>
                  <a:txBody>
                    <a:bodyPr/>
                    <a:lstStyle/>
                    <a:p>
                      <a:pPr algn="ctr">
                        <a:lnSpc>
                          <a:spcPct val="125000"/>
                        </a:lnSpc>
                      </a:pPr>
                      <a:r>
                        <a:rPr lang="en-US" sz="1100" kern="100" dirty="0" err="1">
                          <a:effectLst/>
                        </a:rPr>
                        <a:t>fault_r</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100" kern="100">
                          <a:effectLst/>
                        </a:rPr>
                        <a:t>0x0</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是否发生了错误</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9140727"/>
                  </a:ext>
                </a:extLst>
              </a:tr>
              <a:tr h="233078">
                <a:tc>
                  <a:txBody>
                    <a:bodyPr/>
                    <a:lstStyle/>
                    <a:p>
                      <a:pPr algn="ctr">
                        <a:lnSpc>
                          <a:spcPct val="125000"/>
                        </a:lnSpc>
                      </a:pPr>
                      <a:r>
                        <a:rPr lang="en-US" sz="1100" kern="100">
                          <a:effectLst/>
                        </a:rPr>
                        <a:t>pc_rec_r</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100" kern="100">
                          <a:effectLst/>
                        </a:rPr>
                        <a:t>0x4</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保存的恢复</a:t>
                      </a:r>
                      <a:r>
                        <a:rPr lang="en-US" sz="1100" kern="100" dirty="0">
                          <a:effectLst/>
                        </a:rPr>
                        <a:t>PC</a:t>
                      </a:r>
                      <a:r>
                        <a:rPr lang="zh-CN" sz="1100" kern="100" dirty="0">
                          <a:effectLst/>
                        </a:rPr>
                        <a:t>值</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641765"/>
                  </a:ext>
                </a:extLst>
              </a:tr>
              <a:tr h="233078">
                <a:tc>
                  <a:txBody>
                    <a:bodyPr/>
                    <a:lstStyle/>
                    <a:p>
                      <a:pPr algn="ctr">
                        <a:lnSpc>
                          <a:spcPct val="125000"/>
                        </a:lnSpc>
                      </a:pPr>
                      <a:r>
                        <a:rPr lang="en-US" sz="1100" kern="100">
                          <a:effectLst/>
                        </a:rPr>
                        <a:t>sp_rec_r</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100" kern="100" dirty="0">
                          <a:effectLst/>
                        </a:rPr>
                        <a:t>0x8</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保存的恢复堆栈指针</a:t>
                      </a:r>
                      <a:r>
                        <a:rPr lang="en-US" sz="1100" kern="100" dirty="0">
                          <a:effectLst/>
                        </a:rPr>
                        <a:t>SP</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1034072"/>
                  </a:ext>
                </a:extLst>
              </a:tr>
              <a:tr h="233078">
                <a:tc>
                  <a:txBody>
                    <a:bodyPr/>
                    <a:lstStyle/>
                    <a:p>
                      <a:pPr algn="ctr">
                        <a:lnSpc>
                          <a:spcPct val="125000"/>
                        </a:lnSpc>
                      </a:pPr>
                      <a:r>
                        <a:rPr lang="en-US" sz="1100" kern="100">
                          <a:effectLst/>
                        </a:rPr>
                        <a:t>cpsr_rec_r</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100" kern="100">
                          <a:effectLst/>
                        </a:rPr>
                        <a:t>0xc</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保存的恢复</a:t>
                      </a:r>
                      <a:r>
                        <a:rPr lang="en-US" sz="1100" kern="100" dirty="0">
                          <a:effectLst/>
                        </a:rPr>
                        <a:t>CPSR</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33198864"/>
                  </a:ext>
                </a:extLst>
              </a:tr>
            </a:tbl>
          </a:graphicData>
        </a:graphic>
      </p:graphicFrame>
      <p:sp>
        <p:nvSpPr>
          <p:cNvPr id="6" name="文本框 5">
            <a:extLst>
              <a:ext uri="{FF2B5EF4-FFF2-40B4-BE49-F238E27FC236}">
                <a16:creationId xmlns:a16="http://schemas.microsoft.com/office/drawing/2014/main" id="{03B9519F-4421-C621-34A4-16E99817B8E5}"/>
              </a:ext>
            </a:extLst>
          </p:cNvPr>
          <p:cNvSpPr txBox="1"/>
          <p:nvPr/>
        </p:nvSpPr>
        <p:spPr>
          <a:xfrm>
            <a:off x="1077964" y="4551641"/>
            <a:ext cx="2355101" cy="307777"/>
          </a:xfrm>
          <a:prstGeom prst="rect">
            <a:avLst/>
          </a:prstGeom>
          <a:noFill/>
        </p:spPr>
        <p:txBody>
          <a:bodyPr wrap="square">
            <a:spAutoFit/>
          </a:bodyPr>
          <a:lstStyle/>
          <a:p>
            <a:pPr algn="ctr"/>
            <a:r>
              <a:rPr lang="en-US" altLang="zh-CN" sz="1400" dirty="0">
                <a:latin typeface="华文楷体" panose="02010600040101010101" charset="-122"/>
                <a:ea typeface="华文楷体" panose="02010600040101010101" charset="-122"/>
                <a:sym typeface="+mn-ea"/>
              </a:rPr>
              <a:t>APB</a:t>
            </a:r>
            <a:r>
              <a:rPr lang="zh-CN" altLang="en-US" sz="1400" dirty="0">
                <a:latin typeface="华文楷体" panose="02010600040101010101" charset="-122"/>
                <a:ea typeface="华文楷体" panose="02010600040101010101" charset="-122"/>
                <a:sym typeface="+mn-ea"/>
              </a:rPr>
              <a:t>从机寄存器表</a:t>
            </a:r>
            <a:endParaRPr lang="zh-CN" altLang="en-US" sz="1400" dirty="0"/>
          </a:p>
        </p:txBody>
      </p:sp>
      <p:graphicFrame>
        <p:nvGraphicFramePr>
          <p:cNvPr id="8" name="表格 7">
            <a:extLst>
              <a:ext uri="{FF2B5EF4-FFF2-40B4-BE49-F238E27FC236}">
                <a16:creationId xmlns:a16="http://schemas.microsoft.com/office/drawing/2014/main" id="{722B1F92-BC45-1143-2A68-F26A4A2B4A5F}"/>
              </a:ext>
            </a:extLst>
          </p:cNvPr>
          <p:cNvGraphicFramePr>
            <a:graphicFrameLocks noGrp="1"/>
          </p:cNvGraphicFramePr>
          <p:nvPr>
            <p:extLst>
              <p:ext uri="{D42A27DB-BD31-4B8C-83A1-F6EECF244321}">
                <p14:modId xmlns:p14="http://schemas.microsoft.com/office/powerpoint/2010/main" val="1967935366"/>
              </p:ext>
            </p:extLst>
          </p:nvPr>
        </p:nvGraphicFramePr>
        <p:xfrm>
          <a:off x="4788965" y="1977595"/>
          <a:ext cx="4300625" cy="2491036"/>
        </p:xfrm>
        <a:graphic>
          <a:graphicData uri="http://schemas.openxmlformats.org/drawingml/2006/table">
            <a:tbl>
              <a:tblPr firstRow="1" firstCol="1" bandRow="1">
                <a:tableStyleId>{5C22544A-7EE6-4342-B048-85BDC9FD1C3A}</a:tableStyleId>
              </a:tblPr>
              <a:tblGrid>
                <a:gridCol w="1385839">
                  <a:extLst>
                    <a:ext uri="{9D8B030D-6E8A-4147-A177-3AD203B41FA5}">
                      <a16:colId xmlns:a16="http://schemas.microsoft.com/office/drawing/2014/main" val="3702889476"/>
                    </a:ext>
                  </a:extLst>
                </a:gridCol>
                <a:gridCol w="730414">
                  <a:extLst>
                    <a:ext uri="{9D8B030D-6E8A-4147-A177-3AD203B41FA5}">
                      <a16:colId xmlns:a16="http://schemas.microsoft.com/office/drawing/2014/main" val="1621813185"/>
                    </a:ext>
                  </a:extLst>
                </a:gridCol>
                <a:gridCol w="2184372">
                  <a:extLst>
                    <a:ext uri="{9D8B030D-6E8A-4147-A177-3AD203B41FA5}">
                      <a16:colId xmlns:a16="http://schemas.microsoft.com/office/drawing/2014/main" val="1802797267"/>
                    </a:ext>
                  </a:extLst>
                </a:gridCol>
              </a:tblGrid>
              <a:tr h="428307">
                <a:tc>
                  <a:txBody>
                    <a:bodyPr/>
                    <a:lstStyle/>
                    <a:p>
                      <a:pPr algn="ctr">
                        <a:lnSpc>
                          <a:spcPct val="125000"/>
                        </a:lnSpc>
                      </a:pPr>
                      <a:r>
                        <a:rPr lang="zh-CN" sz="1100" kern="100" dirty="0">
                          <a:effectLst/>
                        </a:rPr>
                        <a:t>信号名称</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100" kern="100" dirty="0">
                          <a:effectLst/>
                        </a:rPr>
                        <a:t>是否为输入输出</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功能描述</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3396574"/>
                  </a:ext>
                </a:extLst>
              </a:tr>
              <a:tr h="411209">
                <a:tc>
                  <a:txBody>
                    <a:bodyPr/>
                    <a:lstStyle/>
                    <a:p>
                      <a:pPr algn="ctr">
                        <a:lnSpc>
                          <a:spcPct val="125000"/>
                        </a:lnSpc>
                      </a:pPr>
                      <a:r>
                        <a:rPr lang="en-US" sz="1100" kern="100" dirty="0" err="1">
                          <a:effectLst/>
                        </a:rPr>
                        <a:t>regbank_wdata_fault_flag</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100" kern="100">
                          <a:effectLst/>
                        </a:rPr>
                        <a:t>否</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流水线错误导致寄存器堆写入发生错误</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0422246"/>
                  </a:ext>
                </a:extLst>
              </a:tr>
              <a:tr h="206440">
                <a:tc>
                  <a:txBody>
                    <a:bodyPr/>
                    <a:lstStyle/>
                    <a:p>
                      <a:pPr algn="ctr">
                        <a:lnSpc>
                          <a:spcPct val="125000"/>
                        </a:lnSpc>
                      </a:pPr>
                      <a:r>
                        <a:rPr lang="en-US" sz="1100" kern="100">
                          <a:effectLst/>
                        </a:rPr>
                        <a:t>regbank_fault_flag</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100" kern="100">
                          <a:effectLst/>
                        </a:rPr>
                        <a:t>否</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寄存器堆发生错误</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21331813"/>
                  </a:ext>
                </a:extLst>
              </a:tr>
              <a:tr h="206440">
                <a:tc>
                  <a:txBody>
                    <a:bodyPr/>
                    <a:lstStyle/>
                    <a:p>
                      <a:pPr algn="ctr">
                        <a:lnSpc>
                          <a:spcPct val="125000"/>
                        </a:lnSpc>
                      </a:pPr>
                      <a:r>
                        <a:rPr lang="en-US" sz="1100" kern="100">
                          <a:effectLst/>
                        </a:rPr>
                        <a:t>pd_ins_fault_flag</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100" kern="100">
                          <a:effectLst/>
                        </a:rPr>
                        <a:t>否</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a:effectLst/>
                        </a:rPr>
                        <a:t>预取指单元指令发生错误</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1742473"/>
                  </a:ext>
                </a:extLst>
              </a:tr>
              <a:tr h="206440">
                <a:tc>
                  <a:txBody>
                    <a:bodyPr/>
                    <a:lstStyle/>
                    <a:p>
                      <a:pPr algn="ctr">
                        <a:lnSpc>
                          <a:spcPct val="125000"/>
                        </a:lnSpc>
                      </a:pPr>
                      <a:r>
                        <a:rPr lang="en-US" sz="1100" kern="100">
                          <a:effectLst/>
                        </a:rPr>
                        <a:t>during_rec_flag</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100" kern="100">
                          <a:effectLst/>
                        </a:rPr>
                        <a:t>否</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表示正在恢复错误</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877003"/>
                  </a:ext>
                </a:extLst>
              </a:tr>
              <a:tr h="206440">
                <a:tc>
                  <a:txBody>
                    <a:bodyPr/>
                    <a:lstStyle/>
                    <a:p>
                      <a:pPr algn="ctr">
                        <a:lnSpc>
                          <a:spcPct val="125000"/>
                        </a:lnSpc>
                      </a:pPr>
                      <a:r>
                        <a:rPr lang="en-US" sz="1100" kern="100">
                          <a:effectLst/>
                        </a:rPr>
                        <a:t>pc_instr0_wr_i</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100" kern="100">
                          <a:effectLst/>
                        </a:rPr>
                        <a:t>是</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写回阶段的</a:t>
                      </a:r>
                      <a:r>
                        <a:rPr lang="en-US" sz="1100" kern="100" dirty="0">
                          <a:effectLst/>
                        </a:rPr>
                        <a:t>PC</a:t>
                      </a:r>
                      <a:r>
                        <a:rPr lang="zh-CN" sz="1100" kern="100" dirty="0">
                          <a:effectLst/>
                        </a:rPr>
                        <a:t>值</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1655855"/>
                  </a:ext>
                </a:extLst>
              </a:tr>
              <a:tr h="206440">
                <a:tc>
                  <a:txBody>
                    <a:bodyPr/>
                    <a:lstStyle/>
                    <a:p>
                      <a:pPr algn="ctr">
                        <a:lnSpc>
                          <a:spcPct val="125000"/>
                        </a:lnSpc>
                      </a:pPr>
                      <a:r>
                        <a:rPr lang="en-US" sz="1100" kern="100">
                          <a:effectLst/>
                        </a:rPr>
                        <a:t>cpsr_ret_ls_i</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100" kern="100" dirty="0">
                          <a:effectLst/>
                        </a:rPr>
                        <a:t>是</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当前指令时的</a:t>
                      </a:r>
                      <a:r>
                        <a:rPr lang="en-US" sz="1100" kern="100" dirty="0">
                          <a:effectLst/>
                        </a:rPr>
                        <a:t>CPSR</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41698734"/>
                  </a:ext>
                </a:extLst>
              </a:tr>
              <a:tr h="206440">
                <a:tc>
                  <a:txBody>
                    <a:bodyPr/>
                    <a:lstStyle/>
                    <a:p>
                      <a:pPr algn="ctr">
                        <a:lnSpc>
                          <a:spcPct val="125000"/>
                        </a:lnSpc>
                      </a:pPr>
                      <a:r>
                        <a:rPr lang="en-US" sz="1100" kern="100">
                          <a:effectLst/>
                        </a:rPr>
                        <a:t>ls_nfiq_o</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100" kern="100">
                          <a:effectLst/>
                        </a:rPr>
                        <a:t>是</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en-US" sz="1100" kern="100" dirty="0">
                          <a:effectLst/>
                        </a:rPr>
                        <a:t>FIQ</a:t>
                      </a:r>
                      <a:r>
                        <a:rPr lang="zh-CN" sz="1100" kern="100" dirty="0">
                          <a:effectLst/>
                        </a:rPr>
                        <a:t>中断信号</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798842"/>
                  </a:ext>
                </a:extLst>
              </a:tr>
              <a:tr h="206440">
                <a:tc>
                  <a:txBody>
                    <a:bodyPr/>
                    <a:lstStyle/>
                    <a:p>
                      <a:pPr algn="ctr">
                        <a:lnSpc>
                          <a:spcPct val="125000"/>
                        </a:lnSpc>
                      </a:pPr>
                      <a:r>
                        <a:rPr lang="en-US" sz="1100" kern="100">
                          <a:effectLst/>
                        </a:rPr>
                        <a:t>regbank_en_ls_rec_o</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100" kern="100">
                          <a:effectLst/>
                        </a:rPr>
                        <a:t>是</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寄存器堆恢复使能信号</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6701407"/>
                  </a:ext>
                </a:extLst>
              </a:tr>
              <a:tr h="206440">
                <a:tc>
                  <a:txBody>
                    <a:bodyPr/>
                    <a:lstStyle/>
                    <a:p>
                      <a:pPr algn="ctr">
                        <a:lnSpc>
                          <a:spcPct val="125000"/>
                        </a:lnSpc>
                      </a:pPr>
                      <a:r>
                        <a:rPr lang="en-US" sz="1100" kern="100">
                          <a:effectLst/>
                        </a:rPr>
                        <a:t>regbank_ls_rec_o</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100" kern="100">
                          <a:effectLst/>
                        </a:rPr>
                        <a:t>是</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100" kern="100" dirty="0">
                          <a:effectLst/>
                        </a:rPr>
                        <a:t>寄存器堆恢复数值信号</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6762570"/>
                  </a:ext>
                </a:extLst>
              </a:tr>
            </a:tbl>
          </a:graphicData>
        </a:graphic>
      </p:graphicFrame>
      <p:sp>
        <p:nvSpPr>
          <p:cNvPr id="9" name="文本框 8">
            <a:extLst>
              <a:ext uri="{FF2B5EF4-FFF2-40B4-BE49-F238E27FC236}">
                <a16:creationId xmlns:a16="http://schemas.microsoft.com/office/drawing/2014/main" id="{9839F2E7-94BF-7F34-74A9-DF674C23E6DE}"/>
              </a:ext>
            </a:extLst>
          </p:cNvPr>
          <p:cNvSpPr txBox="1"/>
          <p:nvPr/>
        </p:nvSpPr>
        <p:spPr>
          <a:xfrm>
            <a:off x="5761726" y="4551641"/>
            <a:ext cx="2355101" cy="307777"/>
          </a:xfrm>
          <a:prstGeom prst="rect">
            <a:avLst/>
          </a:prstGeom>
          <a:noFill/>
        </p:spPr>
        <p:txBody>
          <a:bodyPr wrap="square">
            <a:spAutoFit/>
          </a:bodyPr>
          <a:lstStyle/>
          <a:p>
            <a:pPr algn="ctr"/>
            <a:r>
              <a:rPr lang="zh-CN" altLang="en-US" sz="1400" dirty="0">
                <a:latin typeface="华文楷体" panose="02010600040101010101" charset="-122"/>
                <a:ea typeface="华文楷体" panose="02010600040101010101" charset="-122"/>
                <a:sym typeface="+mn-ea"/>
              </a:rPr>
              <a:t>恢复模块重点信号表</a:t>
            </a:r>
            <a:endParaRPr lang="zh-CN" altLang="en-US" sz="1400" dirty="0"/>
          </a:p>
        </p:txBody>
      </p:sp>
      <p:sp>
        <p:nvSpPr>
          <p:cNvPr id="7" name="矩形 6">
            <a:extLst>
              <a:ext uri="{FF2B5EF4-FFF2-40B4-BE49-F238E27FC236}">
                <a16:creationId xmlns:a16="http://schemas.microsoft.com/office/drawing/2014/main" id="{E4D871E8-6D3C-7DFC-5236-D4E88DEDE9FE}"/>
              </a:ext>
            </a:extLst>
          </p:cNvPr>
          <p:cNvSpPr/>
          <p:nvPr/>
        </p:nvSpPr>
        <p:spPr bwMode="auto">
          <a:xfrm>
            <a:off x="137159" y="120650"/>
            <a:ext cx="4801559"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流水线与寄存器堆</a:t>
            </a: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容错设计</a:t>
            </a:r>
          </a:p>
        </p:txBody>
      </p:sp>
    </p:spTree>
    <p:extLst>
      <p:ext uri="{BB962C8B-B14F-4D97-AF65-F5344CB8AC3E}">
        <p14:creationId xmlns:p14="http://schemas.microsoft.com/office/powerpoint/2010/main" val="3287357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76915" y="1423283"/>
            <a:ext cx="8790170" cy="1095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8D329AD-5F5E-5827-5622-38031C44E8EC}"/>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中断恢复程序</a:t>
            </a:r>
            <a:endParaRPr lang="zh-CN" altLang="en-US" sz="2000" b="1" dirty="0">
              <a:solidFill>
                <a:schemeClr val="tx1"/>
              </a:solidFill>
              <a:latin typeface="华文楷体" panose="02010600040101010101" charset="-122"/>
              <a:ea typeface="华文楷体" panose="02010600040101010101" charset="-122"/>
            </a:endParaRPr>
          </a:p>
        </p:txBody>
      </p:sp>
      <p:sp>
        <p:nvSpPr>
          <p:cNvPr id="2" name="文本框 8">
            <a:extLst>
              <a:ext uri="{FF2B5EF4-FFF2-40B4-BE49-F238E27FC236}">
                <a16:creationId xmlns:a16="http://schemas.microsoft.com/office/drawing/2014/main" id="{C0621C8E-3688-189C-8432-32C04BC1B094}"/>
              </a:ext>
            </a:extLst>
          </p:cNvPr>
          <p:cNvSpPr txBox="1"/>
          <p:nvPr/>
        </p:nvSpPr>
        <p:spPr>
          <a:xfrm>
            <a:off x="227605" y="1467618"/>
            <a:ext cx="4344395" cy="995850"/>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sz="1600" dirty="0">
                <a:solidFill>
                  <a:schemeClr val="bg1"/>
                </a:solidFill>
                <a:latin typeface="华文楷体" panose="02010600040101010101" charset="-122"/>
                <a:ea typeface="华文楷体" panose="02010600040101010101" charset="-122"/>
                <a:sym typeface="+mn-ea"/>
              </a:rPr>
              <a:t>①判断是否发生错误</a:t>
            </a:r>
            <a:endParaRPr lang="en-US" altLang="zh-CN" sz="1600"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sz="1600" dirty="0">
                <a:solidFill>
                  <a:schemeClr val="bg1"/>
                </a:solidFill>
                <a:latin typeface="华文楷体" panose="02010600040101010101" charset="-122"/>
                <a:ea typeface="华文楷体" panose="02010600040101010101" charset="-122"/>
                <a:sym typeface="+mn-ea"/>
              </a:rPr>
              <a:t>②将恢复的</a:t>
            </a:r>
            <a:r>
              <a:rPr lang="en-US" altLang="zh-CN" sz="1600" dirty="0">
                <a:solidFill>
                  <a:schemeClr val="bg1"/>
                </a:solidFill>
                <a:latin typeface="华文楷体" panose="02010600040101010101" charset="-122"/>
                <a:ea typeface="华文楷体" panose="02010600040101010101" charset="-122"/>
                <a:sym typeface="+mn-ea"/>
              </a:rPr>
              <a:t>PC</a:t>
            </a:r>
            <a:r>
              <a:rPr lang="zh-CN" altLang="en-US" sz="1600" dirty="0">
                <a:solidFill>
                  <a:schemeClr val="bg1"/>
                </a:solidFill>
                <a:latin typeface="华文楷体" panose="02010600040101010101" charset="-122"/>
                <a:ea typeface="华文楷体" panose="02010600040101010101" charset="-122"/>
                <a:sym typeface="+mn-ea"/>
              </a:rPr>
              <a:t>写入</a:t>
            </a:r>
            <a:r>
              <a:rPr lang="en-US" altLang="zh-CN" sz="1600" dirty="0">
                <a:solidFill>
                  <a:schemeClr val="bg1"/>
                </a:solidFill>
                <a:latin typeface="华文楷体" panose="02010600040101010101" charset="-122"/>
                <a:ea typeface="华文楷体" panose="02010600040101010101" charset="-122"/>
                <a:sym typeface="+mn-ea"/>
              </a:rPr>
              <a:t>FIQ</a:t>
            </a:r>
            <a:r>
              <a:rPr lang="zh-CN" altLang="en-US" sz="1600" dirty="0">
                <a:solidFill>
                  <a:schemeClr val="bg1"/>
                </a:solidFill>
                <a:latin typeface="华文楷体" panose="02010600040101010101" charset="-122"/>
                <a:ea typeface="华文楷体" panose="02010600040101010101" charset="-122"/>
                <a:sym typeface="+mn-ea"/>
              </a:rPr>
              <a:t>的</a:t>
            </a:r>
            <a:r>
              <a:rPr lang="en-US" altLang="zh-CN" sz="1600" dirty="0">
                <a:solidFill>
                  <a:schemeClr val="bg1"/>
                </a:solidFill>
                <a:latin typeface="华文楷体" panose="02010600040101010101" charset="-122"/>
                <a:ea typeface="华文楷体" panose="02010600040101010101" charset="-122"/>
                <a:sym typeface="+mn-ea"/>
              </a:rPr>
              <a:t>LR</a:t>
            </a:r>
            <a:r>
              <a:rPr lang="zh-CN" altLang="en-US" sz="1600" dirty="0">
                <a:solidFill>
                  <a:schemeClr val="bg1"/>
                </a:solidFill>
                <a:latin typeface="华文楷体" panose="02010600040101010101" charset="-122"/>
                <a:ea typeface="华文楷体" panose="02010600040101010101" charset="-122"/>
                <a:sym typeface="+mn-ea"/>
              </a:rPr>
              <a:t>中</a:t>
            </a:r>
            <a:endParaRPr lang="en-US" altLang="zh-CN" sz="1600"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sz="1600" dirty="0">
                <a:solidFill>
                  <a:schemeClr val="bg1"/>
                </a:solidFill>
                <a:latin typeface="华文楷体" panose="02010600040101010101" charset="-122"/>
                <a:ea typeface="华文楷体" panose="02010600040101010101" charset="-122"/>
                <a:sym typeface="+mn-ea"/>
              </a:rPr>
              <a:t>③将恢复的</a:t>
            </a:r>
            <a:r>
              <a:rPr lang="en-US" altLang="zh-CN" sz="1600" dirty="0">
                <a:solidFill>
                  <a:schemeClr val="bg1"/>
                </a:solidFill>
                <a:latin typeface="华文楷体" panose="02010600040101010101" charset="-122"/>
                <a:ea typeface="华文楷体" panose="02010600040101010101" charset="-122"/>
                <a:sym typeface="+mn-ea"/>
              </a:rPr>
              <a:t>CPSR</a:t>
            </a:r>
            <a:r>
              <a:rPr lang="zh-CN" altLang="en-US" sz="1600" dirty="0">
                <a:solidFill>
                  <a:schemeClr val="bg1"/>
                </a:solidFill>
                <a:latin typeface="华文楷体" panose="02010600040101010101" charset="-122"/>
                <a:ea typeface="华文楷体" panose="02010600040101010101" charset="-122"/>
                <a:sym typeface="+mn-ea"/>
              </a:rPr>
              <a:t>写入</a:t>
            </a:r>
            <a:r>
              <a:rPr lang="en-US" altLang="zh-CN" sz="1600" dirty="0">
                <a:solidFill>
                  <a:schemeClr val="bg1"/>
                </a:solidFill>
                <a:latin typeface="华文楷体" panose="02010600040101010101" charset="-122"/>
                <a:ea typeface="华文楷体" panose="02010600040101010101" charset="-122"/>
                <a:sym typeface="+mn-ea"/>
              </a:rPr>
              <a:t>FIQ</a:t>
            </a:r>
            <a:r>
              <a:rPr lang="zh-CN" altLang="en-US" sz="1600" dirty="0">
                <a:solidFill>
                  <a:schemeClr val="bg1"/>
                </a:solidFill>
                <a:latin typeface="华文楷体" panose="02010600040101010101" charset="-122"/>
                <a:ea typeface="华文楷体" panose="02010600040101010101" charset="-122"/>
                <a:sym typeface="+mn-ea"/>
              </a:rPr>
              <a:t>的</a:t>
            </a:r>
            <a:r>
              <a:rPr lang="en-US" altLang="zh-CN" sz="1600" dirty="0">
                <a:solidFill>
                  <a:schemeClr val="bg1"/>
                </a:solidFill>
                <a:latin typeface="华文楷体" panose="02010600040101010101" charset="-122"/>
                <a:ea typeface="华文楷体" panose="02010600040101010101" charset="-122"/>
                <a:sym typeface="+mn-ea"/>
              </a:rPr>
              <a:t>SPSR</a:t>
            </a:r>
            <a:r>
              <a:rPr lang="zh-CN" altLang="en-US" sz="1600" dirty="0">
                <a:solidFill>
                  <a:schemeClr val="bg1"/>
                </a:solidFill>
                <a:latin typeface="华文楷体" panose="02010600040101010101" charset="-122"/>
                <a:ea typeface="华文楷体" panose="02010600040101010101" charset="-122"/>
                <a:sym typeface="+mn-ea"/>
              </a:rPr>
              <a:t>中</a:t>
            </a:r>
            <a:endParaRPr lang="en-US" altLang="zh-CN" sz="1600" dirty="0">
              <a:solidFill>
                <a:schemeClr val="bg1"/>
              </a:solidFill>
              <a:latin typeface="华文楷体" panose="02010600040101010101" charset="-122"/>
              <a:ea typeface="华文楷体" panose="02010600040101010101" charset="-122"/>
              <a:sym typeface="+mn-ea"/>
            </a:endParaRPr>
          </a:p>
        </p:txBody>
      </p:sp>
      <p:pic>
        <p:nvPicPr>
          <p:cNvPr id="11" name="图片 10">
            <a:extLst>
              <a:ext uri="{FF2B5EF4-FFF2-40B4-BE49-F238E27FC236}">
                <a16:creationId xmlns:a16="http://schemas.microsoft.com/office/drawing/2014/main" id="{B83080F8-17B9-D3AD-6F48-1A58AAE7D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24367"/>
            <a:ext cx="9144000" cy="2519133"/>
          </a:xfrm>
          <a:prstGeom prst="rect">
            <a:avLst/>
          </a:prstGeom>
        </p:spPr>
      </p:pic>
      <p:sp>
        <p:nvSpPr>
          <p:cNvPr id="12" name="文本框 8">
            <a:extLst>
              <a:ext uri="{FF2B5EF4-FFF2-40B4-BE49-F238E27FC236}">
                <a16:creationId xmlns:a16="http://schemas.microsoft.com/office/drawing/2014/main" id="{38139BCC-6483-09AA-D087-10972E731FA1}"/>
              </a:ext>
            </a:extLst>
          </p:cNvPr>
          <p:cNvSpPr txBox="1"/>
          <p:nvPr/>
        </p:nvSpPr>
        <p:spPr>
          <a:xfrm>
            <a:off x="4572000" y="1487364"/>
            <a:ext cx="4344395" cy="688073"/>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sz="1600" dirty="0">
                <a:solidFill>
                  <a:schemeClr val="bg1"/>
                </a:solidFill>
                <a:latin typeface="华文楷体" panose="02010600040101010101" charset="-122"/>
                <a:ea typeface="华文楷体" panose="02010600040101010101" charset="-122"/>
                <a:sym typeface="+mn-ea"/>
              </a:rPr>
              <a:t>④将</a:t>
            </a:r>
            <a:r>
              <a:rPr lang="en-US" altLang="zh-CN" sz="1600" dirty="0">
                <a:solidFill>
                  <a:schemeClr val="bg1"/>
                </a:solidFill>
                <a:latin typeface="华文楷体" panose="02010600040101010101" charset="-122"/>
                <a:ea typeface="华文楷体" panose="02010600040101010101" charset="-122"/>
                <a:sym typeface="+mn-ea"/>
              </a:rPr>
              <a:t>LR</a:t>
            </a:r>
            <a:r>
              <a:rPr lang="zh-CN" altLang="en-US" sz="1600" dirty="0">
                <a:solidFill>
                  <a:schemeClr val="bg1"/>
                </a:solidFill>
                <a:latin typeface="华文楷体" panose="02010600040101010101" charset="-122"/>
                <a:ea typeface="华文楷体" panose="02010600040101010101" charset="-122"/>
                <a:sym typeface="+mn-ea"/>
              </a:rPr>
              <a:t>和</a:t>
            </a:r>
            <a:r>
              <a:rPr lang="en-US" altLang="zh-CN" sz="1600" dirty="0">
                <a:solidFill>
                  <a:schemeClr val="bg1"/>
                </a:solidFill>
                <a:latin typeface="华文楷体" panose="02010600040101010101" charset="-122"/>
                <a:ea typeface="华文楷体" panose="02010600040101010101" charset="-122"/>
                <a:sym typeface="+mn-ea"/>
              </a:rPr>
              <a:t>SPSR</a:t>
            </a:r>
            <a:r>
              <a:rPr lang="zh-CN" altLang="en-US" sz="1600" dirty="0">
                <a:solidFill>
                  <a:schemeClr val="bg1"/>
                </a:solidFill>
                <a:latin typeface="华文楷体" panose="02010600040101010101" charset="-122"/>
                <a:ea typeface="华文楷体" panose="02010600040101010101" charset="-122"/>
                <a:sym typeface="+mn-ea"/>
              </a:rPr>
              <a:t>保存至</a:t>
            </a:r>
            <a:r>
              <a:rPr lang="en-US" altLang="zh-CN" sz="1600" dirty="0">
                <a:solidFill>
                  <a:schemeClr val="bg1"/>
                </a:solidFill>
                <a:latin typeface="华文楷体" panose="02010600040101010101" charset="-122"/>
                <a:ea typeface="华文楷体" panose="02010600040101010101" charset="-122"/>
                <a:sym typeface="+mn-ea"/>
              </a:rPr>
              <a:t>FIQ</a:t>
            </a:r>
            <a:r>
              <a:rPr lang="zh-CN" altLang="en-US" sz="1600" dirty="0">
                <a:solidFill>
                  <a:schemeClr val="bg1"/>
                </a:solidFill>
                <a:latin typeface="华文楷体" panose="02010600040101010101" charset="-122"/>
                <a:ea typeface="华文楷体" panose="02010600040101010101" charset="-122"/>
                <a:sym typeface="+mn-ea"/>
              </a:rPr>
              <a:t>的堆栈</a:t>
            </a:r>
            <a:endParaRPr lang="en-US" altLang="zh-CN" sz="1600"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sz="1600" dirty="0">
                <a:solidFill>
                  <a:schemeClr val="bg1"/>
                </a:solidFill>
                <a:latin typeface="华文楷体" panose="02010600040101010101" charset="-122"/>
                <a:ea typeface="华文楷体" panose="02010600040101010101" charset="-122"/>
                <a:sym typeface="+mn-ea"/>
              </a:rPr>
              <a:t>⑤使用</a:t>
            </a:r>
            <a:r>
              <a:rPr lang="en-US" altLang="zh-CN" sz="1600" dirty="0">
                <a:solidFill>
                  <a:schemeClr val="bg1"/>
                </a:solidFill>
                <a:latin typeface="华文楷体" panose="02010600040101010101" charset="-122"/>
                <a:ea typeface="华文楷体" panose="02010600040101010101" charset="-122"/>
                <a:sym typeface="+mn-ea"/>
              </a:rPr>
              <a:t>RFE</a:t>
            </a:r>
            <a:r>
              <a:rPr lang="zh-CN" altLang="en-US" sz="1600" dirty="0">
                <a:solidFill>
                  <a:schemeClr val="bg1"/>
                </a:solidFill>
                <a:latin typeface="华文楷体" panose="02010600040101010101" charset="-122"/>
                <a:ea typeface="华文楷体" panose="02010600040101010101" charset="-122"/>
                <a:sym typeface="+mn-ea"/>
              </a:rPr>
              <a:t>指令从</a:t>
            </a:r>
            <a:r>
              <a:rPr lang="en-US" altLang="zh-CN" sz="1600" dirty="0">
                <a:solidFill>
                  <a:schemeClr val="bg1"/>
                </a:solidFill>
                <a:latin typeface="华文楷体" panose="02010600040101010101" charset="-122"/>
                <a:ea typeface="华文楷体" panose="02010600040101010101" charset="-122"/>
                <a:sym typeface="+mn-ea"/>
              </a:rPr>
              <a:t>FIQ</a:t>
            </a:r>
            <a:r>
              <a:rPr lang="zh-CN" altLang="en-US" sz="1600" dirty="0">
                <a:solidFill>
                  <a:schemeClr val="bg1"/>
                </a:solidFill>
                <a:latin typeface="华文楷体" panose="02010600040101010101" charset="-122"/>
                <a:ea typeface="华文楷体" panose="02010600040101010101" charset="-122"/>
                <a:sym typeface="+mn-ea"/>
              </a:rPr>
              <a:t>堆栈中返回</a:t>
            </a:r>
            <a:endParaRPr lang="en-US" altLang="zh-CN" sz="1600" dirty="0">
              <a:solidFill>
                <a:schemeClr val="bg1"/>
              </a:solidFill>
              <a:latin typeface="华文楷体" panose="02010600040101010101" charset="-122"/>
              <a:ea typeface="华文楷体" panose="02010600040101010101" charset="-122"/>
              <a:sym typeface="+mn-ea"/>
            </a:endParaRPr>
          </a:p>
        </p:txBody>
      </p:sp>
      <p:sp>
        <p:nvSpPr>
          <p:cNvPr id="4" name="矩形 3">
            <a:extLst>
              <a:ext uri="{FF2B5EF4-FFF2-40B4-BE49-F238E27FC236}">
                <a16:creationId xmlns:a16="http://schemas.microsoft.com/office/drawing/2014/main" id="{86C83112-D835-E526-B37B-5F4D32389960}"/>
              </a:ext>
            </a:extLst>
          </p:cNvPr>
          <p:cNvSpPr/>
          <p:nvPr/>
        </p:nvSpPr>
        <p:spPr bwMode="auto">
          <a:xfrm>
            <a:off x="137159" y="120650"/>
            <a:ext cx="4801559"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流水线与寄存器堆</a:t>
            </a: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容错设计</a:t>
            </a:r>
          </a:p>
        </p:txBody>
      </p:sp>
    </p:spTree>
    <p:extLst>
      <p:ext uri="{BB962C8B-B14F-4D97-AF65-F5344CB8AC3E}">
        <p14:creationId xmlns:p14="http://schemas.microsoft.com/office/powerpoint/2010/main" val="373564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26"/>
            <a:ext cx="2131359" cy="514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bwMode="auto">
          <a:xfrm>
            <a:off x="294659" y="1814889"/>
            <a:ext cx="697627" cy="1323439"/>
          </a:xfrm>
          <a:prstGeom prst="rect">
            <a:avLst/>
          </a:prstGeom>
          <a:ln>
            <a:noFill/>
          </a:ln>
        </p:spPr>
        <p:txBody>
          <a:bodyPr wrap="none">
            <a:spAutoFit/>
          </a:bodyPr>
          <a:lstStyle/>
          <a:p>
            <a:pPr>
              <a:defRPr/>
            </a:pPr>
            <a:r>
              <a:rPr lang="zh-CN" altLang="en-US" sz="4000" b="1" kern="100" dirty="0">
                <a:solidFill>
                  <a:schemeClr val="bg1"/>
                </a:solidFill>
                <a:latin typeface="+mj-lt"/>
                <a:ea typeface="微软雅黑" panose="020B0503020204020204" pitchFamily="34" charset="-122"/>
                <a:cs typeface="Times New Roman" panose="02020603050405020304" pitchFamily="18" charset="0"/>
              </a:rPr>
              <a:t>目</a:t>
            </a:r>
            <a:endParaRPr lang="en-US" altLang="zh-CN" sz="4000" b="1" kern="100" dirty="0">
              <a:solidFill>
                <a:schemeClr val="bg1"/>
              </a:solidFill>
              <a:latin typeface="+mj-lt"/>
              <a:ea typeface="微软雅黑" panose="020B0503020204020204" pitchFamily="34" charset="-122"/>
              <a:cs typeface="Times New Roman" panose="02020603050405020304" pitchFamily="18" charset="0"/>
            </a:endParaRPr>
          </a:p>
          <a:p>
            <a:pPr>
              <a:defRPr/>
            </a:pPr>
            <a:r>
              <a:rPr lang="zh-CN" altLang="en-US" sz="4000" b="1" kern="100" dirty="0">
                <a:solidFill>
                  <a:schemeClr val="bg1"/>
                </a:solidFill>
                <a:latin typeface="+mj-lt"/>
                <a:ea typeface="微软雅黑" panose="020B0503020204020204" pitchFamily="34" charset="-122"/>
                <a:cs typeface="Times New Roman" panose="02020603050405020304" pitchFamily="18" charset="0"/>
              </a:rPr>
              <a:t>录</a:t>
            </a:r>
            <a:endParaRPr lang="en-US" altLang="zh-CN" sz="4000" b="1" kern="100" dirty="0">
              <a:solidFill>
                <a:schemeClr val="bg1"/>
              </a:solidFill>
              <a:latin typeface="+mj-lt"/>
              <a:ea typeface="微软雅黑" panose="020B0503020204020204" pitchFamily="34" charset="-122"/>
              <a:cs typeface="Times New Roman" panose="02020603050405020304" pitchFamily="18" charset="0"/>
            </a:endParaRPr>
          </a:p>
        </p:txBody>
      </p:sp>
      <p:sp>
        <p:nvSpPr>
          <p:cNvPr id="4" name="文本框 6"/>
          <p:cNvSpPr txBox="1">
            <a:spLocks noChangeArrowheads="1"/>
          </p:cNvSpPr>
          <p:nvPr/>
        </p:nvSpPr>
        <p:spPr bwMode="auto">
          <a:xfrm>
            <a:off x="4217178" y="356339"/>
            <a:ext cx="324849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b="1" dirty="0">
                <a:solidFill>
                  <a:schemeClr val="accent1"/>
                </a:solidFill>
                <a:latin typeface="华文楷体" panose="02010600040101010101" charset="-122"/>
                <a:ea typeface="华文楷体" panose="02010600040101010101" charset="-122"/>
              </a:rPr>
              <a:t>Cortex-R4 SEU</a:t>
            </a:r>
            <a:r>
              <a:rPr lang="zh-CN" altLang="en-US" sz="2000" b="1" dirty="0">
                <a:solidFill>
                  <a:schemeClr val="accent1"/>
                </a:solidFill>
                <a:latin typeface="华文楷体" panose="02010600040101010101" charset="-122"/>
                <a:ea typeface="华文楷体" panose="02010600040101010101" charset="-122"/>
              </a:rPr>
              <a:t>敏感性分析</a:t>
            </a:r>
          </a:p>
        </p:txBody>
      </p:sp>
      <p:sp>
        <p:nvSpPr>
          <p:cNvPr id="6" name="矩形 5"/>
          <p:cNvSpPr/>
          <p:nvPr/>
        </p:nvSpPr>
        <p:spPr>
          <a:xfrm>
            <a:off x="3601997" y="336531"/>
            <a:ext cx="440872" cy="440872"/>
          </a:xfrm>
          <a:prstGeom prst="rect">
            <a:avLst/>
          </a:prstGeom>
          <a:solidFill>
            <a:schemeClr val="accent1"/>
          </a:solidFill>
          <a:ln w="19050">
            <a:solidFill>
              <a:schemeClr val="bg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a:solidFill>
                  <a:schemeClr val="bg1"/>
                </a:solidFill>
                <a:latin typeface="Times New Roman" panose="02020603050405020304" pitchFamily="18" charset="0"/>
                <a:ea typeface="+mj-ea"/>
                <a:cs typeface="Times New Roman" panose="02020603050405020304" pitchFamily="18" charset="0"/>
              </a:rPr>
              <a:t>1</a:t>
            </a:r>
            <a:endParaRPr lang="zh-CN" altLang="en-US" sz="2000">
              <a:solidFill>
                <a:schemeClr val="bg1"/>
              </a:solidFill>
              <a:latin typeface="Times New Roman" panose="02020603050405020304" pitchFamily="18" charset="0"/>
              <a:ea typeface="+mj-ea"/>
              <a:cs typeface="Times New Roman" panose="02020603050405020304" pitchFamily="18" charset="0"/>
            </a:endParaRPr>
          </a:p>
        </p:txBody>
      </p:sp>
      <p:sp>
        <p:nvSpPr>
          <p:cNvPr id="9" name="矩形 8"/>
          <p:cNvSpPr/>
          <p:nvPr/>
        </p:nvSpPr>
        <p:spPr>
          <a:xfrm>
            <a:off x="3601998" y="1280125"/>
            <a:ext cx="440872" cy="440872"/>
          </a:xfrm>
          <a:prstGeom prst="rect">
            <a:avLst/>
          </a:prstGeom>
          <a:solidFill>
            <a:schemeClr val="accent1"/>
          </a:solidFill>
          <a:ln w="19050">
            <a:solidFill>
              <a:schemeClr val="bg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a:solidFill>
                  <a:schemeClr val="bg1"/>
                </a:solidFill>
                <a:latin typeface="Times New Roman" panose="02020603050405020304" pitchFamily="18" charset="0"/>
                <a:ea typeface="+mj-ea"/>
                <a:cs typeface="Times New Roman" panose="02020603050405020304" pitchFamily="18" charset="0"/>
              </a:rPr>
              <a:t>2</a:t>
            </a:r>
          </a:p>
        </p:txBody>
      </p:sp>
      <p:sp>
        <p:nvSpPr>
          <p:cNvPr id="10" name="文本框 9"/>
          <p:cNvSpPr txBox="1">
            <a:spLocks noChangeArrowheads="1"/>
          </p:cNvSpPr>
          <p:nvPr/>
        </p:nvSpPr>
        <p:spPr bwMode="auto">
          <a:xfrm>
            <a:off x="4217178" y="2276553"/>
            <a:ext cx="23455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b="1" dirty="0">
                <a:solidFill>
                  <a:schemeClr val="accent1"/>
                </a:solidFill>
                <a:latin typeface="华文楷体" panose="02010600040101010101" charset="-122"/>
                <a:ea typeface="华文楷体" panose="02010600040101010101" charset="-122"/>
              </a:rPr>
              <a:t>Cache SEU</a:t>
            </a:r>
            <a:r>
              <a:rPr lang="zh-CN" altLang="en-US" sz="2000" b="1" dirty="0">
                <a:solidFill>
                  <a:schemeClr val="accent1"/>
                </a:solidFill>
                <a:latin typeface="华文楷体" panose="02010600040101010101" charset="-122"/>
                <a:ea typeface="华文楷体" panose="02010600040101010101" charset="-122"/>
              </a:rPr>
              <a:t>容错设计</a:t>
            </a:r>
          </a:p>
        </p:txBody>
      </p:sp>
      <p:sp>
        <p:nvSpPr>
          <p:cNvPr id="12" name="矩形 11"/>
          <p:cNvSpPr/>
          <p:nvPr/>
        </p:nvSpPr>
        <p:spPr>
          <a:xfrm>
            <a:off x="3601682" y="2284554"/>
            <a:ext cx="440872" cy="440872"/>
          </a:xfrm>
          <a:prstGeom prst="rect">
            <a:avLst/>
          </a:prstGeom>
          <a:solidFill>
            <a:schemeClr val="accent1"/>
          </a:solidFill>
          <a:ln w="19050">
            <a:solidFill>
              <a:schemeClr val="bg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a:solidFill>
                  <a:schemeClr val="bg1"/>
                </a:solidFill>
                <a:latin typeface="Times New Roman" panose="02020603050405020304" pitchFamily="18" charset="0"/>
                <a:ea typeface="+mj-ea"/>
                <a:cs typeface="Times New Roman" panose="02020603050405020304" pitchFamily="18" charset="0"/>
              </a:rPr>
              <a:t>3</a:t>
            </a:r>
            <a:endParaRPr lang="zh-CN" altLang="en-US" sz="2000">
              <a:solidFill>
                <a:schemeClr val="bg1"/>
              </a:solidFill>
              <a:latin typeface="Times New Roman" panose="02020603050405020304" pitchFamily="18" charset="0"/>
              <a:ea typeface="+mj-ea"/>
              <a:cs typeface="Times New Roman" panose="02020603050405020304" pitchFamily="18" charset="0"/>
            </a:endParaRPr>
          </a:p>
        </p:txBody>
      </p:sp>
      <p:sp>
        <p:nvSpPr>
          <p:cNvPr id="17" name="文本框 6"/>
          <p:cNvSpPr txBox="1">
            <a:spLocks noChangeArrowheads="1"/>
          </p:cNvSpPr>
          <p:nvPr/>
        </p:nvSpPr>
        <p:spPr bwMode="auto">
          <a:xfrm>
            <a:off x="4217178" y="1300506"/>
            <a:ext cx="40702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b="1" dirty="0">
                <a:solidFill>
                  <a:schemeClr val="accent1"/>
                </a:solidFill>
                <a:latin typeface="华文楷体" panose="02010600040101010101" charset="-122"/>
                <a:ea typeface="华文楷体" panose="02010600040101010101" charset="-122"/>
              </a:rPr>
              <a:t>流水线与寄存器堆</a:t>
            </a:r>
            <a:r>
              <a:rPr lang="en-US" altLang="zh-CN" sz="2000" b="1" dirty="0">
                <a:solidFill>
                  <a:schemeClr val="accent1"/>
                </a:solidFill>
                <a:latin typeface="华文楷体" panose="02010600040101010101" charset="-122"/>
                <a:ea typeface="华文楷体" panose="02010600040101010101" charset="-122"/>
              </a:rPr>
              <a:t>SEU</a:t>
            </a:r>
            <a:r>
              <a:rPr lang="zh-CN" altLang="en-US" sz="2000" b="1" dirty="0">
                <a:solidFill>
                  <a:schemeClr val="accent1"/>
                </a:solidFill>
                <a:latin typeface="华文楷体" panose="02010600040101010101" charset="-122"/>
                <a:ea typeface="华文楷体" panose="02010600040101010101" charset="-122"/>
              </a:rPr>
              <a:t>容错设计</a:t>
            </a:r>
          </a:p>
        </p:txBody>
      </p:sp>
      <p:sp>
        <p:nvSpPr>
          <p:cNvPr id="5" name="矩形 4"/>
          <p:cNvSpPr/>
          <p:nvPr/>
        </p:nvSpPr>
        <p:spPr>
          <a:xfrm>
            <a:off x="3601682" y="3314835"/>
            <a:ext cx="440872" cy="440872"/>
          </a:xfrm>
          <a:prstGeom prst="rect">
            <a:avLst/>
          </a:prstGeom>
          <a:solidFill>
            <a:schemeClr val="accent1"/>
          </a:solidFill>
          <a:ln w="19050">
            <a:solidFill>
              <a:schemeClr val="bg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a:solidFill>
                  <a:schemeClr val="bg1"/>
                </a:solidFill>
                <a:latin typeface="华文楷体" panose="02010600040101010101" charset="-122"/>
                <a:ea typeface="华文楷体" panose="02010600040101010101" charset="-122"/>
              </a:rPr>
              <a:t>4</a:t>
            </a:r>
          </a:p>
        </p:txBody>
      </p:sp>
      <p:sp>
        <p:nvSpPr>
          <p:cNvPr id="7" name="文本框 6"/>
          <p:cNvSpPr txBox="1">
            <a:spLocks noChangeArrowheads="1"/>
          </p:cNvSpPr>
          <p:nvPr/>
        </p:nvSpPr>
        <p:spPr bwMode="auto">
          <a:xfrm>
            <a:off x="4217178" y="3338146"/>
            <a:ext cx="30428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b="1" dirty="0">
                <a:solidFill>
                  <a:schemeClr val="accent1"/>
                </a:solidFill>
                <a:latin typeface="华文楷体" panose="02010600040101010101" charset="-122"/>
                <a:ea typeface="华文楷体" panose="02010600040101010101" charset="-122"/>
              </a:rPr>
              <a:t>容错效果评估与开销对比</a:t>
            </a:r>
          </a:p>
        </p:txBody>
      </p:sp>
      <p:sp>
        <p:nvSpPr>
          <p:cNvPr id="8" name="矩形 7">
            <a:extLst>
              <a:ext uri="{FF2B5EF4-FFF2-40B4-BE49-F238E27FC236}">
                <a16:creationId xmlns:a16="http://schemas.microsoft.com/office/drawing/2014/main" id="{DF9615C2-FE54-9692-7A6E-0823AB11A2C8}"/>
              </a:ext>
            </a:extLst>
          </p:cNvPr>
          <p:cNvSpPr/>
          <p:nvPr/>
        </p:nvSpPr>
        <p:spPr>
          <a:xfrm>
            <a:off x="3601682" y="4306572"/>
            <a:ext cx="440872" cy="440872"/>
          </a:xfrm>
          <a:prstGeom prst="rect">
            <a:avLst/>
          </a:prstGeom>
          <a:solidFill>
            <a:schemeClr val="accent1"/>
          </a:solidFill>
          <a:ln w="19050">
            <a:solidFill>
              <a:schemeClr val="bg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chemeClr val="bg1"/>
                </a:solidFill>
                <a:latin typeface="华文楷体" panose="02010600040101010101" charset="-122"/>
                <a:ea typeface="华文楷体" panose="02010600040101010101" charset="-122"/>
              </a:rPr>
              <a:t>5</a:t>
            </a:r>
          </a:p>
        </p:txBody>
      </p:sp>
      <p:sp>
        <p:nvSpPr>
          <p:cNvPr id="11" name="文本框 10">
            <a:extLst>
              <a:ext uri="{FF2B5EF4-FFF2-40B4-BE49-F238E27FC236}">
                <a16:creationId xmlns:a16="http://schemas.microsoft.com/office/drawing/2014/main" id="{D9BFD69A-9AEE-3953-B220-5FDBAC50E9BD}"/>
              </a:ext>
            </a:extLst>
          </p:cNvPr>
          <p:cNvSpPr txBox="1">
            <a:spLocks noChangeArrowheads="1"/>
          </p:cNvSpPr>
          <p:nvPr/>
        </p:nvSpPr>
        <p:spPr bwMode="auto">
          <a:xfrm>
            <a:off x="4217178" y="432695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b="1" dirty="0">
                <a:solidFill>
                  <a:schemeClr val="accent1"/>
                </a:solidFill>
                <a:latin typeface="华文楷体" panose="02010600040101010101" charset="-122"/>
                <a:ea typeface="华文楷体" panose="02010600040101010101" charset="-122"/>
              </a:rPr>
              <a:t>未来工作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76915" y="1662235"/>
            <a:ext cx="3790786" cy="27768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8D329AD-5F5E-5827-5622-38031C44E8EC}"/>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恢复模块波形示例</a:t>
            </a:r>
            <a:endParaRPr lang="zh-CN" altLang="en-US" sz="2000" b="1" dirty="0">
              <a:solidFill>
                <a:schemeClr val="tx1"/>
              </a:solidFill>
              <a:latin typeface="华文楷体" panose="02010600040101010101" charset="-122"/>
              <a:ea typeface="华文楷体" panose="02010600040101010101" charset="-122"/>
            </a:endParaRPr>
          </a:p>
        </p:txBody>
      </p:sp>
      <p:sp>
        <p:nvSpPr>
          <p:cNvPr id="2" name="文本框 8">
            <a:extLst>
              <a:ext uri="{FF2B5EF4-FFF2-40B4-BE49-F238E27FC236}">
                <a16:creationId xmlns:a16="http://schemas.microsoft.com/office/drawing/2014/main" id="{C0621C8E-3688-189C-8432-32C04BC1B094}"/>
              </a:ext>
            </a:extLst>
          </p:cNvPr>
          <p:cNvSpPr txBox="1"/>
          <p:nvPr/>
        </p:nvSpPr>
        <p:spPr>
          <a:xfrm>
            <a:off x="176915" y="1900819"/>
            <a:ext cx="3686609" cy="2226956"/>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sz="1600" dirty="0">
                <a:solidFill>
                  <a:schemeClr val="bg1"/>
                </a:solidFill>
                <a:latin typeface="华文楷体" panose="02010600040101010101" charset="-122"/>
                <a:ea typeface="华文楷体" panose="02010600040101010101" charset="-122"/>
                <a:sym typeface="+mn-ea"/>
              </a:rPr>
              <a:t>错误发生：</a:t>
            </a:r>
            <a:r>
              <a:rPr lang="en-US" altLang="zh-CN" sz="1600" dirty="0">
                <a:solidFill>
                  <a:schemeClr val="bg1"/>
                </a:solidFill>
                <a:latin typeface="华文楷体" panose="02010600040101010101" charset="-122"/>
                <a:ea typeface="华文楷体" panose="02010600040101010101" charset="-122"/>
                <a:sym typeface="+mn-ea"/>
              </a:rPr>
              <a:t>regbank_wdata_fault</a:t>
            </a:r>
            <a:r>
              <a:rPr lang="zh-CN" altLang="en-US" sz="1600" dirty="0">
                <a:solidFill>
                  <a:schemeClr val="bg1"/>
                </a:solidFill>
                <a:latin typeface="华文楷体" panose="02010600040101010101" charset="-122"/>
                <a:ea typeface="华文楷体" panose="02010600040101010101" charset="-122"/>
                <a:sym typeface="+mn-ea"/>
              </a:rPr>
              <a:t>拉高</a:t>
            </a:r>
            <a:endParaRPr lang="en-US" altLang="zh-CN" sz="1600"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sz="1600" dirty="0">
                <a:solidFill>
                  <a:schemeClr val="bg1"/>
                </a:solidFill>
                <a:latin typeface="华文楷体" panose="02010600040101010101" charset="-122"/>
                <a:ea typeface="华文楷体" panose="02010600040101010101" charset="-122"/>
                <a:sym typeface="+mn-ea"/>
              </a:rPr>
              <a:t>		  </a:t>
            </a:r>
            <a:r>
              <a:rPr lang="zh-CN" altLang="en-US" sz="1600" dirty="0">
                <a:solidFill>
                  <a:schemeClr val="bg1"/>
                </a:solidFill>
                <a:latin typeface="华文楷体" panose="02010600040101010101" charset="-122"/>
                <a:ea typeface="华文楷体" panose="02010600040101010101" charset="-122"/>
                <a:sym typeface="+mn-ea"/>
              </a:rPr>
              <a:t>中断拉低</a:t>
            </a:r>
            <a:endParaRPr lang="en-US" altLang="zh-CN" sz="1600"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sz="1600" dirty="0">
                <a:solidFill>
                  <a:schemeClr val="bg1"/>
                </a:solidFill>
                <a:latin typeface="华文楷体" panose="02010600040101010101" charset="-122"/>
                <a:ea typeface="华文楷体" panose="02010600040101010101" charset="-122"/>
                <a:sym typeface="+mn-ea"/>
              </a:rPr>
              <a:t>恢复状态：寄存器堆重新写入</a:t>
            </a:r>
            <a:endParaRPr lang="en-US" altLang="zh-CN" sz="1600"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sz="1600" dirty="0">
                <a:solidFill>
                  <a:schemeClr val="bg1"/>
                </a:solidFill>
                <a:latin typeface="华文楷体" panose="02010600040101010101" charset="-122"/>
                <a:ea typeface="华文楷体" panose="02010600040101010101" charset="-122"/>
                <a:sym typeface="+mn-ea"/>
              </a:rPr>
              <a:t>		   ls_flush_o</a:t>
            </a:r>
            <a:r>
              <a:rPr lang="zh-CN" altLang="en-US" sz="1600" dirty="0">
                <a:solidFill>
                  <a:schemeClr val="bg1"/>
                </a:solidFill>
                <a:latin typeface="华文楷体" panose="02010600040101010101" charset="-122"/>
                <a:ea typeface="华文楷体" panose="02010600040101010101" charset="-122"/>
                <a:sym typeface="+mn-ea"/>
              </a:rPr>
              <a:t>冲刷流水线</a:t>
            </a:r>
            <a:endParaRPr lang="en-US" altLang="zh-CN" sz="1600"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sz="1600" dirty="0">
                <a:solidFill>
                  <a:schemeClr val="bg1"/>
                </a:solidFill>
                <a:latin typeface="华文楷体" panose="02010600040101010101" charset="-122"/>
                <a:ea typeface="华文楷体" panose="02010600040101010101" charset="-122"/>
                <a:sym typeface="+mn-ea"/>
              </a:rPr>
              <a:t>中断程序：</a:t>
            </a:r>
            <a:r>
              <a:rPr lang="en-US" altLang="zh-CN" sz="1600" dirty="0">
                <a:solidFill>
                  <a:schemeClr val="bg1"/>
                </a:solidFill>
                <a:latin typeface="华文楷体" panose="02010600040101010101" charset="-122"/>
                <a:ea typeface="华文楷体" panose="02010600040101010101" charset="-122"/>
                <a:sym typeface="+mn-ea"/>
              </a:rPr>
              <a:t>MODE_SYS -&gt; MODE_FIQ</a:t>
            </a:r>
          </a:p>
          <a:p>
            <a:pPr indent="0" fontAlgn="auto">
              <a:lnSpc>
                <a:spcPct val="125000"/>
              </a:lnSpc>
              <a:buFont typeface="Arial" panose="020B0604020202020204" pitchFamily="34" charset="0"/>
              <a:buNone/>
            </a:pPr>
            <a:r>
              <a:rPr lang="en-US" altLang="zh-CN" sz="1600" dirty="0">
                <a:solidFill>
                  <a:schemeClr val="bg1"/>
                </a:solidFill>
                <a:latin typeface="华文楷体" panose="02010600040101010101" charset="-122"/>
                <a:ea typeface="华文楷体" panose="02010600040101010101" charset="-122"/>
                <a:sym typeface="+mn-ea"/>
              </a:rPr>
              <a:t>		  </a:t>
            </a:r>
            <a:r>
              <a:rPr lang="zh-CN" altLang="en-US" sz="1600" dirty="0">
                <a:solidFill>
                  <a:schemeClr val="bg1"/>
                </a:solidFill>
                <a:latin typeface="华文楷体" panose="02010600040101010101" charset="-122"/>
                <a:ea typeface="华文楷体" panose="02010600040101010101" charset="-122"/>
                <a:sym typeface="+mn-ea"/>
              </a:rPr>
              <a:t>恢复</a:t>
            </a:r>
            <a:r>
              <a:rPr lang="en-US" altLang="zh-CN" sz="1600" dirty="0">
                <a:solidFill>
                  <a:schemeClr val="bg1"/>
                </a:solidFill>
                <a:latin typeface="华文楷体" panose="02010600040101010101" charset="-122"/>
                <a:ea typeface="华文楷体" panose="02010600040101010101" charset="-122"/>
                <a:sym typeface="+mn-ea"/>
              </a:rPr>
              <a:t>CPSR</a:t>
            </a:r>
            <a:r>
              <a:rPr lang="zh-CN" altLang="en-US" sz="1600" dirty="0">
                <a:solidFill>
                  <a:schemeClr val="bg1"/>
                </a:solidFill>
                <a:latin typeface="华文楷体" panose="02010600040101010101" charset="-122"/>
                <a:ea typeface="华文楷体" panose="02010600040101010101" charset="-122"/>
                <a:sym typeface="+mn-ea"/>
              </a:rPr>
              <a:t>、</a:t>
            </a:r>
            <a:r>
              <a:rPr lang="en-US" altLang="zh-CN" sz="1600" dirty="0">
                <a:solidFill>
                  <a:schemeClr val="bg1"/>
                </a:solidFill>
                <a:latin typeface="华文楷体" panose="02010600040101010101" charset="-122"/>
                <a:ea typeface="华文楷体" panose="02010600040101010101" charset="-122"/>
                <a:sym typeface="+mn-ea"/>
              </a:rPr>
              <a:t>PC</a:t>
            </a:r>
          </a:p>
          <a:p>
            <a:pPr indent="0" fontAlgn="auto">
              <a:lnSpc>
                <a:spcPct val="125000"/>
              </a:lnSpc>
              <a:buFont typeface="Arial" panose="020B0604020202020204" pitchFamily="34" charset="0"/>
              <a:buNone/>
            </a:pPr>
            <a:r>
              <a:rPr lang="zh-CN" altLang="en-US" sz="1600" dirty="0">
                <a:solidFill>
                  <a:schemeClr val="bg1"/>
                </a:solidFill>
                <a:latin typeface="华文楷体" panose="02010600040101010101" charset="-122"/>
                <a:ea typeface="华文楷体" panose="02010600040101010101" charset="-122"/>
                <a:sym typeface="+mn-ea"/>
              </a:rPr>
              <a:t>继续执行：重新执行错误的指令</a:t>
            </a:r>
            <a:endParaRPr lang="en-US" altLang="zh-CN" sz="1600" dirty="0">
              <a:solidFill>
                <a:schemeClr val="bg1"/>
              </a:solidFill>
              <a:latin typeface="华文楷体" panose="02010600040101010101" charset="-122"/>
              <a:ea typeface="华文楷体" panose="02010600040101010101" charset="-122"/>
              <a:sym typeface="+mn-ea"/>
            </a:endParaRPr>
          </a:p>
        </p:txBody>
      </p:sp>
      <p:pic>
        <p:nvPicPr>
          <p:cNvPr id="7" name="图形 1">
            <a:extLst>
              <a:ext uri="{FF2B5EF4-FFF2-40B4-BE49-F238E27FC236}">
                <a16:creationId xmlns:a16="http://schemas.microsoft.com/office/drawing/2014/main" id="{7B2DED63-482A-F9C1-CA61-41211485CC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63524" y="1644053"/>
            <a:ext cx="5400040" cy="2776855"/>
          </a:xfrm>
          <a:prstGeom prst="rect">
            <a:avLst/>
          </a:prstGeom>
        </p:spPr>
      </p:pic>
      <p:sp>
        <p:nvSpPr>
          <p:cNvPr id="4" name="矩形 3">
            <a:extLst>
              <a:ext uri="{FF2B5EF4-FFF2-40B4-BE49-F238E27FC236}">
                <a16:creationId xmlns:a16="http://schemas.microsoft.com/office/drawing/2014/main" id="{B97427A9-5A13-D799-B596-1B0EA483613C}"/>
              </a:ext>
            </a:extLst>
          </p:cNvPr>
          <p:cNvSpPr/>
          <p:nvPr/>
        </p:nvSpPr>
        <p:spPr bwMode="auto">
          <a:xfrm>
            <a:off x="137159" y="120650"/>
            <a:ext cx="4801559"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流水线与寄存器堆</a:t>
            </a: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容错设计</a:t>
            </a:r>
          </a:p>
        </p:txBody>
      </p:sp>
    </p:spTree>
    <p:extLst>
      <p:ext uri="{BB962C8B-B14F-4D97-AF65-F5344CB8AC3E}">
        <p14:creationId xmlns:p14="http://schemas.microsoft.com/office/powerpoint/2010/main" val="1968294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9577" y="1990596"/>
            <a:ext cx="4563761" cy="193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8D329AD-5F5E-5827-5622-38031C44E8EC}"/>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solidFill>
                  <a:schemeClr val="tx1"/>
                </a:solidFill>
                <a:latin typeface="华文楷体" panose="02010600040101010101" charset="-122"/>
                <a:ea typeface="华文楷体" panose="02010600040101010101" charset="-122"/>
                <a:sym typeface="+mn-ea"/>
              </a:rPr>
              <a:t>自恢复三模冗余</a:t>
            </a:r>
            <a:endParaRPr lang="zh-CN" altLang="en-US" sz="2000" b="1" dirty="0">
              <a:solidFill>
                <a:schemeClr val="tx1"/>
              </a:solidFill>
              <a:latin typeface="华文楷体" panose="02010600040101010101" charset="-122"/>
              <a:ea typeface="华文楷体" panose="02010600040101010101" charset="-122"/>
            </a:endParaRPr>
          </a:p>
        </p:txBody>
      </p:sp>
      <p:sp>
        <p:nvSpPr>
          <p:cNvPr id="2" name="文本框 8">
            <a:extLst>
              <a:ext uri="{FF2B5EF4-FFF2-40B4-BE49-F238E27FC236}">
                <a16:creationId xmlns:a16="http://schemas.microsoft.com/office/drawing/2014/main" id="{C0621C8E-3688-189C-8432-32C04BC1B094}"/>
              </a:ext>
            </a:extLst>
          </p:cNvPr>
          <p:cNvSpPr txBox="1"/>
          <p:nvPr/>
        </p:nvSpPr>
        <p:spPr>
          <a:xfrm>
            <a:off x="437268" y="2571750"/>
            <a:ext cx="4345622" cy="762581"/>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对于影响处理器状态和立刻影响流水线的寄存器采用三模冗余或自恢复三模冗余</a:t>
            </a:r>
            <a:endParaRPr lang="en-US" altLang="zh-CN" dirty="0">
              <a:solidFill>
                <a:schemeClr val="bg1"/>
              </a:solidFill>
              <a:latin typeface="华文楷体" panose="02010600040101010101" charset="-122"/>
              <a:ea typeface="华文楷体" panose="02010600040101010101" charset="-122"/>
              <a:sym typeface="+mn-ea"/>
            </a:endParaRPr>
          </a:p>
        </p:txBody>
      </p:sp>
      <p:pic>
        <p:nvPicPr>
          <p:cNvPr id="6" name="图片 5">
            <a:extLst>
              <a:ext uri="{FF2B5EF4-FFF2-40B4-BE49-F238E27FC236}">
                <a16:creationId xmlns:a16="http://schemas.microsoft.com/office/drawing/2014/main" id="{382AA39D-2BE5-EC32-9A39-E301C827B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227" y="944080"/>
            <a:ext cx="3463196" cy="1734960"/>
          </a:xfrm>
          <a:prstGeom prst="rect">
            <a:avLst/>
          </a:prstGeom>
        </p:spPr>
      </p:pic>
      <p:pic>
        <p:nvPicPr>
          <p:cNvPr id="9" name="图片 8">
            <a:extLst>
              <a:ext uri="{FF2B5EF4-FFF2-40B4-BE49-F238E27FC236}">
                <a16:creationId xmlns:a16="http://schemas.microsoft.com/office/drawing/2014/main" id="{2438DF2F-2EDD-0590-8FE1-D528A611F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227" y="2829960"/>
            <a:ext cx="3463196" cy="2132047"/>
          </a:xfrm>
          <a:prstGeom prst="rect">
            <a:avLst/>
          </a:prstGeom>
        </p:spPr>
      </p:pic>
      <p:sp>
        <p:nvSpPr>
          <p:cNvPr id="4" name="矩形 3">
            <a:extLst>
              <a:ext uri="{FF2B5EF4-FFF2-40B4-BE49-F238E27FC236}">
                <a16:creationId xmlns:a16="http://schemas.microsoft.com/office/drawing/2014/main" id="{8534106A-3F65-4285-7C31-A1D2141E992F}"/>
              </a:ext>
            </a:extLst>
          </p:cNvPr>
          <p:cNvSpPr/>
          <p:nvPr/>
        </p:nvSpPr>
        <p:spPr bwMode="auto">
          <a:xfrm>
            <a:off x="137159" y="120650"/>
            <a:ext cx="4801559"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流水线与寄存器堆</a:t>
            </a: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容错设计</a:t>
            </a:r>
          </a:p>
        </p:txBody>
      </p:sp>
    </p:spTree>
    <p:extLst>
      <p:ext uri="{BB962C8B-B14F-4D97-AF65-F5344CB8AC3E}">
        <p14:creationId xmlns:p14="http://schemas.microsoft.com/office/powerpoint/2010/main" val="333866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07157"/>
            <a:ext cx="9144000" cy="11363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文本框 6"/>
          <p:cNvSpPr txBox="1">
            <a:spLocks noChangeArrowheads="1"/>
          </p:cNvSpPr>
          <p:nvPr/>
        </p:nvSpPr>
        <p:spPr bwMode="auto">
          <a:xfrm>
            <a:off x="1948645" y="2680411"/>
            <a:ext cx="52467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accent1"/>
                </a:solidFill>
                <a:latin typeface="华文楷体" panose="02010600040101010101" charset="-122"/>
                <a:ea typeface="华文楷体" panose="02010600040101010101" charset="-122"/>
              </a:rPr>
              <a:t>Cache SEU</a:t>
            </a:r>
            <a:r>
              <a:rPr lang="zh-CN" altLang="en-US" sz="3600" b="1" dirty="0">
                <a:solidFill>
                  <a:schemeClr val="accent1"/>
                </a:solidFill>
                <a:latin typeface="华文楷体" panose="02010600040101010101" charset="-122"/>
                <a:ea typeface="华文楷体" panose="02010600040101010101" charset="-122"/>
              </a:rPr>
              <a:t>容错设计</a:t>
            </a:r>
          </a:p>
        </p:txBody>
      </p:sp>
      <p:sp>
        <p:nvSpPr>
          <p:cNvPr id="11" name="椭圆 10">
            <a:extLst>
              <a:ext uri="{FF2B5EF4-FFF2-40B4-BE49-F238E27FC236}">
                <a16:creationId xmlns:a16="http://schemas.microsoft.com/office/drawing/2014/main" id="{D0E1FF73-CF19-FE67-6CA8-9D4CEDBBA959}"/>
              </a:ext>
            </a:extLst>
          </p:cNvPr>
          <p:cNvSpPr/>
          <p:nvPr/>
        </p:nvSpPr>
        <p:spPr>
          <a:xfrm>
            <a:off x="4003827" y="863655"/>
            <a:ext cx="1136341" cy="1136341"/>
          </a:xfrm>
          <a:prstGeom prst="ellipse">
            <a:avLst/>
          </a:prstGeom>
          <a:solidFill>
            <a:schemeClr val="accent1"/>
          </a:solidFill>
          <a:ln w="19050">
            <a:noFill/>
          </a:ln>
          <a:effectLst>
            <a:outerShdw blurRad="254000" dist="12700" dir="5400000" sx="92000" sy="92000" algn="ctr">
              <a:srgbClr val="000000"/>
            </a:outerShdw>
            <a:softEdge rad="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Bahnschrift SemiBold" panose="020B0502040204020203" pitchFamily="34" charset="0"/>
              </a:rPr>
              <a:t>3</a:t>
            </a:r>
            <a:endParaRPr lang="zh-CN" altLang="en-US" sz="4400" dirty="0">
              <a:latin typeface="Bahnschrift SemiBold" panose="020B0502040204020203" pitchFamily="34" charset="0"/>
            </a:endParaRPr>
          </a:p>
        </p:txBody>
      </p:sp>
    </p:spTree>
    <p:extLst>
      <p:ext uri="{BB962C8B-B14F-4D97-AF65-F5344CB8AC3E}">
        <p14:creationId xmlns:p14="http://schemas.microsoft.com/office/powerpoint/2010/main" val="2626258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07157"/>
            <a:ext cx="9144000" cy="11363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文本框 6"/>
          <p:cNvSpPr txBox="1">
            <a:spLocks noChangeArrowheads="1"/>
          </p:cNvSpPr>
          <p:nvPr/>
        </p:nvSpPr>
        <p:spPr bwMode="auto">
          <a:xfrm>
            <a:off x="1948645" y="2680411"/>
            <a:ext cx="52467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华文楷体" panose="02010600040101010101" charset="-122"/>
                <a:ea typeface="华文楷体" panose="02010600040101010101" charset="-122"/>
              </a:rPr>
              <a:t>容错效果评估与开销对比</a:t>
            </a:r>
          </a:p>
        </p:txBody>
      </p:sp>
      <p:sp>
        <p:nvSpPr>
          <p:cNvPr id="11" name="椭圆 10">
            <a:extLst>
              <a:ext uri="{FF2B5EF4-FFF2-40B4-BE49-F238E27FC236}">
                <a16:creationId xmlns:a16="http://schemas.microsoft.com/office/drawing/2014/main" id="{D0E1FF73-CF19-FE67-6CA8-9D4CEDBBA959}"/>
              </a:ext>
            </a:extLst>
          </p:cNvPr>
          <p:cNvSpPr/>
          <p:nvPr/>
        </p:nvSpPr>
        <p:spPr>
          <a:xfrm>
            <a:off x="4003827" y="863655"/>
            <a:ext cx="1136341" cy="1136341"/>
          </a:xfrm>
          <a:prstGeom prst="ellipse">
            <a:avLst/>
          </a:prstGeom>
          <a:solidFill>
            <a:schemeClr val="accent1"/>
          </a:solidFill>
          <a:ln w="19050">
            <a:noFill/>
          </a:ln>
          <a:effectLst>
            <a:outerShdw blurRad="254000" dist="12700" dir="5400000" sx="92000" sy="92000" algn="ctr">
              <a:srgbClr val="000000"/>
            </a:outerShdw>
            <a:softEdge rad="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Bahnschrift SemiBold" panose="020B0502040204020203" pitchFamily="34" charset="0"/>
              </a:rPr>
              <a:t>4</a:t>
            </a:r>
            <a:endParaRPr lang="zh-CN" altLang="en-US" sz="4400" dirty="0">
              <a:latin typeface="Bahnschrift SemiBold" panose="020B0502040204020203" pitchFamily="34" charset="0"/>
            </a:endParaRPr>
          </a:p>
        </p:txBody>
      </p:sp>
    </p:spTree>
    <p:extLst>
      <p:ext uri="{BB962C8B-B14F-4D97-AF65-F5344CB8AC3E}">
        <p14:creationId xmlns:p14="http://schemas.microsoft.com/office/powerpoint/2010/main" val="3332247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59" y="120650"/>
            <a:ext cx="4220155"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容错效果评估</a:t>
            </a:r>
          </a:p>
        </p:txBody>
      </p:sp>
      <p:sp>
        <p:nvSpPr>
          <p:cNvPr id="20" name="矩形 19"/>
          <p:cNvSpPr/>
          <p:nvPr/>
        </p:nvSpPr>
        <p:spPr>
          <a:xfrm>
            <a:off x="329578" y="1819922"/>
            <a:ext cx="2575200" cy="216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8D329AD-5F5E-5827-5622-38031C44E8EC}"/>
              </a:ext>
            </a:extLst>
          </p:cNvPr>
          <p:cNvSpPr txBox="1"/>
          <p:nvPr/>
        </p:nvSpPr>
        <p:spPr>
          <a:xfrm>
            <a:off x="137160" y="868849"/>
            <a:ext cx="3786657"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solidFill>
                  <a:schemeClr val="tx1"/>
                </a:solidFill>
                <a:latin typeface="华文楷体" panose="02010600040101010101" charset="-122"/>
                <a:ea typeface="华文楷体" panose="02010600040101010101" charset="-122"/>
                <a:sym typeface="+mn-ea"/>
              </a:rPr>
              <a:t>流水线加固前后软错误率</a:t>
            </a:r>
            <a:endParaRPr lang="zh-CN" altLang="en-US" sz="2000" b="1" dirty="0">
              <a:solidFill>
                <a:schemeClr val="tx1"/>
              </a:solidFill>
              <a:latin typeface="华文楷体" panose="02010600040101010101" charset="-122"/>
              <a:ea typeface="华文楷体" panose="02010600040101010101" charset="-122"/>
            </a:endParaRPr>
          </a:p>
        </p:txBody>
      </p:sp>
      <p:sp>
        <p:nvSpPr>
          <p:cNvPr id="2" name="文本框 8">
            <a:extLst>
              <a:ext uri="{FF2B5EF4-FFF2-40B4-BE49-F238E27FC236}">
                <a16:creationId xmlns:a16="http://schemas.microsoft.com/office/drawing/2014/main" id="{C0621C8E-3688-189C-8432-32C04BC1B094}"/>
              </a:ext>
            </a:extLst>
          </p:cNvPr>
          <p:cNvSpPr txBox="1"/>
          <p:nvPr/>
        </p:nvSpPr>
        <p:spPr>
          <a:xfrm>
            <a:off x="472621" y="2291373"/>
            <a:ext cx="2323845" cy="1108830"/>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与敏感性分析同样的注入参数，对加固后的设计进行故障注入</a:t>
            </a:r>
            <a:endParaRPr lang="en-US" altLang="zh-CN" dirty="0">
              <a:solidFill>
                <a:schemeClr val="bg1"/>
              </a:solidFill>
              <a:latin typeface="华文楷体" panose="02010600040101010101" charset="-122"/>
              <a:ea typeface="华文楷体" panose="02010600040101010101" charset="-122"/>
              <a:sym typeface="+mn-ea"/>
            </a:endParaRPr>
          </a:p>
        </p:txBody>
      </p:sp>
      <p:graphicFrame>
        <p:nvGraphicFramePr>
          <p:cNvPr id="4" name="表格 3">
            <a:extLst>
              <a:ext uri="{FF2B5EF4-FFF2-40B4-BE49-F238E27FC236}">
                <a16:creationId xmlns:a16="http://schemas.microsoft.com/office/drawing/2014/main" id="{CF392283-08CD-77E4-F96A-F5370DA54A7E}"/>
              </a:ext>
            </a:extLst>
          </p:cNvPr>
          <p:cNvGraphicFramePr>
            <a:graphicFrameLocks noGrp="1"/>
          </p:cNvGraphicFramePr>
          <p:nvPr>
            <p:extLst>
              <p:ext uri="{D42A27DB-BD31-4B8C-83A1-F6EECF244321}">
                <p14:modId xmlns:p14="http://schemas.microsoft.com/office/powerpoint/2010/main" val="1192778007"/>
              </p:ext>
            </p:extLst>
          </p:nvPr>
        </p:nvGraphicFramePr>
        <p:xfrm>
          <a:off x="3740123" y="1486657"/>
          <a:ext cx="4998201" cy="2832682"/>
        </p:xfrm>
        <a:graphic>
          <a:graphicData uri="http://schemas.openxmlformats.org/drawingml/2006/table">
            <a:tbl>
              <a:tblPr firstRow="1" firstCol="1" bandRow="1">
                <a:tableStyleId>{5C22544A-7EE6-4342-B048-85BDC9FD1C3A}</a:tableStyleId>
              </a:tblPr>
              <a:tblGrid>
                <a:gridCol w="1742442">
                  <a:extLst>
                    <a:ext uri="{9D8B030D-6E8A-4147-A177-3AD203B41FA5}">
                      <a16:colId xmlns:a16="http://schemas.microsoft.com/office/drawing/2014/main" val="1149805729"/>
                    </a:ext>
                  </a:extLst>
                </a:gridCol>
                <a:gridCol w="1657705">
                  <a:extLst>
                    <a:ext uri="{9D8B030D-6E8A-4147-A177-3AD203B41FA5}">
                      <a16:colId xmlns:a16="http://schemas.microsoft.com/office/drawing/2014/main" val="3375196793"/>
                    </a:ext>
                  </a:extLst>
                </a:gridCol>
                <a:gridCol w="1598054">
                  <a:extLst>
                    <a:ext uri="{9D8B030D-6E8A-4147-A177-3AD203B41FA5}">
                      <a16:colId xmlns:a16="http://schemas.microsoft.com/office/drawing/2014/main" val="1585739281"/>
                    </a:ext>
                  </a:extLst>
                </a:gridCol>
              </a:tblGrid>
              <a:tr h="337352">
                <a:tc>
                  <a:txBody>
                    <a:bodyPr/>
                    <a:lstStyle/>
                    <a:p>
                      <a:pPr algn="ctr">
                        <a:lnSpc>
                          <a:spcPct val="125000"/>
                        </a:lnSpc>
                      </a:pPr>
                      <a:r>
                        <a:rPr lang="zh-CN" sz="1200" kern="100" dirty="0">
                          <a:effectLst/>
                        </a:rPr>
                        <a:t>模块名称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200" kern="100" dirty="0">
                          <a:effectLst/>
                        </a:rPr>
                        <a:t>加固前平均软错误率</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zh-CN" sz="1200" kern="100">
                          <a:effectLst/>
                        </a:rPr>
                        <a:t>加固后平均软错误率</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5499412"/>
                  </a:ext>
                </a:extLst>
              </a:tr>
              <a:tr h="249533">
                <a:tc>
                  <a:txBody>
                    <a:bodyPr/>
                    <a:lstStyle/>
                    <a:p>
                      <a:pPr algn="ctr">
                        <a:lnSpc>
                          <a:spcPct val="125000"/>
                        </a:lnSpc>
                      </a:pPr>
                      <a:r>
                        <a:rPr lang="en-US" sz="1200" kern="100">
                          <a:effectLst/>
                        </a:rPr>
                        <a:t>u_cpsr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dirty="0">
                          <a:effectLst/>
                        </a:rPr>
                        <a:t>90.00%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en-US" sz="1200" kern="100" dirty="0">
                          <a:effectLst/>
                        </a:rPr>
                        <a:t>0.25%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0195519"/>
                  </a:ext>
                </a:extLst>
              </a:tr>
              <a:tr h="249533">
                <a:tc>
                  <a:txBody>
                    <a:bodyPr/>
                    <a:lstStyle/>
                    <a:p>
                      <a:pPr algn="ctr">
                        <a:lnSpc>
                          <a:spcPct val="125000"/>
                        </a:lnSpc>
                      </a:pPr>
                      <a:r>
                        <a:rPr lang="en-US" sz="1200" kern="100">
                          <a:effectLst/>
                        </a:rPr>
                        <a:t>u_dpu_regbank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68.00%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en-US" sz="1200" kern="100" dirty="0">
                          <a:effectLst/>
                        </a:rPr>
                        <a:t>0.00%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5930389"/>
                  </a:ext>
                </a:extLst>
              </a:tr>
              <a:tr h="249533">
                <a:tc>
                  <a:txBody>
                    <a:bodyPr/>
                    <a:lstStyle/>
                    <a:p>
                      <a:pPr algn="ctr">
                        <a:lnSpc>
                          <a:spcPct val="125000"/>
                        </a:lnSpc>
                      </a:pPr>
                      <a:r>
                        <a:rPr lang="en-US" sz="1200" kern="100">
                          <a:effectLst/>
                        </a:rPr>
                        <a:t>u_dpu_br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67.00%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en-US" sz="1200" kern="100">
                          <a:effectLst/>
                        </a:rPr>
                        <a:t>0.63%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40631634"/>
                  </a:ext>
                </a:extLst>
              </a:tr>
              <a:tr h="249533">
                <a:tc>
                  <a:txBody>
                    <a:bodyPr/>
                    <a:lstStyle/>
                    <a:p>
                      <a:pPr algn="ctr">
                        <a:lnSpc>
                          <a:spcPct val="125000"/>
                        </a:lnSpc>
                      </a:pPr>
                      <a:r>
                        <a:rPr lang="en-US" sz="1200" kern="100">
                          <a:effectLst/>
                        </a:rPr>
                        <a:t>u_dpu_ldst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56.00%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en-US" sz="1200" kern="100" dirty="0">
                          <a:effectLst/>
                        </a:rPr>
                        <a:t>1.33%</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2694693"/>
                  </a:ext>
                </a:extLst>
              </a:tr>
              <a:tr h="249533">
                <a:tc>
                  <a:txBody>
                    <a:bodyPr/>
                    <a:lstStyle/>
                    <a:p>
                      <a:pPr algn="ctr">
                        <a:lnSpc>
                          <a:spcPct val="125000"/>
                        </a:lnSpc>
                      </a:pPr>
                      <a:r>
                        <a:rPr lang="en-US" sz="1200" kern="100">
                          <a:effectLst/>
                        </a:rPr>
                        <a:t>u_dpu_de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54.00%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en-US" sz="1200" kern="100" dirty="0">
                          <a:effectLst/>
                        </a:rPr>
                        <a:t>0.78%</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934553"/>
                  </a:ext>
                </a:extLst>
              </a:tr>
              <a:tr h="249533">
                <a:tc>
                  <a:txBody>
                    <a:bodyPr/>
                    <a:lstStyle/>
                    <a:p>
                      <a:pPr algn="ctr">
                        <a:lnSpc>
                          <a:spcPct val="125000"/>
                        </a:lnSpc>
                      </a:pPr>
                      <a:r>
                        <a:rPr lang="en-US" sz="1200" kern="100">
                          <a:effectLst/>
                        </a:rPr>
                        <a:t>u_dpu_cp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53.33%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en-US" sz="1200" kern="100">
                          <a:effectLst/>
                        </a:rPr>
                        <a:t>0.00%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2925440"/>
                  </a:ext>
                </a:extLst>
              </a:tr>
              <a:tr h="249533">
                <a:tc>
                  <a:txBody>
                    <a:bodyPr/>
                    <a:lstStyle/>
                    <a:p>
                      <a:pPr algn="ctr">
                        <a:lnSpc>
                          <a:spcPct val="125000"/>
                        </a:lnSpc>
                      </a:pPr>
                      <a:r>
                        <a:rPr lang="en-US" sz="1200" kern="100">
                          <a:effectLst/>
                        </a:rPr>
                        <a:t>u_dpu_ctl</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44.89%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en-US" sz="1200" kern="100" dirty="0">
                          <a:effectLst/>
                        </a:rPr>
                        <a:t>0.94%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4224248"/>
                  </a:ext>
                </a:extLst>
              </a:tr>
              <a:tr h="249533">
                <a:tc>
                  <a:txBody>
                    <a:bodyPr/>
                    <a:lstStyle/>
                    <a:p>
                      <a:pPr algn="ctr">
                        <a:lnSpc>
                          <a:spcPct val="125000"/>
                        </a:lnSpc>
                      </a:pPr>
                      <a:r>
                        <a:rPr lang="en-US" sz="1200" kern="100">
                          <a:effectLst/>
                        </a:rPr>
                        <a:t>u_dpu_dp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22.33%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en-US" sz="1200" kern="100" dirty="0">
                          <a:effectLst/>
                        </a:rPr>
                        <a:t>0.73%</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1925130"/>
                  </a:ext>
                </a:extLst>
              </a:tr>
              <a:tr h="249533">
                <a:tc>
                  <a:txBody>
                    <a:bodyPr/>
                    <a:lstStyle/>
                    <a:p>
                      <a:pPr algn="ctr">
                        <a:lnSpc>
                          <a:spcPct val="125000"/>
                        </a:lnSpc>
                      </a:pPr>
                      <a:r>
                        <a:rPr lang="en-US" sz="1200" kern="100">
                          <a:effectLst/>
                        </a:rPr>
                        <a:t>u_dpu_dbg</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8.00%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en-US" sz="1200" kern="100">
                          <a:effectLst/>
                        </a:rPr>
                        <a:t>0.00%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8282010"/>
                  </a:ext>
                </a:extLst>
              </a:tr>
              <a:tr h="249533">
                <a:tc>
                  <a:txBody>
                    <a:bodyPr/>
                    <a:lstStyle/>
                    <a:p>
                      <a:pPr algn="ctr">
                        <a:lnSpc>
                          <a:spcPct val="125000"/>
                        </a:lnSpc>
                      </a:pPr>
                      <a:r>
                        <a:rPr lang="en-US" sz="1200" kern="100">
                          <a:effectLst/>
                        </a:rPr>
                        <a:t>u_dpu_etmif</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0.00%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pPr>
                      <a:r>
                        <a:rPr lang="en-US" sz="1200" kern="100" dirty="0">
                          <a:effectLst/>
                        </a:rPr>
                        <a:t>0.00%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1460938"/>
                  </a:ext>
                </a:extLst>
              </a:tr>
            </a:tbl>
          </a:graphicData>
        </a:graphic>
      </p:graphicFrame>
      <p:sp>
        <p:nvSpPr>
          <p:cNvPr id="7" name="文本框 6">
            <a:extLst>
              <a:ext uri="{FF2B5EF4-FFF2-40B4-BE49-F238E27FC236}">
                <a16:creationId xmlns:a16="http://schemas.microsoft.com/office/drawing/2014/main" id="{4C88589B-1E9E-B55F-663B-266E4730EDDC}"/>
              </a:ext>
            </a:extLst>
          </p:cNvPr>
          <p:cNvSpPr txBox="1"/>
          <p:nvPr/>
        </p:nvSpPr>
        <p:spPr>
          <a:xfrm>
            <a:off x="5236363" y="4466490"/>
            <a:ext cx="2611498" cy="307777"/>
          </a:xfrm>
          <a:prstGeom prst="rect">
            <a:avLst/>
          </a:prstGeom>
          <a:noFill/>
        </p:spPr>
        <p:txBody>
          <a:bodyPr wrap="square">
            <a:spAutoFit/>
          </a:bodyPr>
          <a:lstStyle/>
          <a:p>
            <a:pPr algn="ctr"/>
            <a:r>
              <a:rPr lang="en-US" altLang="zh-CN" sz="1400" dirty="0">
                <a:latin typeface="华文楷体" panose="02010600040101010101" charset="-122"/>
                <a:ea typeface="华文楷体" panose="02010600040101010101" charset="-122"/>
                <a:sym typeface="+mn-ea"/>
              </a:rPr>
              <a:t>DPU</a:t>
            </a:r>
            <a:r>
              <a:rPr lang="zh-CN" altLang="en-US" sz="1400" dirty="0">
                <a:latin typeface="华文楷体" panose="02010600040101010101" charset="-122"/>
                <a:ea typeface="华文楷体" panose="02010600040101010101" charset="-122"/>
                <a:sym typeface="+mn-ea"/>
              </a:rPr>
              <a:t>各模块加固前后软错误率</a:t>
            </a:r>
            <a:endParaRPr lang="zh-CN" altLang="en-US" sz="1400" dirty="0"/>
          </a:p>
        </p:txBody>
      </p:sp>
    </p:spTree>
    <p:extLst>
      <p:ext uri="{BB962C8B-B14F-4D97-AF65-F5344CB8AC3E}">
        <p14:creationId xmlns:p14="http://schemas.microsoft.com/office/powerpoint/2010/main" val="3572869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59" y="120650"/>
            <a:ext cx="4220155"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容错效果评估</a:t>
            </a:r>
          </a:p>
        </p:txBody>
      </p:sp>
      <p:sp>
        <p:nvSpPr>
          <p:cNvPr id="20" name="矩形 19"/>
          <p:cNvSpPr/>
          <p:nvPr/>
        </p:nvSpPr>
        <p:spPr>
          <a:xfrm>
            <a:off x="329578" y="1819922"/>
            <a:ext cx="2575200" cy="216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8D329AD-5F5E-5827-5622-38031C44E8EC}"/>
              </a:ext>
            </a:extLst>
          </p:cNvPr>
          <p:cNvSpPr txBox="1"/>
          <p:nvPr/>
        </p:nvSpPr>
        <p:spPr>
          <a:xfrm>
            <a:off x="137160" y="868849"/>
            <a:ext cx="3786657"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en-US" altLang="zh-CN" sz="2000" b="1" dirty="0">
                <a:solidFill>
                  <a:schemeClr val="tx1"/>
                </a:solidFill>
                <a:latin typeface="华文楷体" panose="02010600040101010101" charset="-122"/>
                <a:ea typeface="华文楷体" panose="02010600040101010101" charset="-122"/>
                <a:sym typeface="+mn-ea"/>
              </a:rPr>
              <a:t>Cache</a:t>
            </a:r>
            <a:r>
              <a:rPr lang="zh-CN" altLang="en-US" sz="2000" b="1" dirty="0">
                <a:solidFill>
                  <a:schemeClr val="tx1"/>
                </a:solidFill>
                <a:latin typeface="华文楷体" panose="02010600040101010101" charset="-122"/>
                <a:ea typeface="华文楷体" panose="02010600040101010101" charset="-122"/>
                <a:sym typeface="+mn-ea"/>
              </a:rPr>
              <a:t>加固前后软错误率</a:t>
            </a:r>
            <a:endParaRPr lang="zh-CN" altLang="en-US" sz="2000" b="1" dirty="0">
              <a:solidFill>
                <a:schemeClr val="tx1"/>
              </a:solidFill>
              <a:latin typeface="华文楷体" panose="02010600040101010101" charset="-122"/>
              <a:ea typeface="华文楷体" panose="02010600040101010101" charset="-122"/>
            </a:endParaRPr>
          </a:p>
        </p:txBody>
      </p:sp>
      <p:sp>
        <p:nvSpPr>
          <p:cNvPr id="2" name="文本框 8">
            <a:extLst>
              <a:ext uri="{FF2B5EF4-FFF2-40B4-BE49-F238E27FC236}">
                <a16:creationId xmlns:a16="http://schemas.microsoft.com/office/drawing/2014/main" id="{C0621C8E-3688-189C-8432-32C04BC1B094}"/>
              </a:ext>
            </a:extLst>
          </p:cNvPr>
          <p:cNvSpPr txBox="1"/>
          <p:nvPr/>
        </p:nvSpPr>
        <p:spPr>
          <a:xfrm>
            <a:off x="472621" y="2291373"/>
            <a:ext cx="2323845" cy="1108830"/>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与敏感性分析同样的注入参数，对加固后的设计进行故障注入</a:t>
            </a:r>
            <a:endParaRPr lang="en-US" altLang="zh-CN" dirty="0">
              <a:solidFill>
                <a:schemeClr val="bg1"/>
              </a:solidFill>
              <a:latin typeface="华文楷体" panose="02010600040101010101" charset="-122"/>
              <a:ea typeface="华文楷体" panose="02010600040101010101" charset="-122"/>
              <a:sym typeface="+mn-ea"/>
            </a:endParaRPr>
          </a:p>
        </p:txBody>
      </p:sp>
      <p:sp>
        <p:nvSpPr>
          <p:cNvPr id="7" name="文本框 6">
            <a:extLst>
              <a:ext uri="{FF2B5EF4-FFF2-40B4-BE49-F238E27FC236}">
                <a16:creationId xmlns:a16="http://schemas.microsoft.com/office/drawing/2014/main" id="{4C88589B-1E9E-B55F-663B-266E4730EDDC}"/>
              </a:ext>
            </a:extLst>
          </p:cNvPr>
          <p:cNvSpPr txBox="1"/>
          <p:nvPr/>
        </p:nvSpPr>
        <p:spPr>
          <a:xfrm>
            <a:off x="5236363" y="4466490"/>
            <a:ext cx="2611498" cy="307777"/>
          </a:xfrm>
          <a:prstGeom prst="rect">
            <a:avLst/>
          </a:prstGeom>
          <a:noFill/>
        </p:spPr>
        <p:txBody>
          <a:bodyPr wrap="square">
            <a:spAutoFit/>
          </a:bodyPr>
          <a:lstStyle/>
          <a:p>
            <a:pPr algn="ctr"/>
            <a:r>
              <a:rPr lang="en-US" altLang="zh-CN" sz="1400" dirty="0">
                <a:latin typeface="华文楷体" panose="02010600040101010101" charset="-122"/>
                <a:ea typeface="华文楷体" panose="02010600040101010101" charset="-122"/>
                <a:sym typeface="+mn-ea"/>
              </a:rPr>
              <a:t>DPU</a:t>
            </a:r>
            <a:r>
              <a:rPr lang="zh-CN" altLang="en-US" sz="1400" dirty="0">
                <a:latin typeface="华文楷体" panose="02010600040101010101" charset="-122"/>
                <a:ea typeface="华文楷体" panose="02010600040101010101" charset="-122"/>
                <a:sym typeface="+mn-ea"/>
              </a:rPr>
              <a:t>各模块加固前后软错误率</a:t>
            </a:r>
            <a:endParaRPr lang="zh-CN" altLang="en-US" sz="1400" dirty="0"/>
          </a:p>
        </p:txBody>
      </p:sp>
    </p:spTree>
    <p:extLst>
      <p:ext uri="{BB962C8B-B14F-4D97-AF65-F5344CB8AC3E}">
        <p14:creationId xmlns:p14="http://schemas.microsoft.com/office/powerpoint/2010/main" val="2403505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59" y="120650"/>
            <a:ext cx="4220155"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开销对比</a:t>
            </a:r>
          </a:p>
        </p:txBody>
      </p:sp>
      <p:sp>
        <p:nvSpPr>
          <p:cNvPr id="20" name="矩形 19"/>
          <p:cNvSpPr/>
          <p:nvPr/>
        </p:nvSpPr>
        <p:spPr>
          <a:xfrm>
            <a:off x="329577" y="1607685"/>
            <a:ext cx="3416800" cy="26930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8D329AD-5F5E-5827-5622-38031C44E8EC}"/>
              </a:ext>
            </a:extLst>
          </p:cNvPr>
          <p:cNvSpPr txBox="1"/>
          <p:nvPr/>
        </p:nvSpPr>
        <p:spPr>
          <a:xfrm>
            <a:off x="137161" y="868849"/>
            <a:ext cx="3246120"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solidFill>
                  <a:schemeClr val="tx1"/>
                </a:solidFill>
                <a:latin typeface="华文楷体" panose="02010600040101010101" charset="-122"/>
                <a:ea typeface="华文楷体" panose="02010600040101010101" charset="-122"/>
                <a:sym typeface="+mn-ea"/>
              </a:rPr>
              <a:t>资源利用情况</a:t>
            </a:r>
            <a:endParaRPr lang="zh-CN" altLang="en-US" sz="2000" b="1" dirty="0">
              <a:solidFill>
                <a:schemeClr val="tx1"/>
              </a:solidFill>
              <a:latin typeface="华文楷体" panose="02010600040101010101" charset="-122"/>
              <a:ea typeface="华文楷体" panose="02010600040101010101" charset="-122"/>
            </a:endParaRPr>
          </a:p>
        </p:txBody>
      </p:sp>
      <p:sp>
        <p:nvSpPr>
          <p:cNvPr id="2" name="文本框 8">
            <a:extLst>
              <a:ext uri="{FF2B5EF4-FFF2-40B4-BE49-F238E27FC236}">
                <a16:creationId xmlns:a16="http://schemas.microsoft.com/office/drawing/2014/main" id="{C0621C8E-3688-189C-8432-32C04BC1B094}"/>
              </a:ext>
            </a:extLst>
          </p:cNvPr>
          <p:cNvSpPr txBox="1"/>
          <p:nvPr/>
        </p:nvSpPr>
        <p:spPr>
          <a:xfrm>
            <a:off x="449194" y="1880410"/>
            <a:ext cx="3177565" cy="2147576"/>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流水线</a:t>
            </a:r>
            <a:r>
              <a:rPr lang="en-US" altLang="zh-CN" dirty="0">
                <a:solidFill>
                  <a:schemeClr val="bg1"/>
                </a:solidFill>
                <a:latin typeface="华文楷体" panose="02010600040101010101" charset="-122"/>
                <a:ea typeface="华文楷体" panose="02010600040101010101" charset="-122"/>
                <a:sym typeface="+mn-ea"/>
              </a:rPr>
              <a:t>Lockstep</a:t>
            </a:r>
            <a:r>
              <a:rPr lang="zh-CN" altLang="en-US" dirty="0">
                <a:solidFill>
                  <a:schemeClr val="bg1"/>
                </a:solidFill>
                <a:latin typeface="华文楷体" panose="02010600040101010101" charset="-122"/>
                <a:ea typeface="华文楷体" panose="02010600040101010101" charset="-122"/>
                <a:sym typeface="+mn-ea"/>
              </a:rPr>
              <a:t>资源消耗未增加一倍，这是因为</a:t>
            </a:r>
            <a:r>
              <a:rPr lang="en-US" altLang="zh-CN" dirty="0">
                <a:solidFill>
                  <a:schemeClr val="bg1"/>
                </a:solidFill>
                <a:latin typeface="华文楷体" panose="02010600040101010101" charset="-122"/>
                <a:ea typeface="华文楷体" panose="02010600040101010101" charset="-122"/>
                <a:sym typeface="+mn-ea"/>
              </a:rPr>
              <a:t>Slave</a:t>
            </a:r>
            <a:r>
              <a:rPr lang="zh-CN" altLang="en-US" dirty="0">
                <a:solidFill>
                  <a:schemeClr val="bg1"/>
                </a:solidFill>
                <a:latin typeface="华文楷体" panose="02010600040101010101" charset="-122"/>
                <a:ea typeface="华文楷体" panose="02010600040101010101" charset="-122"/>
                <a:sym typeface="+mn-ea"/>
              </a:rPr>
              <a:t>处理器内核中有些信号并未使用，相关的逻辑也在综合中被优化，包括和内存模块交互数据相关的逻辑。</a:t>
            </a:r>
            <a:endParaRPr lang="en-US" altLang="zh-CN" dirty="0">
              <a:solidFill>
                <a:schemeClr val="bg1"/>
              </a:solidFill>
              <a:latin typeface="华文楷体" panose="02010600040101010101" charset="-122"/>
              <a:ea typeface="华文楷体" panose="02010600040101010101" charset="-122"/>
              <a:sym typeface="+mn-ea"/>
            </a:endParaRPr>
          </a:p>
        </p:txBody>
      </p:sp>
      <p:sp>
        <p:nvSpPr>
          <p:cNvPr id="7" name="文本框 6">
            <a:extLst>
              <a:ext uri="{FF2B5EF4-FFF2-40B4-BE49-F238E27FC236}">
                <a16:creationId xmlns:a16="http://schemas.microsoft.com/office/drawing/2014/main" id="{4C88589B-1E9E-B55F-663B-266E4730EDDC}"/>
              </a:ext>
            </a:extLst>
          </p:cNvPr>
          <p:cNvSpPr txBox="1"/>
          <p:nvPr/>
        </p:nvSpPr>
        <p:spPr>
          <a:xfrm>
            <a:off x="5178951" y="4430193"/>
            <a:ext cx="2579966" cy="307777"/>
          </a:xfrm>
          <a:prstGeom prst="rect">
            <a:avLst/>
          </a:prstGeom>
          <a:noFill/>
        </p:spPr>
        <p:txBody>
          <a:bodyPr wrap="square">
            <a:spAutoFit/>
          </a:bodyPr>
          <a:lstStyle/>
          <a:p>
            <a:pPr algn="ctr"/>
            <a:r>
              <a:rPr lang="zh-CN" altLang="en-US" sz="1400" dirty="0">
                <a:latin typeface="华文楷体" panose="02010600040101010101" charset="-122"/>
                <a:ea typeface="华文楷体" panose="02010600040101010101" charset="-122"/>
                <a:sym typeface="+mn-ea"/>
              </a:rPr>
              <a:t>加固前后资源统计</a:t>
            </a:r>
            <a:endParaRPr lang="zh-CN" altLang="en-US" sz="1400" dirty="0"/>
          </a:p>
        </p:txBody>
      </p:sp>
      <p:graphicFrame>
        <p:nvGraphicFramePr>
          <p:cNvPr id="8" name="表格 7">
            <a:extLst>
              <a:ext uri="{FF2B5EF4-FFF2-40B4-BE49-F238E27FC236}">
                <a16:creationId xmlns:a16="http://schemas.microsoft.com/office/drawing/2014/main" id="{98E70B1A-693F-0251-DF3E-4E296738DA5A}"/>
              </a:ext>
            </a:extLst>
          </p:cNvPr>
          <p:cNvGraphicFramePr>
            <a:graphicFrameLocks noGrp="1"/>
          </p:cNvGraphicFramePr>
          <p:nvPr>
            <p:extLst>
              <p:ext uri="{D42A27DB-BD31-4B8C-83A1-F6EECF244321}">
                <p14:modId xmlns:p14="http://schemas.microsoft.com/office/powerpoint/2010/main" val="2835563012"/>
              </p:ext>
            </p:extLst>
          </p:nvPr>
        </p:nvGraphicFramePr>
        <p:xfrm>
          <a:off x="3865994" y="1607685"/>
          <a:ext cx="5205881" cy="2693028"/>
        </p:xfrm>
        <a:graphic>
          <a:graphicData uri="http://schemas.openxmlformats.org/drawingml/2006/table">
            <a:tbl>
              <a:tblPr firstRow="1" firstCol="1" bandRow="1">
                <a:tableStyleId>{5C22544A-7EE6-4342-B048-85BDC9FD1C3A}</a:tableStyleId>
              </a:tblPr>
              <a:tblGrid>
                <a:gridCol w="2139334">
                  <a:extLst>
                    <a:ext uri="{9D8B030D-6E8A-4147-A177-3AD203B41FA5}">
                      <a16:colId xmlns:a16="http://schemas.microsoft.com/office/drawing/2014/main" val="3975683627"/>
                    </a:ext>
                  </a:extLst>
                </a:gridCol>
                <a:gridCol w="806292">
                  <a:extLst>
                    <a:ext uri="{9D8B030D-6E8A-4147-A177-3AD203B41FA5}">
                      <a16:colId xmlns:a16="http://schemas.microsoft.com/office/drawing/2014/main" val="2539626093"/>
                    </a:ext>
                  </a:extLst>
                </a:gridCol>
                <a:gridCol w="806292">
                  <a:extLst>
                    <a:ext uri="{9D8B030D-6E8A-4147-A177-3AD203B41FA5}">
                      <a16:colId xmlns:a16="http://schemas.microsoft.com/office/drawing/2014/main" val="1659994267"/>
                    </a:ext>
                  </a:extLst>
                </a:gridCol>
                <a:gridCol w="655382">
                  <a:extLst>
                    <a:ext uri="{9D8B030D-6E8A-4147-A177-3AD203B41FA5}">
                      <a16:colId xmlns:a16="http://schemas.microsoft.com/office/drawing/2014/main" val="3822037320"/>
                    </a:ext>
                  </a:extLst>
                </a:gridCol>
                <a:gridCol w="798581">
                  <a:extLst>
                    <a:ext uri="{9D8B030D-6E8A-4147-A177-3AD203B41FA5}">
                      <a16:colId xmlns:a16="http://schemas.microsoft.com/office/drawing/2014/main" val="2234581119"/>
                    </a:ext>
                  </a:extLst>
                </a:gridCol>
              </a:tblGrid>
              <a:tr h="558465">
                <a:tc rowSpan="2">
                  <a:txBody>
                    <a:bodyPr/>
                    <a:lstStyle/>
                    <a:p>
                      <a:pPr algn="ctr">
                        <a:lnSpc>
                          <a:spcPct val="125000"/>
                        </a:lnSpc>
                      </a:pPr>
                      <a:r>
                        <a:rPr lang="zh-CN" sz="1200" kern="100" dirty="0">
                          <a:effectLst/>
                        </a:rPr>
                        <a:t>加固方法</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ctr">
                        <a:lnSpc>
                          <a:spcPct val="125000"/>
                        </a:lnSpc>
                      </a:pPr>
                      <a:r>
                        <a:rPr lang="en-US" sz="1200" kern="100" dirty="0">
                          <a:effectLst/>
                        </a:rPr>
                        <a:t>LUT as Logic</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algn="ctr">
                        <a:lnSpc>
                          <a:spcPct val="125000"/>
                        </a:lnSpc>
                      </a:pPr>
                      <a:r>
                        <a:rPr lang="en-US" sz="1200" kern="100">
                          <a:effectLst/>
                        </a:rPr>
                        <a:t>Registers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3995051510"/>
                  </a:ext>
                </a:extLst>
              </a:tr>
              <a:tr h="716415">
                <a:tc vMerge="1">
                  <a:txBody>
                    <a:bodyPr/>
                    <a:lstStyle/>
                    <a:p>
                      <a:endParaRPr lang="zh-CN" altLang="en-US"/>
                    </a:p>
                  </a:txBody>
                  <a:tcPr/>
                </a:tc>
                <a:tc>
                  <a:txBody>
                    <a:bodyPr/>
                    <a:lstStyle/>
                    <a:p>
                      <a:pPr algn="ctr">
                        <a:lnSpc>
                          <a:spcPct val="125000"/>
                        </a:lnSpc>
                      </a:pPr>
                      <a:r>
                        <a:rPr lang="zh-CN" sz="1200" kern="100" dirty="0">
                          <a:effectLst/>
                        </a:rPr>
                        <a:t>资源数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200" kern="100">
                          <a:effectLst/>
                        </a:rPr>
                        <a:t>与未加固相比比值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200" kern="100">
                          <a:effectLst/>
                        </a:rPr>
                        <a:t>资源数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zh-CN" sz="1200" kern="100" dirty="0">
                          <a:effectLst/>
                        </a:rPr>
                        <a:t>与未加固相比比值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31190753"/>
                  </a:ext>
                </a:extLst>
              </a:tr>
              <a:tr h="472716">
                <a:tc>
                  <a:txBody>
                    <a:bodyPr/>
                    <a:lstStyle/>
                    <a:p>
                      <a:pPr algn="ctr">
                        <a:lnSpc>
                          <a:spcPct val="125000"/>
                        </a:lnSpc>
                      </a:pPr>
                      <a:r>
                        <a:rPr lang="zh-CN" sz="1200" kern="100">
                          <a:effectLst/>
                        </a:rPr>
                        <a:t>未加固</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29916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dirty="0">
                          <a:effectLst/>
                        </a:rPr>
                        <a:t>100.00%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13041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dirty="0">
                          <a:effectLst/>
                        </a:rPr>
                        <a:t>100.00%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82201759"/>
                  </a:ext>
                </a:extLst>
              </a:tr>
              <a:tr h="472716">
                <a:tc>
                  <a:txBody>
                    <a:bodyPr/>
                    <a:lstStyle/>
                    <a:p>
                      <a:pPr algn="ctr">
                        <a:lnSpc>
                          <a:spcPct val="125000"/>
                        </a:lnSpc>
                      </a:pPr>
                      <a:r>
                        <a:rPr lang="zh-CN" altLang="en-US" sz="1200" kern="100" dirty="0">
                          <a:effectLst/>
                        </a:rPr>
                        <a:t>流水线</a:t>
                      </a:r>
                      <a:r>
                        <a:rPr lang="en-US" sz="1200" kern="100" dirty="0">
                          <a:effectLst/>
                        </a:rPr>
                        <a:t>Lockstep</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53792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179.81%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dirty="0">
                          <a:effectLst/>
                        </a:rPr>
                        <a:t>24242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185.89%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1961960"/>
                  </a:ext>
                </a:extLst>
              </a:tr>
              <a:tr h="472716">
                <a:tc>
                  <a:txBody>
                    <a:bodyPr/>
                    <a:lstStyle/>
                    <a:p>
                      <a:pPr algn="ctr">
                        <a:lnSpc>
                          <a:spcPct val="125000"/>
                        </a:lnSpc>
                      </a:pPr>
                      <a:r>
                        <a:rPr lang="zh-CN" altLang="en-US" sz="1200" kern="100" dirty="0">
                          <a:effectLst/>
                        </a:rPr>
                        <a:t>流水线</a:t>
                      </a:r>
                      <a:r>
                        <a:rPr lang="en-US" sz="1200" kern="100" dirty="0">
                          <a:effectLst/>
                        </a:rPr>
                        <a:t>Lockstep+</a:t>
                      </a:r>
                      <a:r>
                        <a:rPr lang="zh-CN" sz="1200" kern="100" dirty="0">
                          <a:effectLst/>
                        </a:rPr>
                        <a:t>部分三模冗余</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dirty="0">
                          <a:effectLst/>
                        </a:rPr>
                        <a:t>54619</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a:effectLst/>
                        </a:rPr>
                        <a:t>182.57%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dirty="0">
                          <a:effectLst/>
                        </a:rPr>
                        <a:t>24452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5000"/>
                        </a:lnSpc>
                      </a:pPr>
                      <a:r>
                        <a:rPr lang="en-US" sz="1200" kern="100" dirty="0">
                          <a:effectLst/>
                        </a:rPr>
                        <a:t>187.50%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17874560"/>
                  </a:ext>
                </a:extLst>
              </a:tr>
            </a:tbl>
          </a:graphicData>
        </a:graphic>
      </p:graphicFrame>
    </p:spTree>
    <p:extLst>
      <p:ext uri="{BB962C8B-B14F-4D97-AF65-F5344CB8AC3E}">
        <p14:creationId xmlns:p14="http://schemas.microsoft.com/office/powerpoint/2010/main" val="1905228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07157"/>
            <a:ext cx="9144000" cy="11363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文本框 6"/>
          <p:cNvSpPr txBox="1">
            <a:spLocks noChangeArrowheads="1"/>
          </p:cNvSpPr>
          <p:nvPr/>
        </p:nvSpPr>
        <p:spPr bwMode="auto">
          <a:xfrm>
            <a:off x="1948645" y="2680411"/>
            <a:ext cx="52467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华文楷体" panose="02010600040101010101" charset="-122"/>
                <a:ea typeface="华文楷体" panose="02010600040101010101" charset="-122"/>
              </a:rPr>
              <a:t>未来工作</a:t>
            </a:r>
          </a:p>
        </p:txBody>
      </p:sp>
      <p:sp>
        <p:nvSpPr>
          <p:cNvPr id="11" name="椭圆 10">
            <a:extLst>
              <a:ext uri="{FF2B5EF4-FFF2-40B4-BE49-F238E27FC236}">
                <a16:creationId xmlns:a16="http://schemas.microsoft.com/office/drawing/2014/main" id="{D0E1FF73-CF19-FE67-6CA8-9D4CEDBBA959}"/>
              </a:ext>
            </a:extLst>
          </p:cNvPr>
          <p:cNvSpPr/>
          <p:nvPr/>
        </p:nvSpPr>
        <p:spPr>
          <a:xfrm>
            <a:off x="4003827" y="863655"/>
            <a:ext cx="1136341" cy="1136341"/>
          </a:xfrm>
          <a:prstGeom prst="ellipse">
            <a:avLst/>
          </a:prstGeom>
          <a:solidFill>
            <a:schemeClr val="accent1"/>
          </a:solidFill>
          <a:ln w="19050">
            <a:noFill/>
          </a:ln>
          <a:effectLst>
            <a:outerShdw blurRad="254000" dist="12700" dir="5400000" sx="92000" sy="92000" algn="ctr">
              <a:srgbClr val="000000"/>
            </a:outerShdw>
            <a:softEdge rad="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Bahnschrift SemiBold" panose="020B0502040204020203" pitchFamily="34" charset="0"/>
              </a:rPr>
              <a:t>5</a:t>
            </a:r>
            <a:endParaRPr lang="zh-CN" altLang="en-US" sz="4400" dirty="0">
              <a:latin typeface="Bahnschrift SemiBold" panose="020B0502040204020203" pitchFamily="34" charset="0"/>
            </a:endParaRPr>
          </a:p>
        </p:txBody>
      </p:sp>
    </p:spTree>
    <p:extLst>
      <p:ext uri="{BB962C8B-B14F-4D97-AF65-F5344CB8AC3E}">
        <p14:creationId xmlns:p14="http://schemas.microsoft.com/office/powerpoint/2010/main" val="1658972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59" y="120650"/>
            <a:ext cx="4220155" cy="461665"/>
          </a:xfrm>
          <a:prstGeom prst="rect">
            <a:avLst/>
          </a:prstGeom>
          <a:ln>
            <a:noFill/>
          </a:ln>
        </p:spPr>
        <p:txBody>
          <a:bodyPr wrap="square">
            <a:spAutoFit/>
          </a:bodyPr>
          <a:lstStyle/>
          <a:p>
            <a:pPr>
              <a:defRPr/>
            </a:pP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未来工作</a:t>
            </a:r>
          </a:p>
        </p:txBody>
      </p:sp>
      <p:sp>
        <p:nvSpPr>
          <p:cNvPr id="20" name="矩形 19"/>
          <p:cNvSpPr/>
          <p:nvPr/>
        </p:nvSpPr>
        <p:spPr>
          <a:xfrm>
            <a:off x="329576" y="1018572"/>
            <a:ext cx="8365229" cy="37501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8">
            <a:extLst>
              <a:ext uri="{FF2B5EF4-FFF2-40B4-BE49-F238E27FC236}">
                <a16:creationId xmlns:a16="http://schemas.microsoft.com/office/drawing/2014/main" id="{C0621C8E-3688-189C-8432-32C04BC1B094}"/>
              </a:ext>
            </a:extLst>
          </p:cNvPr>
          <p:cNvSpPr txBox="1"/>
          <p:nvPr/>
        </p:nvSpPr>
        <p:spPr>
          <a:xfrm>
            <a:off x="449195" y="1447862"/>
            <a:ext cx="8011900" cy="2840073"/>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① 进一步完善流水线容错。包括内核中应该三模冗余加固的寄存器，</a:t>
            </a:r>
            <a:r>
              <a:rPr lang="en-US" altLang="zh-CN" dirty="0">
                <a:solidFill>
                  <a:schemeClr val="bg1"/>
                </a:solidFill>
                <a:latin typeface="华文楷体" panose="02010600040101010101" charset="-122"/>
                <a:ea typeface="华文楷体" panose="02010600040101010101" charset="-122"/>
                <a:sym typeface="+mn-ea"/>
              </a:rPr>
              <a:t>Lockstep</a:t>
            </a:r>
            <a:r>
              <a:rPr lang="zh-CN" altLang="en-US" dirty="0">
                <a:solidFill>
                  <a:schemeClr val="bg1"/>
                </a:solidFill>
                <a:latin typeface="华文楷体" panose="02010600040101010101" charset="-122"/>
                <a:ea typeface="华文楷体" panose="02010600040101010101" charset="-122"/>
                <a:sym typeface="+mn-ea"/>
              </a:rPr>
              <a:t>方法中的故障屏蔽功能（保证内核不会将错误传递至存储器）。</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② 核心模块</a:t>
            </a:r>
            <a:r>
              <a:rPr lang="en-US" altLang="zh-CN" dirty="0">
                <a:solidFill>
                  <a:schemeClr val="bg1"/>
                </a:solidFill>
                <a:latin typeface="华文楷体" panose="02010600040101010101" charset="-122"/>
                <a:ea typeface="华文楷体" panose="02010600040101010101" charset="-122"/>
                <a:sym typeface="+mn-ea"/>
              </a:rPr>
              <a:t>FSM</a:t>
            </a:r>
            <a:r>
              <a:rPr lang="zh-CN" altLang="en-US" dirty="0">
                <a:solidFill>
                  <a:schemeClr val="bg1"/>
                </a:solidFill>
                <a:latin typeface="华文楷体" panose="02010600040101010101" charset="-122"/>
                <a:ea typeface="华文楷体" panose="02010600040101010101" charset="-122"/>
                <a:sym typeface="+mn-ea"/>
              </a:rPr>
              <a:t>的容错设计。</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③ 总线</a:t>
            </a:r>
            <a:r>
              <a:rPr lang="zh-CN" altLang="en-US">
                <a:solidFill>
                  <a:schemeClr val="bg1"/>
                </a:solidFill>
                <a:latin typeface="华文楷体" panose="02010600040101010101" charset="-122"/>
                <a:ea typeface="华文楷体" panose="02010600040101010101" charset="-122"/>
                <a:sym typeface="+mn-ea"/>
              </a:rPr>
              <a:t>与串口模块的</a:t>
            </a:r>
            <a:r>
              <a:rPr lang="zh-CN" altLang="en-US" dirty="0">
                <a:solidFill>
                  <a:schemeClr val="bg1"/>
                </a:solidFill>
                <a:latin typeface="华文楷体" panose="02010600040101010101" charset="-122"/>
                <a:ea typeface="华文楷体" panose="02010600040101010101" charset="-122"/>
                <a:sym typeface="+mn-ea"/>
              </a:rPr>
              <a:t>容错设计。</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④ </a:t>
            </a:r>
            <a:r>
              <a:rPr lang="en-US" altLang="zh-CN" dirty="0">
                <a:solidFill>
                  <a:schemeClr val="bg1"/>
                </a:solidFill>
                <a:latin typeface="华文楷体" panose="02010600040101010101" charset="-122"/>
                <a:ea typeface="华文楷体" panose="02010600040101010101" charset="-122"/>
                <a:sym typeface="+mn-ea"/>
              </a:rPr>
              <a:t>FPGA</a:t>
            </a:r>
            <a:r>
              <a:rPr lang="zh-CN" altLang="en-US" dirty="0">
                <a:solidFill>
                  <a:schemeClr val="bg1"/>
                </a:solidFill>
                <a:latin typeface="华文楷体" panose="02010600040101010101" charset="-122"/>
                <a:ea typeface="华文楷体" panose="02010600040101010101" charset="-122"/>
                <a:sym typeface="+mn-ea"/>
              </a:rPr>
              <a:t>的实现与验证。</a:t>
            </a:r>
            <a:endParaRPr lang="en-US" altLang="zh-CN" dirty="0">
              <a:solidFill>
                <a:schemeClr val="bg1"/>
              </a:solidFill>
              <a:latin typeface="华文楷体" panose="02010600040101010101" charset="-122"/>
              <a:ea typeface="华文楷体" panose="02010600040101010101" charset="-122"/>
              <a:sym typeface="+mn-ea"/>
            </a:endParaRPr>
          </a:p>
        </p:txBody>
      </p:sp>
    </p:spTree>
    <p:extLst>
      <p:ext uri="{BB962C8B-B14F-4D97-AF65-F5344CB8AC3E}">
        <p14:creationId xmlns:p14="http://schemas.microsoft.com/office/powerpoint/2010/main" val="144360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47215"/>
            <a:ext cx="9144000" cy="26490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bwMode="auto">
          <a:xfrm>
            <a:off x="3556337" y="2096565"/>
            <a:ext cx="2031325" cy="646331"/>
          </a:xfrm>
          <a:prstGeom prst="rect">
            <a:avLst/>
          </a:prstGeom>
          <a:ln>
            <a:noFill/>
          </a:ln>
        </p:spPr>
        <p:txBody>
          <a:bodyPr wrap="none">
            <a:spAutoFit/>
          </a:bodyPr>
          <a:lstStyle/>
          <a:p>
            <a:pPr algn="ctr">
              <a:defRPr/>
            </a:pPr>
            <a:r>
              <a:rPr lang="zh-CN" altLang="en-US" sz="3600" b="1" kern="100" dirty="0">
                <a:solidFill>
                  <a:schemeClr val="bg1"/>
                </a:solidFill>
                <a:latin typeface="华文楷体" panose="02010600040101010101" charset="-122"/>
                <a:ea typeface="华文楷体" panose="02010600040101010101" charset="-122"/>
                <a:cs typeface="Times New Roman" panose="02020603050405020304" pitchFamily="18" charset="0"/>
              </a:rPr>
              <a:t>感谢聆听</a:t>
            </a:r>
          </a:p>
        </p:txBody>
      </p:sp>
      <p:sp>
        <p:nvSpPr>
          <p:cNvPr id="19" name="矩形 18"/>
          <p:cNvSpPr/>
          <p:nvPr/>
        </p:nvSpPr>
        <p:spPr>
          <a:xfrm>
            <a:off x="2253219" y="2935142"/>
            <a:ext cx="4637562" cy="275590"/>
          </a:xfrm>
          <a:prstGeom prst="rect">
            <a:avLst/>
          </a:prstGeom>
          <a:ln>
            <a:noFill/>
          </a:ln>
        </p:spPr>
        <p:txBody>
          <a:bodyPr wrap="square">
            <a:spAutoFit/>
          </a:bodyPr>
          <a:lstStyle/>
          <a:p>
            <a:pPr algn="ctr"/>
            <a:r>
              <a:rPr lang="en-US" altLang="zh-CN" sz="1200" dirty="0">
                <a:solidFill>
                  <a:schemeClr val="bg1"/>
                </a:solidFill>
                <a:latin typeface="Arial" panose="020B0604020202020204"/>
              </a:rPr>
              <a:t>THANK YOU FOR YOUR LISTEN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07157"/>
            <a:ext cx="9144000" cy="11363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文本框 6"/>
          <p:cNvSpPr txBox="1">
            <a:spLocks noChangeArrowheads="1"/>
          </p:cNvSpPr>
          <p:nvPr/>
        </p:nvSpPr>
        <p:spPr bwMode="auto">
          <a:xfrm>
            <a:off x="1568366" y="2497174"/>
            <a:ext cx="60072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accent1"/>
                </a:solidFill>
                <a:latin typeface="华文楷体" panose="02010600040101010101" charset="-122"/>
                <a:ea typeface="华文楷体" panose="02010600040101010101" charset="-122"/>
              </a:rPr>
              <a:t>Cortex-R4 SEU</a:t>
            </a:r>
            <a:r>
              <a:rPr lang="zh-CN" altLang="en-US" sz="3600" b="1" dirty="0">
                <a:solidFill>
                  <a:schemeClr val="accent1"/>
                </a:solidFill>
                <a:latin typeface="华文楷体" panose="02010600040101010101" charset="-122"/>
                <a:ea typeface="华文楷体" panose="02010600040101010101" charset="-122"/>
              </a:rPr>
              <a:t>敏感性分析</a:t>
            </a:r>
          </a:p>
        </p:txBody>
      </p:sp>
      <p:sp>
        <p:nvSpPr>
          <p:cNvPr id="11" name="椭圆 10">
            <a:extLst>
              <a:ext uri="{FF2B5EF4-FFF2-40B4-BE49-F238E27FC236}">
                <a16:creationId xmlns:a16="http://schemas.microsoft.com/office/drawing/2014/main" id="{D0E1FF73-CF19-FE67-6CA8-9D4CEDBBA959}"/>
              </a:ext>
            </a:extLst>
          </p:cNvPr>
          <p:cNvSpPr/>
          <p:nvPr/>
        </p:nvSpPr>
        <p:spPr>
          <a:xfrm>
            <a:off x="4003827" y="863655"/>
            <a:ext cx="1136341" cy="1136341"/>
          </a:xfrm>
          <a:prstGeom prst="ellipse">
            <a:avLst/>
          </a:prstGeom>
          <a:solidFill>
            <a:schemeClr val="accent1"/>
          </a:solidFill>
          <a:ln w="19050">
            <a:noFill/>
          </a:ln>
          <a:effectLst>
            <a:outerShdw blurRad="254000" dist="12700" dir="5400000" sx="92000" sy="92000" algn="ctr">
              <a:srgbClr val="000000"/>
            </a:outerShdw>
            <a:softEdge rad="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Bahnschrift SemiBold" panose="020B0502040204020203" pitchFamily="34" charset="0"/>
              </a:rPr>
              <a:t>1</a:t>
            </a:r>
            <a:endParaRPr lang="zh-CN" altLang="en-US" sz="4400" dirty="0">
              <a:latin typeface="Bahnschrift SemiBold" panose="020B0502040204020203" pitchFamily="34" charset="0"/>
            </a:endParaRPr>
          </a:p>
        </p:txBody>
      </p:sp>
    </p:spTree>
    <p:extLst>
      <p:ext uri="{BB962C8B-B14F-4D97-AF65-F5344CB8AC3E}">
        <p14:creationId xmlns:p14="http://schemas.microsoft.com/office/powerpoint/2010/main" val="346439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60" y="120650"/>
            <a:ext cx="4908666" cy="461665"/>
          </a:xfrm>
          <a:prstGeom prst="rect">
            <a:avLst/>
          </a:prstGeom>
          <a:ln>
            <a:noFill/>
          </a:ln>
        </p:spPr>
        <p:txBody>
          <a:bodyPr wrap="square">
            <a:spAutoFit/>
          </a:bodyPr>
          <a:lstStyle/>
          <a:p>
            <a:pPr>
              <a:defRPr/>
            </a:pP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Cortex-R4 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敏感性分析</a:t>
            </a:r>
          </a:p>
        </p:txBody>
      </p:sp>
      <p:sp>
        <p:nvSpPr>
          <p:cNvPr id="11" name="文本框 8"/>
          <p:cNvSpPr txBox="1"/>
          <p:nvPr/>
        </p:nvSpPr>
        <p:spPr>
          <a:xfrm>
            <a:off x="137160" y="868849"/>
            <a:ext cx="2988425"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en-US" altLang="zh-CN" sz="2000" b="1" dirty="0">
                <a:latin typeface="华文楷体" panose="02010600040101010101" charset="-122"/>
                <a:ea typeface="华文楷体" panose="02010600040101010101" charset="-122"/>
                <a:sym typeface="+mn-ea"/>
              </a:rPr>
              <a:t>ARMv7-R</a:t>
            </a:r>
            <a:r>
              <a:rPr lang="zh-CN" altLang="en-US" sz="2000" b="1" dirty="0">
                <a:latin typeface="华文楷体" panose="02010600040101010101" charset="-122"/>
                <a:ea typeface="华文楷体" panose="02010600040101010101" charset="-122"/>
                <a:sym typeface="+mn-ea"/>
              </a:rPr>
              <a:t>架构</a:t>
            </a:r>
            <a:endParaRPr lang="zh-CN" altLang="en-US" sz="2000" b="1" dirty="0">
              <a:solidFill>
                <a:schemeClr val="tx1"/>
              </a:solidFill>
              <a:latin typeface="华文楷体" panose="02010600040101010101" charset="-122"/>
              <a:ea typeface="华文楷体" panose="02010600040101010101" charset="-122"/>
            </a:endParaRPr>
          </a:p>
        </p:txBody>
      </p:sp>
      <p:sp>
        <p:nvSpPr>
          <p:cNvPr id="20" name="矩形 19"/>
          <p:cNvSpPr/>
          <p:nvPr/>
        </p:nvSpPr>
        <p:spPr>
          <a:xfrm>
            <a:off x="4638675" y="1875790"/>
            <a:ext cx="4505325" cy="29127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8"/>
          <p:cNvSpPr txBox="1"/>
          <p:nvPr/>
        </p:nvSpPr>
        <p:spPr>
          <a:xfrm>
            <a:off x="4856162" y="1982654"/>
            <a:ext cx="4070350" cy="2493824"/>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R0-R12			</a:t>
            </a:r>
            <a:r>
              <a:rPr lang="zh-CN" altLang="en-US" dirty="0">
                <a:solidFill>
                  <a:schemeClr val="bg1"/>
                </a:solidFill>
                <a:latin typeface="华文楷体" panose="02010600040101010101" charset="-122"/>
                <a:ea typeface="华文楷体" panose="02010600040101010101" charset="-122"/>
                <a:sym typeface="+mn-ea"/>
              </a:rPr>
              <a:t>通用寄存器</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R13				</a:t>
            </a:r>
            <a:r>
              <a:rPr lang="zh-CN" altLang="en-US" dirty="0">
                <a:solidFill>
                  <a:schemeClr val="bg1"/>
                </a:solidFill>
                <a:latin typeface="华文楷体" panose="02010600040101010101" charset="-122"/>
                <a:ea typeface="华文楷体" panose="02010600040101010101" charset="-122"/>
                <a:sym typeface="+mn-ea"/>
              </a:rPr>
              <a:t>堆栈指针</a:t>
            </a:r>
            <a:r>
              <a:rPr lang="en-US" altLang="zh-CN" dirty="0">
                <a:solidFill>
                  <a:schemeClr val="bg1"/>
                </a:solidFill>
                <a:latin typeface="华文楷体" panose="02010600040101010101" charset="-122"/>
                <a:ea typeface="华文楷体" panose="02010600040101010101" charset="-122"/>
                <a:sym typeface="+mn-ea"/>
              </a:rPr>
              <a:t>SP</a:t>
            </a: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R14				</a:t>
            </a:r>
            <a:r>
              <a:rPr lang="zh-CN" altLang="en-US" dirty="0">
                <a:solidFill>
                  <a:schemeClr val="bg1"/>
                </a:solidFill>
                <a:latin typeface="华文楷体" panose="02010600040101010101" charset="-122"/>
                <a:ea typeface="华文楷体" panose="02010600040101010101" charset="-122"/>
                <a:sym typeface="+mn-ea"/>
              </a:rPr>
              <a:t>链接寄存器</a:t>
            </a:r>
            <a:r>
              <a:rPr lang="en-US" altLang="zh-CN" dirty="0">
                <a:solidFill>
                  <a:schemeClr val="bg1"/>
                </a:solidFill>
                <a:latin typeface="华文楷体" panose="02010600040101010101" charset="-122"/>
                <a:ea typeface="华文楷体" panose="02010600040101010101" charset="-122"/>
                <a:sym typeface="+mn-ea"/>
              </a:rPr>
              <a:t>LR</a:t>
            </a: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R15				PC</a:t>
            </a: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CPSR			</a:t>
            </a:r>
            <a:r>
              <a:rPr lang="zh-CN" altLang="en-US" dirty="0">
                <a:solidFill>
                  <a:schemeClr val="bg1"/>
                </a:solidFill>
                <a:latin typeface="华文楷体" panose="02010600040101010101" charset="-122"/>
                <a:ea typeface="华文楷体" panose="02010600040101010101" charset="-122"/>
                <a:sym typeface="+mn-ea"/>
              </a:rPr>
              <a:t>程序状态寄存器</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SPSR			</a:t>
            </a:r>
            <a:r>
              <a:rPr lang="zh-CN" altLang="en-US" dirty="0">
                <a:solidFill>
                  <a:schemeClr val="bg1"/>
                </a:solidFill>
                <a:latin typeface="华文楷体" panose="02010600040101010101" charset="-122"/>
                <a:ea typeface="华文楷体" panose="02010600040101010101" charset="-122"/>
                <a:sym typeface="+mn-ea"/>
              </a:rPr>
              <a:t>保存程序状态寄存器</a:t>
            </a:r>
            <a:endParaRPr lang="en-US" altLang="zh-CN" dirty="0">
              <a:solidFill>
                <a:schemeClr val="bg1"/>
              </a:solidFill>
              <a:latin typeface="华文楷体" panose="02010600040101010101" charset="-122"/>
              <a:ea typeface="华文楷体" panose="02010600040101010101" charset="-122"/>
              <a:sym typeface="+mn-ea"/>
            </a:endParaRPr>
          </a:p>
        </p:txBody>
      </p:sp>
      <p:pic>
        <p:nvPicPr>
          <p:cNvPr id="3" name="图片 2">
            <a:extLst>
              <a:ext uri="{FF2B5EF4-FFF2-40B4-BE49-F238E27FC236}">
                <a16:creationId xmlns:a16="http://schemas.microsoft.com/office/drawing/2014/main" id="{31147044-80B5-B21F-2A60-DB12C75A59C4}"/>
              </a:ext>
            </a:extLst>
          </p:cNvPr>
          <p:cNvPicPr>
            <a:picLocks noChangeAspect="1"/>
          </p:cNvPicPr>
          <p:nvPr/>
        </p:nvPicPr>
        <p:blipFill>
          <a:blip r:embed="rId2"/>
          <a:stretch>
            <a:fillRect/>
          </a:stretch>
        </p:blipFill>
        <p:spPr>
          <a:xfrm>
            <a:off x="546734" y="1607686"/>
            <a:ext cx="3874453" cy="31808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60" y="120650"/>
            <a:ext cx="4908666" cy="461665"/>
          </a:xfrm>
          <a:prstGeom prst="rect">
            <a:avLst/>
          </a:prstGeom>
          <a:ln>
            <a:noFill/>
          </a:ln>
        </p:spPr>
        <p:txBody>
          <a:bodyPr wrap="square">
            <a:spAutoFit/>
          </a:bodyPr>
          <a:lstStyle/>
          <a:p>
            <a:pPr>
              <a:defRPr/>
            </a:pP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Cortex-R4 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敏感性分析</a:t>
            </a:r>
          </a:p>
        </p:txBody>
      </p:sp>
      <p:sp>
        <p:nvSpPr>
          <p:cNvPr id="20" name="矩形 19"/>
          <p:cNvSpPr/>
          <p:nvPr/>
        </p:nvSpPr>
        <p:spPr>
          <a:xfrm>
            <a:off x="4638675" y="1875790"/>
            <a:ext cx="4505325" cy="29127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8"/>
          <p:cNvSpPr txBox="1"/>
          <p:nvPr/>
        </p:nvSpPr>
        <p:spPr>
          <a:xfrm>
            <a:off x="4856162" y="1948462"/>
            <a:ext cx="4070350" cy="2840073"/>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PFU				</a:t>
            </a:r>
            <a:r>
              <a:rPr lang="zh-CN" altLang="en-US" dirty="0">
                <a:solidFill>
                  <a:schemeClr val="bg1"/>
                </a:solidFill>
                <a:latin typeface="华文楷体" panose="02010600040101010101" charset="-122"/>
                <a:ea typeface="华文楷体" panose="02010600040101010101" charset="-122"/>
                <a:sym typeface="+mn-ea"/>
              </a:rPr>
              <a:t>预取指单元</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获取指令并预译码</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DPU			</a:t>
            </a:r>
            <a:r>
              <a:rPr lang="zh-CN" altLang="en-US" dirty="0">
                <a:solidFill>
                  <a:schemeClr val="bg1"/>
                </a:solidFill>
                <a:latin typeface="华文楷体" panose="02010600040101010101" charset="-122"/>
                <a:ea typeface="华文楷体" panose="02010600040101010101" charset="-122"/>
                <a:sym typeface="+mn-ea"/>
              </a:rPr>
              <a:t>数据运算单元</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译码、发射、执行</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LSU				</a:t>
            </a:r>
            <a:r>
              <a:rPr lang="zh-CN" altLang="en-US" dirty="0">
                <a:solidFill>
                  <a:schemeClr val="bg1"/>
                </a:solidFill>
                <a:latin typeface="华文楷体" panose="02010600040101010101" charset="-122"/>
                <a:ea typeface="华文楷体" panose="02010600040101010101" charset="-122"/>
                <a:sym typeface="+mn-ea"/>
              </a:rPr>
              <a:t>存取单元</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加载和存储指令</a:t>
            </a:r>
            <a:endParaRPr lang="en-US" altLang="zh-CN" dirty="0">
              <a:solidFill>
                <a:schemeClr val="bg1"/>
              </a:solidFill>
              <a:latin typeface="华文楷体" panose="02010600040101010101" charset="-122"/>
              <a:ea typeface="华文楷体" panose="02010600040101010101" charset="-122"/>
              <a:sym typeface="+mn-ea"/>
            </a:endParaRPr>
          </a:p>
        </p:txBody>
      </p:sp>
      <p:pic>
        <p:nvPicPr>
          <p:cNvPr id="4" name="图片 3">
            <a:extLst>
              <a:ext uri="{FF2B5EF4-FFF2-40B4-BE49-F238E27FC236}">
                <a16:creationId xmlns:a16="http://schemas.microsoft.com/office/drawing/2014/main" id="{C5586E33-E6F7-8D0B-D453-E69D230ACDD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732" y="1556023"/>
            <a:ext cx="4021455" cy="3347085"/>
          </a:xfrm>
          <a:prstGeom prst="rect">
            <a:avLst/>
          </a:prstGeom>
          <a:noFill/>
          <a:ln>
            <a:noFill/>
          </a:ln>
        </p:spPr>
      </p:pic>
      <p:sp>
        <p:nvSpPr>
          <p:cNvPr id="6" name="文本框 8">
            <a:extLst>
              <a:ext uri="{FF2B5EF4-FFF2-40B4-BE49-F238E27FC236}">
                <a16:creationId xmlns:a16="http://schemas.microsoft.com/office/drawing/2014/main" id="{14DEE811-66D4-DC06-D8DD-9426B8A20134}"/>
              </a:ext>
            </a:extLst>
          </p:cNvPr>
          <p:cNvSpPr txBox="1"/>
          <p:nvPr/>
        </p:nvSpPr>
        <p:spPr>
          <a:xfrm>
            <a:off x="137160" y="868849"/>
            <a:ext cx="2988425"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en-US" altLang="zh-CN" sz="2000" b="1" dirty="0">
                <a:latin typeface="华文楷体" panose="02010600040101010101" charset="-122"/>
                <a:ea typeface="华文楷体" panose="02010600040101010101" charset="-122"/>
                <a:sym typeface="+mn-ea"/>
              </a:rPr>
              <a:t>Cortex-R4</a:t>
            </a:r>
            <a:r>
              <a:rPr lang="zh-CN" altLang="en-US" sz="2000" b="1" dirty="0">
                <a:latin typeface="华文楷体" panose="02010600040101010101" charset="-122"/>
                <a:ea typeface="华文楷体" panose="02010600040101010101" charset="-122"/>
                <a:sym typeface="+mn-ea"/>
              </a:rPr>
              <a:t>内核</a:t>
            </a:r>
            <a:endParaRPr lang="zh-CN" altLang="en-US" sz="2000" b="1" dirty="0">
              <a:solidFill>
                <a:schemeClr val="tx1"/>
              </a:solidFill>
              <a:latin typeface="华文楷体" panose="02010600040101010101" charset="-122"/>
              <a:ea typeface="华文楷体" panose="02010600040101010101" charset="-122"/>
            </a:endParaRPr>
          </a:p>
        </p:txBody>
      </p:sp>
    </p:spTree>
    <p:extLst>
      <p:ext uri="{BB962C8B-B14F-4D97-AF65-F5344CB8AC3E}">
        <p14:creationId xmlns:p14="http://schemas.microsoft.com/office/powerpoint/2010/main" val="11548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60" y="120650"/>
            <a:ext cx="4908666" cy="461665"/>
          </a:xfrm>
          <a:prstGeom prst="rect">
            <a:avLst/>
          </a:prstGeom>
          <a:ln>
            <a:noFill/>
          </a:ln>
        </p:spPr>
        <p:txBody>
          <a:bodyPr wrap="square">
            <a:spAutoFit/>
          </a:bodyPr>
          <a:lstStyle/>
          <a:p>
            <a:pPr>
              <a:defRPr/>
            </a:pP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Cortex-R4 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敏感性分析</a:t>
            </a:r>
          </a:p>
        </p:txBody>
      </p:sp>
      <p:sp>
        <p:nvSpPr>
          <p:cNvPr id="20" name="矩形 19"/>
          <p:cNvSpPr/>
          <p:nvPr/>
        </p:nvSpPr>
        <p:spPr>
          <a:xfrm>
            <a:off x="322808" y="1607686"/>
            <a:ext cx="4505325" cy="29127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8"/>
          <p:cNvSpPr txBox="1"/>
          <p:nvPr/>
        </p:nvSpPr>
        <p:spPr>
          <a:xfrm>
            <a:off x="501650" y="1644021"/>
            <a:ext cx="4070350" cy="2840073"/>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Fe1				</a:t>
            </a:r>
            <a:r>
              <a:rPr lang="zh-CN" altLang="en-US" dirty="0">
                <a:solidFill>
                  <a:schemeClr val="bg1"/>
                </a:solidFill>
                <a:latin typeface="华文楷体" panose="02010600040101010101" charset="-122"/>
                <a:ea typeface="华文楷体" panose="02010600040101010101" charset="-122"/>
                <a:sym typeface="+mn-ea"/>
              </a:rPr>
              <a:t>预取指</a:t>
            </a:r>
            <a:r>
              <a:rPr lang="en-US" altLang="zh-CN" dirty="0">
                <a:solidFill>
                  <a:schemeClr val="bg1"/>
                </a:solidFill>
                <a:latin typeface="华文楷体" panose="02010600040101010101" charset="-122"/>
                <a:ea typeface="华文楷体" panose="02010600040101010101" charset="-122"/>
                <a:sym typeface="+mn-ea"/>
              </a:rPr>
              <a:t>1</a:t>
            </a:r>
          </a:p>
          <a:p>
            <a:pPr>
              <a:lnSpc>
                <a:spcPct val="125000"/>
              </a:lnSpc>
            </a:pPr>
            <a:r>
              <a:rPr lang="en-US" altLang="zh-CN" dirty="0">
                <a:solidFill>
                  <a:schemeClr val="bg1"/>
                </a:solidFill>
                <a:latin typeface="华文楷体" panose="02010600040101010101" charset="-122"/>
                <a:ea typeface="华文楷体" panose="02010600040101010101" charset="-122"/>
                <a:sym typeface="+mn-ea"/>
              </a:rPr>
              <a:t>Fe2				</a:t>
            </a:r>
            <a:r>
              <a:rPr lang="zh-CN" altLang="en-US" dirty="0">
                <a:solidFill>
                  <a:schemeClr val="bg1"/>
                </a:solidFill>
                <a:latin typeface="华文楷体" panose="02010600040101010101" charset="-122"/>
                <a:ea typeface="华文楷体" panose="02010600040101010101" charset="-122"/>
                <a:sym typeface="+mn-ea"/>
              </a:rPr>
              <a:t>预取指</a:t>
            </a:r>
            <a:r>
              <a:rPr lang="en-US" altLang="zh-CN" dirty="0">
                <a:solidFill>
                  <a:schemeClr val="bg1"/>
                </a:solidFill>
                <a:latin typeface="华文楷体" panose="02010600040101010101" charset="-122"/>
                <a:ea typeface="华文楷体" panose="02010600040101010101" charset="-122"/>
                <a:sym typeface="+mn-ea"/>
              </a:rPr>
              <a:t>2</a:t>
            </a: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Pd				</a:t>
            </a:r>
            <a:r>
              <a:rPr lang="zh-CN" altLang="en-US" dirty="0">
                <a:solidFill>
                  <a:schemeClr val="bg1"/>
                </a:solidFill>
                <a:latin typeface="华文楷体" panose="02010600040101010101" charset="-122"/>
                <a:ea typeface="华文楷体" panose="02010600040101010101" charset="-122"/>
                <a:sym typeface="+mn-ea"/>
              </a:rPr>
              <a:t>预译码</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De				</a:t>
            </a:r>
            <a:r>
              <a:rPr lang="zh-CN" altLang="en-US" dirty="0">
                <a:solidFill>
                  <a:schemeClr val="bg1"/>
                </a:solidFill>
                <a:latin typeface="华文楷体" panose="02010600040101010101" charset="-122"/>
                <a:ea typeface="华文楷体" panose="02010600040101010101" charset="-122"/>
                <a:sym typeface="+mn-ea"/>
              </a:rPr>
              <a:t>译码</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err="1">
                <a:solidFill>
                  <a:schemeClr val="bg1"/>
                </a:solidFill>
                <a:latin typeface="华文楷体" panose="02010600040101010101" charset="-122"/>
                <a:ea typeface="华文楷体" panose="02010600040101010101" charset="-122"/>
                <a:sym typeface="+mn-ea"/>
              </a:rPr>
              <a:t>Iss</a:t>
            </a: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发射</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Ex1				</a:t>
            </a:r>
            <a:r>
              <a:rPr lang="zh-CN" altLang="en-US" dirty="0">
                <a:solidFill>
                  <a:schemeClr val="bg1"/>
                </a:solidFill>
                <a:latin typeface="华文楷体" panose="02010600040101010101" charset="-122"/>
                <a:ea typeface="华文楷体" panose="02010600040101010101" charset="-122"/>
                <a:sym typeface="+mn-ea"/>
              </a:rPr>
              <a:t>执行</a:t>
            </a:r>
            <a:r>
              <a:rPr lang="en-US" altLang="zh-CN" dirty="0">
                <a:solidFill>
                  <a:schemeClr val="bg1"/>
                </a:solidFill>
                <a:latin typeface="华文楷体" panose="02010600040101010101" charset="-122"/>
                <a:ea typeface="华文楷体" panose="02010600040101010101" charset="-122"/>
                <a:sym typeface="+mn-ea"/>
              </a:rPr>
              <a:t>1</a:t>
            </a: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Ex2				</a:t>
            </a:r>
            <a:r>
              <a:rPr lang="zh-CN" altLang="en-US" dirty="0">
                <a:solidFill>
                  <a:schemeClr val="bg1"/>
                </a:solidFill>
                <a:latin typeface="华文楷体" panose="02010600040101010101" charset="-122"/>
                <a:ea typeface="华文楷体" panose="02010600040101010101" charset="-122"/>
                <a:sym typeface="+mn-ea"/>
              </a:rPr>
              <a:t>执行</a:t>
            </a:r>
            <a:r>
              <a:rPr lang="en-US" altLang="zh-CN" dirty="0">
                <a:solidFill>
                  <a:schemeClr val="bg1"/>
                </a:solidFill>
                <a:latin typeface="华文楷体" panose="02010600040101010101" charset="-122"/>
                <a:ea typeface="华文楷体" panose="02010600040101010101" charset="-122"/>
                <a:sym typeface="+mn-ea"/>
              </a:rPr>
              <a:t>2</a:t>
            </a:r>
          </a:p>
          <a:p>
            <a:pPr indent="0" fontAlgn="auto">
              <a:lnSpc>
                <a:spcPct val="125000"/>
              </a:lnSpc>
              <a:buFont typeface="Arial" panose="020B0604020202020204" pitchFamily="34" charset="0"/>
              <a:buNone/>
            </a:pPr>
            <a:r>
              <a:rPr lang="en-US" altLang="zh-CN" dirty="0" err="1">
                <a:solidFill>
                  <a:schemeClr val="bg1"/>
                </a:solidFill>
                <a:latin typeface="华文楷体" panose="02010600040101010101" charset="-122"/>
                <a:ea typeface="华文楷体" panose="02010600040101010101" charset="-122"/>
                <a:sym typeface="+mn-ea"/>
              </a:rPr>
              <a:t>Wr</a:t>
            </a: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写回</a:t>
            </a:r>
            <a:endParaRPr lang="en-US" altLang="zh-CN" dirty="0">
              <a:solidFill>
                <a:schemeClr val="bg1"/>
              </a:solidFill>
              <a:latin typeface="华文楷体" panose="02010600040101010101" charset="-122"/>
              <a:ea typeface="华文楷体" panose="02010600040101010101" charset="-122"/>
              <a:sym typeface="+mn-ea"/>
            </a:endParaRPr>
          </a:p>
        </p:txBody>
      </p:sp>
      <p:pic>
        <p:nvPicPr>
          <p:cNvPr id="12" name="图片 11">
            <a:extLst>
              <a:ext uri="{FF2B5EF4-FFF2-40B4-BE49-F238E27FC236}">
                <a16:creationId xmlns:a16="http://schemas.microsoft.com/office/drawing/2014/main" id="{777C7A82-9923-F663-C084-C23952D6F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781" y="0"/>
            <a:ext cx="4130219" cy="5143500"/>
          </a:xfrm>
          <a:prstGeom prst="rect">
            <a:avLst/>
          </a:prstGeom>
        </p:spPr>
      </p:pic>
      <p:sp>
        <p:nvSpPr>
          <p:cNvPr id="13" name="文本框 8">
            <a:extLst>
              <a:ext uri="{FF2B5EF4-FFF2-40B4-BE49-F238E27FC236}">
                <a16:creationId xmlns:a16="http://schemas.microsoft.com/office/drawing/2014/main" id="{C8EF203D-2600-0A79-9926-7CB602FCF0AD}"/>
              </a:ext>
            </a:extLst>
          </p:cNvPr>
          <p:cNvSpPr txBox="1"/>
          <p:nvPr/>
        </p:nvSpPr>
        <p:spPr>
          <a:xfrm>
            <a:off x="137160" y="868849"/>
            <a:ext cx="2988425"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en-US" altLang="zh-CN" sz="2000" b="1" dirty="0">
                <a:latin typeface="华文楷体" panose="02010600040101010101" charset="-122"/>
                <a:ea typeface="华文楷体" panose="02010600040101010101" charset="-122"/>
                <a:sym typeface="+mn-ea"/>
              </a:rPr>
              <a:t>Cortex-R4</a:t>
            </a:r>
            <a:r>
              <a:rPr lang="zh-CN" altLang="en-US" sz="2000" b="1" dirty="0">
                <a:latin typeface="华文楷体" panose="02010600040101010101" charset="-122"/>
                <a:ea typeface="华文楷体" panose="02010600040101010101" charset="-122"/>
                <a:sym typeface="+mn-ea"/>
              </a:rPr>
              <a:t>流水线</a:t>
            </a:r>
            <a:endParaRPr lang="zh-CN" altLang="en-US" sz="2000" b="1" dirty="0">
              <a:solidFill>
                <a:schemeClr val="tx1"/>
              </a:solidFill>
              <a:latin typeface="华文楷体" panose="02010600040101010101" charset="-122"/>
              <a:ea typeface="华文楷体" panose="02010600040101010101" charset="-122"/>
            </a:endParaRPr>
          </a:p>
        </p:txBody>
      </p:sp>
    </p:spTree>
    <p:extLst>
      <p:ext uri="{BB962C8B-B14F-4D97-AF65-F5344CB8AC3E}">
        <p14:creationId xmlns:p14="http://schemas.microsoft.com/office/powerpoint/2010/main" val="292279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60" y="120650"/>
            <a:ext cx="4908666" cy="461665"/>
          </a:xfrm>
          <a:prstGeom prst="rect">
            <a:avLst/>
          </a:prstGeom>
          <a:ln>
            <a:noFill/>
          </a:ln>
        </p:spPr>
        <p:txBody>
          <a:bodyPr wrap="square">
            <a:spAutoFit/>
          </a:bodyPr>
          <a:lstStyle/>
          <a:p>
            <a:pPr>
              <a:defRPr/>
            </a:pP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Cortex-R4 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敏感性分析</a:t>
            </a:r>
          </a:p>
        </p:txBody>
      </p:sp>
      <p:sp>
        <p:nvSpPr>
          <p:cNvPr id="20" name="矩形 19"/>
          <p:cNvSpPr/>
          <p:nvPr/>
        </p:nvSpPr>
        <p:spPr>
          <a:xfrm>
            <a:off x="4638675" y="1665330"/>
            <a:ext cx="4505325" cy="32318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8"/>
          <p:cNvSpPr txBox="1"/>
          <p:nvPr/>
        </p:nvSpPr>
        <p:spPr>
          <a:xfrm>
            <a:off x="4856162" y="1710819"/>
            <a:ext cx="4070350" cy="3186321"/>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Ⅰ</a:t>
            </a:r>
            <a:r>
              <a:rPr lang="zh-CN" altLang="en-US" dirty="0">
                <a:solidFill>
                  <a:schemeClr val="bg1"/>
                </a:solidFill>
                <a:latin typeface="华文楷体" panose="02010600040101010101" charset="-122"/>
                <a:ea typeface="华文楷体" panose="02010600040101010101" charset="-122"/>
                <a:sym typeface="+mn-ea"/>
              </a:rPr>
              <a:t> </a:t>
            </a: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内核配置</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Ⅱ</a:t>
            </a:r>
            <a:r>
              <a:rPr lang="zh-CN" altLang="en-US" dirty="0">
                <a:solidFill>
                  <a:schemeClr val="bg1"/>
                </a:solidFill>
                <a:latin typeface="华文楷体" panose="02010600040101010101" charset="-122"/>
                <a:ea typeface="华文楷体" panose="02010600040101010101" charset="-122"/>
                <a:sym typeface="+mn-ea"/>
              </a:rPr>
              <a:t> </a:t>
            </a:r>
            <a:r>
              <a:rPr lang="en-US" altLang="zh-CN" dirty="0">
                <a:solidFill>
                  <a:schemeClr val="bg1"/>
                </a:solidFill>
                <a:latin typeface="华文楷体" panose="02010600040101010101" charset="-122"/>
                <a:ea typeface="华文楷体" panose="02010600040101010101" charset="-122"/>
                <a:sym typeface="+mn-ea"/>
              </a:rPr>
              <a:t>- AXI3</a:t>
            </a:r>
            <a:r>
              <a:rPr lang="zh-CN" altLang="en-US" dirty="0">
                <a:solidFill>
                  <a:schemeClr val="bg1"/>
                </a:solidFill>
                <a:latin typeface="华文楷体" panose="02010600040101010101" charset="-122"/>
                <a:ea typeface="华文楷体" panose="02010600040101010101" charset="-122"/>
                <a:sym typeface="+mn-ea"/>
              </a:rPr>
              <a:t>总线互联</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Ⅲ</a:t>
            </a:r>
            <a:r>
              <a:rPr lang="zh-CN" altLang="en-US" dirty="0">
                <a:solidFill>
                  <a:schemeClr val="bg1"/>
                </a:solidFill>
                <a:latin typeface="华文楷体" panose="02010600040101010101" charset="-122"/>
                <a:ea typeface="华文楷体" panose="02010600040101010101" charset="-122"/>
                <a:sym typeface="+mn-ea"/>
              </a:rPr>
              <a:t> </a:t>
            </a:r>
            <a:r>
              <a:rPr lang="en-US" altLang="zh-CN" dirty="0">
                <a:solidFill>
                  <a:schemeClr val="bg1"/>
                </a:solidFill>
                <a:latin typeface="华文楷体" panose="02010600040101010101" charset="-122"/>
                <a:ea typeface="华文楷体" panose="02010600040101010101" charset="-122"/>
                <a:sym typeface="+mn-ea"/>
              </a:rPr>
              <a:t>- ROM &amp; RAM</a:t>
            </a: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Ⅳ - APB</a:t>
            </a:r>
            <a:r>
              <a:rPr lang="zh-CN" altLang="en-US" dirty="0">
                <a:solidFill>
                  <a:schemeClr val="bg1"/>
                </a:solidFill>
                <a:latin typeface="华文楷体" panose="02010600040101010101" charset="-122"/>
                <a:ea typeface="华文楷体" panose="02010600040101010101" charset="-122"/>
                <a:sym typeface="+mn-ea"/>
              </a:rPr>
              <a:t>总线</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Ⅴ - UART &amp; Timer</a:t>
            </a:r>
          </a:p>
        </p:txBody>
      </p:sp>
      <p:pic>
        <p:nvPicPr>
          <p:cNvPr id="6" name="图片 5">
            <a:extLst>
              <a:ext uri="{FF2B5EF4-FFF2-40B4-BE49-F238E27FC236}">
                <a16:creationId xmlns:a16="http://schemas.microsoft.com/office/drawing/2014/main" id="{8904C416-DC90-E1E5-65CE-FF5D25CC1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45" y="1665329"/>
            <a:ext cx="2899217" cy="3231811"/>
          </a:xfrm>
          <a:prstGeom prst="rect">
            <a:avLst/>
          </a:prstGeom>
        </p:spPr>
      </p:pic>
      <p:sp>
        <p:nvSpPr>
          <p:cNvPr id="7" name="文本框 8">
            <a:extLst>
              <a:ext uri="{FF2B5EF4-FFF2-40B4-BE49-F238E27FC236}">
                <a16:creationId xmlns:a16="http://schemas.microsoft.com/office/drawing/2014/main" id="{88B93F74-463F-8E09-CA5D-EBFAA05D0B69}"/>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最小系统</a:t>
            </a:r>
            <a:r>
              <a:rPr lang="en-US" altLang="zh-CN" sz="2000" b="1" dirty="0">
                <a:latin typeface="华文楷体" panose="02010600040101010101" charset="-122"/>
                <a:ea typeface="华文楷体" panose="02010600040101010101" charset="-122"/>
                <a:sym typeface="+mn-ea"/>
              </a:rPr>
              <a:t>SoC</a:t>
            </a:r>
            <a:r>
              <a:rPr lang="zh-CN" altLang="en-US" sz="2000" b="1" dirty="0">
                <a:latin typeface="华文楷体" panose="02010600040101010101" charset="-122"/>
                <a:ea typeface="华文楷体" panose="02010600040101010101" charset="-122"/>
                <a:sym typeface="+mn-ea"/>
              </a:rPr>
              <a:t>搭建 </a:t>
            </a:r>
            <a:r>
              <a:rPr lang="en-US" altLang="zh-CN" sz="2000" b="1" dirty="0">
                <a:latin typeface="华文楷体" panose="02010600040101010101" charset="-122"/>
                <a:ea typeface="华文楷体" panose="02010600040101010101" charset="-122"/>
                <a:sym typeface="+mn-ea"/>
              </a:rPr>
              <a:t>– </a:t>
            </a:r>
            <a:r>
              <a:rPr lang="zh-CN" altLang="en-US" sz="2000" b="1" dirty="0">
                <a:latin typeface="华文楷体" panose="02010600040101010101" charset="-122"/>
                <a:ea typeface="华文楷体" panose="02010600040101010101" charset="-122"/>
                <a:sym typeface="+mn-ea"/>
              </a:rPr>
              <a:t>硬件平台</a:t>
            </a:r>
            <a:endParaRPr lang="zh-CN" altLang="en-US" sz="2000" b="1" dirty="0">
              <a:solidFill>
                <a:schemeClr val="tx1"/>
              </a:solidFill>
              <a:latin typeface="华文楷体" panose="02010600040101010101" charset="-122"/>
              <a:ea typeface="华文楷体" panose="02010600040101010101" charset="-122"/>
            </a:endParaRPr>
          </a:p>
        </p:txBody>
      </p:sp>
    </p:spTree>
    <p:extLst>
      <p:ext uri="{BB962C8B-B14F-4D97-AF65-F5344CB8AC3E}">
        <p14:creationId xmlns:p14="http://schemas.microsoft.com/office/powerpoint/2010/main" val="361668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60" y="120650"/>
            <a:ext cx="4908666" cy="461665"/>
          </a:xfrm>
          <a:prstGeom prst="rect">
            <a:avLst/>
          </a:prstGeom>
          <a:ln>
            <a:noFill/>
          </a:ln>
        </p:spPr>
        <p:txBody>
          <a:bodyPr wrap="square">
            <a:spAutoFit/>
          </a:bodyPr>
          <a:lstStyle/>
          <a:p>
            <a:pPr>
              <a:defRPr/>
            </a:pP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Cortex-R4 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敏感性分析</a:t>
            </a:r>
          </a:p>
        </p:txBody>
      </p:sp>
      <p:sp>
        <p:nvSpPr>
          <p:cNvPr id="20" name="矩形 19"/>
          <p:cNvSpPr/>
          <p:nvPr/>
        </p:nvSpPr>
        <p:spPr>
          <a:xfrm>
            <a:off x="432436" y="1607686"/>
            <a:ext cx="4505325" cy="3035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8"/>
          <p:cNvSpPr txBox="1"/>
          <p:nvPr/>
        </p:nvSpPr>
        <p:spPr>
          <a:xfrm>
            <a:off x="649923" y="1705619"/>
            <a:ext cx="4070350" cy="2840073"/>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Ⅰ</a:t>
            </a:r>
            <a:r>
              <a:rPr lang="zh-CN" altLang="en-US" dirty="0">
                <a:solidFill>
                  <a:schemeClr val="bg1"/>
                </a:solidFill>
                <a:latin typeface="华文楷体" panose="02010600040101010101" charset="-122"/>
                <a:ea typeface="华文楷体" panose="02010600040101010101" charset="-122"/>
                <a:sym typeface="+mn-ea"/>
              </a:rPr>
              <a:t> </a:t>
            </a: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复位处理</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初始化寄存器、堆栈指针、</a:t>
            </a:r>
            <a:r>
              <a:rPr lang="en-US" altLang="zh-CN" dirty="0">
                <a:solidFill>
                  <a:schemeClr val="bg1"/>
                </a:solidFill>
                <a:latin typeface="华文楷体" panose="02010600040101010101" charset="-122"/>
                <a:ea typeface="华文楷体" panose="02010600040101010101" charset="-122"/>
                <a:sym typeface="+mn-ea"/>
              </a:rPr>
              <a:t>Cache</a:t>
            </a: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Ⅱ</a:t>
            </a:r>
            <a:r>
              <a:rPr lang="zh-CN" altLang="en-US" dirty="0">
                <a:solidFill>
                  <a:schemeClr val="bg1"/>
                </a:solidFill>
                <a:latin typeface="华文楷体" panose="02010600040101010101" charset="-122"/>
                <a:ea typeface="华文楷体" panose="02010600040101010101" charset="-122"/>
                <a:sym typeface="+mn-ea"/>
              </a:rPr>
              <a:t> </a:t>
            </a: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分散加载</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指定代码空间地址和大小</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Ⅲ</a:t>
            </a:r>
            <a:r>
              <a:rPr lang="zh-CN" altLang="en-US" dirty="0">
                <a:solidFill>
                  <a:schemeClr val="bg1"/>
                </a:solidFill>
                <a:latin typeface="华文楷体" panose="02010600040101010101" charset="-122"/>
                <a:ea typeface="华文楷体" panose="02010600040101010101" charset="-122"/>
                <a:sym typeface="+mn-ea"/>
              </a:rPr>
              <a:t> </a:t>
            </a:r>
            <a:r>
              <a:rPr lang="en-US" altLang="zh-CN" dirty="0">
                <a:solidFill>
                  <a:schemeClr val="bg1"/>
                </a:solidFill>
                <a:latin typeface="华文楷体" panose="02010600040101010101" charset="-122"/>
                <a:ea typeface="华文楷体" panose="02010600040101010101" charset="-122"/>
                <a:sym typeface="+mn-ea"/>
              </a:rPr>
              <a:t>- $Sub$$main</a:t>
            </a: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使能</a:t>
            </a:r>
            <a:r>
              <a:rPr lang="en-US" altLang="zh-CN" dirty="0">
                <a:solidFill>
                  <a:schemeClr val="bg1"/>
                </a:solidFill>
                <a:latin typeface="华文楷体" panose="02010600040101010101" charset="-122"/>
                <a:ea typeface="华文楷体" panose="02010600040101010101" charset="-122"/>
                <a:sym typeface="+mn-ea"/>
              </a:rPr>
              <a:t>Cache</a:t>
            </a: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Ⅳ - main()</a:t>
            </a: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	</a:t>
            </a:r>
            <a:r>
              <a:rPr lang="zh-CN" altLang="en-US" dirty="0">
                <a:solidFill>
                  <a:schemeClr val="bg1"/>
                </a:solidFill>
                <a:latin typeface="华文楷体" panose="02010600040101010101" charset="-122"/>
                <a:ea typeface="华文楷体" panose="02010600040101010101" charset="-122"/>
                <a:sym typeface="+mn-ea"/>
              </a:rPr>
              <a:t>用户程序</a:t>
            </a:r>
            <a:endParaRPr lang="en-US" altLang="zh-CN" dirty="0">
              <a:solidFill>
                <a:schemeClr val="bg1"/>
              </a:solidFill>
              <a:latin typeface="华文楷体" panose="02010600040101010101" charset="-122"/>
              <a:ea typeface="华文楷体" panose="02010600040101010101" charset="-122"/>
              <a:sym typeface="+mn-ea"/>
            </a:endParaRPr>
          </a:p>
        </p:txBody>
      </p:sp>
      <p:pic>
        <p:nvPicPr>
          <p:cNvPr id="8" name="图片 7">
            <a:extLst>
              <a:ext uri="{FF2B5EF4-FFF2-40B4-BE49-F238E27FC236}">
                <a16:creationId xmlns:a16="http://schemas.microsoft.com/office/drawing/2014/main" id="{A9E81DDD-9921-5510-2481-3B74BEC68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481" y="0"/>
            <a:ext cx="3904519" cy="5143500"/>
          </a:xfrm>
          <a:prstGeom prst="rect">
            <a:avLst/>
          </a:prstGeom>
        </p:spPr>
      </p:pic>
      <p:sp>
        <p:nvSpPr>
          <p:cNvPr id="9" name="文本框 8">
            <a:extLst>
              <a:ext uri="{FF2B5EF4-FFF2-40B4-BE49-F238E27FC236}">
                <a16:creationId xmlns:a16="http://schemas.microsoft.com/office/drawing/2014/main" id="{AA4BE136-FC20-6C3B-80C9-A2320DDDE9D8}"/>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最小系统</a:t>
            </a:r>
            <a:r>
              <a:rPr lang="en-US" altLang="zh-CN" sz="2000" b="1" dirty="0">
                <a:latin typeface="华文楷体" panose="02010600040101010101" charset="-122"/>
                <a:ea typeface="华文楷体" panose="02010600040101010101" charset="-122"/>
                <a:sym typeface="+mn-ea"/>
              </a:rPr>
              <a:t>SoC</a:t>
            </a:r>
            <a:r>
              <a:rPr lang="zh-CN" altLang="en-US" sz="2000" b="1" dirty="0">
                <a:latin typeface="华文楷体" panose="02010600040101010101" charset="-122"/>
                <a:ea typeface="华文楷体" panose="02010600040101010101" charset="-122"/>
                <a:sym typeface="+mn-ea"/>
              </a:rPr>
              <a:t>搭建 </a:t>
            </a:r>
            <a:r>
              <a:rPr lang="en-US" altLang="zh-CN" sz="2000" b="1" dirty="0">
                <a:latin typeface="华文楷体" panose="02010600040101010101" charset="-122"/>
                <a:ea typeface="华文楷体" panose="02010600040101010101" charset="-122"/>
                <a:sym typeface="+mn-ea"/>
              </a:rPr>
              <a:t>– </a:t>
            </a:r>
            <a:r>
              <a:rPr lang="zh-CN" altLang="en-US" sz="2000" b="1" dirty="0">
                <a:latin typeface="华文楷体" panose="02010600040101010101" charset="-122"/>
                <a:ea typeface="华文楷体" panose="02010600040101010101" charset="-122"/>
                <a:sym typeface="+mn-ea"/>
              </a:rPr>
              <a:t>软件平台</a:t>
            </a:r>
            <a:endParaRPr lang="zh-CN" altLang="en-US" sz="2000" b="1" dirty="0">
              <a:solidFill>
                <a:schemeClr val="tx1"/>
              </a:solidFill>
              <a:latin typeface="华文楷体" panose="02010600040101010101" charset="-122"/>
              <a:ea typeface="华文楷体" panose="02010600040101010101" charset="-122"/>
            </a:endParaRPr>
          </a:p>
        </p:txBody>
      </p:sp>
    </p:spTree>
    <p:extLst>
      <p:ext uri="{BB962C8B-B14F-4D97-AF65-F5344CB8AC3E}">
        <p14:creationId xmlns:p14="http://schemas.microsoft.com/office/powerpoint/2010/main" val="324781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37160" y="120650"/>
            <a:ext cx="4908666" cy="461665"/>
          </a:xfrm>
          <a:prstGeom prst="rect">
            <a:avLst/>
          </a:prstGeom>
          <a:ln>
            <a:noFill/>
          </a:ln>
        </p:spPr>
        <p:txBody>
          <a:bodyPr wrap="square">
            <a:spAutoFit/>
          </a:bodyPr>
          <a:lstStyle/>
          <a:p>
            <a:pPr>
              <a:defRPr/>
            </a:pPr>
            <a:r>
              <a:rPr lang="en-US" altLang="zh-CN"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Cortex-R4 SEU</a:t>
            </a:r>
            <a:r>
              <a:rPr lang="zh-CN" altLang="en-US" sz="2400" b="1" kern="100" dirty="0">
                <a:solidFill>
                  <a:schemeClr val="bg1"/>
                </a:solidFill>
                <a:latin typeface="华文楷体" panose="02010600040101010101" charset="-122"/>
                <a:ea typeface="华文楷体" panose="02010600040101010101" charset="-122"/>
                <a:cs typeface="Times New Roman" panose="02020603050405020304" pitchFamily="18" charset="0"/>
              </a:rPr>
              <a:t>敏感性分析</a:t>
            </a:r>
          </a:p>
        </p:txBody>
      </p:sp>
      <p:sp>
        <p:nvSpPr>
          <p:cNvPr id="20" name="矩形 19"/>
          <p:cNvSpPr/>
          <p:nvPr/>
        </p:nvSpPr>
        <p:spPr>
          <a:xfrm>
            <a:off x="432436" y="2152891"/>
            <a:ext cx="4505325" cy="17593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8"/>
          <p:cNvSpPr txBox="1"/>
          <p:nvPr/>
        </p:nvSpPr>
        <p:spPr>
          <a:xfrm>
            <a:off x="649923" y="2478152"/>
            <a:ext cx="4070350" cy="1108830"/>
          </a:xfrm>
          <a:prstGeom prst="rect">
            <a:avLst/>
          </a:prstGeom>
          <a:noFill/>
          <a:ln w="9525">
            <a:noFill/>
          </a:ln>
        </p:spPr>
        <p:txBody>
          <a:bodyPr wrap="square" anchor="t" anchorCtr="0">
            <a:spAutoFit/>
          </a:bodyPr>
          <a:lstStyle/>
          <a:p>
            <a:pPr indent="0" fontAlgn="auto">
              <a:lnSpc>
                <a:spcPct val="125000"/>
              </a:lnSpc>
              <a:buFont typeface="Arial" panose="020B0604020202020204" pitchFamily="34" charset="0"/>
              <a:buNone/>
            </a:pPr>
            <a:r>
              <a:rPr lang="zh-CN" altLang="en-US" dirty="0">
                <a:solidFill>
                  <a:schemeClr val="bg1"/>
                </a:solidFill>
                <a:latin typeface="华文楷体" panose="02010600040101010101" charset="-122"/>
                <a:ea typeface="华文楷体" panose="02010600040101010101" charset="-122"/>
                <a:sym typeface="+mn-ea"/>
              </a:rPr>
              <a:t>冒泡排序算法</a:t>
            </a: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endParaRPr lang="en-US" altLang="zh-CN" dirty="0">
              <a:solidFill>
                <a:schemeClr val="bg1"/>
              </a:solidFill>
              <a:latin typeface="华文楷体" panose="02010600040101010101" charset="-122"/>
              <a:ea typeface="华文楷体" panose="02010600040101010101" charset="-122"/>
              <a:sym typeface="+mn-ea"/>
            </a:endParaRPr>
          </a:p>
          <a:p>
            <a:pPr indent="0" fontAlgn="auto">
              <a:lnSpc>
                <a:spcPct val="125000"/>
              </a:lnSpc>
              <a:buFont typeface="Arial" panose="020B0604020202020204" pitchFamily="34" charset="0"/>
              <a:buNone/>
            </a:pPr>
            <a:r>
              <a:rPr lang="en-US" altLang="zh-CN" dirty="0">
                <a:solidFill>
                  <a:schemeClr val="bg1"/>
                </a:solidFill>
                <a:latin typeface="华文楷体" panose="02010600040101010101" charset="-122"/>
                <a:ea typeface="华文楷体" panose="02010600040101010101" charset="-122"/>
                <a:sym typeface="+mn-ea"/>
              </a:rPr>
              <a:t>UART</a:t>
            </a:r>
            <a:r>
              <a:rPr lang="zh-CN" altLang="en-US" dirty="0">
                <a:solidFill>
                  <a:schemeClr val="bg1"/>
                </a:solidFill>
                <a:latin typeface="华文楷体" panose="02010600040101010101" charset="-122"/>
                <a:ea typeface="华文楷体" panose="02010600040101010101" charset="-122"/>
                <a:sym typeface="+mn-ea"/>
              </a:rPr>
              <a:t>传输测试</a:t>
            </a:r>
            <a:endParaRPr lang="en-US" altLang="zh-CN" dirty="0">
              <a:solidFill>
                <a:schemeClr val="bg1"/>
              </a:solidFill>
              <a:latin typeface="华文楷体" panose="02010600040101010101" charset="-122"/>
              <a:ea typeface="华文楷体" panose="02010600040101010101" charset="-122"/>
              <a:sym typeface="+mn-ea"/>
            </a:endParaRPr>
          </a:p>
        </p:txBody>
      </p:sp>
      <p:sp>
        <p:nvSpPr>
          <p:cNvPr id="9" name="文本框 8">
            <a:extLst>
              <a:ext uri="{FF2B5EF4-FFF2-40B4-BE49-F238E27FC236}">
                <a16:creationId xmlns:a16="http://schemas.microsoft.com/office/drawing/2014/main" id="{AA4BE136-FC20-6C3B-80C9-A2320DDDE9D8}"/>
              </a:ext>
            </a:extLst>
          </p:cNvPr>
          <p:cNvSpPr txBox="1"/>
          <p:nvPr/>
        </p:nvSpPr>
        <p:spPr>
          <a:xfrm>
            <a:off x="137161" y="868849"/>
            <a:ext cx="4077392" cy="452303"/>
          </a:xfrm>
          <a:prstGeom prst="rect">
            <a:avLst/>
          </a:prstGeom>
          <a:noFill/>
          <a:ln w="9525">
            <a:noFill/>
          </a:ln>
        </p:spPr>
        <p:txBody>
          <a:bodyPr wrap="square" anchor="t" anchorCtr="0">
            <a:spAutoFit/>
          </a:bodyPr>
          <a:lstStyle/>
          <a:p>
            <a:pPr marL="285750" indent="-285750" fontAlgn="auto">
              <a:lnSpc>
                <a:spcPct val="125000"/>
              </a:lnSpc>
              <a:buFont typeface="Arial" panose="020B0604020202020204" pitchFamily="34" charset="0"/>
              <a:buChar char="•"/>
            </a:pPr>
            <a:r>
              <a:rPr lang="zh-CN" altLang="en-US" sz="2000" b="1" dirty="0">
                <a:latin typeface="华文楷体" panose="02010600040101010101" charset="-122"/>
                <a:ea typeface="华文楷体" panose="02010600040101010101" charset="-122"/>
                <a:sym typeface="+mn-ea"/>
              </a:rPr>
              <a:t>最小系统</a:t>
            </a:r>
            <a:r>
              <a:rPr lang="en-US" altLang="zh-CN" sz="2000" b="1" dirty="0">
                <a:latin typeface="华文楷体" panose="02010600040101010101" charset="-122"/>
                <a:ea typeface="华文楷体" panose="02010600040101010101" charset="-122"/>
                <a:sym typeface="+mn-ea"/>
              </a:rPr>
              <a:t>SoC</a:t>
            </a:r>
            <a:r>
              <a:rPr lang="zh-CN" altLang="en-US" sz="2000" b="1" dirty="0">
                <a:latin typeface="华文楷体" panose="02010600040101010101" charset="-122"/>
                <a:ea typeface="华文楷体" panose="02010600040101010101" charset="-122"/>
                <a:sym typeface="+mn-ea"/>
              </a:rPr>
              <a:t>搭建 </a:t>
            </a:r>
            <a:r>
              <a:rPr lang="en-US" altLang="zh-CN" sz="2000" b="1" dirty="0">
                <a:latin typeface="华文楷体" panose="02010600040101010101" charset="-122"/>
                <a:ea typeface="华文楷体" panose="02010600040101010101" charset="-122"/>
                <a:sym typeface="+mn-ea"/>
              </a:rPr>
              <a:t>– </a:t>
            </a:r>
            <a:r>
              <a:rPr lang="zh-CN" altLang="en-US" sz="2000" b="1" dirty="0">
                <a:latin typeface="华文楷体" panose="02010600040101010101" charset="-122"/>
                <a:ea typeface="华文楷体" panose="02010600040101010101" charset="-122"/>
                <a:sym typeface="+mn-ea"/>
              </a:rPr>
              <a:t>功能验证</a:t>
            </a:r>
            <a:endParaRPr lang="zh-CN" altLang="en-US" sz="2000" b="1" dirty="0">
              <a:solidFill>
                <a:schemeClr val="tx1"/>
              </a:solidFill>
              <a:latin typeface="华文楷体" panose="02010600040101010101" charset="-122"/>
              <a:ea typeface="华文楷体" panose="02010600040101010101" charset="-122"/>
            </a:endParaRPr>
          </a:p>
        </p:txBody>
      </p:sp>
      <p:pic>
        <p:nvPicPr>
          <p:cNvPr id="3" name="图片 2">
            <a:extLst>
              <a:ext uri="{FF2B5EF4-FFF2-40B4-BE49-F238E27FC236}">
                <a16:creationId xmlns:a16="http://schemas.microsoft.com/office/drawing/2014/main" id="{152C1AB4-B9F0-043E-EE58-1C344CF1AA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7901" y="868849"/>
            <a:ext cx="2967355" cy="1127760"/>
          </a:xfrm>
          <a:prstGeom prst="rect">
            <a:avLst/>
          </a:prstGeom>
          <a:noFill/>
          <a:ln>
            <a:noFill/>
          </a:ln>
        </p:spPr>
      </p:pic>
      <p:pic>
        <p:nvPicPr>
          <p:cNvPr id="4" name="图片 3">
            <a:extLst>
              <a:ext uri="{FF2B5EF4-FFF2-40B4-BE49-F238E27FC236}">
                <a16:creationId xmlns:a16="http://schemas.microsoft.com/office/drawing/2014/main" id="{50192AE5-DD57-5FF7-167B-7A52F2CFE6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9485" y="2571750"/>
            <a:ext cx="3004185" cy="1846580"/>
          </a:xfrm>
          <a:prstGeom prst="rect">
            <a:avLst/>
          </a:prstGeom>
          <a:noFill/>
          <a:ln>
            <a:noFill/>
          </a:ln>
        </p:spPr>
      </p:pic>
    </p:spTree>
    <p:extLst>
      <p:ext uri="{BB962C8B-B14F-4D97-AF65-F5344CB8AC3E}">
        <p14:creationId xmlns:p14="http://schemas.microsoft.com/office/powerpoint/2010/main" val="2152310430"/>
      </p:ext>
    </p:extLst>
  </p:cSld>
  <p:clrMapOvr>
    <a:masterClrMapping/>
  </p:clrMapOvr>
</p:sld>
</file>

<file path=ppt/theme/theme1.xml><?xml version="1.0" encoding="utf-8"?>
<a:theme xmlns:a="http://schemas.openxmlformats.org/drawingml/2006/main" name="Office 主题​​">
  <a:themeElements>
    <a:clrScheme name="自定义 275">
      <a:dk1>
        <a:sysClr val="windowText" lastClr="000000"/>
      </a:dk1>
      <a:lt1>
        <a:sysClr val="window" lastClr="FFFFFF"/>
      </a:lt1>
      <a:dk2>
        <a:srgbClr val="EEF2F5"/>
      </a:dk2>
      <a:lt2>
        <a:srgbClr val="E7E6E6"/>
      </a:lt2>
      <a:accent1>
        <a:srgbClr val="20517C"/>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华文细黑"/>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1385</Words>
  <Application>Microsoft Office PowerPoint</Application>
  <PresentationFormat>全屏显示(16:9)</PresentationFormat>
  <Paragraphs>271</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华文楷体</vt:lpstr>
      <vt:lpstr>华文细黑</vt:lpstr>
      <vt:lpstr>微软雅黑</vt:lpstr>
      <vt:lpstr>Arial</vt:lpstr>
      <vt:lpstr>Bahnschrift SemiBold</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风 清</cp:lastModifiedBy>
  <cp:revision>371</cp:revision>
  <dcterms:created xsi:type="dcterms:W3CDTF">2020-01-28T04:26:00Z</dcterms:created>
  <dcterms:modified xsi:type="dcterms:W3CDTF">2023-06-04T16:29:42Z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7803D36C6E864A1FA135A2C43238B7A3</vt:lpwstr>
  </property>
</Properties>
</file>