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0"/>
  </p:notesMasterIdLst>
  <p:sldIdLst>
    <p:sldId id="256" r:id="rId2"/>
    <p:sldId id="269" r:id="rId3"/>
    <p:sldId id="285" r:id="rId4"/>
    <p:sldId id="286" r:id="rId5"/>
    <p:sldId id="287" r:id="rId6"/>
    <p:sldId id="288" r:id="rId7"/>
    <p:sldId id="289" r:id="rId8"/>
    <p:sldId id="291" r:id="rId9"/>
    <p:sldId id="292" r:id="rId10"/>
    <p:sldId id="293" r:id="rId11"/>
    <p:sldId id="294" r:id="rId12"/>
    <p:sldId id="295" r:id="rId13"/>
    <p:sldId id="296" r:id="rId14"/>
    <p:sldId id="297" r:id="rId15"/>
    <p:sldId id="298" r:id="rId16"/>
    <p:sldId id="299" r:id="rId17"/>
    <p:sldId id="284" r:id="rId18"/>
    <p:sldId id="290" r:id="rId19"/>
  </p:sldIdLst>
  <p:sldSz cx="9144000" cy="5143500" type="screen16x9"/>
  <p:notesSz cx="6858000" cy="9144000"/>
  <p:embeddedFontLst>
    <p:embeddedFont>
      <p:font typeface="Roboto" panose="02000000000000000000" pitchFamily="2" charset="0"/>
      <p:regular r:id="rId21"/>
      <p:bold r:id="rId22"/>
      <p:italic r:id="rId23"/>
      <p:boldItalic r:id="rId24"/>
    </p:embeddedFont>
    <p:embeddedFont>
      <p:font typeface="楷体" panose="02010609060101010101" pitchFamily="49" charset="-122"/>
      <p:regular r:id="rId25"/>
    </p:embeddedFont>
    <p:embeddedFont>
      <p:font typeface="微软雅黑" panose="020B0503020204020204" pitchFamily="34" charset="-122"/>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清 风" initials="清" lastIdx="2" clrIdx="0">
    <p:extLst>
      <p:ext uri="{19B8F6BF-5375-455C-9EA6-DF929625EA0E}">
        <p15:presenceInfo xmlns:p15="http://schemas.microsoft.com/office/powerpoint/2012/main" userId="9ce5ac447c899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B2B2B"/>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8" autoAdjust="0"/>
    <p:restoredTop sz="74754" autoAdjust="0"/>
  </p:normalViewPr>
  <p:slideViewPr>
    <p:cSldViewPr snapToGrid="0">
      <p:cViewPr varScale="1">
        <p:scale>
          <a:sx n="75" d="100"/>
          <a:sy n="75" d="100"/>
        </p:scale>
        <p:origin x="390"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6f308533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6f308533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altLang="zh-CN" dirty="0">
                <a:latin typeface="楷体" panose="02010609060101010101" pitchFamily="49" charset="-122"/>
                <a:ea typeface="楷体" panose="02010609060101010101" pitchFamily="49" charset="-122"/>
              </a:rPr>
              <a:t>CRC</a:t>
            </a:r>
            <a:r>
              <a:rPr lang="zh-CN" altLang="en-US" dirty="0">
                <a:latin typeface="楷体" panose="02010609060101010101" pitchFamily="49" charset="-122"/>
                <a:ea typeface="楷体" panose="02010609060101010101" pitchFamily="49" charset="-122"/>
              </a:rPr>
              <a:t>码通常⽤于检测突发错误，即位序列中的错误。通常，此类错误在传输线中由于耦合和噪声⽽不是由于软错误⽽出现。</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zh-CN" altLang="en-US" dirty="0">
                <a:latin typeface="楷体" panose="02010609060101010101" pitchFamily="49" charset="-122"/>
                <a:ea typeface="楷体" panose="02010609060101010101" pitchFamily="49" charset="-122"/>
              </a:rPr>
              <a:t>软错误通常不会影响传输线，因为传输数据的⾦属线通常可以从 </a:t>
            </a:r>
            <a:r>
              <a:rPr lang="en-US" altLang="zh-CN" dirty="0">
                <a:latin typeface="楷体" panose="02010609060101010101" pitchFamily="49" charset="-122"/>
                <a:ea typeface="楷体" panose="02010609060101010101" pitchFamily="49" charset="-122"/>
              </a:rPr>
              <a:t>α </a:t>
            </a:r>
            <a:r>
              <a:rPr lang="zh-CN" altLang="en-US" dirty="0">
                <a:latin typeface="楷体" panose="02010609060101010101" pitchFamily="49" charset="-122"/>
                <a:ea typeface="楷体" panose="02010609060101010101" pitchFamily="49" charset="-122"/>
              </a:rPr>
              <a:t>粒⼦或中⼦撞击中恢复。然⽽，作为保护传输线的副产品，</a:t>
            </a:r>
            <a:r>
              <a:rPr lang="en-US" altLang="zh-CN" dirty="0">
                <a:latin typeface="楷体" panose="02010609060101010101" pitchFamily="49" charset="-122"/>
                <a:ea typeface="楷体" panose="02010609060101010101" pitchFamily="49" charset="-122"/>
              </a:rPr>
              <a:t>CRC </a:t>
            </a:r>
            <a:r>
              <a:rPr lang="zh-CN" altLang="en-US" dirty="0">
                <a:latin typeface="楷体" panose="02010609060101010101" pitchFamily="49" charset="-122"/>
                <a:ea typeface="楷体" panose="02010609060101010101" pitchFamily="49" charset="-122"/>
              </a:rPr>
              <a:t>码可以为存储单元提供软错误保护。例如，如果有⼀个缓冲区，在读取数据并解码 </a:t>
            </a:r>
            <a:r>
              <a:rPr lang="en-US" altLang="zh-CN" dirty="0">
                <a:latin typeface="楷体" panose="02010609060101010101" pitchFamily="49" charset="-122"/>
                <a:ea typeface="楷体" panose="02010609060101010101" pitchFamily="49" charset="-122"/>
              </a:rPr>
              <a:t>CRC </a:t>
            </a:r>
            <a:r>
              <a:rPr lang="zh-CN" altLang="en-US" dirty="0">
                <a:latin typeface="楷体" panose="02010609060101010101" pitchFamily="49" charset="-122"/>
                <a:ea typeface="楷体" panose="02010609060101010101" pitchFamily="49" charset="-122"/>
              </a:rPr>
              <a:t>之前，将来⾃传输线的数据转储到缓冲区中，则通过 </a:t>
            </a:r>
            <a:r>
              <a:rPr lang="en-US" altLang="zh-CN" dirty="0">
                <a:latin typeface="楷体" panose="02010609060101010101" pitchFamily="49" charset="-122"/>
                <a:ea typeface="楷体" panose="02010609060101010101" pitchFamily="49" charset="-122"/>
              </a:rPr>
              <a:t>CRC </a:t>
            </a:r>
            <a:r>
              <a:rPr lang="zh-CN" altLang="en-US" dirty="0">
                <a:latin typeface="楷体" panose="02010609060101010101" pitchFamily="49" charset="-122"/>
                <a:ea typeface="楷体" panose="02010609060101010101" pitchFamily="49" charset="-122"/>
              </a:rPr>
              <a:t>代码保护缓冲区免受软错误的影响。 </a:t>
            </a:r>
            <a:r>
              <a:rPr lang="en-US" altLang="zh-CN" dirty="0">
                <a:latin typeface="楷体" panose="02010609060101010101" pitchFamily="49" charset="-122"/>
                <a:ea typeface="楷体" panose="02010609060101010101" pitchFamily="49" charset="-122"/>
              </a:rPr>
              <a:t>CRC </a:t>
            </a:r>
            <a:r>
              <a:rPr lang="zh-CN" altLang="en-US" dirty="0">
                <a:latin typeface="楷体" panose="02010609060101010101" pitchFamily="49" charset="-122"/>
                <a:ea typeface="楷体" panose="02010609060101010101" pitchFamily="49" charset="-122"/>
              </a:rPr>
              <a:t>码本⾝只提供错误检测，因此 </a:t>
            </a:r>
            <a:r>
              <a:rPr lang="en-US" altLang="zh-CN" dirty="0">
                <a:latin typeface="楷体" panose="02010609060101010101" pitchFamily="49" charset="-122"/>
                <a:ea typeface="楷体" panose="02010609060101010101" pitchFamily="49" charset="-122"/>
              </a:rPr>
              <a:t>CRC </a:t>
            </a:r>
            <a:r>
              <a:rPr lang="zh-CN" altLang="en-US" dirty="0">
                <a:latin typeface="楷体" panose="02010609060101010101" pitchFamily="49" charset="-122"/>
                <a:ea typeface="楷体" panose="02010609060101010101" pitchFamily="49" charset="-122"/>
              </a:rPr>
              <a:t>码将缓冲区的 </a:t>
            </a:r>
            <a:r>
              <a:rPr lang="en-US" altLang="zh-CN" dirty="0">
                <a:latin typeface="楷体" panose="02010609060101010101" pitchFamily="49" charset="-122"/>
                <a:ea typeface="楷体" panose="02010609060101010101" pitchFamily="49" charset="-122"/>
              </a:rPr>
              <a:t>SDC AVF </a:t>
            </a:r>
            <a:r>
              <a:rPr lang="zh-CN" altLang="en-US" dirty="0">
                <a:latin typeface="楷体" panose="02010609060101010101" pitchFamily="49" charset="-122"/>
                <a:ea typeface="楷体" panose="02010609060101010101" pitchFamily="49" charset="-122"/>
              </a:rPr>
              <a:t>降低到接近于零。但是，通常当接收器检测到 </a:t>
            </a:r>
            <a:r>
              <a:rPr lang="en-US" altLang="zh-CN" dirty="0">
                <a:latin typeface="楷体" panose="02010609060101010101" pitchFamily="49" charset="-122"/>
                <a:ea typeface="楷体" panose="02010609060101010101" pitchFamily="49" charset="-122"/>
              </a:rPr>
              <a:t>CRC</a:t>
            </a:r>
            <a:r>
              <a:rPr lang="zh-CN" altLang="en-US" dirty="0">
                <a:latin typeface="楷体" panose="02010609060101010101" pitchFamily="49" charset="-122"/>
                <a:ea typeface="楷体" panose="02010609060101010101" pitchFamily="49" charset="-122"/>
              </a:rPr>
              <a:t>错误时，它会向发送器发送回信号以重新发送数据。在这种情况下，缓冲区中的故障数据被恢复，因此缓冲区的 </a:t>
            </a:r>
            <a:r>
              <a:rPr lang="en-US" altLang="zh-CN" dirty="0">
                <a:latin typeface="楷体" panose="02010609060101010101" pitchFamily="49" charset="-122"/>
                <a:ea typeface="楷体" panose="02010609060101010101" pitchFamily="49" charset="-122"/>
              </a:rPr>
              <a:t>SDC </a:t>
            </a:r>
            <a:r>
              <a:rPr lang="zh-CN" altLang="en-US" dirty="0">
                <a:latin typeface="楷体" panose="02010609060101010101" pitchFamily="49" charset="-122"/>
                <a:ea typeface="楷体" panose="02010609060101010101" pitchFamily="49" charset="-122"/>
              </a:rPr>
              <a:t>和 </a:t>
            </a:r>
            <a:r>
              <a:rPr lang="en-US" altLang="zh-CN" dirty="0">
                <a:latin typeface="楷体" panose="02010609060101010101" pitchFamily="49" charset="-122"/>
                <a:ea typeface="楷体" panose="02010609060101010101" pitchFamily="49" charset="-122"/>
              </a:rPr>
              <a:t>DUE AVF </a:t>
            </a:r>
            <a:r>
              <a:rPr lang="zh-CN" altLang="en-US" dirty="0">
                <a:latin typeface="楷体" panose="02010609060101010101" pitchFamily="49" charset="-122"/>
                <a:ea typeface="楷体" panose="02010609060101010101" pitchFamily="49" charset="-122"/>
              </a:rPr>
              <a:t>都减少到⼏乎为零。</a:t>
            </a:r>
            <a:endParaRPr lang="en-US" altLang="zh-CN" dirty="0">
              <a:latin typeface="楷体" panose="02010609060101010101" pitchFamily="49" charset="-122"/>
              <a:ea typeface="楷体" panose="02010609060101010101" pitchFamily="49" charset="-122"/>
            </a:endParaRP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zh-CN" altLang="en-US" dirty="0">
                <a:latin typeface="楷体" panose="02010609060101010101" pitchFamily="49" charset="-122"/>
                <a:ea typeface="楷体" panose="02010609060101010101" pitchFamily="49" charset="-122"/>
              </a:rPr>
              <a:t>与海明校验码数据位和校验位穿插不同，</a:t>
            </a:r>
            <a:r>
              <a:rPr lang="en-US" altLang="zh-CN" dirty="0">
                <a:latin typeface="楷体" panose="02010609060101010101" pitchFamily="49" charset="-122"/>
                <a:ea typeface="楷体" panose="02010609060101010101" pitchFamily="49" charset="-122"/>
              </a:rPr>
              <a:t>CRC</a:t>
            </a:r>
            <a:r>
              <a:rPr lang="zh-CN" altLang="en-US" dirty="0">
                <a:latin typeface="楷体" panose="02010609060101010101" pitchFamily="49" charset="-122"/>
                <a:ea typeface="楷体" panose="02010609060101010101" pitchFamily="49" charset="-122"/>
              </a:rPr>
              <a:t>码中，校验位（</a:t>
            </a:r>
            <a:r>
              <a:rPr lang="en-US" altLang="zh-CN" dirty="0">
                <a:latin typeface="楷体" panose="02010609060101010101" pitchFamily="49" charset="-122"/>
                <a:ea typeface="楷体" panose="02010609060101010101" pitchFamily="49" charset="-122"/>
              </a:rPr>
              <a:t>R</a:t>
            </a:r>
            <a:r>
              <a:rPr lang="zh-CN" altLang="en-US" dirty="0">
                <a:latin typeface="楷体" panose="02010609060101010101" pitchFamily="49" charset="-122"/>
                <a:ea typeface="楷体" panose="02010609060101010101" pitchFamily="49" charset="-122"/>
              </a:rPr>
              <a:t>位）在信息位（</a:t>
            </a:r>
            <a:r>
              <a:rPr lang="en-US" altLang="zh-CN" dirty="0">
                <a:latin typeface="楷体" panose="02010609060101010101" pitchFamily="49" charset="-122"/>
                <a:ea typeface="楷体" panose="02010609060101010101" pitchFamily="49" charset="-122"/>
              </a:rPr>
              <a:t>K</a:t>
            </a:r>
            <a:r>
              <a:rPr lang="zh-CN" altLang="en-US" dirty="0">
                <a:latin typeface="楷体" panose="02010609060101010101" pitchFamily="49" charset="-122"/>
                <a:ea typeface="楷体" panose="02010609060101010101" pitchFamily="49" charset="-122"/>
              </a:rPr>
              <a:t>位）后面</a:t>
            </a:r>
            <a:endParaRPr lang="en-US" altLang="zh-CN" dirty="0">
              <a:latin typeface="楷体" panose="02010609060101010101" pitchFamily="49" charset="-122"/>
              <a:ea typeface="楷体" panose="02010609060101010101" pitchFamily="49" charset="-122"/>
            </a:endParaRP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124519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6f308533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6f308533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zh-CN" altLang="en-US" dirty="0">
                <a:latin typeface="楷体" panose="02010609060101010101" pitchFamily="49" charset="-122"/>
                <a:ea typeface="楷体" panose="02010609060101010101" pitchFamily="49" charset="-122"/>
              </a:rPr>
              <a:t>处理器流水线中，执行单元（例如加法器和乘法器）通常比保持架构状态或流水线中的停顿点</a:t>
            </a:r>
            <a:r>
              <a:rPr lang="en-US" altLang="zh-CN" dirty="0">
                <a:latin typeface="楷体" panose="02010609060101010101" pitchFamily="49" charset="-122"/>
                <a:ea typeface="楷体" panose="02010609060101010101" pitchFamily="49" charset="-122"/>
              </a:rPr>
              <a:t>(stall point)</a:t>
            </a:r>
            <a:r>
              <a:rPr lang="zh-CN" altLang="en-US" dirty="0">
                <a:latin typeface="楷体" panose="02010609060101010101" pitchFamily="49" charset="-122"/>
                <a:ea typeface="楷体" panose="02010609060101010101" pitchFamily="49" charset="-122"/>
              </a:rPr>
              <a:t>更不易受到软错误影响。执行单元主要由逻辑电路组成，它们具有⾼级别的逻辑、电⽓和锁存窗⼝屏蔽。相⽐之下，保存架构状态或停顿点的结构由不具有许多这些掩蔽属性的状态位组成。</a:t>
            </a:r>
            <a:endParaRPr lang="en-US" altLang="zh-CN" dirty="0">
              <a:latin typeface="楷体" panose="02010609060101010101" pitchFamily="49" charset="-122"/>
              <a:ea typeface="楷体" panose="02010609060101010101" pitchFamily="49" charset="-122"/>
            </a:endParaRP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zh-CN" altLang="en-US" dirty="0">
                <a:latin typeface="楷体" panose="02010609060101010101" pitchFamily="49" charset="-122"/>
                <a:ea typeface="楷体" panose="02010609060101010101" pitchFamily="49" charset="-122"/>
              </a:rPr>
              <a:t>流⽔线中的停顿点，例如指令队列，具有⽐执行单元的输⼊或输出锁存器⾼得多的</a:t>
            </a:r>
            <a:r>
              <a:rPr lang="en-US" altLang="zh-CN" dirty="0">
                <a:latin typeface="楷体" panose="02010609060101010101" pitchFamily="49" charset="-122"/>
                <a:ea typeface="楷体" panose="02010609060101010101" pitchFamily="49" charset="-122"/>
              </a:rPr>
              <a:t>LACE(ACE</a:t>
            </a:r>
            <a:r>
              <a:rPr lang="zh-CN" altLang="en-US" dirty="0"/>
              <a:t>指令通过结构的延迟</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。这是因为管道可能由于缓存未命中或分⽀错误预测⽽备份。相⽐之下，执行单元锁存器的</a:t>
            </a:r>
            <a:r>
              <a:rPr lang="en-US" altLang="zh-CN" dirty="0">
                <a:latin typeface="楷体" panose="02010609060101010101" pitchFamily="49" charset="-122"/>
                <a:ea typeface="楷体" panose="02010609060101010101" pitchFamily="49" charset="-122"/>
              </a:rPr>
              <a:t>LACE</a:t>
            </a:r>
            <a:r>
              <a:rPr lang="zh-CN" altLang="en-US" dirty="0">
                <a:latin typeface="楷体" panose="02010609060101010101" pitchFamily="49" charset="-122"/>
                <a:ea typeface="楷体" panose="02010609060101010101" pitchFamily="49" charset="-122"/>
              </a:rPr>
              <a:t>可能要低得多，因为执行单元通常不保存停滞的指令。因此，流⽔线中停顿点的 </a:t>
            </a:r>
            <a:r>
              <a:rPr lang="en-US" altLang="zh-CN" dirty="0">
                <a:latin typeface="楷体" panose="02010609060101010101" pitchFamily="49" charset="-122"/>
                <a:ea typeface="楷体" panose="02010609060101010101" pitchFamily="49" charset="-122"/>
              </a:rPr>
              <a:t>AVF </a:t>
            </a:r>
            <a:r>
              <a:rPr lang="zh-CN" altLang="en-US" dirty="0">
                <a:latin typeface="楷体" panose="02010609060101010101" pitchFamily="49" charset="-122"/>
                <a:ea typeface="楷体" panose="02010609060101010101" pitchFamily="49" charset="-122"/>
              </a:rPr>
              <a:t>通常显着⾼于执行单元的 </a:t>
            </a:r>
            <a:r>
              <a:rPr lang="en-US" altLang="zh-CN" dirty="0">
                <a:latin typeface="楷体" panose="02010609060101010101" pitchFamily="49" charset="-122"/>
                <a:ea typeface="楷体" panose="02010609060101010101" pitchFamily="49" charset="-122"/>
              </a:rPr>
              <a:t>AVF</a:t>
            </a:r>
            <a:r>
              <a:rPr lang="zh-CN" altLang="en-US" dirty="0">
                <a:latin typeface="楷体" panose="02010609060101010101" pitchFamily="49" charset="-122"/>
                <a:ea typeface="楷体" panose="02010609060101010101" pitchFamily="49" charset="-122"/>
              </a:rPr>
              <a:t>。包含架构状态的结构的暴露窗⼝通常也⾼于执行单元锁存器的暴露窗⼝。因此，流⽔线中具有架构状态和停顿点的结构都⽐执行单元更容易出现软错误。因此，对于软错误，具有架构或停滞状态的结构是保护的第⼀候选者。</a:t>
            </a:r>
            <a:endParaRPr lang="en-US" altLang="zh-CN" dirty="0">
              <a:latin typeface="楷体" panose="02010609060101010101" pitchFamily="49" charset="-122"/>
              <a:ea typeface="楷体" panose="02010609060101010101" pitchFamily="49" charset="-122"/>
            </a:endParaRP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altLang="zh-CN" dirty="0">
                <a:latin typeface="楷体" panose="02010609060101010101" pitchFamily="49" charset="-122"/>
                <a:ea typeface="楷体" panose="02010609060101010101" pitchFamily="49" charset="-122"/>
              </a:rPr>
              <a:t>AN</a:t>
            </a:r>
            <a:r>
              <a:rPr lang="zh-CN" altLang="en-US" dirty="0">
                <a:latin typeface="楷体" panose="02010609060101010101" pitchFamily="49" charset="-122"/>
                <a:ea typeface="楷体" panose="02010609060101010101" pitchFamily="49" charset="-122"/>
              </a:rPr>
              <a:t>码：具体⽽⾔，通过将每个数据字</a:t>
            </a:r>
            <a:r>
              <a:rPr lang="en-US" altLang="zh-CN" dirty="0">
                <a:latin typeface="楷体" panose="02010609060101010101" pitchFamily="49" charset="-122"/>
                <a:ea typeface="楷体" panose="02010609060101010101" pitchFamily="49" charset="-122"/>
              </a:rPr>
              <a:t>N</a:t>
            </a:r>
            <a:r>
              <a:rPr lang="zh-CN" altLang="en-US" dirty="0">
                <a:latin typeface="楷体" panose="02010609060101010101" pitchFamily="49" charset="-122"/>
                <a:ea typeface="楷体" panose="02010609060101010101" pitchFamily="49" charset="-122"/>
              </a:rPr>
              <a:t>乘以常数</a:t>
            </a:r>
            <a:r>
              <a:rPr lang="en-US" altLang="zh-CN" dirty="0">
                <a:latin typeface="楷体" panose="02010609060101010101" pitchFamily="49" charset="-122"/>
                <a:ea typeface="楷体" panose="02010609060101010101" pitchFamily="49" charset="-122"/>
              </a:rPr>
              <a:t>A</a:t>
            </a:r>
            <a:r>
              <a:rPr lang="zh-CN" altLang="en-US" dirty="0">
                <a:latin typeface="楷体" panose="02010609060101010101" pitchFamily="49" charset="-122"/>
                <a:ea typeface="楷体" panose="02010609060101010101" pitchFamily="49" charset="-122"/>
              </a:rPr>
              <a:t>来形成</a:t>
            </a:r>
            <a:r>
              <a:rPr lang="en-US" altLang="zh-CN" dirty="0">
                <a:latin typeface="楷体" panose="02010609060101010101" pitchFamily="49" charset="-122"/>
                <a:ea typeface="楷体" panose="02010609060101010101" pitchFamily="49" charset="-122"/>
              </a:rPr>
              <a:t>AN</a:t>
            </a:r>
            <a:r>
              <a:rPr lang="zh-CN" altLang="en-US" dirty="0">
                <a:latin typeface="楷体" panose="02010609060101010101" pitchFamily="49" charset="-122"/>
                <a:ea typeface="楷体" panose="02010609060101010101" pitchFamily="49" charset="-122"/>
              </a:rPr>
              <a:t>码（因此，名称为</a:t>
            </a:r>
            <a:r>
              <a:rPr lang="en-US" altLang="zh-CN" dirty="0">
                <a:latin typeface="楷体" panose="02010609060101010101" pitchFamily="49" charset="-122"/>
                <a:ea typeface="楷体" panose="02010609060101010101" pitchFamily="49" charset="-122"/>
              </a:rPr>
              <a:t>AN</a:t>
            </a:r>
            <a:r>
              <a:rPr lang="zh-CN" altLang="en-US" dirty="0">
                <a:latin typeface="楷体" panose="02010609060101010101" pitchFamily="49" charset="-122"/>
                <a:ea typeface="楷体" panose="02010609060101010101" pitchFamily="49" charset="-122"/>
              </a:rPr>
              <a:t>码）。由于</a:t>
            </a:r>
            <a:r>
              <a:rPr lang="en-US" altLang="zh-CN" dirty="0">
                <a:latin typeface="楷体" panose="02010609060101010101" pitchFamily="49" charset="-122"/>
                <a:ea typeface="楷体" panose="02010609060101010101" pitchFamily="49" charset="-122"/>
              </a:rPr>
              <a:t>A(N1+N2) = A(N1) + A(N2)</a:t>
            </a:r>
            <a:r>
              <a:rPr lang="zh-CN" altLang="en-US" dirty="0">
                <a:latin typeface="楷体" panose="02010609060101010101" pitchFamily="49" charset="-122"/>
                <a:ea typeface="楷体" panose="02010609060101010101" pitchFamily="49" charset="-122"/>
              </a:rPr>
              <a:t>和</a:t>
            </a:r>
            <a:r>
              <a:rPr lang="en-US" altLang="zh-CN" dirty="0">
                <a:latin typeface="楷体" panose="02010609060101010101" pitchFamily="49" charset="-122"/>
                <a:ea typeface="楷体" panose="02010609060101010101" pitchFamily="49" charset="-122"/>
              </a:rPr>
              <a:t>A(N1 - N2) = A(N1) - A(N2)</a:t>
            </a:r>
            <a:r>
              <a:rPr lang="zh-CN" altLang="en-US"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AN </a:t>
            </a:r>
            <a:r>
              <a:rPr lang="zh-CN" altLang="en-US" dirty="0">
                <a:latin typeface="楷体" panose="02010609060101010101" pitchFamily="49" charset="-122"/>
                <a:ea typeface="楷体" panose="02010609060101010101" pitchFamily="49" charset="-122"/>
              </a:rPr>
              <a:t>码可⽤于加法或减法运算。 </a:t>
            </a:r>
            <a:r>
              <a:rPr lang="en-US" altLang="zh-CN" dirty="0">
                <a:latin typeface="楷体" panose="02010609060101010101" pitchFamily="49" charset="-122"/>
                <a:ea typeface="楷体" panose="02010609060101010101" pitchFamily="49" charset="-122"/>
              </a:rPr>
              <a:t>A</a:t>
            </a:r>
            <a:r>
              <a:rPr lang="zh-CN" altLang="en-US" dirty="0">
                <a:latin typeface="楷体" panose="02010609060101010101" pitchFamily="49" charset="-122"/>
                <a:ea typeface="楷体" panose="02010609060101010101" pitchFamily="49" charset="-122"/>
              </a:rPr>
              <a:t>的选择决定了对 </a:t>
            </a:r>
            <a:r>
              <a:rPr lang="en-US" altLang="zh-CN" dirty="0">
                <a:latin typeface="楷体" panose="02010609060101010101" pitchFamily="49" charset="-122"/>
                <a:ea typeface="楷体" panose="02010609060101010101" pitchFamily="49" charset="-122"/>
              </a:rPr>
              <a:t>N </a:t>
            </a:r>
            <a:r>
              <a:rPr lang="zh-CN" altLang="en-US" dirty="0">
                <a:latin typeface="楷体" panose="02010609060101010101" pitchFamily="49" charset="-122"/>
                <a:ea typeface="楷体" panose="02010609060101010101" pitchFamily="49" charset="-122"/>
              </a:rPr>
              <a:t>进行编码所需的额外⽐特。</a:t>
            </a:r>
            <a:r>
              <a:rPr lang="en-US" altLang="zh-CN" dirty="0">
                <a:latin typeface="楷体" panose="02010609060101010101" pitchFamily="49" charset="-122"/>
                <a:ea typeface="楷体" panose="02010609060101010101" pitchFamily="49" charset="-122"/>
              </a:rPr>
              <a:t>A</a:t>
            </a:r>
            <a:r>
              <a:rPr lang="zh-CN" altLang="en-US" dirty="0">
                <a:latin typeface="楷体" panose="02010609060101010101" pitchFamily="49" charset="-122"/>
                <a:ea typeface="楷体" panose="02010609060101010101" pitchFamily="49" charset="-122"/>
              </a:rPr>
              <a:t>的典型值为</a:t>
            </a:r>
            <a:r>
              <a:rPr lang="en-US" altLang="zh-CN" dirty="0">
                <a:latin typeface="楷体" panose="02010609060101010101" pitchFamily="49" charset="-122"/>
                <a:ea typeface="楷体" panose="02010609060101010101" pitchFamily="49" charset="-122"/>
              </a:rPr>
              <a:t>3</a:t>
            </a:r>
            <a:r>
              <a:rPr lang="zh-CN" altLang="en-US" dirty="0">
                <a:latin typeface="楷体" panose="02010609060101010101" pitchFamily="49" charset="-122"/>
                <a:ea typeface="楷体" panose="02010609060101010101" pitchFamily="49" charset="-122"/>
              </a:rPr>
              <a:t>，因为</a:t>
            </a:r>
            <a:r>
              <a:rPr lang="en-US" altLang="zh-CN" dirty="0">
                <a:latin typeface="楷体" panose="02010609060101010101" pitchFamily="49" charset="-122"/>
                <a:ea typeface="楷体" panose="02010609060101010101" pitchFamily="49" charset="-122"/>
              </a:rPr>
              <a:t>3N = 2N + N</a:t>
            </a:r>
            <a:r>
              <a:rPr lang="zh-CN" altLang="en-US" dirty="0">
                <a:latin typeface="楷体" panose="02010609060101010101" pitchFamily="49" charset="-122"/>
                <a:ea typeface="楷体" panose="02010609060101010101" pitchFamily="49" charset="-122"/>
              </a:rPr>
              <a:t>，这可以通过</a:t>
            </a:r>
            <a:r>
              <a:rPr lang="en-US" altLang="zh-CN" dirty="0">
                <a:latin typeface="楷体" panose="02010609060101010101" pitchFamily="49" charset="-122"/>
                <a:ea typeface="楷体" panose="02010609060101010101" pitchFamily="49" charset="-122"/>
              </a:rPr>
              <a:t>N</a:t>
            </a:r>
            <a:r>
              <a:rPr lang="zh-CN" altLang="en-US" dirty="0">
                <a:latin typeface="楷体" panose="02010609060101010101" pitchFamily="49" charset="-122"/>
                <a:ea typeface="楷体" panose="02010609060101010101" pitchFamily="49" charset="-122"/>
              </a:rPr>
              <a:t>的左移然后与</a:t>
            </a:r>
            <a:r>
              <a:rPr lang="en-US" altLang="zh-CN" dirty="0">
                <a:latin typeface="楷体" panose="02010609060101010101" pitchFamily="49" charset="-122"/>
                <a:ea typeface="楷体" panose="02010609060101010101" pitchFamily="49" charset="-122"/>
              </a:rPr>
              <a:t>N</a:t>
            </a:r>
            <a:r>
              <a:rPr lang="zh-CN" altLang="en-US" dirty="0">
                <a:latin typeface="楷体" panose="02010609060101010101" pitchFamily="49" charset="-122"/>
                <a:ea typeface="楷体" panose="02010609060101010101" pitchFamily="49" charset="-122"/>
              </a:rPr>
              <a:t>本⾝相加得出。</a:t>
            </a:r>
            <a:endParaRPr lang="en-US" altLang="zh-CN" dirty="0">
              <a:latin typeface="楷体" panose="02010609060101010101" pitchFamily="49" charset="-122"/>
              <a:ea typeface="楷体" panose="02010609060101010101" pitchFamily="49" charset="-122"/>
            </a:endParaRP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zh-CN" altLang="en-US" dirty="0">
                <a:latin typeface="楷体" panose="02010609060101010101" pitchFamily="49" charset="-122"/>
                <a:ea typeface="楷体" panose="02010609060101010101" pitchFamily="49" charset="-122"/>
              </a:rPr>
              <a:t>剩余码：与  </a:t>
            </a:r>
            <a:r>
              <a:rPr lang="en-US" altLang="zh-CN" dirty="0">
                <a:latin typeface="楷体" panose="02010609060101010101" pitchFamily="49" charset="-122"/>
                <a:ea typeface="楷体" panose="02010609060101010101" pitchFamily="49" charset="-122"/>
              </a:rPr>
              <a:t>AN  </a:t>
            </a:r>
            <a:r>
              <a:rPr lang="zh-CN" altLang="en-US" dirty="0">
                <a:latin typeface="楷体" panose="02010609060101010101" pitchFamily="49" charset="-122"/>
                <a:ea typeface="楷体" panose="02010609060101010101" pitchFamily="49" charset="-122"/>
              </a:rPr>
              <a:t>代码不同，它们是可分离的代码，适用于各种执行单元，例如整数加法、减法、乘法和除法，以及移位操作此外，（</a:t>
            </a:r>
            <a:r>
              <a:rPr lang="en-US" altLang="zh-CN" dirty="0">
                <a:latin typeface="楷体" panose="02010609060101010101" pitchFamily="49" charset="-122"/>
                <a:ea typeface="楷体" panose="02010609060101010101" pitchFamily="49" charset="-122"/>
              </a:rPr>
              <a:t>N1+N2</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mod M=</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N1 mod M</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N2 mod M</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mod M</a:t>
            </a:r>
            <a:r>
              <a:rPr lang="zh-CN" altLang="en-US" dirty="0">
                <a:latin typeface="楷体" panose="02010609060101010101" pitchFamily="49" charset="-122"/>
                <a:ea typeface="楷体" panose="02010609060101010101" pitchFamily="49" charset="-122"/>
              </a:rPr>
              <a:t>。例如，</a:t>
            </a:r>
            <a:r>
              <a:rPr lang="en-US" altLang="zh-CN" dirty="0">
                <a:latin typeface="楷体" panose="02010609060101010101" pitchFamily="49" charset="-122"/>
                <a:ea typeface="楷体" panose="02010609060101010101" pitchFamily="49" charset="-122"/>
              </a:rPr>
              <a:t>N1=10</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N2=9</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M=3</a:t>
            </a:r>
            <a:r>
              <a:rPr lang="zh-CN" altLang="en-US" dirty="0">
                <a:latin typeface="楷体" panose="02010609060101010101" pitchFamily="49" charset="-122"/>
                <a:ea typeface="楷体" panose="02010609060101010101" pitchFamily="49" charset="-122"/>
              </a:rPr>
              <a:t>。然后</a:t>
            </a:r>
            <a:r>
              <a:rPr lang="en-US" altLang="zh-CN" dirty="0">
                <a:latin typeface="楷体" panose="02010609060101010101" pitchFamily="49" charset="-122"/>
                <a:ea typeface="楷体" panose="02010609060101010101" pitchFamily="49" charset="-122"/>
              </a:rPr>
              <a:t>19 mod 3=1</a:t>
            </a:r>
            <a:r>
              <a:rPr lang="zh-CN" altLang="en-US" dirty="0">
                <a:latin typeface="楷体" panose="02010609060101010101" pitchFamily="49" charset="-122"/>
                <a:ea typeface="楷体" panose="02010609060101010101" pitchFamily="49" charset="-122"/>
              </a:rPr>
              <a:t>（方程式左侧），以及（（</a:t>
            </a:r>
            <a:r>
              <a:rPr lang="en-US" altLang="zh-CN" dirty="0">
                <a:latin typeface="楷体" panose="02010609060101010101" pitchFamily="49" charset="-122"/>
                <a:ea typeface="楷体" panose="02010609060101010101" pitchFamily="49" charset="-122"/>
              </a:rPr>
              <a:t>10 mod 3</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9 mod 3</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mod 3=</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1+0</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mod 3=1</a:t>
            </a:r>
            <a:r>
              <a:rPr lang="zh-CN" altLang="en-US" dirty="0">
                <a:latin typeface="楷体" panose="02010609060101010101" pitchFamily="49" charset="-122"/>
                <a:ea typeface="楷体" panose="02010609060101010101" pitchFamily="49" charset="-122"/>
              </a:rPr>
              <a:t>（方程式右侧）。</a:t>
            </a:r>
            <a:endParaRPr lang="en-US" altLang="zh-CN" dirty="0">
              <a:latin typeface="楷体" panose="02010609060101010101" pitchFamily="49" charset="-122"/>
              <a:ea typeface="楷体" panose="02010609060101010101" pitchFamily="49" charset="-122"/>
            </a:endParaRP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zh-CN" altLang="en-US" dirty="0">
                <a:latin typeface="楷体" panose="02010609060101010101" pitchFamily="49" charset="-122"/>
                <a:ea typeface="楷体" panose="02010609060101010101" pitchFamily="49" charset="-122"/>
              </a:rPr>
              <a:t>为了增加可靠性，我们需要在传输数据后加上一些冗余的码字。如果接收方能够通过它们直接纠正错误，那么我们就称之为纠错码（</a:t>
            </a:r>
            <a:r>
              <a:rPr lang="en-US" altLang="zh-CN" dirty="0">
                <a:latin typeface="楷体" panose="02010609060101010101" pitchFamily="49" charset="-122"/>
                <a:ea typeface="楷体" panose="02010609060101010101" pitchFamily="49" charset="-122"/>
              </a:rPr>
              <a:t>Error Correcting Code</a:t>
            </a:r>
            <a:r>
              <a:rPr lang="zh-CN" altLang="en-US"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146745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4226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6f308533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6f308533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zh-CN" altLang="en-US" dirty="0">
                <a:latin typeface="楷体" panose="02010609060101010101" pitchFamily="49" charset="-122"/>
                <a:ea typeface="楷体" panose="02010609060101010101" pitchFamily="49" charset="-122"/>
              </a:rPr>
              <a:t>在  </a:t>
            </a:r>
            <a:r>
              <a:rPr lang="en-US" altLang="zh-CN" dirty="0">
                <a:latin typeface="楷体" panose="02010609060101010101" pitchFamily="49" charset="-122"/>
                <a:ea typeface="楷体" panose="02010609060101010101" pitchFamily="49" charset="-122"/>
              </a:rPr>
              <a:t>RMT  </a:t>
            </a:r>
            <a:r>
              <a:rPr lang="zh-CN" altLang="en-US" dirty="0">
                <a:latin typeface="楷体" panose="02010609060101010101" pitchFamily="49" charset="-122"/>
                <a:ea typeface="楷体" panose="02010609060101010101" pitchFamily="49" charset="-122"/>
              </a:rPr>
              <a:t>中，仅比较来自冗余流的已提交指令是否不匹配。运行冗余线程的底层硬件上下文可以是处理器内核或多线程处理器中的硬件线程。运行冗余线程的硬件上下文可能在同一周期内具有不同的状态。必须比较哪些输出取决于球体的大小。如果复制范围包括处理器内核和内存，则只需比较输出到  </a:t>
            </a:r>
            <a:r>
              <a:rPr lang="en-US" altLang="zh-CN" dirty="0">
                <a:latin typeface="楷体" panose="02010609060101010101" pitchFamily="49" charset="-122"/>
                <a:ea typeface="楷体" panose="02010609060101010101" pitchFamily="49" charset="-122"/>
              </a:rPr>
              <a:t>I/O  </a:t>
            </a:r>
            <a:r>
              <a:rPr lang="zh-CN" altLang="en-US" dirty="0">
                <a:latin typeface="楷体" panose="02010609060101010101" pitchFamily="49" charset="-122"/>
                <a:ea typeface="楷体" panose="02010609060101010101" pitchFamily="49" charset="-122"/>
              </a:rPr>
              <a:t>设备的不匹配情况。输入必须在  </a:t>
            </a:r>
            <a:r>
              <a:rPr lang="en-US" altLang="zh-CN" dirty="0">
                <a:latin typeface="楷体" panose="02010609060101010101" pitchFamily="49" charset="-122"/>
                <a:ea typeface="楷体" panose="02010609060101010101" pitchFamily="49" charset="-122"/>
              </a:rPr>
              <a:t>RMT  </a:t>
            </a:r>
            <a:r>
              <a:rPr lang="zh-CN" altLang="en-US" dirty="0">
                <a:latin typeface="楷体" panose="02010609060101010101" pitchFamily="49" charset="-122"/>
                <a:ea typeface="楷体" panose="02010609060101010101" pitchFamily="49" charset="-122"/>
              </a:rPr>
              <a:t>系统中仔细复制，因为底层冗余上下文在同一循环中具有不同的状态。</a:t>
            </a:r>
          </a:p>
        </p:txBody>
      </p:sp>
    </p:spTree>
    <p:extLst>
      <p:ext uri="{BB962C8B-B14F-4D97-AF65-F5344CB8AC3E}">
        <p14:creationId xmlns:p14="http://schemas.microsoft.com/office/powerpoint/2010/main" val="442786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6f308533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6f308533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altLang="zh-CN" dirty="0" err="1">
                <a:latin typeface="楷体" panose="02010609060101010101" pitchFamily="49" charset="-122"/>
                <a:ea typeface="楷体" panose="02010609060101010101" pitchFamily="49" charset="-122"/>
              </a:rPr>
              <a:t>ftServer</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有两种配置：</a:t>
            </a:r>
            <a:r>
              <a:rPr lang="en-US" altLang="zh-CN" dirty="0">
                <a:latin typeface="楷体" panose="02010609060101010101" pitchFamily="49" charset="-122"/>
                <a:ea typeface="楷体" panose="02010609060101010101" pitchFamily="49" charset="-122"/>
              </a:rPr>
              <a:t>DMR  </a:t>
            </a:r>
            <a:r>
              <a:rPr lang="zh-CN" altLang="en-US" dirty="0">
                <a:latin typeface="楷体" panose="02010609060101010101" pitchFamily="49" charset="-122"/>
                <a:ea typeface="楷体" panose="02010609060101010101" pitchFamily="49" charset="-122"/>
              </a:rPr>
              <a:t>或  </a:t>
            </a:r>
            <a:r>
              <a:rPr lang="en-US" altLang="zh-CN" dirty="0">
                <a:latin typeface="楷体" panose="02010609060101010101" pitchFamily="49" charset="-122"/>
                <a:ea typeface="楷体" panose="02010609060101010101" pitchFamily="49" charset="-122"/>
              </a:rPr>
              <a:t>TMR</a:t>
            </a:r>
            <a:r>
              <a:rPr lang="zh-CN" altLang="en-US" dirty="0">
                <a:latin typeface="楷体" panose="02010609060101010101" pitchFamily="49" charset="-122"/>
                <a:ea typeface="楷体" panose="02010609060101010101" pitchFamily="49" charset="-122"/>
              </a:rPr>
              <a:t>。在  </a:t>
            </a:r>
            <a:r>
              <a:rPr lang="en-US" altLang="zh-CN" dirty="0">
                <a:latin typeface="楷体" panose="02010609060101010101" pitchFamily="49" charset="-122"/>
                <a:ea typeface="楷体" panose="02010609060101010101" pitchFamily="49" charset="-122"/>
              </a:rPr>
              <a:t>DMR  </a:t>
            </a:r>
            <a:r>
              <a:rPr lang="zh-CN" altLang="en-US" dirty="0">
                <a:latin typeface="楷体" panose="02010609060101010101" pitchFamily="49" charset="-122"/>
                <a:ea typeface="楷体" panose="02010609060101010101" pitchFamily="49" charset="-122"/>
              </a:rPr>
              <a:t>配置中，复制范围包括双冗余锁步处理器、主内存双副本和芯片组双副本。图中的“故障检测和隔离”组件由输出比较器和输入复制器组成。输出比较在流量通过之前在  </a:t>
            </a:r>
            <a:r>
              <a:rPr lang="en-US" altLang="zh-CN" dirty="0">
                <a:latin typeface="楷体" panose="02010609060101010101" pitchFamily="49" charset="-122"/>
                <a:ea typeface="楷体" panose="02010609060101010101" pitchFamily="49" charset="-122"/>
              </a:rPr>
              <a:t>I/O  </a:t>
            </a:r>
            <a:r>
              <a:rPr lang="zh-CN" altLang="en-US" dirty="0">
                <a:latin typeface="楷体" panose="02010609060101010101" pitchFamily="49" charset="-122"/>
                <a:ea typeface="楷体" panose="02010609060101010101" pitchFamily="49" charset="-122"/>
              </a:rPr>
              <a:t>边界完成进入  </a:t>
            </a:r>
            <a:r>
              <a:rPr lang="en-US" altLang="zh-CN" dirty="0">
                <a:latin typeface="楷体" panose="02010609060101010101" pitchFamily="49" charset="-122"/>
                <a:ea typeface="楷体" panose="02010609060101010101" pitchFamily="49" charset="-122"/>
              </a:rPr>
              <a:t>PCI2</a:t>
            </a:r>
            <a:r>
              <a:rPr lang="zh-CN" altLang="en-US" dirty="0">
                <a:latin typeface="楷体" panose="02010609060101010101" pitchFamily="49" charset="-122"/>
                <a:ea typeface="楷体" panose="02010609060101010101" pitchFamily="49" charset="-122"/>
              </a:rPr>
              <a:t>总线。输入复制也在  </a:t>
            </a:r>
            <a:r>
              <a:rPr lang="en-US" altLang="zh-CN" dirty="0">
                <a:latin typeface="楷体" panose="02010609060101010101" pitchFamily="49" charset="-122"/>
                <a:ea typeface="楷体" panose="02010609060101010101" pitchFamily="49" charset="-122"/>
              </a:rPr>
              <a:t>I/O  </a:t>
            </a:r>
            <a:r>
              <a:rPr lang="zh-CN" altLang="en-US" dirty="0">
                <a:latin typeface="楷体" panose="02010609060101010101" pitchFamily="49" charset="-122"/>
                <a:ea typeface="楷体" panose="02010609060101010101" pitchFamily="49" charset="-122"/>
              </a:rPr>
              <a:t>边界完成。输出比较器、输入复制器和  </a:t>
            </a:r>
            <a:r>
              <a:rPr lang="en-US" altLang="zh-CN" dirty="0">
                <a:latin typeface="楷体" panose="02010609060101010101" pitchFamily="49" charset="-122"/>
                <a:ea typeface="楷体" panose="02010609060101010101" pitchFamily="49" charset="-122"/>
              </a:rPr>
              <a:t>I/O  </a:t>
            </a:r>
            <a:r>
              <a:rPr lang="zh-CN" altLang="en-US" dirty="0">
                <a:latin typeface="楷体" panose="02010609060101010101" pitchFamily="49" charset="-122"/>
                <a:ea typeface="楷体" panose="02010609060101010101" pitchFamily="49" charset="-122"/>
              </a:rPr>
              <a:t>组件本身（例如，</a:t>
            </a:r>
            <a:r>
              <a:rPr lang="en-US" altLang="zh-CN" dirty="0">
                <a:latin typeface="楷体" panose="02010609060101010101" pitchFamily="49" charset="-122"/>
                <a:ea typeface="楷体" panose="02010609060101010101" pitchFamily="49" charset="-122"/>
              </a:rPr>
              <a:t>PCI  </a:t>
            </a:r>
            <a:r>
              <a:rPr lang="zh-CN" altLang="en-US" dirty="0">
                <a:latin typeface="楷体" panose="02010609060101010101" pitchFamily="49" charset="-122"/>
                <a:ea typeface="楷体" panose="02010609060101010101" pitchFamily="49" charset="-122"/>
              </a:rPr>
              <a:t>总线、磁盘）被镜像以增加容错能力。以太网网络适配器未镜像，但具有三个备份适配器。在传输过程中，会使用所有四个适配器，但只能在单个适配器上接收数据包。</a:t>
            </a:r>
            <a:endParaRPr lang="en-US" altLang="zh-CN" dirty="0">
              <a:latin typeface="楷体" panose="02010609060101010101" pitchFamily="49" charset="-122"/>
              <a:ea typeface="楷体" panose="02010609060101010101" pitchFamily="49" charset="-122"/>
            </a:endParaRP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zh-CN" altLang="en-US" dirty="0">
                <a:latin typeface="楷体" panose="02010609060101010101" pitchFamily="49" charset="-122"/>
                <a:ea typeface="楷体" panose="02010609060101010101" pitchFamily="49" charset="-122"/>
              </a:rPr>
              <a:t>与  </a:t>
            </a:r>
            <a:r>
              <a:rPr lang="en-US" altLang="zh-CN" dirty="0">
                <a:latin typeface="楷体" panose="02010609060101010101" pitchFamily="49" charset="-122"/>
                <a:ea typeface="楷体" panose="02010609060101010101" pitchFamily="49" charset="-122"/>
              </a:rPr>
              <a:t>Stratus  </a:t>
            </a:r>
            <a:r>
              <a:rPr lang="en-US" altLang="zh-CN" dirty="0" err="1">
                <a:latin typeface="楷体" panose="02010609060101010101" pitchFamily="49" charset="-122"/>
                <a:ea typeface="楷体" panose="02010609060101010101" pitchFamily="49" charset="-122"/>
              </a:rPr>
              <a:t>ftServer</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系统不同，惠普的</a:t>
            </a:r>
            <a:r>
              <a:rPr lang="en-US" altLang="zh-CN" dirty="0">
                <a:latin typeface="楷体" panose="02010609060101010101" pitchFamily="49" charset="-122"/>
                <a:ea typeface="楷体" panose="02010609060101010101" pitchFamily="49" charset="-122"/>
              </a:rPr>
              <a:t>NonStop  Himalaya</a:t>
            </a:r>
            <a:r>
              <a:rPr lang="zh-CN" altLang="en-US" dirty="0">
                <a:latin typeface="楷体" panose="02010609060101010101" pitchFamily="49" charset="-122"/>
                <a:ea typeface="楷体" panose="02010609060101010101" pitchFamily="49" charset="-122"/>
              </a:rPr>
              <a:t>体系结构中的主内存在复制范围之外。因此，不间断架构不必复制整个主存储器。相反，它使用  </a:t>
            </a:r>
            <a:r>
              <a:rPr lang="en-US" altLang="zh-CN" dirty="0">
                <a:latin typeface="楷体" panose="02010609060101010101" pitchFamily="49" charset="-122"/>
                <a:ea typeface="楷体" panose="02010609060101010101" pitchFamily="49" charset="-122"/>
              </a:rPr>
              <a:t>ECC </a:t>
            </a:r>
            <a:r>
              <a:rPr lang="zh-CN" altLang="en-US" dirty="0">
                <a:latin typeface="楷体" panose="02010609060101010101" pitchFamily="49" charset="-122"/>
                <a:ea typeface="楷体" panose="02010609060101010101" pitchFamily="49" charset="-122"/>
              </a:rPr>
              <a:t>保护主内存。为了提供故障恢复，</a:t>
            </a:r>
            <a:r>
              <a:rPr lang="en-US" altLang="zh-CN" dirty="0">
                <a:latin typeface="楷体" panose="02010609060101010101" pitchFamily="49" charset="-122"/>
                <a:ea typeface="楷体" panose="02010609060101010101" pitchFamily="49" charset="-122"/>
              </a:rPr>
              <a:t>NonStop  Himalaya  </a:t>
            </a:r>
            <a:r>
              <a:rPr lang="zh-CN" altLang="en-US" dirty="0">
                <a:latin typeface="楷体" panose="02010609060101010101" pitchFamily="49" charset="-122"/>
                <a:ea typeface="楷体" panose="02010609060101010101" pitchFamily="49" charset="-122"/>
              </a:rPr>
              <a:t>服务器使用由  </a:t>
            </a:r>
            <a:r>
              <a:rPr lang="en-US" altLang="zh-CN" dirty="0">
                <a:latin typeface="楷体" panose="02010609060101010101" pitchFamily="49" charset="-122"/>
                <a:ea typeface="楷体" panose="02010609060101010101" pitchFamily="49" charset="-122"/>
              </a:rPr>
              <a:t>NonStop  </a:t>
            </a:r>
            <a:r>
              <a:rPr lang="zh-CN" altLang="en-US" dirty="0">
                <a:latin typeface="楷体" panose="02010609060101010101" pitchFamily="49" charset="-122"/>
                <a:ea typeface="楷体" panose="02010609060101010101" pitchFamily="49" charset="-122"/>
              </a:rPr>
              <a:t>内核实现的进程对。进程对中的一个进程被设计为主进程，而另一个进程被设计为备份。主进程在一对  </a:t>
            </a:r>
            <a:r>
              <a:rPr lang="en-US" altLang="zh-CN" dirty="0" err="1">
                <a:latin typeface="楷体" panose="02010609060101010101" pitchFamily="49" charset="-122"/>
                <a:ea typeface="楷体" panose="02010609060101010101" pitchFamily="49" charset="-122"/>
              </a:rPr>
              <a:t>Lockstepped</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处理器上运行，并定期向备份进程发送检查点信息，备份进程也在一对  </a:t>
            </a:r>
            <a:r>
              <a:rPr lang="en-US" altLang="zh-CN" dirty="0" err="1">
                <a:latin typeface="楷体" panose="02010609060101010101" pitchFamily="49" charset="-122"/>
                <a:ea typeface="楷体" panose="02010609060101010101" pitchFamily="49" charset="-122"/>
              </a:rPr>
              <a:t>Lockstepped</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处理器上运行。当主进程遇到锁步错误时，备份进程接管并继续运行。 </a:t>
            </a:r>
            <a:endParaRPr lang="en-US" altLang="zh-CN" dirty="0">
              <a:latin typeface="楷体" panose="02010609060101010101" pitchFamily="49" charset="-122"/>
              <a:ea typeface="楷体" panose="02010609060101010101" pitchFamily="49" charset="-122"/>
            </a:endParaRP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altLang="zh-CN" dirty="0">
                <a:latin typeface="楷体" panose="02010609060101010101" pitchFamily="49" charset="-122"/>
                <a:ea typeface="楷体" panose="02010609060101010101" pitchFamily="49" charset="-122"/>
              </a:rPr>
              <a:t>G5</a:t>
            </a:r>
            <a:r>
              <a:rPr lang="zh-CN" altLang="en-US" dirty="0">
                <a:latin typeface="楷体" panose="02010609060101010101" pitchFamily="49" charset="-122"/>
                <a:ea typeface="楷体" panose="02010609060101010101" pitchFamily="49" charset="-122"/>
              </a:rPr>
              <a:t>由四个单元组成：缓冲控制元件（</a:t>
            </a:r>
            <a:r>
              <a:rPr lang="en-US" altLang="zh-CN" dirty="0">
                <a:latin typeface="楷体" panose="02010609060101010101" pitchFamily="49" charset="-122"/>
                <a:ea typeface="楷体" panose="02010609060101010101" pitchFamily="49" charset="-122"/>
              </a:rPr>
              <a:t>BCE</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I</a:t>
            </a:r>
            <a:r>
              <a:rPr lang="zh-CN" altLang="en-US" dirty="0">
                <a:latin typeface="楷体" panose="02010609060101010101" pitchFamily="49" charset="-122"/>
                <a:ea typeface="楷体" panose="02010609060101010101" pitchFamily="49" charset="-122"/>
              </a:rPr>
              <a:t>单元、</a:t>
            </a:r>
            <a:r>
              <a:rPr lang="en-US" altLang="zh-CN" dirty="0">
                <a:latin typeface="楷体" panose="02010609060101010101" pitchFamily="49" charset="-122"/>
                <a:ea typeface="楷体" panose="02010609060101010101" pitchFamily="49" charset="-122"/>
              </a:rPr>
              <a:t>E</a:t>
            </a:r>
            <a:r>
              <a:rPr lang="zh-CN" altLang="en-US" dirty="0">
                <a:latin typeface="楷体" panose="02010609060101010101" pitchFamily="49" charset="-122"/>
                <a:ea typeface="楷体" panose="02010609060101010101" pitchFamily="49" charset="-122"/>
              </a:rPr>
              <a:t>单元和</a:t>
            </a:r>
            <a:r>
              <a:rPr lang="en-US" altLang="zh-CN" dirty="0">
                <a:latin typeface="楷体" panose="02010609060101010101" pitchFamily="49" charset="-122"/>
                <a:ea typeface="楷体" panose="02010609060101010101" pitchFamily="49" charset="-122"/>
              </a:rPr>
              <a:t>R</a:t>
            </a:r>
            <a:r>
              <a:rPr lang="zh-CN" altLang="en-US" dirty="0">
                <a:latin typeface="楷体" panose="02010609060101010101" pitchFamily="49" charset="-122"/>
                <a:ea typeface="楷体" panose="02010609060101010101" pitchFamily="49" charset="-122"/>
              </a:rPr>
              <a:t>单元。  </a:t>
            </a:r>
            <a:r>
              <a:rPr lang="en-US" altLang="zh-CN" dirty="0">
                <a:latin typeface="楷体" panose="02010609060101010101" pitchFamily="49" charset="-122"/>
                <a:ea typeface="楷体" panose="02010609060101010101" pitchFamily="49" charset="-122"/>
              </a:rPr>
              <a:t>BCE  </a:t>
            </a:r>
            <a:r>
              <a:rPr lang="zh-CN" altLang="en-US" dirty="0">
                <a:latin typeface="楷体" panose="02010609060101010101" pitchFamily="49" charset="-122"/>
                <a:ea typeface="楷体" panose="02010609060101010101" pitchFamily="49" charset="-122"/>
              </a:rPr>
              <a:t>由  </a:t>
            </a:r>
            <a:r>
              <a:rPr lang="en-US" altLang="zh-CN" dirty="0">
                <a:latin typeface="楷体" panose="02010609060101010101" pitchFamily="49" charset="-122"/>
                <a:ea typeface="楷体" panose="02010609060101010101" pitchFamily="49" charset="-122"/>
              </a:rPr>
              <a:t>L1  </a:t>
            </a:r>
            <a:r>
              <a:rPr lang="zh-CN" altLang="en-US" dirty="0">
                <a:latin typeface="楷体" panose="02010609060101010101" pitchFamily="49" charset="-122"/>
                <a:ea typeface="楷体" panose="02010609060101010101" pitchFamily="49" charset="-122"/>
              </a:rPr>
              <a:t>缓存和  </a:t>
            </a:r>
            <a:r>
              <a:rPr lang="en-US" altLang="zh-CN" dirty="0">
                <a:latin typeface="楷体" panose="02010609060101010101" pitchFamily="49" charset="-122"/>
                <a:ea typeface="楷体" panose="02010609060101010101" pitchFamily="49" charset="-122"/>
              </a:rPr>
              <a:t>TLB  </a:t>
            </a:r>
            <a:r>
              <a:rPr lang="zh-CN" altLang="en-US" dirty="0">
                <a:latin typeface="楷体" panose="02010609060101010101" pitchFamily="49" charset="-122"/>
                <a:ea typeface="楷体" panose="02010609060101010101" pitchFamily="49" charset="-122"/>
              </a:rPr>
              <a:t>组成。  </a:t>
            </a:r>
            <a:r>
              <a:rPr lang="en-US" altLang="zh-CN" dirty="0">
                <a:latin typeface="楷体" panose="02010609060101010101" pitchFamily="49" charset="-122"/>
                <a:ea typeface="楷体" panose="02010609060101010101" pitchFamily="49" charset="-122"/>
              </a:rPr>
              <a:t>I  </a:t>
            </a:r>
            <a:r>
              <a:rPr lang="zh-CN" altLang="en-US" dirty="0">
                <a:latin typeface="楷体" panose="02010609060101010101" pitchFamily="49" charset="-122"/>
                <a:ea typeface="楷体" panose="02010609060101010101" pitchFamily="49" charset="-122"/>
              </a:rPr>
              <a:t>单元负责指令获取、解码、地址生成和向  </a:t>
            </a:r>
            <a:r>
              <a:rPr lang="en-US" altLang="zh-CN" dirty="0">
                <a:latin typeface="楷体" panose="02010609060101010101" pitchFamily="49" charset="-122"/>
                <a:ea typeface="楷体" panose="02010609060101010101" pitchFamily="49" charset="-122"/>
              </a:rPr>
              <a:t>E  </a:t>
            </a:r>
            <a:r>
              <a:rPr lang="zh-CN" altLang="en-US" dirty="0">
                <a:latin typeface="楷体" panose="02010609060101010101" pitchFamily="49" charset="-122"/>
                <a:ea typeface="楷体" panose="02010609060101010101" pitchFamily="49" charset="-122"/>
              </a:rPr>
              <a:t>单元发布指令的发布队列。  </a:t>
            </a:r>
            <a:r>
              <a:rPr lang="en-US" altLang="zh-CN" dirty="0">
                <a:latin typeface="楷体" panose="02010609060101010101" pitchFamily="49" charset="-122"/>
                <a:ea typeface="楷体" panose="02010609060101010101" pitchFamily="49" charset="-122"/>
              </a:rPr>
              <a:t>E  </a:t>
            </a:r>
            <a:r>
              <a:rPr lang="zh-CN" altLang="en-US" dirty="0">
                <a:latin typeface="楷体" panose="02010609060101010101" pitchFamily="49" charset="-122"/>
                <a:ea typeface="楷体" panose="02010609060101010101" pitchFamily="49" charset="-122"/>
              </a:rPr>
              <a:t>单元由执行单元和寄存器文件的本地副本组成。  </a:t>
            </a:r>
            <a:r>
              <a:rPr lang="en-US" altLang="zh-CN" dirty="0">
                <a:latin typeface="楷体" panose="02010609060101010101" pitchFamily="49" charset="-122"/>
                <a:ea typeface="楷体" panose="02010609060101010101" pitchFamily="49" charset="-122"/>
              </a:rPr>
              <a:t>R  </a:t>
            </a:r>
            <a:r>
              <a:rPr lang="zh-CN" altLang="en-US" dirty="0">
                <a:latin typeface="楷体" panose="02010609060101010101" pitchFamily="49" charset="-122"/>
                <a:ea typeface="楷体" panose="02010609060101010101" pitchFamily="49" charset="-122"/>
              </a:rPr>
              <a:t>单元负责故障检测和恢复。它保存处理器的整个微体系结构状态（包括体系结构寄存器文件）、计时设施和其他杂项状态信息的检查点副本。</a:t>
            </a:r>
            <a:r>
              <a:rPr lang="en-US" altLang="zh-CN" dirty="0">
                <a:latin typeface="楷体" panose="02010609060101010101" pitchFamily="49" charset="-122"/>
                <a:ea typeface="楷体" panose="02010609060101010101" pitchFamily="49" charset="-122"/>
              </a:rPr>
              <a:t>4  G5  </a:t>
            </a:r>
            <a:r>
              <a:rPr lang="zh-CN" altLang="en-US" dirty="0">
                <a:latin typeface="楷体" panose="02010609060101010101" pitchFamily="49" charset="-122"/>
                <a:ea typeface="楷体" panose="02010609060101010101" pitchFamily="49" charset="-122"/>
              </a:rPr>
              <a:t>中的复制范围由复制的  </a:t>
            </a:r>
            <a:r>
              <a:rPr lang="en-US" altLang="zh-CN" dirty="0">
                <a:latin typeface="楷体" panose="02010609060101010101" pitchFamily="49" charset="-122"/>
                <a:ea typeface="楷体" panose="02010609060101010101" pitchFamily="49" charset="-122"/>
              </a:rPr>
              <a:t>I  </a:t>
            </a:r>
            <a:r>
              <a:rPr lang="zh-CN" altLang="en-US" dirty="0">
                <a:latin typeface="楷体" panose="02010609060101010101" pitchFamily="49" charset="-122"/>
                <a:ea typeface="楷体" panose="02010609060101010101" pitchFamily="49" charset="-122"/>
              </a:rPr>
              <a:t>和  </a:t>
            </a:r>
            <a:r>
              <a:rPr lang="en-US" altLang="zh-CN" dirty="0">
                <a:latin typeface="楷体" panose="02010609060101010101" pitchFamily="49" charset="-122"/>
                <a:ea typeface="楷体" panose="02010609060101010101" pitchFamily="49" charset="-122"/>
              </a:rPr>
              <a:t>E  </a:t>
            </a:r>
            <a:r>
              <a:rPr lang="zh-CN" altLang="en-US" dirty="0">
                <a:latin typeface="楷体" panose="02010609060101010101" pitchFamily="49" charset="-122"/>
                <a:ea typeface="楷体" panose="02010609060101010101" pitchFamily="49" charset="-122"/>
              </a:rPr>
              <a:t>单元组成。图 显示了来自复制单元的信号（虚线箭头）。对架构寄存器文件（在  </a:t>
            </a:r>
            <a:r>
              <a:rPr lang="en-US" altLang="zh-CN" dirty="0">
                <a:latin typeface="楷体" panose="02010609060101010101" pitchFamily="49" charset="-122"/>
                <a:ea typeface="楷体" panose="02010609060101010101" pitchFamily="49" charset="-122"/>
              </a:rPr>
              <a:t>R  </a:t>
            </a:r>
            <a:r>
              <a:rPr lang="zh-CN" altLang="en-US" dirty="0">
                <a:latin typeface="楷体" panose="02010609060101010101" pitchFamily="49" charset="-122"/>
                <a:ea typeface="楷体" panose="02010609060101010101" pitchFamily="49" charset="-122"/>
              </a:rPr>
              <a:t>单元中）或高速缓存（在  </a:t>
            </a:r>
            <a:r>
              <a:rPr lang="en-US" altLang="zh-CN" dirty="0">
                <a:latin typeface="楷体" panose="02010609060101010101" pitchFamily="49" charset="-122"/>
                <a:ea typeface="楷体" panose="02010609060101010101" pitchFamily="49" charset="-122"/>
              </a:rPr>
              <a:t>BCE  </a:t>
            </a:r>
            <a:r>
              <a:rPr lang="zh-CN" altLang="en-US" dirty="0">
                <a:latin typeface="楷体" panose="02010609060101010101" pitchFamily="49" charset="-122"/>
                <a:ea typeface="楷体" panose="02010609060101010101" pitchFamily="49" charset="-122"/>
              </a:rPr>
              <a:t>中）的任何更新都必须首先检查是否存在故障（输出比较）。同样，任何输入到  </a:t>
            </a:r>
            <a:r>
              <a:rPr lang="en-US" altLang="zh-CN" dirty="0">
                <a:latin typeface="楷体" panose="02010609060101010101" pitchFamily="49" charset="-122"/>
                <a:ea typeface="楷体" panose="02010609060101010101" pitchFamily="49" charset="-122"/>
              </a:rPr>
              <a:t>I  </a:t>
            </a:r>
            <a:r>
              <a:rPr lang="zh-CN" altLang="en-US" dirty="0">
                <a:latin typeface="楷体" panose="02010609060101010101" pitchFamily="49" charset="-122"/>
                <a:ea typeface="楷体" panose="02010609060101010101" pitchFamily="49" charset="-122"/>
              </a:rPr>
              <a:t>或  </a:t>
            </a:r>
            <a:r>
              <a:rPr lang="en-US" altLang="zh-CN" dirty="0">
                <a:latin typeface="楷体" panose="02010609060101010101" pitchFamily="49" charset="-122"/>
                <a:ea typeface="楷体" panose="02010609060101010101" pitchFamily="49" charset="-122"/>
              </a:rPr>
              <a:t>E  </a:t>
            </a:r>
            <a:r>
              <a:rPr lang="zh-CN" altLang="en-US" dirty="0">
                <a:latin typeface="楷体" panose="02010609060101010101" pitchFamily="49" charset="-122"/>
                <a:ea typeface="楷体" panose="02010609060101010101" pitchFamily="49" charset="-122"/>
              </a:rPr>
              <a:t>单元的输入都必须适当地复制（输入复制）。与  </a:t>
            </a:r>
            <a:r>
              <a:rPr lang="en-US" altLang="zh-CN" dirty="0">
                <a:latin typeface="楷体" panose="02010609060101010101" pitchFamily="49" charset="-122"/>
                <a:ea typeface="楷体" panose="02010609060101010101" pitchFamily="49" charset="-122"/>
              </a:rPr>
              <a:t>Stratus  </a:t>
            </a:r>
            <a:r>
              <a:rPr lang="zh-CN" altLang="en-US" dirty="0">
                <a:latin typeface="楷体" panose="02010609060101010101" pitchFamily="49" charset="-122"/>
                <a:ea typeface="楷体" panose="02010609060101010101" pitchFamily="49" charset="-122"/>
              </a:rPr>
              <a:t>的  </a:t>
            </a:r>
            <a:r>
              <a:rPr lang="en-US" altLang="zh-CN" dirty="0" err="1">
                <a:latin typeface="楷体" panose="02010609060101010101" pitchFamily="49" charset="-122"/>
                <a:ea typeface="楷体" panose="02010609060101010101" pitchFamily="49" charset="-122"/>
              </a:rPr>
              <a:t>ftServer</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或  </a:t>
            </a:r>
            <a:r>
              <a:rPr lang="en-US" altLang="zh-CN" dirty="0">
                <a:latin typeface="楷体" panose="02010609060101010101" pitchFamily="49" charset="-122"/>
                <a:ea typeface="楷体" panose="02010609060101010101" pitchFamily="49" charset="-122"/>
              </a:rPr>
              <a:t>Tandem  </a:t>
            </a:r>
            <a:r>
              <a:rPr lang="zh-CN" altLang="en-US" dirty="0">
                <a:latin typeface="楷体" panose="02010609060101010101" pitchFamily="49" charset="-122"/>
                <a:ea typeface="楷体" panose="02010609060101010101" pitchFamily="49" charset="-122"/>
              </a:rPr>
              <a:t>的  </a:t>
            </a:r>
            <a:r>
              <a:rPr lang="en-US" altLang="zh-CN" dirty="0">
                <a:latin typeface="楷体" panose="02010609060101010101" pitchFamily="49" charset="-122"/>
                <a:ea typeface="楷体" panose="02010609060101010101" pitchFamily="49" charset="-122"/>
              </a:rPr>
              <a:t>NonStop  Himalaya  Architecture  </a:t>
            </a:r>
            <a:r>
              <a:rPr lang="zh-CN" altLang="en-US" dirty="0">
                <a:latin typeface="楷体" panose="02010609060101010101" pitchFamily="49" charset="-122"/>
                <a:ea typeface="楷体" panose="02010609060101010101" pitchFamily="49" charset="-122"/>
              </a:rPr>
              <a:t>不同，</a:t>
            </a:r>
            <a:r>
              <a:rPr lang="en-US" altLang="zh-CN" dirty="0">
                <a:latin typeface="楷体" panose="02010609060101010101" pitchFamily="49" charset="-122"/>
                <a:ea typeface="楷体" panose="02010609060101010101" pitchFamily="49" charset="-122"/>
              </a:rPr>
              <a:t>IBM  </a:t>
            </a:r>
            <a:r>
              <a:rPr lang="zh-CN" altLang="en-US" dirty="0">
                <a:latin typeface="楷体" panose="02010609060101010101" pitchFamily="49" charset="-122"/>
                <a:ea typeface="楷体" panose="02010609060101010101" pitchFamily="49" charset="-122"/>
              </a:rPr>
              <a:t>机器中的复制范围要小得多。  </a:t>
            </a:r>
            <a:r>
              <a:rPr lang="en-US" altLang="zh-CN" dirty="0">
                <a:latin typeface="楷体" panose="02010609060101010101" pitchFamily="49" charset="-122"/>
                <a:ea typeface="楷体" panose="02010609060101010101" pitchFamily="49" charset="-122"/>
              </a:rPr>
              <a:t>G5  </a:t>
            </a:r>
            <a:r>
              <a:rPr lang="zh-CN" altLang="en-US" dirty="0">
                <a:latin typeface="楷体" panose="02010609060101010101" pitchFamily="49" charset="-122"/>
                <a:ea typeface="楷体" panose="02010609060101010101" pitchFamily="49" charset="-122"/>
              </a:rPr>
              <a:t>的复制范围不仅不包括主内存和  </a:t>
            </a:r>
            <a:r>
              <a:rPr lang="en-US" altLang="zh-CN" dirty="0">
                <a:latin typeface="楷体" panose="02010609060101010101" pitchFamily="49" charset="-122"/>
                <a:ea typeface="楷体" panose="02010609060101010101" pitchFamily="49" charset="-122"/>
              </a:rPr>
              <a:t>I/O  </a:t>
            </a:r>
            <a:r>
              <a:rPr lang="zh-CN" altLang="en-US" dirty="0">
                <a:latin typeface="楷体" panose="02010609060101010101" pitchFamily="49" charset="-122"/>
                <a:ea typeface="楷体" panose="02010609060101010101" pitchFamily="49" charset="-122"/>
              </a:rPr>
              <a:t>组件，还包括缓存和架构寄存器文件。</a:t>
            </a:r>
            <a:r>
              <a:rPr lang="en-US" altLang="zh-CN" dirty="0">
                <a:latin typeface="楷体" panose="02010609060101010101" pitchFamily="49" charset="-122"/>
                <a:ea typeface="楷体" panose="02010609060101010101" pitchFamily="49" charset="-122"/>
              </a:rPr>
              <a:t>BCE  </a:t>
            </a:r>
            <a:r>
              <a:rPr lang="zh-CN" altLang="en-US" dirty="0">
                <a:latin typeface="楷体" panose="02010609060101010101" pitchFamily="49" charset="-122"/>
                <a:ea typeface="楷体" panose="02010609060101010101" pitchFamily="49" charset="-122"/>
              </a:rPr>
              <a:t>和  </a:t>
            </a:r>
            <a:r>
              <a:rPr lang="en-US" altLang="zh-CN" dirty="0">
                <a:latin typeface="楷体" panose="02010609060101010101" pitchFamily="49" charset="-122"/>
                <a:ea typeface="楷体" panose="02010609060101010101" pitchFamily="49" charset="-122"/>
              </a:rPr>
              <a:t>R  </a:t>
            </a:r>
            <a:r>
              <a:rPr lang="zh-CN" altLang="en-US" dirty="0">
                <a:latin typeface="楷体" panose="02010609060101010101" pitchFamily="49" charset="-122"/>
                <a:ea typeface="楷体" panose="02010609060101010101" pitchFamily="49" charset="-122"/>
              </a:rPr>
              <a:t>单元中的阵列必须受到保护，以实现完整的故障覆盖。尽管架构寄存器文件位于  </a:t>
            </a:r>
            <a:r>
              <a:rPr lang="en-US" altLang="zh-CN" dirty="0">
                <a:latin typeface="楷体" panose="02010609060101010101" pitchFamily="49" charset="-122"/>
                <a:ea typeface="楷体" panose="02010609060101010101" pitchFamily="49" charset="-122"/>
              </a:rPr>
              <a:t>R  </a:t>
            </a:r>
            <a:r>
              <a:rPr lang="zh-CN" altLang="en-US" dirty="0">
                <a:latin typeface="楷体" panose="02010609060101010101" pitchFamily="49" charset="-122"/>
                <a:ea typeface="楷体" panose="02010609060101010101" pitchFamily="49" charset="-122"/>
              </a:rPr>
              <a:t>单元中的复制范围之外，但  </a:t>
            </a:r>
            <a:r>
              <a:rPr lang="en-US" altLang="zh-CN" dirty="0">
                <a:latin typeface="楷体" panose="02010609060101010101" pitchFamily="49" charset="-122"/>
                <a:ea typeface="楷体" panose="02010609060101010101" pitchFamily="49" charset="-122"/>
              </a:rPr>
              <a:t>G5  </a:t>
            </a:r>
            <a:r>
              <a:rPr lang="zh-CN" altLang="en-US" dirty="0">
                <a:latin typeface="楷体" panose="02010609060101010101" pitchFamily="49" charset="-122"/>
                <a:ea typeface="楷体" panose="02010609060101010101" pitchFamily="49" charset="-122"/>
              </a:rPr>
              <a:t>在  </a:t>
            </a:r>
            <a:r>
              <a:rPr lang="en-US" altLang="zh-CN" dirty="0">
                <a:latin typeface="楷体" panose="02010609060101010101" pitchFamily="49" charset="-122"/>
                <a:ea typeface="楷体" panose="02010609060101010101" pitchFamily="49" charset="-122"/>
              </a:rPr>
              <a:t>E  </a:t>
            </a:r>
            <a:r>
              <a:rPr lang="zh-CN" altLang="en-US" dirty="0">
                <a:latin typeface="楷体" panose="02010609060101010101" pitchFamily="49" charset="-122"/>
                <a:ea typeface="楷体" panose="02010609060101010101" pitchFamily="49" charset="-122"/>
              </a:rPr>
              <a:t>单元中维护寄存器文件的影子副本以加快执行速度。</a:t>
            </a:r>
          </a:p>
        </p:txBody>
      </p:sp>
    </p:spTree>
    <p:extLst>
      <p:ext uri="{BB962C8B-B14F-4D97-AF65-F5344CB8AC3E}">
        <p14:creationId xmlns:p14="http://schemas.microsoft.com/office/powerpoint/2010/main" val="2806950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4149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6f308533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6f308533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926935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0413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6f308533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6f308533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08794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9243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6f308533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6f308533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zh-CN" altLang="en-US" dirty="0"/>
              <a:t>放射元素衰变释放高能粒子</a:t>
            </a:r>
            <a:r>
              <a:rPr lang="en-US" altLang="zh-CN" dirty="0"/>
              <a:t>α</a:t>
            </a:r>
            <a:r>
              <a:rPr lang="zh-CN" altLang="en-US" dirty="0"/>
              <a:t>粒子，由</a:t>
            </a:r>
            <a:r>
              <a:rPr lang="en-US" altLang="zh-CN" dirty="0"/>
              <a:t>2</a:t>
            </a:r>
            <a:r>
              <a:rPr lang="zh-CN" altLang="en-US" dirty="0"/>
              <a:t>个质子一个中子组成。虽然封装材料引入的辐射远不如外界辐射环境，但由于封装材料与电路直接接触，因此也有可能导致芯片发生软错误。</a:t>
            </a:r>
            <a:endParaRPr lang="en-US" altLang="zh-CN" dirty="0"/>
          </a:p>
          <a:p>
            <a:pPr marL="228600" lvl="0" indent="-228600" algn="l" rtl="0">
              <a:spcBef>
                <a:spcPts val="0"/>
              </a:spcBef>
              <a:spcAft>
                <a:spcPts val="0"/>
              </a:spcAft>
              <a:buAutoNum type="arabicPeriod"/>
            </a:pPr>
            <a:r>
              <a:rPr lang="zh-CN" altLang="en-US" dirty="0"/>
              <a:t>总剂量效应</a:t>
            </a:r>
            <a:r>
              <a:rPr lang="en-US" altLang="zh-CN" dirty="0"/>
              <a:t>TID(Total Ionizing Dose)</a:t>
            </a:r>
            <a:r>
              <a:rPr lang="zh-CN" altLang="en-US" dirty="0"/>
              <a:t>，是一种累积的损伤行为，辐射将导致</a:t>
            </a:r>
            <a:r>
              <a:rPr lang="en-US" altLang="zh-CN" dirty="0"/>
              <a:t>SiO2</a:t>
            </a:r>
            <a:r>
              <a:rPr lang="zh-CN" altLang="en-US" dirty="0"/>
              <a:t>绝缘层产生正的氧化物陷阱电荷，在</a:t>
            </a:r>
            <a:r>
              <a:rPr lang="en-US" altLang="zh-CN" dirty="0"/>
              <a:t>Si/SiO2</a:t>
            </a:r>
            <a:r>
              <a:rPr lang="zh-CN" altLang="en-US" dirty="0"/>
              <a:t>界面产生界面陷阱电荷，导致器件电特性参数退化甚至失效。损伤包括晶格中原子被能量加速发生位移，另一种损伤是产生电子</a:t>
            </a:r>
            <a:r>
              <a:rPr lang="en-US" altLang="zh-CN" dirty="0"/>
              <a:t>-</a:t>
            </a:r>
            <a:r>
              <a:rPr lang="zh-CN" altLang="en-US" dirty="0"/>
              <a:t>空穴对。</a:t>
            </a:r>
            <a:r>
              <a:rPr lang="en-US" altLang="zh-CN" dirty="0"/>
              <a:t>CMOS</a:t>
            </a:r>
            <a:r>
              <a:rPr lang="zh-CN" altLang="en-US" dirty="0"/>
              <a:t>器件受</a:t>
            </a:r>
            <a:r>
              <a:rPr lang="en-US" altLang="zh-CN" dirty="0"/>
              <a:t>TID</a:t>
            </a:r>
            <a:r>
              <a:rPr lang="zh-CN" altLang="en-US" dirty="0"/>
              <a:t>影响，阈值电压漂移，导致漏电流增加、工作速度变慢、噪声容限下降直至逻辑功能失效。</a:t>
            </a:r>
            <a:r>
              <a:rPr lang="en-US" altLang="zh-CN" dirty="0"/>
              <a:t>TID</a:t>
            </a:r>
            <a:r>
              <a:rPr lang="zh-CN" altLang="en-US" dirty="0"/>
              <a:t>也可认为是统计现象，是长期辐射下的结果。但工艺的进步，</a:t>
            </a:r>
            <a:r>
              <a:rPr lang="en-US" altLang="zh-CN" dirty="0"/>
              <a:t>TID</a:t>
            </a:r>
            <a:r>
              <a:rPr lang="zh-CN" altLang="en-US" dirty="0"/>
              <a:t>的影响越来越小，栅氧化层厚度小于</a:t>
            </a:r>
            <a:r>
              <a:rPr lang="en-US" altLang="zh-CN" dirty="0"/>
              <a:t>10nm</a:t>
            </a:r>
            <a:r>
              <a:rPr lang="zh-CN" altLang="en-US" dirty="0"/>
              <a:t>时，便可不考虑</a:t>
            </a:r>
            <a:r>
              <a:rPr lang="en-US" altLang="zh-CN" dirty="0"/>
              <a:t>TID</a:t>
            </a:r>
            <a:r>
              <a:rPr lang="zh-CN" altLang="en-US" dirty="0"/>
              <a:t>引起的阈值电压漂移现象。</a:t>
            </a:r>
            <a:endParaRPr lang="en-US" altLang="zh-CN" dirty="0"/>
          </a:p>
          <a:p>
            <a:pPr marL="228600" lvl="0" indent="-228600" algn="l" rtl="0">
              <a:spcBef>
                <a:spcPts val="0"/>
              </a:spcBef>
              <a:spcAft>
                <a:spcPts val="0"/>
              </a:spcAft>
              <a:buAutoNum type="arabicPeriod"/>
            </a:pPr>
            <a:r>
              <a:rPr lang="zh-CN" altLang="en-US" dirty="0"/>
              <a:t>单粒子效应</a:t>
            </a:r>
            <a:r>
              <a:rPr lang="en-US" altLang="zh-CN" dirty="0"/>
              <a:t>SEE(Single Event Effect)</a:t>
            </a:r>
            <a:r>
              <a:rPr lang="zh-CN" altLang="en-US" dirty="0"/>
              <a:t>，主要由来自宇宙高能带电粒子引起，是严重影响电路正常工作的效应。</a:t>
            </a:r>
            <a:endParaRPr lang="en-US" altLang="zh-CN" dirty="0"/>
          </a:p>
          <a:p>
            <a:pPr marL="228600" lvl="0" indent="-228600" algn="l" rtl="0">
              <a:spcBef>
                <a:spcPts val="0"/>
              </a:spcBef>
              <a:spcAft>
                <a:spcPts val="0"/>
              </a:spcAft>
              <a:buAutoNum type="arabicPeriod"/>
            </a:pPr>
            <a:r>
              <a:rPr lang="en-US" altLang="zh-CN" dirty="0"/>
              <a:t>α</a:t>
            </a:r>
            <a:r>
              <a:rPr lang="zh-CN" altLang="en-US" dirty="0"/>
              <a:t>粒子和中子与硅晶体相互作用不同，带电的</a:t>
            </a:r>
            <a:r>
              <a:rPr lang="en-US" altLang="zh-CN" dirty="0"/>
              <a:t>α</a:t>
            </a:r>
            <a:r>
              <a:rPr lang="zh-CN" altLang="en-US" dirty="0"/>
              <a:t>粒子直接与电子相互作用，相反，中子通过非弹性或弹性碰撞与硅晶体相互作用，中子与半导体中原子核非弹性碰撞会导致产生二次粒子，譬如如</a:t>
            </a:r>
            <a:r>
              <a:rPr lang="en-US" altLang="zh-CN" dirty="0"/>
              <a:t>π</a:t>
            </a:r>
            <a:r>
              <a:rPr lang="zh-CN" altLang="en-US" dirty="0"/>
              <a:t>介⼦、质⼦、中⼦、氘核、氚核等，引起软错误。</a:t>
            </a:r>
            <a:endParaRPr lang="en-US" altLang="zh-CN" dirty="0"/>
          </a:p>
          <a:p>
            <a:pPr marL="228600" lvl="0" indent="-228600" algn="l" rtl="0">
              <a:spcBef>
                <a:spcPts val="0"/>
              </a:spcBef>
              <a:spcAft>
                <a:spcPts val="0"/>
              </a:spcAft>
              <a:buAutoNum type="arabicPeriod"/>
            </a:pPr>
            <a:r>
              <a:rPr lang="zh-CN" altLang="en-US" dirty="0"/>
              <a:t>机理：高能粒子射入处于关闭状态的晶体管的耗尽区时，由于粒子电离效应，会沿着入射通道产生大量电子</a:t>
            </a:r>
            <a:r>
              <a:rPr lang="en-US" altLang="zh-CN" dirty="0"/>
              <a:t>-</a:t>
            </a:r>
            <a:r>
              <a:rPr lang="zh-CN" altLang="en-US" dirty="0"/>
              <a:t>空穴对，引起耗尽区电离，产生电离通道。若粒子能量足够高，电离通道会进入衬底，在这种形如漏斗的电离等离子区中，等离子密度可较衬底掺杂高几个量级，等离子体周围耗尽层被中和，耗尽层消失，加在</a:t>
            </a:r>
            <a:r>
              <a:rPr lang="en-US" altLang="zh-CN" dirty="0"/>
              <a:t>PN</a:t>
            </a:r>
            <a:r>
              <a:rPr lang="zh-CN" altLang="en-US" dirty="0"/>
              <a:t>结电场被推进到衬底内部。</a:t>
            </a:r>
            <a:endParaRPr lang="en-US" altLang="zh-CN" dirty="0"/>
          </a:p>
          <a:p>
            <a:pPr marL="228600" lvl="0" indent="-228600" algn="l" rtl="0">
              <a:spcBef>
                <a:spcPts val="0"/>
              </a:spcBef>
              <a:spcAft>
                <a:spcPts val="0"/>
              </a:spcAft>
              <a:buAutoNum type="arabicPeriod"/>
            </a:pPr>
            <a:r>
              <a:rPr lang="en-US" altLang="zh-CN" dirty="0"/>
              <a:t>NMOS</a:t>
            </a:r>
            <a:r>
              <a:rPr lang="zh-CN" altLang="en-US" dirty="0"/>
              <a:t>例子：当高能粒子射入晶体管漏极，将在短时间内破坏原有耗尽层结构，并在源漏极和衬底间形成一个由漏极流向衬底的瞬时电流脉冲。如果这种情况发生在存储器电路中，晶体管漏极和衬底之间的大量电荷转移将会导致存储单元的正常逻辑状态发生改变，从而发生</a:t>
            </a:r>
            <a:r>
              <a:rPr lang="zh-CN" altLang="en-US" b="1" dirty="0"/>
              <a:t>单粒子翻转</a:t>
            </a:r>
            <a:r>
              <a:rPr lang="zh-CN" altLang="en-US" dirty="0"/>
              <a:t>；如果发生在逻辑电路中，较大的瞬时电流将导致逻辑门的输出电压发生瞬态变化，从而发生</a:t>
            </a:r>
            <a:r>
              <a:rPr lang="zh-CN" altLang="en-US" b="1" dirty="0"/>
              <a:t>单粒子瞬变</a:t>
            </a:r>
            <a:r>
              <a:rPr lang="zh-CN" altLang="en-US" dirty="0"/>
              <a:t>。两种瞬态故障可能会向外传播，从而引起软错误或系统失效。</a:t>
            </a:r>
            <a:endParaRPr lang="en-US" altLang="zh-CN" dirty="0"/>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zh-CN" altLang="en-US" dirty="0">
                <a:latin typeface="楷体" panose="02010609060101010101" pitchFamily="49" charset="-122"/>
                <a:ea typeface="楷体" panose="02010609060101010101" pitchFamily="49" charset="-122"/>
              </a:rPr>
              <a:t>辐射会导致集成电路发生永久性故障或瞬态故障，永久性故障包括阈值电压漂移、栅击穿和位移损伤。瞬态故障的产生是高能粒子对半导体器件中的电荷扰动的结果，并不会损坏器件物理结构。瞬态故障主要包括单粒子翻转、单粒子瞬态。多位翻转等。由于集成电路只有长期暴露于高辐射环境才有可能发生永久故障，因此永久故障概率要较瞬态故障小的多。</a:t>
            </a:r>
            <a:endParaRPr lang="en-US" altLang="zh-CN" dirty="0">
              <a:latin typeface="楷体" panose="02010609060101010101" pitchFamily="49" charset="-122"/>
              <a:ea typeface="楷体" panose="02010609060101010101" pitchFamily="49" charset="-122"/>
            </a:endParaRP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zh-CN" altLang="en-US" b="1" dirty="0">
                <a:latin typeface="楷体" panose="02010609060101010101" pitchFamily="49" charset="-122"/>
                <a:ea typeface="楷体" panose="02010609060101010101" pitchFamily="49" charset="-122"/>
              </a:rPr>
              <a:t>多位翻转</a:t>
            </a:r>
            <a:r>
              <a:rPr lang="zh-CN" altLang="en-US" dirty="0">
                <a:latin typeface="楷体" panose="02010609060101010101" pitchFamily="49" charset="-122"/>
                <a:ea typeface="楷体" panose="02010609060101010101" pitchFamily="49" charset="-122"/>
              </a:rPr>
              <a:t>：以往集成电路工艺节点较大且集成度较低，单个高能粒子轰击仅仅导致一位存储元翻转。随着工艺节点下降和集成度提高，单次粒子轰击便可能影响多个存储元，导致存储阵列内相邻多个存储元发生翻转。</a:t>
            </a:r>
            <a:endParaRPr lang="en-US"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541572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6f308533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6f308533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zh-CN" altLang="en-US" dirty="0">
                <a:latin typeface="楷体" panose="02010609060101010101" pitchFamily="49" charset="-122"/>
                <a:ea typeface="楷体" panose="02010609060101010101" pitchFamily="49" charset="-122"/>
              </a:rPr>
              <a:t>故障和错误例子：比如说，一个指令寄存器</a:t>
            </a:r>
            <a:r>
              <a:rPr lang="en-US" altLang="zh-CN" dirty="0">
                <a:latin typeface="楷体" panose="02010609060101010101" pitchFamily="49" charset="-122"/>
                <a:ea typeface="楷体" panose="02010609060101010101" pitchFamily="49" charset="-122"/>
              </a:rPr>
              <a:t>32</a:t>
            </a:r>
            <a:r>
              <a:rPr lang="zh-CN" altLang="en-US" dirty="0">
                <a:latin typeface="楷体" panose="02010609060101010101" pitchFamily="49" charset="-122"/>
                <a:ea typeface="楷体" panose="02010609060101010101" pitchFamily="49" charset="-122"/>
              </a:rPr>
              <a:t>位，但只用了低</a:t>
            </a:r>
            <a:r>
              <a:rPr lang="en-US" altLang="zh-CN" dirty="0">
                <a:latin typeface="楷体" panose="02010609060101010101" pitchFamily="49" charset="-122"/>
                <a:ea typeface="楷体" panose="02010609060101010101" pitchFamily="49" charset="-122"/>
              </a:rPr>
              <a:t>16</a:t>
            </a:r>
            <a:r>
              <a:rPr lang="zh-CN" altLang="en-US" dirty="0">
                <a:latin typeface="楷体" panose="02010609060101010101" pitchFamily="49" charset="-122"/>
                <a:ea typeface="楷体" panose="02010609060101010101" pitchFamily="49" charset="-122"/>
              </a:rPr>
              <a:t>位，而高能粒子轰击只影响了高</a:t>
            </a:r>
            <a:r>
              <a:rPr lang="en-US" altLang="zh-CN" dirty="0">
                <a:latin typeface="楷体" panose="02010609060101010101" pitchFamily="49" charset="-122"/>
                <a:ea typeface="楷体" panose="02010609060101010101" pitchFamily="49" charset="-122"/>
              </a:rPr>
              <a:t>16</a:t>
            </a:r>
            <a:r>
              <a:rPr lang="zh-CN" altLang="en-US" dirty="0">
                <a:latin typeface="楷体" panose="02010609060101010101" pitchFamily="49" charset="-122"/>
                <a:ea typeface="楷体" panose="02010609060101010101" pitchFamily="49" charset="-122"/>
              </a:rPr>
              <a:t>位，这种瞬态故障并不会被传递，相当于被屏蔽了。</a:t>
            </a:r>
            <a:endParaRPr lang="en-US" altLang="zh-CN" dirty="0">
              <a:latin typeface="楷体" panose="02010609060101010101" pitchFamily="49" charset="-122"/>
              <a:ea typeface="楷体" panose="02010609060101010101" pitchFamily="49" charset="-122"/>
            </a:endParaRPr>
          </a:p>
          <a:p>
            <a:pPr marL="228600" lvl="0" indent="-228600" algn="l" rtl="0">
              <a:spcBef>
                <a:spcPts val="0"/>
              </a:spcBef>
              <a:spcAft>
                <a:spcPts val="0"/>
              </a:spcAft>
              <a:buAutoNum type="arabicPeriod"/>
            </a:pPr>
            <a:r>
              <a:rPr lang="zh-CN" altLang="en-US" dirty="0">
                <a:latin typeface="楷体" panose="02010609060101010101" pitchFamily="49" charset="-122"/>
                <a:ea typeface="楷体" panose="02010609060101010101" pitchFamily="49" charset="-122"/>
              </a:rPr>
              <a:t>如果该位仅具有错误检测功能（例如，奇偶校验位没有从错误中恢复的能力），那么它可以防⽌数据损坏，但仍可能导致程序崩溃。然后，⽆论该位是否重要，程序通常会在检测到错误后⽴即停⽌并崩溃。此类错误检测事件通常对⽤⼾可⻅，称为 </a:t>
            </a:r>
            <a:r>
              <a:rPr lang="en-US" altLang="zh-CN" dirty="0">
                <a:latin typeface="楷体" panose="02010609060101010101" pitchFamily="49" charset="-122"/>
                <a:ea typeface="楷体" panose="02010609060101010101" pitchFamily="49" charset="-122"/>
              </a:rPr>
              <a:t>DUE</a:t>
            </a:r>
            <a:r>
              <a:rPr lang="zh-CN" altLang="en-US" dirty="0">
                <a:latin typeface="楷体" panose="02010609060101010101" pitchFamily="49" charset="-122"/>
                <a:ea typeface="楷体" panose="02010609060101010101" pitchFamily="49" charset="-122"/>
              </a:rPr>
              <a:t>。如果错误被声明为 </a:t>
            </a:r>
            <a:r>
              <a:rPr lang="en-US" altLang="zh-CN" dirty="0">
                <a:latin typeface="楷体" panose="02010609060101010101" pitchFamily="49" charset="-122"/>
                <a:ea typeface="楷体" panose="02010609060101010101" pitchFamily="49" charset="-122"/>
              </a:rPr>
              <a:t>DUE</a:t>
            </a:r>
            <a:r>
              <a:rPr lang="zh-CN" altLang="en-US" dirty="0">
                <a:latin typeface="楷体" panose="02010609060101010101" pitchFamily="49" charset="-122"/>
                <a:ea typeface="楷体" panose="02010609060101010101" pitchFamily="49" charset="-122"/>
              </a:rPr>
              <a:t>，则意味着它在任何情况下都不会导致 </a:t>
            </a:r>
            <a:r>
              <a:rPr lang="en-US" altLang="zh-CN" dirty="0">
                <a:latin typeface="楷体" panose="02010609060101010101" pitchFamily="49" charset="-122"/>
                <a:ea typeface="楷体" panose="02010609060101010101" pitchFamily="49" charset="-122"/>
              </a:rPr>
              <a:t>SDC</a:t>
            </a:r>
            <a:r>
              <a:rPr lang="zh-CN" altLang="en-US" dirty="0">
                <a:latin typeface="楷体" panose="02010609060101010101" pitchFamily="49" charset="-122"/>
                <a:ea typeface="楷体" panose="02010609060101010101" pitchFamily="49" charset="-122"/>
              </a:rPr>
              <a:t>。因此，</a:t>
            </a:r>
            <a:r>
              <a:rPr lang="en-US" altLang="zh-CN" b="1" dirty="0">
                <a:latin typeface="楷体" panose="02010609060101010101" pitchFamily="49" charset="-122"/>
                <a:ea typeface="楷体" panose="02010609060101010101" pitchFamily="49" charset="-122"/>
              </a:rPr>
              <a:t>DUE </a:t>
            </a:r>
            <a:r>
              <a:rPr lang="zh-CN" altLang="en-US" b="1" dirty="0">
                <a:latin typeface="楷体" panose="02010609060101010101" pitchFamily="49" charset="-122"/>
                <a:ea typeface="楷体" panose="02010609060101010101" pitchFamily="49" charset="-122"/>
              </a:rPr>
              <a:t>的定义隐含了故障停⽌系统</a:t>
            </a:r>
            <a:r>
              <a:rPr lang="zh-CN" altLang="en-US" dirty="0">
                <a:latin typeface="楷体" panose="02010609060101010101" pitchFamily="49" charset="-122"/>
                <a:ea typeface="楷体" panose="02010609060101010101" pitchFamily="49" charset="-122"/>
              </a:rPr>
              <a:t>的概念。</a:t>
            </a:r>
            <a:endParaRPr lang="en-US" altLang="zh-CN" dirty="0">
              <a:latin typeface="楷体" panose="02010609060101010101" pitchFamily="49" charset="-122"/>
              <a:ea typeface="楷体" panose="02010609060101010101" pitchFamily="49" charset="-122"/>
            </a:endParaRPr>
          </a:p>
          <a:p>
            <a:pPr marL="228600" lvl="0" indent="-228600" algn="l" rtl="0">
              <a:spcBef>
                <a:spcPts val="0"/>
              </a:spcBef>
              <a:spcAft>
                <a:spcPts val="0"/>
              </a:spcAft>
              <a:buAutoNum type="arabicPeriod"/>
            </a:pPr>
            <a:r>
              <a:rPr lang="zh-CN" altLang="en-US" dirty="0">
                <a:latin typeface="楷体" panose="02010609060101010101" pitchFamily="49" charset="-122"/>
                <a:ea typeface="楷体" panose="02010609060101010101" pitchFamily="49" charset="-122"/>
              </a:rPr>
              <a:t>假 </a:t>
            </a:r>
            <a:r>
              <a:rPr lang="en-US" altLang="zh-CN" dirty="0">
                <a:latin typeface="楷体" panose="02010609060101010101" pitchFamily="49" charset="-122"/>
                <a:ea typeface="楷体" panose="02010609060101010101" pitchFamily="49" charset="-122"/>
              </a:rPr>
              <a:t>DUE </a:t>
            </a:r>
            <a:r>
              <a:rPr lang="zh-CN" altLang="en-US" dirty="0">
                <a:latin typeface="楷体" panose="02010609060101010101" pitchFamily="49" charset="-122"/>
                <a:ea typeface="楷体" panose="02010609060101010101" pitchFamily="49" charset="-122"/>
              </a:rPr>
              <a:t>事件（案例 </a:t>
            </a:r>
            <a:r>
              <a:rPr lang="en-US" altLang="zh-CN" dirty="0">
                <a:latin typeface="楷体" panose="02010609060101010101" pitchFamily="49" charset="-122"/>
                <a:ea typeface="楷体" panose="02010609060101010101" pitchFamily="49" charset="-122"/>
              </a:rPr>
              <a:t>5</a:t>
            </a:r>
            <a:r>
              <a:rPr lang="zh-CN" altLang="en-US" dirty="0">
                <a:latin typeface="楷体" panose="02010609060101010101" pitchFamily="49" charset="-122"/>
                <a:ea typeface="楷体" panose="02010609060101010101" pitchFamily="49" charset="-122"/>
              </a:rPr>
              <a:t>）是那些如果没有错误检测机制就可以避免的 </a:t>
            </a:r>
            <a:r>
              <a:rPr lang="en-US" altLang="zh-CN" dirty="0">
                <a:latin typeface="楷体" panose="02010609060101010101" pitchFamily="49" charset="-122"/>
                <a:ea typeface="楷体" panose="02010609060101010101" pitchFamily="49" charset="-122"/>
              </a:rPr>
              <a:t>DUE</a:t>
            </a:r>
            <a:r>
              <a:rPr lang="zh-CN" altLang="en-US" dirty="0">
                <a:latin typeface="楷体" panose="02010609060101010101" pitchFamily="49" charset="-122"/>
                <a:ea typeface="楷体" panose="02010609060101010101" pitchFamily="49" charset="-122"/>
              </a:rPr>
              <a:t>。例如，错误路径指令的某些位可能不会导致错误。在没有错误检测机制的情况下，这样⼀个位的翻转将不会被注意到，也不会产⽣任何⽤⼾可⻅的错误。然⽽，由于错误检测机制检测到错误并可能报告错误，程序或系统可能会不必要地被关闭。系统检测到的重要位翻转是真正的 </a:t>
            </a:r>
            <a:r>
              <a:rPr lang="en-US" altLang="zh-CN" dirty="0">
                <a:latin typeface="楷体" panose="02010609060101010101" pitchFamily="49" charset="-122"/>
                <a:ea typeface="楷体" panose="02010609060101010101" pitchFamily="49" charset="-122"/>
              </a:rPr>
              <a:t>DUE </a:t>
            </a:r>
            <a:r>
              <a:rPr lang="zh-CN" altLang="en-US" dirty="0">
                <a:latin typeface="楷体" panose="02010609060101010101" pitchFamily="49" charset="-122"/>
                <a:ea typeface="楷体" panose="02010609060101010101" pitchFamily="49" charset="-122"/>
              </a:rPr>
              <a:t>事件（案例 </a:t>
            </a:r>
            <a:r>
              <a:rPr lang="en-US" altLang="zh-CN" dirty="0">
                <a:latin typeface="楷体" panose="02010609060101010101" pitchFamily="49" charset="-122"/>
                <a:ea typeface="楷体" panose="02010609060101010101" pitchFamily="49" charset="-122"/>
              </a:rPr>
              <a:t>6</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marL="228600" lvl="0" indent="-228600" algn="l" rtl="0">
              <a:spcBef>
                <a:spcPts val="0"/>
              </a:spcBef>
              <a:spcAft>
                <a:spcPts val="0"/>
              </a:spcAft>
              <a:buAutoNum type="arabicPeriod"/>
            </a:pPr>
            <a:r>
              <a:rPr lang="zh-CN" altLang="en-US" dirty="0">
                <a:latin typeface="楷体" panose="02010609060101010101" pitchFamily="49" charset="-122"/>
                <a:ea typeface="楷体" panose="02010609060101010101" pitchFamily="49" charset="-122"/>
              </a:rPr>
              <a:t>简单来说，</a:t>
            </a:r>
            <a:r>
              <a:rPr lang="en-US" altLang="zh-CN" dirty="0">
                <a:latin typeface="楷体" panose="02010609060101010101" pitchFamily="49" charset="-122"/>
                <a:ea typeface="楷体" panose="02010609060101010101" pitchFamily="49" charset="-122"/>
              </a:rPr>
              <a:t>SDC</a:t>
            </a:r>
            <a:r>
              <a:rPr lang="zh-CN" altLang="en-US" dirty="0">
                <a:latin typeface="楷体" panose="02010609060101010101" pitchFamily="49" charset="-122"/>
                <a:ea typeface="楷体" panose="02010609060101010101" pitchFamily="49" charset="-122"/>
              </a:rPr>
              <a:t>是没有错误检测机制，而产生的故障。当只有检测而没有纠错时，就变成了</a:t>
            </a:r>
            <a:r>
              <a:rPr lang="en-US" altLang="zh-CN" dirty="0">
                <a:latin typeface="楷体" panose="02010609060101010101" pitchFamily="49" charset="-122"/>
                <a:ea typeface="楷体" panose="02010609060101010101" pitchFamily="49" charset="-122"/>
              </a:rPr>
              <a:t>DUE</a:t>
            </a:r>
            <a:r>
              <a:rPr lang="zh-CN" altLang="en-US" dirty="0">
                <a:latin typeface="楷体" panose="02010609060101010101" pitchFamily="49" charset="-122"/>
                <a:ea typeface="楷体" panose="02010609060101010101" pitchFamily="49" charset="-122"/>
              </a:rPr>
              <a:t>。使⽤错误检测机制保护位将类别 </a:t>
            </a:r>
            <a:r>
              <a:rPr lang="en-US" altLang="zh-CN" dirty="0">
                <a:latin typeface="楷体" panose="02010609060101010101" pitchFamily="49" charset="-122"/>
                <a:ea typeface="楷体" panose="02010609060101010101" pitchFamily="49" charset="-122"/>
              </a:rPr>
              <a:t>3 </a:t>
            </a:r>
            <a:r>
              <a:rPr lang="zh-CN" altLang="en-US" dirty="0">
                <a:latin typeface="楷体" panose="02010609060101010101" pitchFamily="49" charset="-122"/>
                <a:ea typeface="楷体" panose="02010609060101010101" pitchFamily="49" charset="-122"/>
              </a:rPr>
              <a:t>移动到 </a:t>
            </a:r>
            <a:r>
              <a:rPr lang="en-US" altLang="zh-CN" dirty="0">
                <a:latin typeface="楷体" panose="02010609060101010101" pitchFamily="49" charset="-122"/>
                <a:ea typeface="楷体" panose="02010609060101010101" pitchFamily="49" charset="-122"/>
              </a:rPr>
              <a:t>5 </a:t>
            </a:r>
            <a:r>
              <a:rPr lang="zh-CN" altLang="en-US" dirty="0">
                <a:latin typeface="楷体" panose="02010609060101010101" pitchFamily="49" charset="-122"/>
                <a:ea typeface="楷体" panose="02010609060101010101" pitchFamily="49" charset="-122"/>
              </a:rPr>
              <a:t>和 </a:t>
            </a:r>
            <a:r>
              <a:rPr lang="en-US" altLang="zh-CN" dirty="0">
                <a:latin typeface="楷体" panose="02010609060101010101" pitchFamily="49" charset="-122"/>
                <a:ea typeface="楷体" panose="02010609060101010101" pitchFamily="49" charset="-122"/>
              </a:rPr>
              <a:t>4 </a:t>
            </a:r>
            <a:r>
              <a:rPr lang="zh-CN" altLang="en-US" dirty="0">
                <a:latin typeface="楷体" panose="02010609060101010101" pitchFamily="49" charset="-122"/>
                <a:ea typeface="楷体" panose="02010609060101010101" pitchFamily="49" charset="-122"/>
              </a:rPr>
              <a:t>到 </a:t>
            </a:r>
            <a:r>
              <a:rPr lang="en-US" altLang="zh-CN" dirty="0">
                <a:latin typeface="楷体" panose="02010609060101010101" pitchFamily="49" charset="-122"/>
                <a:ea typeface="楷体" panose="02010609060101010101" pitchFamily="49" charset="-122"/>
              </a:rPr>
              <a:t>6</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marL="228600" lvl="0" indent="-228600" algn="l" rtl="0">
              <a:spcBef>
                <a:spcPts val="0"/>
              </a:spcBef>
              <a:spcAft>
                <a:spcPts val="0"/>
              </a:spcAft>
              <a:buAutoNum type="arabicPeriod"/>
            </a:pPr>
            <a:r>
              <a:rPr lang="zh-CN" altLang="en-US" dirty="0">
                <a:latin typeface="楷体" panose="02010609060101010101" pitchFamily="49" charset="-122"/>
                <a:ea typeface="楷体" panose="02010609060101010101" pitchFamily="49" charset="-122"/>
              </a:rPr>
              <a:t>检测故障但不纠正故障的能力可避免⽣成不正确的输出，但在发⽣错误时⽆法恢复。换句话说，简单的错误检测不会降低总体错误率，但会提供故障停⽌行为，从⽽避免任何数据损坏。此类别中的错误称为 </a:t>
            </a:r>
            <a:r>
              <a:rPr lang="en-US" altLang="zh-CN" dirty="0">
                <a:latin typeface="楷体" panose="02010609060101010101" pitchFamily="49" charset="-122"/>
                <a:ea typeface="楷体" panose="02010609060101010101" pitchFamily="49" charset="-122"/>
              </a:rPr>
              <a:t>DUE</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907586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6f308533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6f308533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zh-CN" altLang="en-US" b="1" dirty="0"/>
              <a:t>临界电荷</a:t>
            </a:r>
            <a:r>
              <a:rPr lang="en-US" altLang="zh-CN" dirty="0"/>
              <a:t>Qcrit</a:t>
            </a:r>
            <a:r>
              <a:rPr lang="zh-CN" altLang="en-US" dirty="0"/>
              <a:t>：</a:t>
            </a:r>
            <a:r>
              <a:rPr lang="zh-CN" altLang="en-US" dirty="0">
                <a:latin typeface="楷体" panose="02010609060101010101" pitchFamily="49" charset="-122"/>
                <a:ea typeface="楷体" panose="02010609060101010101" pitchFamily="49" charset="-122"/>
              </a:rPr>
              <a:t>导致电路故障所需的最小电荷称为电路的临界电荷。工艺的提升，会导致所需的</a:t>
            </a:r>
            <a:r>
              <a:rPr lang="en-US" altLang="zh-CN" dirty="0">
                <a:latin typeface="楷体" panose="02010609060101010101" pitchFamily="49" charset="-122"/>
                <a:ea typeface="楷体" panose="02010609060101010101" pitchFamily="49" charset="-122"/>
              </a:rPr>
              <a:t>Qcrit</a:t>
            </a:r>
            <a:r>
              <a:rPr lang="zh-CN" altLang="en-US" dirty="0">
                <a:latin typeface="楷体" panose="02010609060101010101" pitchFamily="49" charset="-122"/>
                <a:ea typeface="楷体" panose="02010609060101010101" pitchFamily="49" charset="-122"/>
              </a:rPr>
              <a:t>也会逐渐降低。电路在饱和区极易受到软错误的影响。在极端情况下，当 </a:t>
            </a:r>
            <a:r>
              <a:rPr lang="en-US" altLang="zh-CN" dirty="0">
                <a:latin typeface="楷体" panose="02010609060101010101" pitchFamily="49" charset="-122"/>
                <a:ea typeface="楷体" panose="02010609060101010101" pitchFamily="49" charset="-122"/>
              </a:rPr>
              <a:t>Qcrit </a:t>
            </a:r>
            <a:r>
              <a:rPr lang="zh-CN" altLang="en-US" dirty="0">
                <a:latin typeface="楷体" panose="02010609060101010101" pitchFamily="49" charset="-122"/>
                <a:ea typeface="楷体" panose="02010609060101010101" pitchFamily="49" charset="-122"/>
              </a:rPr>
              <a:t>接近于零时，⼏乎任何由</a:t>
            </a:r>
            <a:r>
              <a:rPr lang="en-US" altLang="zh-CN" dirty="0">
                <a:latin typeface="楷体" panose="02010609060101010101" pitchFamily="49" charset="-122"/>
                <a:ea typeface="楷体" panose="02010609060101010101" pitchFamily="49" charset="-122"/>
              </a:rPr>
              <a:t>α</a:t>
            </a:r>
            <a:r>
              <a:rPr lang="zh-CN" altLang="en-US" dirty="0">
                <a:latin typeface="楷体" panose="02010609060101010101" pitchFamily="49" charset="-122"/>
                <a:ea typeface="楷体" panose="02010609060101010101" pitchFamily="49" charset="-122"/>
              </a:rPr>
              <a:t>粒子或中⼦撞击产⽣的电荷量都会导致瞬态故障。</a:t>
            </a:r>
            <a:endParaRPr lang="en-US" altLang="zh-CN" dirty="0">
              <a:latin typeface="楷体" panose="02010609060101010101" pitchFamily="49" charset="-122"/>
              <a:ea typeface="楷体" panose="02010609060101010101" pitchFamily="49" charset="-122"/>
            </a:endParaRP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zh-CN" altLang="en-US" dirty="0">
                <a:latin typeface="楷体" panose="02010609060101010101" pitchFamily="49" charset="-122"/>
                <a:ea typeface="楷体" panose="02010609060101010101" pitchFamily="49" charset="-122"/>
              </a:rPr>
              <a:t>随着每⼀代⼯艺技术的出现，晶体管的尺⼨都在缩⼩，它们所持有的电荷会减少，从⽽导致 </a:t>
            </a:r>
            <a:r>
              <a:rPr lang="en-US" altLang="zh-CN" dirty="0">
                <a:latin typeface="楷体" panose="02010609060101010101" pitchFamily="49" charset="-122"/>
                <a:ea typeface="楷体" panose="02010609060101010101" pitchFamily="49" charset="-122"/>
              </a:rPr>
              <a:t>Qcrit </a:t>
            </a:r>
            <a:r>
              <a:rPr lang="zh-CN" altLang="en-US" dirty="0">
                <a:latin typeface="楷体" panose="02010609060101010101" pitchFamily="49" charset="-122"/>
                <a:ea typeface="楷体" panose="02010609060101010101" pitchFamily="49" charset="-122"/>
              </a:rPr>
              <a:t>较低，并使它们更容易受到粒⼦撞击的影响。然⽽，随着每⼀代技术的发展，晶体管的尺⼨也在缩⼩，使其更难被击中。对于锁存器，这些影响通常会抵消，在技术世代中⼤致给出恒定的</a:t>
            </a:r>
            <a:r>
              <a:rPr lang="en-US" altLang="zh-CN" dirty="0">
                <a:latin typeface="楷体" panose="02010609060101010101" pitchFamily="49" charset="-122"/>
                <a:ea typeface="楷体" panose="02010609060101010101" pitchFamily="49" charset="-122"/>
              </a:rPr>
              <a:t>FIT/bit</a:t>
            </a:r>
            <a:r>
              <a:rPr lang="zh-CN" altLang="en-US" dirty="0">
                <a:latin typeface="楷体" panose="02010609060101010101" pitchFamily="49" charset="-122"/>
                <a:ea typeface="楷体" panose="02010609060101010101" pitchFamily="49" charset="-122"/>
              </a:rPr>
              <a:t>。对于 </a:t>
            </a:r>
            <a:r>
              <a:rPr lang="en-US" altLang="zh-CN" dirty="0">
                <a:latin typeface="楷体" panose="02010609060101010101" pitchFamily="49" charset="-122"/>
                <a:ea typeface="楷体" panose="02010609060101010101" pitchFamily="49" charset="-122"/>
              </a:rPr>
              <a:t>SRAM </a:t>
            </a:r>
            <a:r>
              <a:rPr lang="zh-CN" altLang="en-US" dirty="0">
                <a:latin typeface="楷体" panose="02010609060101010101" pitchFamily="49" charset="-122"/>
                <a:ea typeface="楷体" panose="02010609060101010101" pitchFamily="49" charset="-122"/>
              </a:rPr>
              <a:t>单元，晶体管已经缩⼩到⼤多数粒⼦撞击这种单元会导致位翻转的程度。因此，</a:t>
            </a:r>
            <a:r>
              <a:rPr lang="en-US" altLang="zh-CN" dirty="0">
                <a:latin typeface="楷体" panose="02010609060101010101" pitchFamily="49" charset="-122"/>
                <a:ea typeface="楷体" panose="02010609060101010101" pitchFamily="49" charset="-122"/>
              </a:rPr>
              <a:t>SRAM </a:t>
            </a:r>
            <a:r>
              <a:rPr lang="zh-CN" altLang="en-US" dirty="0">
                <a:latin typeface="楷体" panose="02010609060101010101" pitchFamily="49" charset="-122"/>
                <a:ea typeface="楷体" panose="02010609060101010101" pitchFamily="49" charset="-122"/>
              </a:rPr>
              <a:t>单元的 </a:t>
            </a:r>
            <a:r>
              <a:rPr lang="en-US" altLang="zh-CN" dirty="0">
                <a:latin typeface="楷体" panose="02010609060101010101" pitchFamily="49" charset="-122"/>
                <a:ea typeface="楷体" panose="02010609060101010101" pitchFamily="49" charset="-122"/>
              </a:rPr>
              <a:t>SER </a:t>
            </a:r>
            <a:r>
              <a:rPr lang="zh-CN" altLang="en-US" dirty="0">
                <a:latin typeface="楷体" panose="02010609060101010101" pitchFamily="49" charset="-122"/>
                <a:ea typeface="楷体" panose="02010609060101010101" pitchFamily="49" charset="-122"/>
              </a:rPr>
              <a:t>会随着每种⼯艺技术不断降低。然⽽，</a:t>
            </a:r>
            <a:r>
              <a:rPr lang="en-US" altLang="zh-CN" dirty="0">
                <a:latin typeface="楷体" panose="02010609060101010101" pitchFamily="49" charset="-122"/>
                <a:ea typeface="楷体" panose="02010609060101010101" pitchFamily="49" charset="-122"/>
              </a:rPr>
              <a:t>DRAM </a:t>
            </a:r>
            <a:r>
              <a:rPr lang="zh-CN" altLang="en-US" dirty="0">
                <a:latin typeface="楷体" panose="02010609060101010101" pitchFamily="49" charset="-122"/>
                <a:ea typeface="楷体" panose="02010609060101010101" pitchFamily="49" charset="-122"/>
              </a:rPr>
              <a:t>已经设法使⽤通常不适⽤于</a:t>
            </a:r>
            <a:r>
              <a:rPr lang="en-US" altLang="zh-CN" dirty="0">
                <a:latin typeface="楷体" panose="02010609060101010101" pitchFamily="49" charset="-122"/>
                <a:ea typeface="楷体" panose="02010609060101010101" pitchFamily="49" charset="-122"/>
              </a:rPr>
              <a:t>SRAM </a:t>
            </a:r>
            <a:r>
              <a:rPr lang="zh-CN" altLang="en-US" dirty="0">
                <a:latin typeface="楷体" panose="02010609060101010101" pitchFamily="49" charset="-122"/>
                <a:ea typeface="楷体" panose="02010609060101010101" pitchFamily="49" charset="-122"/>
              </a:rPr>
              <a:t>单元或锁存器的各种优化来积极降低 </a:t>
            </a:r>
            <a:r>
              <a:rPr lang="en-US" altLang="zh-CN" dirty="0">
                <a:latin typeface="楷体" panose="02010609060101010101" pitchFamily="49" charset="-122"/>
                <a:ea typeface="楷体" panose="02010609060101010101" pitchFamily="49" charset="-122"/>
              </a:rPr>
              <a:t>FIT/</a:t>
            </a:r>
            <a:r>
              <a:rPr lang="zh-CN" altLang="en-US" dirty="0">
                <a:latin typeface="楷体" panose="02010609060101010101" pitchFamily="49" charset="-122"/>
                <a:ea typeface="楷体" panose="02010609060101010101" pitchFamily="49" charset="-122"/>
              </a:rPr>
              <a:t>位。</a:t>
            </a:r>
            <a:endParaRPr lang="en-US" altLang="zh-CN" dirty="0">
              <a:latin typeface="楷体" panose="02010609060101010101" pitchFamily="49" charset="-122"/>
              <a:ea typeface="楷体" panose="02010609060101010101" pitchFamily="49" charset="-122"/>
            </a:endParaRP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zh-CN" altLang="en-US" dirty="0">
                <a:latin typeface="楷体" panose="02010609060101010101" pitchFamily="49" charset="-122"/>
                <a:ea typeface="楷体" panose="02010609060101010101" pitchFamily="49" charset="-122"/>
              </a:rPr>
              <a:t>一对交叉耦合反相器组成的</a:t>
            </a:r>
            <a:r>
              <a:rPr lang="en-US" altLang="zh-CN" dirty="0">
                <a:latin typeface="楷体" panose="02010609060101010101" pitchFamily="49" charset="-122"/>
                <a:ea typeface="楷体" panose="02010609060101010101" pitchFamily="49" charset="-122"/>
              </a:rPr>
              <a:t>SRAM</a:t>
            </a:r>
            <a:r>
              <a:rPr lang="zh-CN" altLang="en-US" dirty="0">
                <a:latin typeface="楷体" panose="02010609060101010101" pitchFamily="49" charset="-122"/>
                <a:ea typeface="楷体" panose="02010609060101010101" pitchFamily="49" charset="-122"/>
              </a:rPr>
              <a:t>单元。当字线为低电平时，单元将数据保存在交叉耦合的反相器中，并且位线被解耦。如果粒子撞击导致其中一个敏感节点发生转变，则干扰可能会通过逆变器传播并在第二个敏感节点上引起瞬态干扰。这将导致第二个节点传播不正确的值，从而导致两个节点翻转。这导致翻转  </a:t>
            </a:r>
            <a:r>
              <a:rPr lang="en-US" altLang="zh-CN" dirty="0">
                <a:latin typeface="楷体" panose="02010609060101010101" pitchFamily="49" charset="-122"/>
                <a:ea typeface="楷体" panose="02010609060101010101" pitchFamily="49" charset="-122"/>
              </a:rPr>
              <a:t>SRAM  </a:t>
            </a:r>
            <a:r>
              <a:rPr lang="zh-CN" altLang="en-US" dirty="0">
                <a:latin typeface="楷体" panose="02010609060101010101" pitchFamily="49" charset="-122"/>
                <a:ea typeface="楷体" panose="02010609060101010101" pitchFamily="49" charset="-122"/>
              </a:rPr>
              <a:t>单元中保存的位的状态。</a:t>
            </a:r>
            <a:endParaRPr lang="en-US" altLang="zh-CN" dirty="0">
              <a:latin typeface="楷体" panose="02010609060101010101" pitchFamily="49" charset="-122"/>
              <a:ea typeface="楷体" panose="02010609060101010101" pitchFamily="49" charset="-122"/>
            </a:endParaRP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zh-CN" altLang="en-US" dirty="0">
                <a:latin typeface="楷体" panose="02010609060101010101" pitchFamily="49" charset="-122"/>
                <a:ea typeface="楷体" panose="02010609060101010101" pitchFamily="49" charset="-122"/>
              </a:rPr>
              <a:t>处理器高速缓存中的</a:t>
            </a:r>
            <a:r>
              <a:rPr lang="en-US" altLang="zh-CN" dirty="0">
                <a:latin typeface="楷体" panose="02010609060101010101" pitchFamily="49" charset="-122"/>
                <a:ea typeface="楷体" panose="02010609060101010101" pitchFamily="49" charset="-122"/>
              </a:rPr>
              <a:t>SRAM</a:t>
            </a:r>
            <a:r>
              <a:rPr lang="zh-CN" altLang="en-US" dirty="0">
                <a:latin typeface="楷体" panose="02010609060101010101" pitchFamily="49" charset="-122"/>
                <a:ea typeface="楷体" panose="02010609060101010101" pitchFamily="49" charset="-122"/>
              </a:rPr>
              <a:t>单元的 </a:t>
            </a:r>
            <a:r>
              <a:rPr lang="en-US" altLang="zh-CN" dirty="0">
                <a:latin typeface="楷体" panose="02010609060101010101" pitchFamily="49" charset="-122"/>
                <a:ea typeface="楷体" panose="02010609060101010101" pitchFamily="49" charset="-122"/>
              </a:rPr>
              <a:t>TVF </a:t>
            </a:r>
            <a:r>
              <a:rPr lang="zh-CN" altLang="en-US" dirty="0">
                <a:latin typeface="楷体" panose="02010609060101010101" pitchFamily="49" charset="-122"/>
                <a:ea typeface="楷体" panose="02010609060101010101" pitchFamily="49" charset="-122"/>
              </a:rPr>
              <a:t>通常为</a:t>
            </a:r>
            <a:r>
              <a:rPr lang="en-US" altLang="zh-CN" dirty="0">
                <a:latin typeface="楷体" panose="02010609060101010101" pitchFamily="49" charset="-122"/>
                <a:ea typeface="楷体" panose="02010609060101010101" pitchFamily="49" charset="-122"/>
              </a:rPr>
              <a:t>100%</a:t>
            </a:r>
            <a:r>
              <a:rPr lang="zh-CN" altLang="en-US" dirty="0">
                <a:latin typeface="楷体" panose="02010609060101010101" pitchFamily="49" charset="-122"/>
                <a:ea typeface="楷体" panose="02010609060101010101" pitchFamily="49" charset="-122"/>
              </a:rPr>
              <a:t>，因为时钟周期内的任何触发都可能改变存储在  </a:t>
            </a:r>
            <a:r>
              <a:rPr lang="en-US" altLang="zh-CN" dirty="0">
                <a:latin typeface="楷体" panose="02010609060101010101" pitchFamily="49" charset="-122"/>
                <a:ea typeface="楷体" panose="02010609060101010101" pitchFamily="49" charset="-122"/>
              </a:rPr>
              <a:t>SRAM  </a:t>
            </a:r>
            <a:r>
              <a:rPr lang="zh-CN" altLang="en-US" dirty="0">
                <a:latin typeface="楷体" panose="02010609060101010101" pitchFamily="49" charset="-122"/>
                <a:ea typeface="楷体" panose="02010609060101010101" pitchFamily="49" charset="-122"/>
              </a:rPr>
              <a:t>单元中的值。但是，触发器和锁存器是时钟元件，可能具有小于</a:t>
            </a:r>
            <a:r>
              <a:rPr lang="en-US" altLang="zh-CN" dirty="0">
                <a:latin typeface="楷体" panose="02010609060101010101" pitchFamily="49" charset="-122"/>
                <a:ea typeface="楷体" panose="02010609060101010101" pitchFamily="49" charset="-122"/>
              </a:rPr>
              <a:t>100% </a:t>
            </a:r>
            <a:r>
              <a:rPr lang="zh-CN" altLang="en-US" dirty="0">
                <a:latin typeface="楷体" panose="02010609060101010101" pitchFamily="49" charset="-122"/>
                <a:ea typeface="楷体" panose="02010609060101010101" pitchFamily="49" charset="-122"/>
              </a:rPr>
              <a:t>的</a:t>
            </a:r>
            <a:r>
              <a:rPr lang="en-US" altLang="zh-CN" dirty="0">
                <a:latin typeface="楷体" panose="02010609060101010101" pitchFamily="49" charset="-122"/>
                <a:ea typeface="楷体" panose="02010609060101010101" pitchFamily="49" charset="-122"/>
              </a:rPr>
              <a:t>TVF</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zh-CN" altLang="en-US" dirty="0">
                <a:latin typeface="楷体" panose="02010609060101010101" pitchFamily="49" charset="-122"/>
                <a:ea typeface="楷体" panose="02010609060101010101" pitchFamily="49" charset="-122"/>
              </a:rPr>
              <a:t>当触发器在时钟的这个高相位期间采样和保存数据时，触发器的存储节点通常容易受到软错误的影响。</a:t>
            </a:r>
            <a:endParaRPr lang="en-US" altLang="zh-CN" dirty="0">
              <a:latin typeface="楷体" panose="02010609060101010101" pitchFamily="49" charset="-122"/>
              <a:ea typeface="楷体" panose="02010609060101010101" pitchFamily="49" charset="-122"/>
            </a:endParaRP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zh-CN" altLang="en-US" dirty="0">
                <a:latin typeface="楷体" panose="02010609060101010101" pitchFamily="49" charset="-122"/>
                <a:ea typeface="楷体" panose="02010609060101010101" pitchFamily="49" charset="-122"/>
              </a:rPr>
              <a:t>触发器</a:t>
            </a:r>
            <a:r>
              <a:rPr lang="en-US" altLang="zh-CN" dirty="0">
                <a:latin typeface="楷体" panose="02010609060101010101" pitchFamily="49" charset="-122"/>
                <a:ea typeface="楷体" panose="02010609060101010101" pitchFamily="49" charset="-122"/>
              </a:rPr>
              <a:t>TVF</a:t>
            </a:r>
            <a:r>
              <a:rPr lang="zh-CN" altLang="en-US" dirty="0">
                <a:latin typeface="楷体" panose="02010609060101010101" pitchFamily="49" charset="-122"/>
                <a:ea typeface="楷体" panose="02010609060101010101" pitchFamily="49" charset="-122"/>
              </a:rPr>
              <a:t>：触发器高电平期间，</a:t>
            </a:r>
            <a:r>
              <a:rPr lang="en-US" altLang="zh-CN" dirty="0">
                <a:latin typeface="楷体" panose="02010609060101010101" pitchFamily="49" charset="-122"/>
                <a:ea typeface="楷体" panose="02010609060101010101" pitchFamily="49" charset="-122"/>
              </a:rPr>
              <a:t>Q</a:t>
            </a:r>
            <a:r>
              <a:rPr lang="zh-CN" altLang="en-US" dirty="0">
                <a:latin typeface="楷体" panose="02010609060101010101" pitchFamily="49" charset="-122"/>
                <a:ea typeface="楷体" panose="02010609060101010101" pitchFamily="49" charset="-122"/>
              </a:rPr>
              <a:t>保持</a:t>
            </a:r>
            <a:r>
              <a:rPr lang="en-US" altLang="zh-CN" dirty="0">
                <a:latin typeface="楷体" panose="02010609060101010101" pitchFamily="49" charset="-122"/>
                <a:ea typeface="楷体" panose="02010609060101010101" pitchFamily="49" charset="-122"/>
              </a:rPr>
              <a:t>D</a:t>
            </a:r>
            <a:r>
              <a:rPr lang="zh-CN" altLang="en-US" dirty="0">
                <a:latin typeface="楷体" panose="02010609060101010101" pitchFamily="49" charset="-122"/>
                <a:ea typeface="楷体" panose="02010609060101010101" pitchFamily="49" charset="-122"/>
              </a:rPr>
              <a:t>的值，然后低电平时</a:t>
            </a:r>
            <a:r>
              <a:rPr lang="en-US" altLang="zh-CN" dirty="0">
                <a:latin typeface="楷体" panose="02010609060101010101" pitchFamily="49" charset="-122"/>
                <a:ea typeface="楷体" panose="02010609060101010101" pitchFamily="49" charset="-122"/>
              </a:rPr>
              <a:t>Q</a:t>
            </a:r>
            <a:r>
              <a:rPr lang="zh-CN" altLang="en-US" dirty="0">
                <a:latin typeface="楷体" panose="02010609060101010101" pitchFamily="49" charset="-122"/>
                <a:ea typeface="楷体" panose="02010609060101010101" pitchFamily="49" charset="-122"/>
              </a:rPr>
              <a:t>会驱动下一个部件。但传播下一个部件需要时间，即传播延迟。时钟频率不同导致触发器</a:t>
            </a:r>
            <a:r>
              <a:rPr lang="en-US" altLang="zh-CN" dirty="0">
                <a:latin typeface="楷体" panose="02010609060101010101" pitchFamily="49" charset="-122"/>
                <a:ea typeface="楷体" panose="02010609060101010101" pitchFamily="49" charset="-122"/>
              </a:rPr>
              <a:t>TVF</a:t>
            </a:r>
            <a:r>
              <a:rPr lang="zh-CN" altLang="en-US" dirty="0">
                <a:latin typeface="楷体" panose="02010609060101010101" pitchFamily="49" charset="-122"/>
                <a:ea typeface="楷体" panose="02010609060101010101" pitchFamily="49" charset="-122"/>
              </a:rPr>
              <a:t>也不同。假若</a:t>
            </a:r>
            <a:r>
              <a:rPr lang="en-US" altLang="zh-CN" dirty="0">
                <a:latin typeface="楷体" panose="02010609060101010101" pitchFamily="49" charset="-122"/>
                <a:ea typeface="楷体" panose="02010609060101010101" pitchFamily="49" charset="-122"/>
              </a:rPr>
              <a:t>α</a:t>
            </a:r>
            <a:r>
              <a:rPr lang="zh-CN" altLang="en-US" dirty="0">
                <a:latin typeface="楷体" panose="02010609060101010101" pitchFamily="49" charset="-122"/>
                <a:ea typeface="楷体" panose="02010609060101010101" pitchFamily="49" charset="-122"/>
              </a:rPr>
              <a:t>粒子要轰击成功，那么必须要赶在触发器传递逻辑之前。这个图中箭头就是指传递时间，而</a:t>
            </a:r>
            <a:r>
              <a:rPr lang="en-US" altLang="zh-CN" dirty="0">
                <a:latin typeface="楷体" panose="02010609060101010101" pitchFamily="49" charset="-122"/>
                <a:ea typeface="楷体" panose="02010609060101010101" pitchFamily="49" charset="-122"/>
              </a:rPr>
              <a:t>WOV</a:t>
            </a:r>
            <a:r>
              <a:rPr lang="zh-CN" altLang="en-US" dirty="0">
                <a:latin typeface="楷体" panose="02010609060101010101" pitchFamily="49" charset="-122"/>
                <a:ea typeface="楷体" panose="02010609060101010101" pitchFamily="49" charset="-122"/>
              </a:rPr>
              <a:t>就是指漏洞窗口，</a:t>
            </a:r>
            <a:r>
              <a:rPr lang="en-US" altLang="zh-CN" dirty="0">
                <a:latin typeface="楷体" panose="02010609060101010101" pitchFamily="49" charset="-122"/>
                <a:ea typeface="楷体" panose="02010609060101010101" pitchFamily="49" charset="-122"/>
              </a:rPr>
              <a:t>TVF=WOV/</a:t>
            </a:r>
            <a:r>
              <a:rPr lang="zh-CN" altLang="en-US" dirty="0">
                <a:latin typeface="楷体" panose="02010609060101010101" pitchFamily="49" charset="-122"/>
                <a:ea typeface="楷体" panose="02010609060101010101" pitchFamily="49" charset="-122"/>
              </a:rPr>
              <a:t>时钟周期。</a:t>
            </a:r>
            <a:endParaRPr lang="en-US"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460230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6f308533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6f308533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altLang="zh-CN" dirty="0">
                <a:latin typeface="楷体" panose="02010609060101010101" pitchFamily="49" charset="-122"/>
                <a:ea typeface="楷体" panose="02010609060101010101" pitchFamily="49" charset="-122"/>
              </a:rPr>
              <a:t>AVF</a:t>
            </a:r>
            <a:r>
              <a:rPr lang="zh-CN" altLang="en-US" dirty="0">
                <a:latin typeface="楷体" panose="02010609060101010101" pitchFamily="49" charset="-122"/>
                <a:ea typeface="楷体" panose="02010609060101010101" pitchFamily="49" charset="-122"/>
              </a:rPr>
              <a:t>是为用户可见错误的故障比例。</a:t>
            </a:r>
            <a:endParaRPr lang="en-US" altLang="zh-CN" dirty="0">
              <a:latin typeface="楷体" panose="02010609060101010101" pitchFamily="49" charset="-122"/>
              <a:ea typeface="楷体" panose="02010609060101010101" pitchFamily="49" charset="-122"/>
            </a:endParaRP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altLang="zh-CN" dirty="0">
                <a:latin typeface="楷体" panose="02010609060101010101" pitchFamily="49" charset="-122"/>
                <a:ea typeface="楷体" panose="02010609060101010101" pitchFamily="49" charset="-122"/>
              </a:rPr>
              <a:t>ACE un-ACE</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zh-CN" altLang="en-US" dirty="0">
                <a:latin typeface="楷体" panose="02010609060101010101" pitchFamily="49" charset="-122"/>
                <a:ea typeface="楷体" panose="02010609060101010101" pitchFamily="49" charset="-122"/>
              </a:rPr>
              <a:t>一个比特的  </a:t>
            </a:r>
            <a:r>
              <a:rPr lang="en-US" altLang="zh-CN" dirty="0">
                <a:latin typeface="楷体" panose="02010609060101010101" pitchFamily="49" charset="-122"/>
                <a:ea typeface="楷体" panose="02010609060101010101" pitchFamily="49" charset="-122"/>
              </a:rPr>
              <a:t>SDC  FIT  </a:t>
            </a:r>
            <a:r>
              <a:rPr lang="zh-CN" altLang="en-US" dirty="0">
                <a:latin typeface="楷体" panose="02010609060101010101" pitchFamily="49" charset="-122"/>
                <a:ea typeface="楷体" panose="02010609060101010101" pitchFamily="49" charset="-122"/>
              </a:rPr>
              <a:t>可以表示为它的  </a:t>
            </a:r>
            <a:r>
              <a:rPr lang="en-US" altLang="zh-CN" dirty="0">
                <a:latin typeface="楷体" panose="02010609060101010101" pitchFamily="49" charset="-122"/>
                <a:ea typeface="楷体" panose="02010609060101010101" pitchFamily="49" charset="-122"/>
              </a:rPr>
              <a:t>SDC  AVF  </a:t>
            </a:r>
            <a:r>
              <a:rPr lang="zh-CN" altLang="en-US" dirty="0">
                <a:latin typeface="楷体" panose="02010609060101010101" pitchFamily="49" charset="-122"/>
                <a:ea typeface="楷体" panose="02010609060101010101" pitchFamily="49" charset="-122"/>
              </a:rPr>
              <a:t>和电路电平  </a:t>
            </a:r>
            <a:r>
              <a:rPr lang="en-US" altLang="zh-CN" dirty="0">
                <a:latin typeface="楷体" panose="02010609060101010101" pitchFamily="49" charset="-122"/>
                <a:ea typeface="楷体" panose="02010609060101010101" pitchFamily="49" charset="-122"/>
              </a:rPr>
              <a:t>SER  </a:t>
            </a:r>
            <a:r>
              <a:rPr lang="zh-CN" altLang="en-US" dirty="0">
                <a:latin typeface="楷体" panose="02010609060101010101" pitchFamily="49" charset="-122"/>
                <a:ea typeface="楷体" panose="02010609060101010101" pitchFamily="49" charset="-122"/>
              </a:rPr>
              <a:t>的乘积。类似地，一个比特的  </a:t>
            </a:r>
            <a:r>
              <a:rPr lang="en-US" altLang="zh-CN" dirty="0">
                <a:latin typeface="楷体" panose="02010609060101010101" pitchFamily="49" charset="-122"/>
                <a:ea typeface="楷体" panose="02010609060101010101" pitchFamily="49" charset="-122"/>
              </a:rPr>
              <a:t>DUE  FIT  </a:t>
            </a:r>
            <a:r>
              <a:rPr lang="zh-CN" altLang="en-US" dirty="0">
                <a:latin typeface="楷体" panose="02010609060101010101" pitchFamily="49" charset="-122"/>
                <a:ea typeface="楷体" panose="02010609060101010101" pitchFamily="49" charset="-122"/>
              </a:rPr>
              <a:t>可以表示为它的  </a:t>
            </a:r>
            <a:r>
              <a:rPr lang="en-US" altLang="zh-CN" dirty="0">
                <a:latin typeface="楷体" panose="02010609060101010101" pitchFamily="49" charset="-122"/>
                <a:ea typeface="楷体" panose="02010609060101010101" pitchFamily="49" charset="-122"/>
              </a:rPr>
              <a:t>DUE  AVF  </a:t>
            </a:r>
            <a:r>
              <a:rPr lang="zh-CN" altLang="en-US" dirty="0">
                <a:latin typeface="楷体" panose="02010609060101010101" pitchFamily="49" charset="-122"/>
                <a:ea typeface="楷体" panose="02010609060101010101" pitchFamily="49" charset="-122"/>
              </a:rPr>
              <a:t>和电路级  </a:t>
            </a:r>
            <a:r>
              <a:rPr lang="en-US" altLang="zh-CN" dirty="0">
                <a:latin typeface="楷体" panose="02010609060101010101" pitchFamily="49" charset="-122"/>
                <a:ea typeface="楷体" panose="02010609060101010101" pitchFamily="49" charset="-122"/>
              </a:rPr>
              <a:t>SER  </a:t>
            </a:r>
            <a:r>
              <a:rPr lang="zh-CN" altLang="en-US" dirty="0">
                <a:latin typeface="楷体" panose="02010609060101010101" pitchFamily="49" charset="-122"/>
                <a:ea typeface="楷体" panose="02010609060101010101" pitchFamily="49" charset="-122"/>
              </a:rPr>
              <a:t>的乘积。一个比特的  </a:t>
            </a:r>
            <a:r>
              <a:rPr lang="en-US" altLang="zh-CN" dirty="0">
                <a:latin typeface="楷体" panose="02010609060101010101" pitchFamily="49" charset="-122"/>
                <a:ea typeface="楷体" panose="02010609060101010101" pitchFamily="49" charset="-122"/>
              </a:rPr>
              <a:t>DUE  AVF  </a:t>
            </a:r>
            <a:r>
              <a:rPr lang="zh-CN" altLang="en-US" dirty="0">
                <a:latin typeface="楷体" panose="02010609060101010101" pitchFamily="49" charset="-122"/>
                <a:ea typeface="楷体" panose="02010609060101010101" pitchFamily="49" charset="-122"/>
              </a:rPr>
              <a:t>是真假  </a:t>
            </a:r>
            <a:r>
              <a:rPr lang="en-US" altLang="zh-CN" dirty="0">
                <a:latin typeface="楷体" panose="02010609060101010101" pitchFamily="49" charset="-122"/>
                <a:ea typeface="楷体" panose="02010609060101010101" pitchFamily="49" charset="-122"/>
              </a:rPr>
              <a:t>DUE  AVF  </a:t>
            </a:r>
            <a:r>
              <a:rPr lang="zh-CN" altLang="en-US" dirty="0">
                <a:latin typeface="楷体" panose="02010609060101010101" pitchFamily="49" charset="-122"/>
                <a:ea typeface="楷体" panose="02010609060101010101" pitchFamily="49" charset="-122"/>
              </a:rPr>
              <a:t>的总和。一个比特真正的  </a:t>
            </a:r>
            <a:r>
              <a:rPr lang="en-US" altLang="zh-CN" dirty="0">
                <a:latin typeface="楷体" panose="02010609060101010101" pitchFamily="49" charset="-122"/>
                <a:ea typeface="楷体" panose="02010609060101010101" pitchFamily="49" charset="-122"/>
              </a:rPr>
              <a:t>DUE  AVF  </a:t>
            </a:r>
            <a:r>
              <a:rPr lang="zh-CN" altLang="en-US" dirty="0">
                <a:latin typeface="楷体" panose="02010609060101010101" pitchFamily="49" charset="-122"/>
                <a:ea typeface="楷体" panose="02010609060101010101" pitchFamily="49" charset="-122"/>
              </a:rPr>
              <a:t>是它的  </a:t>
            </a:r>
            <a:r>
              <a:rPr lang="en-US" altLang="zh-CN" dirty="0">
                <a:latin typeface="楷体" panose="02010609060101010101" pitchFamily="49" charset="-122"/>
                <a:ea typeface="楷体" panose="02010609060101010101" pitchFamily="49" charset="-122"/>
              </a:rPr>
              <a:t>SDC  AVF</a:t>
            </a:r>
            <a:r>
              <a:rPr lang="zh-CN" altLang="en-US" dirty="0">
                <a:latin typeface="楷体" panose="02010609060101010101" pitchFamily="49" charset="-122"/>
                <a:ea typeface="楷体" panose="02010609060101010101" pitchFamily="49" charset="-122"/>
              </a:rPr>
              <a:t>，没有任何错误检测。芯片的  </a:t>
            </a:r>
            <a:r>
              <a:rPr lang="en-US" altLang="zh-CN" dirty="0">
                <a:latin typeface="楷体" panose="02010609060101010101" pitchFamily="49" charset="-122"/>
                <a:ea typeface="楷体" panose="02010609060101010101" pitchFamily="49" charset="-122"/>
              </a:rPr>
              <a:t>SDC  FIT  </a:t>
            </a:r>
            <a:r>
              <a:rPr lang="zh-CN" altLang="en-US" dirty="0">
                <a:latin typeface="楷体" panose="02010609060101010101" pitchFamily="49" charset="-122"/>
                <a:ea typeface="楷体" panose="02010609060101010101" pitchFamily="49" charset="-122"/>
              </a:rPr>
              <a:t>可以通过将其所有组成晶体管、位或结构的</a:t>
            </a:r>
            <a:r>
              <a:rPr lang="en-US" altLang="zh-CN" dirty="0">
                <a:latin typeface="楷体" panose="02010609060101010101" pitchFamily="49" charset="-122"/>
                <a:ea typeface="楷体" panose="02010609060101010101" pitchFamily="49" charset="-122"/>
              </a:rPr>
              <a:t>SDC  FIT</a:t>
            </a:r>
            <a:r>
              <a:rPr lang="zh-CN" altLang="en-US" dirty="0">
                <a:latin typeface="楷体" panose="02010609060101010101" pitchFamily="49" charset="-122"/>
                <a:ea typeface="楷体" panose="02010609060101010101" pitchFamily="49" charset="-122"/>
              </a:rPr>
              <a:t>相加来计算。对</a:t>
            </a:r>
            <a:r>
              <a:rPr lang="en-US" altLang="zh-CN" dirty="0">
                <a:latin typeface="楷体" panose="02010609060101010101" pitchFamily="49" charset="-122"/>
                <a:ea typeface="楷体" panose="02010609060101010101" pitchFamily="49" charset="-122"/>
              </a:rPr>
              <a:t>DUE  FIT</a:t>
            </a:r>
            <a:r>
              <a:rPr lang="zh-CN" altLang="en-US" dirty="0">
                <a:latin typeface="楷体" panose="02010609060101010101" pitchFamily="49" charset="-122"/>
                <a:ea typeface="楷体" panose="02010609060101010101" pitchFamily="49" charset="-122"/>
              </a:rPr>
              <a:t>也可以这样做。</a:t>
            </a:r>
            <a:endParaRPr lang="en-US"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495708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3050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6f308533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6f308533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zh-CN" altLang="en-US" dirty="0">
                <a:latin typeface="楷体" panose="02010609060101010101" pitchFamily="49" charset="-122"/>
                <a:ea typeface="楷体" panose="02010609060101010101" pitchFamily="49" charset="-122"/>
              </a:rPr>
              <a:t>单个位差错在一个单个位差错中，数据单元中仅有一位发生变化。突发性差错意味着在数据单元中有两位及两位以上的位发生变化。注意：突发性差错的差错并不意味在连续位上出现。突发性差错的长度从第一个差错位到最后一个差错位的长度计算。冗余为了检错或纠正差错，我们需要发送除了数据外的额外（冗余）位。</a:t>
            </a:r>
            <a:endParaRPr lang="en-US" altLang="zh-CN" dirty="0">
              <a:latin typeface="楷体" panose="02010609060101010101" pitchFamily="49" charset="-122"/>
              <a:ea typeface="楷体" panose="02010609060101010101" pitchFamily="49" charset="-122"/>
            </a:endParaRP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zh-CN" altLang="en-US" dirty="0">
                <a:latin typeface="楷体" panose="02010609060101010101" pitchFamily="49" charset="-122"/>
                <a:ea typeface="楷体" panose="02010609060101010101" pitchFamily="49" charset="-122"/>
              </a:rPr>
              <a:t>单比特检错：</a:t>
            </a:r>
            <a:r>
              <a:rPr lang="en-US" altLang="zh-CN" dirty="0">
                <a:latin typeface="楷体" panose="02010609060101010101" pitchFamily="49" charset="-122"/>
                <a:ea typeface="楷体" panose="02010609060101010101" pitchFamily="49" charset="-122"/>
              </a:rPr>
              <a:t>00</a:t>
            </a:r>
            <a:r>
              <a:rPr lang="zh-CN" altLang="en-US" dirty="0">
                <a:latin typeface="楷体" panose="02010609060101010101" pitchFamily="49" charset="-122"/>
                <a:ea typeface="楷体" panose="02010609060101010101" pitchFamily="49" charset="-122"/>
              </a:rPr>
              <a:t>和</a:t>
            </a:r>
            <a:r>
              <a:rPr lang="en-US" altLang="zh-CN" dirty="0">
                <a:latin typeface="楷体" panose="02010609060101010101" pitchFamily="49" charset="-122"/>
                <a:ea typeface="楷体" panose="02010609060101010101" pitchFamily="49" charset="-122"/>
              </a:rPr>
              <a:t>11</a:t>
            </a:r>
            <a:r>
              <a:rPr lang="zh-CN" altLang="en-US" dirty="0">
                <a:latin typeface="楷体" panose="02010609060101010101" pitchFamily="49" charset="-122"/>
                <a:ea typeface="楷体" panose="02010609060101010101" pitchFamily="49" charset="-122"/>
              </a:rPr>
              <a:t>，第一位是数据位，第二位是校验位。合法码字只有</a:t>
            </a:r>
            <a:r>
              <a:rPr lang="en-US" altLang="zh-CN" dirty="0">
                <a:latin typeface="楷体" panose="02010609060101010101" pitchFamily="49" charset="-122"/>
                <a:ea typeface="楷体" panose="02010609060101010101" pitchFamily="49" charset="-122"/>
              </a:rPr>
              <a:t>00</a:t>
            </a:r>
            <a:r>
              <a:rPr lang="zh-CN" altLang="en-US" dirty="0">
                <a:latin typeface="楷体" panose="02010609060101010101" pitchFamily="49" charset="-122"/>
                <a:ea typeface="楷体" panose="02010609060101010101" pitchFamily="49" charset="-122"/>
              </a:rPr>
              <a:t>和</a:t>
            </a:r>
            <a:r>
              <a:rPr lang="en-US" altLang="zh-CN" dirty="0">
                <a:latin typeface="楷体" panose="02010609060101010101" pitchFamily="49" charset="-122"/>
                <a:ea typeface="楷体" panose="02010609060101010101" pitchFamily="49" charset="-122"/>
              </a:rPr>
              <a:t>11</a:t>
            </a:r>
            <a:r>
              <a:rPr lang="zh-CN" altLang="en-US" dirty="0">
                <a:latin typeface="楷体" panose="02010609060101010101" pitchFamily="49" charset="-122"/>
                <a:ea typeface="楷体" panose="02010609060101010101" pitchFamily="49" charset="-122"/>
              </a:rPr>
              <a:t>，当</a:t>
            </a:r>
            <a:r>
              <a:rPr lang="en-US" altLang="zh-CN" dirty="0">
                <a:latin typeface="楷体" panose="02010609060101010101" pitchFamily="49" charset="-122"/>
                <a:ea typeface="楷体" panose="02010609060101010101" pitchFamily="49" charset="-122"/>
              </a:rPr>
              <a:t>α</a:t>
            </a:r>
            <a:r>
              <a:rPr lang="zh-CN" altLang="en-US" dirty="0">
                <a:latin typeface="楷体" panose="02010609060101010101" pitchFamily="49" charset="-122"/>
                <a:ea typeface="楷体" panose="02010609060101010101" pitchFamily="49" charset="-122"/>
              </a:rPr>
              <a:t>粒子轰击造成翻转，出现</a:t>
            </a:r>
            <a:r>
              <a:rPr lang="en-US" altLang="zh-CN" dirty="0">
                <a:latin typeface="楷体" panose="02010609060101010101" pitchFamily="49" charset="-122"/>
                <a:ea typeface="楷体" panose="02010609060101010101" pitchFamily="49" charset="-122"/>
              </a:rPr>
              <a:t>01</a:t>
            </a:r>
            <a:r>
              <a:rPr lang="zh-CN" altLang="en-US" dirty="0">
                <a:latin typeface="楷体" panose="02010609060101010101" pitchFamily="49" charset="-122"/>
                <a:ea typeface="楷体" panose="02010609060101010101" pitchFamily="49" charset="-122"/>
              </a:rPr>
              <a:t>或</a:t>
            </a:r>
            <a:r>
              <a:rPr lang="en-US" altLang="zh-CN" dirty="0">
                <a:latin typeface="楷体" panose="02010609060101010101" pitchFamily="49" charset="-122"/>
                <a:ea typeface="楷体" panose="02010609060101010101" pitchFamily="49" charset="-122"/>
              </a:rPr>
              <a:t>10</a:t>
            </a:r>
            <a:r>
              <a:rPr lang="zh-CN" altLang="en-US" dirty="0">
                <a:latin typeface="楷体" panose="02010609060101010101" pitchFamily="49" charset="-122"/>
                <a:ea typeface="楷体" panose="02010609060101010101" pitchFamily="49" charset="-122"/>
              </a:rPr>
              <a:t>，就说明数据出错，但只能检错，并不能知道是</a:t>
            </a:r>
            <a:r>
              <a:rPr lang="en-US" altLang="zh-CN" dirty="0">
                <a:latin typeface="楷体" panose="02010609060101010101" pitchFamily="49" charset="-122"/>
                <a:ea typeface="楷体" panose="02010609060101010101" pitchFamily="49" charset="-122"/>
              </a:rPr>
              <a:t>00</a:t>
            </a:r>
            <a:r>
              <a:rPr lang="zh-CN" altLang="en-US" dirty="0">
                <a:latin typeface="楷体" panose="02010609060101010101" pitchFamily="49" charset="-122"/>
                <a:ea typeface="楷体" panose="02010609060101010101" pitchFamily="49" charset="-122"/>
              </a:rPr>
              <a:t>变成</a:t>
            </a:r>
            <a:r>
              <a:rPr lang="en-US" altLang="zh-CN" dirty="0">
                <a:latin typeface="楷体" panose="02010609060101010101" pitchFamily="49" charset="-122"/>
                <a:ea typeface="楷体" panose="02010609060101010101" pitchFamily="49" charset="-122"/>
              </a:rPr>
              <a:t>01</a:t>
            </a:r>
            <a:r>
              <a:rPr lang="zh-CN" altLang="en-US" dirty="0">
                <a:latin typeface="楷体" panose="02010609060101010101" pitchFamily="49" charset="-122"/>
                <a:ea typeface="楷体" panose="02010609060101010101" pitchFamily="49" charset="-122"/>
              </a:rPr>
              <a:t>还是</a:t>
            </a:r>
            <a:r>
              <a:rPr lang="en-US" altLang="zh-CN" dirty="0">
                <a:latin typeface="楷体" panose="02010609060101010101" pitchFamily="49" charset="-122"/>
                <a:ea typeface="楷体" panose="02010609060101010101" pitchFamily="49" charset="-122"/>
              </a:rPr>
              <a:t>11</a:t>
            </a:r>
            <a:r>
              <a:rPr lang="zh-CN" altLang="en-US" dirty="0">
                <a:latin typeface="楷体" panose="02010609060101010101" pitchFamily="49" charset="-122"/>
                <a:ea typeface="楷体" panose="02010609060101010101" pitchFamily="49" charset="-122"/>
              </a:rPr>
              <a:t>变成</a:t>
            </a:r>
            <a:r>
              <a:rPr lang="en-US" altLang="zh-CN" dirty="0">
                <a:latin typeface="楷体" panose="02010609060101010101" pitchFamily="49" charset="-122"/>
                <a:ea typeface="楷体" panose="02010609060101010101" pitchFamily="49" charset="-122"/>
              </a:rPr>
              <a:t>01</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zh-CN" altLang="en-US" dirty="0">
                <a:latin typeface="楷体" panose="02010609060101010101" pitchFamily="49" charset="-122"/>
                <a:ea typeface="楷体" panose="02010609060101010101" pitchFamily="49" charset="-122"/>
              </a:rPr>
              <a:t>单比特纠错：</a:t>
            </a:r>
            <a:r>
              <a:rPr lang="en-US" altLang="zh-CN" dirty="0">
                <a:latin typeface="楷体" panose="02010609060101010101" pitchFamily="49" charset="-122"/>
                <a:ea typeface="楷体" panose="02010609060101010101" pitchFamily="49" charset="-122"/>
              </a:rPr>
              <a:t>001</a:t>
            </a:r>
            <a:r>
              <a:rPr lang="zh-CN" altLang="en-US" dirty="0">
                <a:latin typeface="楷体" panose="02010609060101010101" pitchFamily="49" charset="-122"/>
                <a:ea typeface="楷体" panose="02010609060101010101" pitchFamily="49" charset="-122"/>
              </a:rPr>
              <a:t>和</a:t>
            </a:r>
            <a:r>
              <a:rPr lang="en-US" altLang="zh-CN" dirty="0">
                <a:latin typeface="楷体" panose="02010609060101010101" pitchFamily="49" charset="-122"/>
                <a:ea typeface="楷体" panose="02010609060101010101" pitchFamily="49" charset="-122"/>
              </a:rPr>
              <a:t>110</a:t>
            </a:r>
            <a:r>
              <a:rPr lang="zh-CN" altLang="en-US" dirty="0">
                <a:latin typeface="楷体" panose="02010609060101010101" pitchFamily="49" charset="-122"/>
                <a:ea typeface="楷体" panose="02010609060101010101" pitchFamily="49" charset="-122"/>
              </a:rPr>
              <a:t>。如果变成了</a:t>
            </a:r>
            <a:r>
              <a:rPr lang="en-US" altLang="zh-CN" dirty="0">
                <a:latin typeface="楷体" panose="02010609060101010101" pitchFamily="49" charset="-122"/>
                <a:ea typeface="楷体" panose="02010609060101010101" pitchFamily="49" charset="-122"/>
              </a:rPr>
              <a:t>101</a:t>
            </a:r>
            <a:r>
              <a:rPr lang="zh-CN" altLang="en-US" dirty="0">
                <a:latin typeface="楷体" panose="02010609060101010101" pitchFamily="49" charset="-122"/>
                <a:ea typeface="楷体" panose="02010609060101010101" pitchFamily="49" charset="-122"/>
              </a:rPr>
              <a:t>，数据位被击中</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260532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6f308533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6f308533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zh-CN" altLang="en-US" dirty="0">
                <a:latin typeface="楷体" panose="02010609060101010101" pitchFamily="49" charset="-122"/>
                <a:ea typeface="楷体" panose="02010609060101010101" pitchFamily="49" charset="-122"/>
              </a:rPr>
              <a:t>简单奇偶校验码编码是</a:t>
            </a:r>
            <a:r>
              <a:rPr lang="en-US" altLang="zh-CN" dirty="0">
                <a:latin typeface="楷体" panose="02010609060101010101" pitchFamily="49" charset="-122"/>
                <a:ea typeface="楷体" panose="02010609060101010101" pitchFamily="49" charset="-122"/>
              </a:rPr>
              <a:t>n=k+1</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d m </a:t>
            </a:r>
            <a:r>
              <a:rPr lang="en-US" altLang="zh-CN" dirty="0" err="1">
                <a:latin typeface="楷体" panose="02010609060101010101" pitchFamily="49" charset="-122"/>
                <a:ea typeface="楷体" panose="02010609060101010101" pitchFamily="49" charset="-122"/>
              </a:rPr>
              <a:t>i</a:t>
            </a:r>
            <a:r>
              <a:rPr lang="en-US" altLang="zh-CN" dirty="0">
                <a:latin typeface="楷体" panose="02010609060101010101" pitchFamily="49" charset="-122"/>
                <a:ea typeface="楷体" panose="02010609060101010101" pitchFamily="49" charset="-122"/>
              </a:rPr>
              <a:t> n = 2 d_{min}=2d min​ =2</a:t>
            </a:r>
            <a:r>
              <a:rPr lang="zh-CN" altLang="en-US" dirty="0">
                <a:latin typeface="楷体" panose="02010609060101010101" pitchFamily="49" charset="-122"/>
                <a:ea typeface="楷体" panose="02010609060101010101" pitchFamily="49" charset="-122"/>
              </a:rPr>
              <a:t>的单个位检错码。在发送方：</a:t>
            </a:r>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的个数是偶数个则为</a:t>
            </a:r>
            <a:r>
              <a:rPr lang="en-US" altLang="zh-CN" dirty="0">
                <a:latin typeface="楷体" panose="02010609060101010101" pitchFamily="49" charset="-122"/>
                <a:ea typeface="楷体" panose="02010609060101010101" pitchFamily="49" charset="-122"/>
              </a:rPr>
              <a:t>0</a:t>
            </a:r>
            <a:r>
              <a:rPr lang="zh-CN" altLang="en-US" dirty="0">
                <a:latin typeface="楷体" panose="02010609060101010101" pitchFamily="49" charset="-122"/>
                <a:ea typeface="楷体" panose="02010609060101010101" pitchFamily="49" charset="-122"/>
              </a:rPr>
              <a:t>，否则为</a:t>
            </a:r>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。在接收方：</a:t>
            </a:r>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的个数是偶数个则接收，否则丢弃</a:t>
            </a:r>
          </a:p>
        </p:txBody>
      </p:sp>
    </p:spTree>
    <p:extLst>
      <p:ext uri="{BB962C8B-B14F-4D97-AF65-F5344CB8AC3E}">
        <p14:creationId xmlns:p14="http://schemas.microsoft.com/office/powerpoint/2010/main" val="2116581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6" r:id="rId7"/>
    <p:sldLayoutId id="2147483657"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424456"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微软雅黑" panose="020B0503020204020204" pitchFamily="34" charset="-122"/>
                <a:ea typeface="微软雅黑" panose="020B0503020204020204" pitchFamily="34" charset="-122"/>
              </a:rPr>
              <a:t>Soft Errors</a:t>
            </a:r>
            <a:endParaRPr dirty="0">
              <a:latin typeface="微软雅黑" panose="020B0503020204020204" pitchFamily="34" charset="-122"/>
              <a:ea typeface="微软雅黑" panose="020B0503020204020204" pitchFamily="34" charset="-122"/>
            </a:endParaRPr>
          </a:p>
        </p:txBody>
      </p:sp>
      <p:sp>
        <p:nvSpPr>
          <p:cNvPr id="86" name="Google Shape;86;p13"/>
          <p:cNvSpPr txBox="1">
            <a:spLocks noGrp="1"/>
          </p:cNvSpPr>
          <p:nvPr>
            <p:ph type="subTitle" idx="1"/>
          </p:nvPr>
        </p:nvSpPr>
        <p:spPr>
          <a:xfrm>
            <a:off x="598100" y="2715951"/>
            <a:ext cx="8222100" cy="135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pc="550" dirty="0">
                <a:latin typeface="微软雅黑" panose="020B0503020204020204" pitchFamily="34" charset="-122"/>
                <a:ea typeface="微软雅黑" panose="020B0503020204020204" pitchFamily="34" charset="-122"/>
              </a:rPr>
              <a:t>Cortex-R4</a:t>
            </a:r>
            <a:endParaRPr spc="55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294450"/>
            <a:ext cx="8697432"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800" dirty="0">
                <a:latin typeface="微软雅黑" panose="020B0503020204020204" pitchFamily="34" charset="-122"/>
                <a:ea typeface="微软雅黑" panose="020B0503020204020204" pitchFamily="34" charset="-122"/>
              </a:rPr>
              <a:t>Soft Errors</a:t>
            </a:r>
            <a:endParaRPr sz="2800" dirty="0">
              <a:latin typeface="微软雅黑" panose="020B0503020204020204" pitchFamily="34" charset="-122"/>
              <a:ea typeface="微软雅黑" panose="020B0503020204020204" pitchFamily="34" charset="-122"/>
            </a:endParaRPr>
          </a:p>
        </p:txBody>
      </p:sp>
      <p:sp>
        <p:nvSpPr>
          <p:cNvPr id="106" name="Google Shape;106;p16"/>
          <p:cNvSpPr txBox="1">
            <a:spLocks noGrp="1"/>
          </p:cNvSpPr>
          <p:nvPr>
            <p:ph type="body" idx="1"/>
          </p:nvPr>
        </p:nvSpPr>
        <p:spPr>
          <a:xfrm>
            <a:off x="311700" y="902250"/>
            <a:ext cx="8520600" cy="402535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CN" altLang="en-US" dirty="0">
                <a:latin typeface="楷体" panose="02010609060101010101" pitchFamily="49" charset="-122"/>
                <a:ea typeface="楷体" panose="02010609060101010101" pitchFamily="49" charset="-122"/>
              </a:rPr>
              <a:t>交错奇偶校验：</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交错的奇偶校验可以检测空间上连续的多位故障</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如果</a:t>
            </a:r>
            <a:r>
              <a:rPr lang="en-US" altLang="zh-CN" dirty="0">
                <a:latin typeface="楷体" panose="02010609060101010101" pitchFamily="49" charset="-122"/>
                <a:ea typeface="楷体" panose="02010609060101010101" pitchFamily="49" charset="-122"/>
              </a:rPr>
              <a:t>α</a:t>
            </a:r>
            <a:r>
              <a:rPr lang="zh-CN" altLang="en-US" dirty="0">
                <a:latin typeface="楷体" panose="02010609060101010101" pitchFamily="49" charset="-122"/>
                <a:ea typeface="楷体" panose="02010609060101010101" pitchFamily="49" charset="-122"/>
              </a:rPr>
              <a:t>粒子或中子撞击破坏了两个连续位，那么</a:t>
            </a:r>
            <a:endParaRPr lang="en-US" altLang="zh-CN" dirty="0">
              <a:latin typeface="楷体" panose="02010609060101010101" pitchFamily="49" charset="-122"/>
              <a:ea typeface="楷体" panose="02010609060101010101" pitchFamily="49" charset="-122"/>
            </a:endParaRPr>
          </a:p>
          <a:p>
            <a:pPr marL="596900" lvl="1" indent="0" algn="l" rtl="0">
              <a:spcBef>
                <a:spcPts val="0"/>
              </a:spcBef>
              <a:spcAft>
                <a:spcPts val="0"/>
              </a:spcAft>
              <a:buSzPts val="1400"/>
              <a:buNone/>
            </a:pPr>
            <a:r>
              <a:rPr lang="en-US" altLang="zh-CN" dirty="0">
                <a:latin typeface="楷体" panose="02010609060101010101" pitchFamily="49" charset="-122"/>
                <a:ea typeface="楷体" panose="02010609060101010101" pitchFamily="49" charset="-122"/>
              </a:rPr>
              <a:t>    Code Word 1</a:t>
            </a:r>
            <a:r>
              <a:rPr lang="zh-CN" altLang="en-US" dirty="0">
                <a:latin typeface="楷体" panose="02010609060101010101" pitchFamily="49" charset="-122"/>
                <a:ea typeface="楷体" panose="02010609060101010101" pitchFamily="49" charset="-122"/>
              </a:rPr>
              <a:t>和</a:t>
            </a:r>
            <a:r>
              <a:rPr lang="en-US" altLang="zh-CN" dirty="0">
                <a:latin typeface="楷体" panose="02010609060101010101" pitchFamily="49" charset="-122"/>
                <a:ea typeface="楷体" panose="02010609060101010101" pitchFamily="49" charset="-122"/>
              </a:rPr>
              <a:t>Code Word 2</a:t>
            </a:r>
            <a:r>
              <a:rPr lang="zh-CN" altLang="en-US" dirty="0">
                <a:latin typeface="楷体" panose="02010609060101010101" pitchFamily="49" charset="-122"/>
                <a:ea typeface="楷体" panose="02010609060101010101" pitchFamily="49" charset="-122"/>
              </a:rPr>
              <a:t>均检测到错误。</a:t>
            </a:r>
            <a:endParaRPr lang="en-US" altLang="zh-CN" dirty="0">
              <a:latin typeface="楷体" panose="02010609060101010101" pitchFamily="49" charset="-122"/>
              <a:ea typeface="楷体" panose="02010609060101010101" pitchFamily="49" charset="-122"/>
            </a:endParaRPr>
          </a:p>
          <a:p>
            <a:pPr marL="596900" lvl="1" indent="0" algn="l" rtl="0">
              <a:spcBef>
                <a:spcPts val="0"/>
              </a:spcBef>
              <a:spcAft>
                <a:spcPts val="0"/>
              </a:spcAft>
              <a:buSzPts val="1400"/>
              <a:buNone/>
            </a:pPr>
            <a:endParaRPr lang="en-US" altLang="zh-CN" dirty="0">
              <a:latin typeface="楷体" panose="02010609060101010101" pitchFamily="49" charset="-122"/>
              <a:ea typeface="楷体" panose="02010609060101010101" pitchFamily="49" charset="-122"/>
            </a:endParaRPr>
          </a:p>
          <a:p>
            <a:pPr marL="457200" lvl="0" indent="-342900" algn="l" rtl="0">
              <a:spcBef>
                <a:spcPts val="0"/>
              </a:spcBef>
              <a:spcAft>
                <a:spcPts val="0"/>
              </a:spcAft>
              <a:buSzPts val="1800"/>
              <a:buChar char="●"/>
            </a:pPr>
            <a:r>
              <a:rPr lang="zh-CN" altLang="en-US" dirty="0">
                <a:latin typeface="楷体" panose="02010609060101010101" pitchFamily="49" charset="-122"/>
                <a:ea typeface="楷体" panose="02010609060101010101" pitchFamily="49" charset="-122"/>
              </a:rPr>
              <a:t>单纠错双检错</a:t>
            </a:r>
            <a:r>
              <a:rPr lang="en-US" altLang="zh-CN" dirty="0">
                <a:latin typeface="楷体" panose="02010609060101010101" pitchFamily="49" charset="-122"/>
                <a:ea typeface="楷体" panose="02010609060101010101" pitchFamily="49" charset="-122"/>
              </a:rPr>
              <a:t>(SECDED) </a:t>
            </a:r>
            <a:r>
              <a:rPr lang="zh-CN" altLang="en-US" dirty="0">
                <a:latin typeface="楷体" panose="02010609060101010101" pitchFamily="49" charset="-122"/>
                <a:ea typeface="楷体" panose="02010609060101010101" pitchFamily="49" charset="-122"/>
              </a:rPr>
              <a:t>汉明码：</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依据奇偶校验，根据分组可纠正一位错误</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若加上全局校验位，可检出两位错误</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endParaRPr lang="en-US" altLang="zh-CN" dirty="0">
              <a:latin typeface="楷体" panose="02010609060101010101" pitchFamily="49" charset="-122"/>
              <a:ea typeface="楷体" panose="02010609060101010101" pitchFamily="49" charset="-122"/>
            </a:endParaRPr>
          </a:p>
          <a:p>
            <a:pPr marL="457200" lvl="0" indent="-342900" algn="l" rtl="0">
              <a:spcBef>
                <a:spcPts val="0"/>
              </a:spcBef>
              <a:spcAft>
                <a:spcPts val="0"/>
              </a:spcAft>
              <a:buSzPts val="1800"/>
              <a:buChar char="●"/>
            </a:pPr>
            <a:r>
              <a:rPr lang="en-US" altLang="zh-CN" dirty="0">
                <a:latin typeface="楷体" panose="02010609060101010101" pitchFamily="49" charset="-122"/>
                <a:ea typeface="楷体" panose="02010609060101010101" pitchFamily="49" charset="-122"/>
              </a:rPr>
              <a:t>CRC</a:t>
            </a:r>
            <a:r>
              <a:rPr lang="zh-CN" altLang="en-US" dirty="0">
                <a:latin typeface="楷体" panose="02010609060101010101" pitchFamily="49" charset="-122"/>
                <a:ea typeface="楷体" panose="02010609060101010101" pitchFamily="49" charset="-122"/>
              </a:rPr>
              <a:t>校验</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循环冗余编码</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en-US" altLang="zh-CN" dirty="0">
                <a:latin typeface="楷体" panose="02010609060101010101" pitchFamily="49" charset="-122"/>
                <a:ea typeface="楷体" panose="02010609060101010101" pitchFamily="49" charset="-122"/>
              </a:rPr>
              <a:t>CRC</a:t>
            </a:r>
            <a:r>
              <a:rPr lang="zh-CN" altLang="en-US" dirty="0">
                <a:latin typeface="楷体" panose="02010609060101010101" pitchFamily="49" charset="-122"/>
                <a:ea typeface="楷体" panose="02010609060101010101" pitchFamily="49" charset="-122"/>
              </a:rPr>
              <a:t>原理基于多项式除法，</a:t>
            </a:r>
            <a:r>
              <a:rPr lang="en-US" altLang="zh-CN" dirty="0">
                <a:latin typeface="楷体" panose="02010609060101010101" pitchFamily="49" charset="-122"/>
                <a:ea typeface="楷体" panose="02010609060101010101" pitchFamily="49" charset="-122"/>
              </a:rPr>
              <a:t>CRC</a:t>
            </a:r>
            <a:r>
              <a:rPr lang="zh-CN" altLang="en-US" dirty="0">
                <a:latin typeface="楷体" panose="02010609060101010101" pitchFamily="49" charset="-122"/>
                <a:ea typeface="楷体" panose="02010609060101010101" pitchFamily="49" charset="-122"/>
              </a:rPr>
              <a:t>将代码字视为多项式，例如</a:t>
            </a:r>
            <a:r>
              <a:rPr lang="en-US" altLang="zh-CN" dirty="0">
                <a:latin typeface="楷体" panose="02010609060101010101" pitchFamily="49" charset="-122"/>
                <a:ea typeface="楷体" panose="02010609060101010101" pitchFamily="49" charset="-122"/>
              </a:rPr>
              <a:t>1010</a:t>
            </a:r>
            <a:r>
              <a:rPr lang="zh-CN" altLang="en-US" dirty="0">
                <a:latin typeface="楷体" panose="02010609060101010101" pitchFamily="49" charset="-122"/>
                <a:ea typeface="楷体" panose="02010609060101010101" pitchFamily="49" charset="-122"/>
              </a:rPr>
              <a:t>表示为多项式</a:t>
            </a:r>
            <a:r>
              <a:rPr lang="en-US" altLang="zh-CN" dirty="0">
                <a:latin typeface="楷体" panose="02010609060101010101" pitchFamily="49" charset="-122"/>
                <a:ea typeface="楷体" panose="02010609060101010101" pitchFamily="49" charset="-122"/>
              </a:rPr>
              <a:t>x^3+x</a:t>
            </a:r>
          </a:p>
          <a:p>
            <a:pPr marL="914400" lvl="1" indent="-317500" algn="l" rtl="0">
              <a:spcBef>
                <a:spcPts val="0"/>
              </a:spcBef>
              <a:spcAft>
                <a:spcPts val="0"/>
              </a:spcAft>
              <a:buSzPts val="1400"/>
              <a:buChar char="○"/>
            </a:pPr>
            <a:endParaRPr lang="en-US" altLang="zh-CN" dirty="0">
              <a:latin typeface="楷体" panose="02010609060101010101" pitchFamily="49" charset="-122"/>
              <a:ea typeface="楷体" panose="02010609060101010101" pitchFamily="49" charset="-122"/>
            </a:endParaRPr>
          </a:p>
        </p:txBody>
      </p:sp>
      <p:sp>
        <p:nvSpPr>
          <p:cNvPr id="107" name="Google Shape;107;p1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4" name="图片 3">
            <a:extLst>
              <a:ext uri="{FF2B5EF4-FFF2-40B4-BE49-F238E27FC236}">
                <a16:creationId xmlns:a16="http://schemas.microsoft.com/office/drawing/2014/main" id="{BFE86BBC-FD1B-4801-B5D3-AC55B1EAED76}"/>
              </a:ext>
            </a:extLst>
          </p:cNvPr>
          <p:cNvPicPr>
            <a:picLocks noChangeAspect="1"/>
          </p:cNvPicPr>
          <p:nvPr/>
        </p:nvPicPr>
        <p:blipFill>
          <a:blip r:embed="rId3"/>
          <a:stretch>
            <a:fillRect/>
          </a:stretch>
        </p:blipFill>
        <p:spPr>
          <a:xfrm>
            <a:off x="5220015" y="1090472"/>
            <a:ext cx="3789116" cy="1036590"/>
          </a:xfrm>
          <a:prstGeom prst="rect">
            <a:avLst/>
          </a:prstGeom>
        </p:spPr>
      </p:pic>
      <p:pic>
        <p:nvPicPr>
          <p:cNvPr id="3" name="图片 2">
            <a:extLst>
              <a:ext uri="{FF2B5EF4-FFF2-40B4-BE49-F238E27FC236}">
                <a16:creationId xmlns:a16="http://schemas.microsoft.com/office/drawing/2014/main" id="{99F2B4AE-0002-6383-85A5-AF6C51CCC597}"/>
              </a:ext>
            </a:extLst>
          </p:cNvPr>
          <p:cNvPicPr>
            <a:picLocks noChangeAspect="1"/>
          </p:cNvPicPr>
          <p:nvPr/>
        </p:nvPicPr>
        <p:blipFill>
          <a:blip r:embed="rId4"/>
          <a:stretch>
            <a:fillRect/>
          </a:stretch>
        </p:blipFill>
        <p:spPr>
          <a:xfrm>
            <a:off x="2123659" y="3876917"/>
            <a:ext cx="3629756" cy="968322"/>
          </a:xfrm>
          <a:prstGeom prst="rect">
            <a:avLst/>
          </a:prstGeom>
        </p:spPr>
      </p:pic>
    </p:spTree>
    <p:extLst>
      <p:ext uri="{BB962C8B-B14F-4D97-AF65-F5344CB8AC3E}">
        <p14:creationId xmlns:p14="http://schemas.microsoft.com/office/powerpoint/2010/main" val="3427740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294450"/>
            <a:ext cx="8697432"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800" dirty="0">
                <a:latin typeface="微软雅黑" panose="020B0503020204020204" pitchFamily="34" charset="-122"/>
                <a:ea typeface="微软雅黑" panose="020B0503020204020204" pitchFamily="34" charset="-122"/>
              </a:rPr>
              <a:t>Soft Errors</a:t>
            </a:r>
            <a:endParaRPr sz="2800" dirty="0">
              <a:latin typeface="微软雅黑" panose="020B0503020204020204" pitchFamily="34" charset="-122"/>
              <a:ea typeface="微软雅黑" panose="020B0503020204020204" pitchFamily="34" charset="-122"/>
            </a:endParaRPr>
          </a:p>
        </p:txBody>
      </p:sp>
      <p:sp>
        <p:nvSpPr>
          <p:cNvPr id="106" name="Google Shape;106;p16"/>
          <p:cNvSpPr txBox="1">
            <a:spLocks noGrp="1"/>
          </p:cNvSpPr>
          <p:nvPr>
            <p:ph type="body" idx="1"/>
          </p:nvPr>
        </p:nvSpPr>
        <p:spPr>
          <a:xfrm>
            <a:off x="311700" y="902250"/>
            <a:ext cx="8520600" cy="402535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CN" altLang="en-US" dirty="0">
                <a:latin typeface="楷体" panose="02010609060101010101" pitchFamily="49" charset="-122"/>
                <a:ea typeface="楷体" panose="02010609060101010101" pitchFamily="49" charset="-122"/>
              </a:rPr>
              <a:t>流水线中执行单元的错误检测：</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流水线中的停顿点</a:t>
            </a:r>
            <a:r>
              <a:rPr lang="en-US" altLang="zh-CN" dirty="0">
                <a:latin typeface="楷体" panose="02010609060101010101" pitchFamily="49" charset="-122"/>
                <a:ea typeface="楷体" panose="02010609060101010101" pitchFamily="49" charset="-122"/>
              </a:rPr>
              <a:t>(stall point)</a:t>
            </a:r>
            <a:r>
              <a:rPr lang="zh-CN" altLang="en-US" dirty="0">
                <a:latin typeface="楷体" panose="02010609060101010101" pitchFamily="49" charset="-122"/>
                <a:ea typeface="楷体" panose="02010609060101010101" pitchFamily="49" charset="-122"/>
              </a:rPr>
              <a:t>，例如指令队列，要比执行单元更容易出现软错误。</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en-US" altLang="zh-CN" dirty="0">
                <a:latin typeface="楷体" panose="02010609060101010101" pitchFamily="49" charset="-122"/>
                <a:ea typeface="楷体" panose="02010609060101010101" pitchFamily="49" charset="-122"/>
              </a:rPr>
              <a:t>AN</a:t>
            </a:r>
            <a:r>
              <a:rPr lang="zh-CN" altLang="en-US" dirty="0">
                <a:latin typeface="楷体" panose="02010609060101010101" pitchFamily="49" charset="-122"/>
                <a:ea typeface="楷体" panose="02010609060101010101" pitchFamily="49" charset="-122"/>
              </a:rPr>
              <a:t>码：也称乘积码</a:t>
            </a:r>
            <a:r>
              <a:rPr lang="en-US" altLang="zh-CN" dirty="0">
                <a:latin typeface="楷体" panose="02010609060101010101" pitchFamily="49" charset="-122"/>
                <a:ea typeface="楷体" panose="02010609060101010101" pitchFamily="49" charset="-122"/>
              </a:rPr>
              <a:t>(product codes)</a:t>
            </a:r>
            <a:r>
              <a:rPr lang="zh-CN" altLang="en-US" dirty="0">
                <a:latin typeface="楷体" panose="02010609060101010101" pitchFamily="49" charset="-122"/>
                <a:ea typeface="楷体" panose="02010609060101010101" pitchFamily="49" charset="-122"/>
              </a:rPr>
              <a:t>，使用于加减法运算单元，原理是对于加减法，</a:t>
            </a:r>
            <a:r>
              <a:rPr lang="en-US" altLang="zh-CN" dirty="0">
                <a:latin typeface="楷体" panose="02010609060101010101" pitchFamily="49" charset="-122"/>
                <a:ea typeface="楷体" panose="02010609060101010101" pitchFamily="49" charset="-122"/>
              </a:rPr>
              <a:t>A(N1±N2)=A(N1)±A(N2)</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A</a:t>
            </a:r>
            <a:r>
              <a:rPr lang="zh-CN" altLang="en-US" dirty="0">
                <a:latin typeface="楷体" panose="02010609060101010101" pitchFamily="49" charset="-122"/>
                <a:ea typeface="楷体" panose="02010609060101010101" pitchFamily="49" charset="-122"/>
              </a:rPr>
              <a:t>为常数</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剩余码</a:t>
            </a:r>
            <a:r>
              <a:rPr lang="en-US" altLang="zh-CN" dirty="0">
                <a:latin typeface="楷体" panose="02010609060101010101" pitchFamily="49" charset="-122"/>
                <a:ea typeface="楷体" panose="02010609060101010101" pitchFamily="49" charset="-122"/>
              </a:rPr>
              <a:t>(Residue Codes)</a:t>
            </a:r>
            <a:r>
              <a:rPr lang="zh-CN" altLang="en-US" dirty="0">
                <a:latin typeface="楷体" panose="02010609060101010101" pitchFamily="49" charset="-122"/>
                <a:ea typeface="楷体" panose="02010609060101010101" pitchFamily="49" charset="-122"/>
              </a:rPr>
              <a:t>：操作数</a:t>
            </a:r>
            <a:r>
              <a:rPr lang="en-US" altLang="zh-CN" dirty="0">
                <a:latin typeface="楷体" panose="02010609060101010101" pitchFamily="49" charset="-122"/>
                <a:ea typeface="楷体" panose="02010609060101010101" pitchFamily="49" charset="-122"/>
              </a:rPr>
              <a:t>N</a:t>
            </a:r>
            <a:r>
              <a:rPr lang="zh-CN" altLang="en-US" dirty="0">
                <a:latin typeface="楷体" panose="02010609060101010101" pitchFamily="49" charset="-122"/>
                <a:ea typeface="楷体" panose="02010609060101010101" pitchFamily="49" charset="-122"/>
              </a:rPr>
              <a:t>将被表示为一个数对</a:t>
            </a:r>
            <a:r>
              <a:rPr lang="en-US" altLang="zh-CN" dirty="0">
                <a:latin typeface="楷体" panose="02010609060101010101" pitchFamily="49" charset="-122"/>
                <a:ea typeface="楷体" panose="02010609060101010101" pitchFamily="49" charset="-122"/>
              </a:rPr>
              <a:t>(N,C(N))</a:t>
            </a:r>
            <a:r>
              <a:rPr lang="zh-CN" altLang="en-US" dirty="0">
                <a:latin typeface="楷体" panose="02010609060101010101" pitchFamily="49" charset="-122"/>
                <a:ea typeface="楷体" panose="02010609060101010101" pitchFamily="49" charset="-122"/>
              </a:rPr>
              <a:t>，其中</a:t>
            </a:r>
            <a:r>
              <a:rPr lang="en-US" altLang="zh-CN" dirty="0">
                <a:latin typeface="楷体" panose="02010609060101010101" pitchFamily="49" charset="-122"/>
                <a:ea typeface="楷体" panose="02010609060101010101" pitchFamily="49" charset="-122"/>
              </a:rPr>
              <a:t>C(N)=N mod A</a:t>
            </a:r>
            <a:r>
              <a:rPr lang="zh-CN" altLang="en-US" dirty="0">
                <a:latin typeface="楷体" panose="02010609060101010101" pitchFamily="49" charset="-122"/>
                <a:ea typeface="楷体" panose="02010609060101010101" pitchFamily="49" charset="-122"/>
              </a:rPr>
              <a:t>是校验部分，常数</a:t>
            </a:r>
            <a:r>
              <a:rPr lang="en-US" altLang="zh-CN" dirty="0">
                <a:latin typeface="楷体" panose="02010609060101010101" pitchFamily="49" charset="-122"/>
                <a:ea typeface="楷体" panose="02010609060101010101" pitchFamily="49" charset="-122"/>
              </a:rPr>
              <a:t>A</a:t>
            </a:r>
            <a:r>
              <a:rPr lang="zh-CN" altLang="en-US" dirty="0">
                <a:latin typeface="楷体" panose="02010609060101010101" pitchFamily="49" charset="-122"/>
                <a:ea typeface="楷体" panose="02010609060101010101" pitchFamily="49" charset="-122"/>
              </a:rPr>
              <a:t>为校验模数。</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en-US" altLang="zh-CN" dirty="0">
                <a:latin typeface="楷体" panose="02010609060101010101" pitchFamily="49" charset="-122"/>
                <a:ea typeface="楷体" panose="02010609060101010101" pitchFamily="49" charset="-122"/>
              </a:rPr>
              <a:t>(N1+N2)</a:t>
            </a:r>
            <a:r>
              <a:rPr lang="zh-CN" altLang="en-US"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mod M=((N1 mod M)+(N2 mod M))</a:t>
            </a:r>
            <a:r>
              <a:rPr lang="zh-CN" altLang="en-US"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mod M</a:t>
            </a: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奇偶预测电路等</a:t>
            </a:r>
            <a:endParaRPr lang="en-US" altLang="zh-CN" dirty="0">
              <a:latin typeface="楷体" panose="02010609060101010101" pitchFamily="49" charset="-122"/>
              <a:ea typeface="楷体" panose="02010609060101010101" pitchFamily="49" charset="-122"/>
            </a:endParaRPr>
          </a:p>
          <a:p>
            <a:pPr marL="457200" lvl="0" indent="-342900" algn="l" rtl="0">
              <a:spcBef>
                <a:spcPts val="0"/>
              </a:spcBef>
              <a:spcAft>
                <a:spcPts val="0"/>
              </a:spcAft>
              <a:buSzPts val="1800"/>
              <a:buChar char="●"/>
            </a:pPr>
            <a:r>
              <a:rPr lang="zh-CN" altLang="en-US" dirty="0">
                <a:latin typeface="楷体" panose="02010609060101010101" pitchFamily="49" charset="-122"/>
                <a:ea typeface="楷体" panose="02010609060101010101" pitchFamily="49" charset="-122"/>
              </a:rPr>
              <a:t>处理器中的</a:t>
            </a:r>
            <a:r>
              <a:rPr lang="en-US" altLang="zh-CN" dirty="0">
                <a:latin typeface="楷体" panose="02010609060101010101" pitchFamily="49" charset="-122"/>
                <a:ea typeface="楷体" panose="02010609060101010101" pitchFamily="49" charset="-122"/>
              </a:rPr>
              <a:t>false DUE</a:t>
            </a:r>
            <a:r>
              <a:rPr lang="zh-CN" altLang="en-US" dirty="0">
                <a:latin typeface="楷体" panose="02010609060101010101" pitchFamily="49" charset="-122"/>
                <a:ea typeface="楷体" panose="02010609060101010101" pitchFamily="49" charset="-122"/>
              </a:rPr>
              <a:t>事件来源：</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例如分支预测器，即使受到撞击发生软错误，但不会影响功能，只会暂时影响性能</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例如一些预测指令和不会影响结果的指令等，未使用到的条件分支等</a:t>
            </a:r>
            <a:endParaRPr lang="en-US" altLang="zh-CN" dirty="0">
              <a:latin typeface="楷体" panose="02010609060101010101" pitchFamily="49" charset="-122"/>
              <a:ea typeface="楷体" panose="02010609060101010101" pitchFamily="49" charset="-122"/>
            </a:endParaRPr>
          </a:p>
          <a:p>
            <a:pPr marL="457200" lvl="0" indent="-342900" algn="l" rtl="0">
              <a:spcBef>
                <a:spcPts val="0"/>
              </a:spcBef>
              <a:spcAft>
                <a:spcPts val="0"/>
              </a:spcAft>
              <a:buSzPts val="1800"/>
              <a:buChar char="●"/>
            </a:pPr>
            <a:r>
              <a:rPr lang="en-US" altLang="zh-CN" dirty="0">
                <a:latin typeface="楷体" panose="02010609060101010101" pitchFamily="49" charset="-122"/>
                <a:ea typeface="楷体" panose="02010609060101010101" pitchFamily="49" charset="-122"/>
              </a:rPr>
              <a:t>ECC</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纠错码，</a:t>
            </a:r>
            <a:r>
              <a:rPr lang="en-US" altLang="zh-CN" dirty="0">
                <a:latin typeface="楷体" panose="02010609060101010101" pitchFamily="49" charset="-122"/>
                <a:ea typeface="楷体" panose="02010609060101010101" pitchFamily="49" charset="-122"/>
              </a:rPr>
              <a:t>Error Correcting Code</a:t>
            </a: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汉明码等都属于</a:t>
            </a:r>
            <a:r>
              <a:rPr lang="en-US" altLang="zh-CN" dirty="0">
                <a:latin typeface="楷体" panose="02010609060101010101" pitchFamily="49" charset="-122"/>
                <a:ea typeface="楷体" panose="02010609060101010101" pitchFamily="49" charset="-122"/>
              </a:rPr>
              <a:t>ECC</a:t>
            </a:r>
          </a:p>
          <a:p>
            <a:pPr marL="914400" lvl="1" indent="-317500" algn="l" rtl="0">
              <a:spcBef>
                <a:spcPts val="0"/>
              </a:spcBef>
              <a:spcAft>
                <a:spcPts val="0"/>
              </a:spcAft>
              <a:buSzPts val="1400"/>
              <a:buChar char="○"/>
            </a:pPr>
            <a:endParaRPr lang="en-US" altLang="zh-CN" dirty="0">
              <a:latin typeface="楷体" panose="02010609060101010101" pitchFamily="49" charset="-122"/>
              <a:ea typeface="楷体" panose="02010609060101010101" pitchFamily="49" charset="-122"/>
            </a:endParaRPr>
          </a:p>
        </p:txBody>
      </p:sp>
      <p:sp>
        <p:nvSpPr>
          <p:cNvPr id="107" name="Google Shape;107;p1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3" name="图片 2">
            <a:extLst>
              <a:ext uri="{FF2B5EF4-FFF2-40B4-BE49-F238E27FC236}">
                <a16:creationId xmlns:a16="http://schemas.microsoft.com/office/drawing/2014/main" id="{A316606B-5AB8-B4CF-5846-526A4C2C8584}"/>
              </a:ext>
            </a:extLst>
          </p:cNvPr>
          <p:cNvPicPr>
            <a:picLocks noChangeAspect="1"/>
          </p:cNvPicPr>
          <p:nvPr/>
        </p:nvPicPr>
        <p:blipFill>
          <a:blip r:embed="rId3"/>
          <a:stretch>
            <a:fillRect/>
          </a:stretch>
        </p:blipFill>
        <p:spPr>
          <a:xfrm>
            <a:off x="6045200" y="2298567"/>
            <a:ext cx="3098800" cy="1080270"/>
          </a:xfrm>
          <a:prstGeom prst="rect">
            <a:avLst/>
          </a:prstGeom>
        </p:spPr>
      </p:pic>
    </p:spTree>
    <p:extLst>
      <p:ext uri="{BB962C8B-B14F-4D97-AF65-F5344CB8AC3E}">
        <p14:creationId xmlns:p14="http://schemas.microsoft.com/office/powerpoint/2010/main" val="772403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2694619" y="2114394"/>
            <a:ext cx="3754762" cy="91471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altLang="en-US" sz="5400" dirty="0">
                <a:latin typeface="楷体" panose="02010609060101010101" pitchFamily="49" charset="-122"/>
                <a:ea typeface="楷体" panose="02010609060101010101" pitchFamily="49" charset="-122"/>
              </a:rPr>
              <a:t>冗余</a:t>
            </a:r>
            <a:endParaRPr sz="5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87983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294450"/>
            <a:ext cx="8697432"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800" dirty="0">
                <a:latin typeface="微软雅黑" panose="020B0503020204020204" pitchFamily="34" charset="-122"/>
                <a:ea typeface="微软雅黑" panose="020B0503020204020204" pitchFamily="34" charset="-122"/>
              </a:rPr>
              <a:t>Soft Errors</a:t>
            </a:r>
            <a:endParaRPr sz="2800" dirty="0">
              <a:latin typeface="微软雅黑" panose="020B0503020204020204" pitchFamily="34" charset="-122"/>
              <a:ea typeface="微软雅黑" panose="020B0503020204020204" pitchFamily="34" charset="-122"/>
            </a:endParaRPr>
          </a:p>
        </p:txBody>
      </p:sp>
      <p:sp>
        <p:nvSpPr>
          <p:cNvPr id="106" name="Google Shape;106;p16"/>
          <p:cNvSpPr txBox="1">
            <a:spLocks noGrp="1"/>
          </p:cNvSpPr>
          <p:nvPr>
            <p:ph type="body" idx="1"/>
          </p:nvPr>
        </p:nvSpPr>
        <p:spPr>
          <a:xfrm>
            <a:off x="311700" y="902250"/>
            <a:ext cx="8520600" cy="402535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CN" altLang="en-US" dirty="0">
                <a:latin typeface="楷体" panose="02010609060101010101" pitchFamily="49" charset="-122"/>
                <a:ea typeface="楷体" panose="02010609060101010101" pitchFamily="49" charset="-122"/>
              </a:rPr>
              <a:t>冗余：</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简单来说，即复制。多个相同副本冗余执行相同程序，然后比较执行流的输出结果。</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b="1" dirty="0">
                <a:latin typeface="楷体" panose="02010609060101010101" pitchFamily="49" charset="-122"/>
                <a:ea typeface="楷体" panose="02010609060101010101" pitchFamily="49" charset="-122"/>
              </a:rPr>
              <a:t>复制范围</a:t>
            </a:r>
            <a:r>
              <a:rPr lang="zh-CN" altLang="en-US" dirty="0">
                <a:latin typeface="楷体" panose="02010609060101010101" pitchFamily="49" charset="-122"/>
                <a:ea typeface="楷体" panose="02010609060101010101" pitchFamily="49" charset="-122"/>
              </a:rPr>
              <a:t>和</a:t>
            </a:r>
            <a:r>
              <a:rPr lang="zh-CN" altLang="en-US" b="1" dirty="0">
                <a:latin typeface="楷体" panose="02010609060101010101" pitchFamily="49" charset="-122"/>
                <a:ea typeface="楷体" panose="02010609060101010101" pitchFamily="49" charset="-122"/>
              </a:rPr>
              <a:t>输出比较器</a:t>
            </a:r>
            <a:r>
              <a:rPr lang="zh-CN" altLang="en-US" dirty="0">
                <a:latin typeface="楷体" panose="02010609060101010101" pitchFamily="49" charset="-122"/>
                <a:ea typeface="楷体" panose="02010609060101010101" pitchFamily="49" charset="-122"/>
              </a:rPr>
              <a:t>是冗余的核心。</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必须比较离开复制范围的任何输出以检查不匹配和相应的故障。复制范围内的任何输入都必须适当地复制并传送到范围内的正确节点。</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endParaRPr lang="en-US" altLang="zh-CN" dirty="0">
              <a:latin typeface="楷体" panose="02010609060101010101" pitchFamily="49" charset="-122"/>
              <a:ea typeface="楷体" panose="02010609060101010101" pitchFamily="49" charset="-122"/>
            </a:endParaRPr>
          </a:p>
          <a:p>
            <a:pPr marL="457200" lvl="0" indent="-342900" algn="l" rtl="0">
              <a:spcBef>
                <a:spcPts val="0"/>
              </a:spcBef>
              <a:spcAft>
                <a:spcPts val="0"/>
              </a:spcAft>
              <a:buSzPts val="1800"/>
              <a:buChar char="●"/>
            </a:pPr>
            <a:r>
              <a:rPr lang="zh-CN" altLang="en-US" dirty="0">
                <a:latin typeface="楷体" panose="02010609060101010101" pitchFamily="49" charset="-122"/>
                <a:ea typeface="楷体" panose="02010609060101010101" pitchFamily="49" charset="-122"/>
              </a:rPr>
              <a:t>分类：</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按数量：</a:t>
            </a:r>
            <a:r>
              <a:rPr lang="en-US" altLang="zh-CN" dirty="0">
                <a:latin typeface="楷体" panose="02010609060101010101" pitchFamily="49" charset="-122"/>
                <a:ea typeface="楷体" panose="02010609060101010101" pitchFamily="49" charset="-122"/>
              </a:rPr>
              <a:t>DMR(</a:t>
            </a:r>
            <a:r>
              <a:rPr lang="zh-CN" altLang="en-US" dirty="0">
                <a:latin typeface="楷体" panose="02010609060101010101" pitchFamily="49" charset="-122"/>
                <a:ea typeface="楷体" panose="02010609060101010101" pitchFamily="49" charset="-122"/>
              </a:rPr>
              <a:t>双模冗余</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和</a:t>
            </a:r>
            <a:r>
              <a:rPr lang="en-US" altLang="zh-CN" dirty="0">
                <a:latin typeface="楷体" panose="02010609060101010101" pitchFamily="49" charset="-122"/>
                <a:ea typeface="楷体" panose="02010609060101010101" pitchFamily="49" charset="-122"/>
              </a:rPr>
              <a:t>TMR(</a:t>
            </a:r>
            <a:r>
              <a:rPr lang="zh-CN" altLang="en-US" dirty="0">
                <a:latin typeface="楷体" panose="02010609060101010101" pitchFamily="49" charset="-122"/>
                <a:ea typeface="楷体" panose="02010609060101010101" pitchFamily="49" charset="-122"/>
              </a:rPr>
              <a:t>三模冗余</a:t>
            </a:r>
            <a:r>
              <a:rPr lang="en-US" altLang="zh-CN" dirty="0">
                <a:latin typeface="楷体" panose="02010609060101010101" pitchFamily="49" charset="-122"/>
                <a:ea typeface="楷体" panose="02010609060101010101" pitchFamily="49" charset="-122"/>
              </a:rPr>
              <a:t>)</a:t>
            </a:r>
          </a:p>
          <a:p>
            <a:pPr marL="914400" lvl="1" indent="-317500" algn="l" rtl="0">
              <a:spcBef>
                <a:spcPts val="0"/>
              </a:spcBef>
              <a:spcAft>
                <a:spcPts val="0"/>
              </a:spcAft>
              <a:buSzPts val="1400"/>
              <a:buChar char="○"/>
            </a:pPr>
            <a:r>
              <a:rPr lang="en-US" altLang="zh-CN" dirty="0">
                <a:latin typeface="楷体" panose="02010609060101010101" pitchFamily="49" charset="-122"/>
                <a:ea typeface="楷体" panose="02010609060101010101" pitchFamily="49" charset="-122"/>
              </a:rPr>
              <a:t>DMR</a:t>
            </a:r>
            <a:r>
              <a:rPr lang="zh-CN" altLang="en-US" dirty="0">
                <a:latin typeface="楷体" panose="02010609060101010101" pitchFamily="49" charset="-122"/>
                <a:ea typeface="楷体" panose="02010609060101010101" pitchFamily="49" charset="-122"/>
              </a:rPr>
              <a:t>中，按是否周期比较分：</a:t>
            </a:r>
            <a:r>
              <a:rPr lang="en-US" altLang="zh-CN" dirty="0">
                <a:latin typeface="楷体" panose="02010609060101010101" pitchFamily="49" charset="-122"/>
                <a:ea typeface="楷体" panose="02010609060101010101" pitchFamily="49" charset="-122"/>
              </a:rPr>
              <a:t>Lock-Step(</a:t>
            </a:r>
            <a:r>
              <a:rPr lang="zh-CN" altLang="en-US" dirty="0">
                <a:latin typeface="楷体" panose="02010609060101010101" pitchFamily="49" charset="-122"/>
                <a:ea typeface="楷体" panose="02010609060101010101" pitchFamily="49" charset="-122"/>
              </a:rPr>
              <a:t>锁步</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和</a:t>
            </a:r>
            <a:r>
              <a:rPr lang="en-US" altLang="zh-CN" dirty="0">
                <a:latin typeface="楷体" panose="02010609060101010101" pitchFamily="49" charset="-122"/>
                <a:ea typeface="楷体" panose="02010609060101010101" pitchFamily="49" charset="-122"/>
              </a:rPr>
              <a:t>RMT(Redundant Multithreading </a:t>
            </a:r>
            <a:r>
              <a:rPr lang="zh-CN" altLang="en-US" dirty="0">
                <a:latin typeface="楷体" panose="02010609060101010101" pitchFamily="49" charset="-122"/>
                <a:ea typeface="楷体" panose="02010609060101010101" pitchFamily="49" charset="-122"/>
              </a:rPr>
              <a:t>冗余多线程</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en-US" altLang="zh-CN" dirty="0">
                <a:latin typeface="楷体" panose="02010609060101010101" pitchFamily="49" charset="-122"/>
                <a:ea typeface="楷体" panose="02010609060101010101" pitchFamily="49" charset="-122"/>
              </a:rPr>
              <a:t>Lock-Step</a:t>
            </a:r>
            <a:r>
              <a:rPr lang="zh-CN" altLang="en-US" dirty="0">
                <a:latin typeface="楷体" panose="02010609060101010101" pitchFamily="49" charset="-122"/>
                <a:ea typeface="楷体" panose="02010609060101010101" pitchFamily="49" charset="-122"/>
              </a:rPr>
              <a:t>中，冗余会在两个独立但相同的处理器内核上运行。处理器内核在</a:t>
            </a:r>
            <a:r>
              <a:rPr lang="zh-CN" altLang="en-US" b="1" dirty="0">
                <a:latin typeface="楷体" panose="02010609060101010101" pitchFamily="49" charset="-122"/>
                <a:ea typeface="楷体" panose="02010609060101010101" pitchFamily="49" charset="-122"/>
              </a:rPr>
              <a:t>每个周期中必须具有完全相同的状态</a:t>
            </a:r>
            <a:r>
              <a:rPr lang="zh-CN" altLang="en-US" dirty="0">
                <a:latin typeface="楷体" panose="02010609060101010101" pitchFamily="49" charset="-122"/>
                <a:ea typeface="楷体" panose="02010609060101010101" pitchFamily="49" charset="-122"/>
              </a:rPr>
              <a:t>，输入必须在相同的周期边界被复制并送到两个处理器内核。               </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en-US" altLang="zh-CN" dirty="0">
                <a:latin typeface="楷体" panose="02010609060101010101" pitchFamily="49" charset="-122"/>
                <a:ea typeface="楷体" panose="02010609060101010101" pitchFamily="49" charset="-122"/>
              </a:rPr>
              <a:t>RMT</a:t>
            </a:r>
            <a:r>
              <a:rPr lang="zh-CN" altLang="en-US" dirty="0">
                <a:latin typeface="楷体" panose="02010609060101010101" pitchFamily="49" charset="-122"/>
                <a:ea typeface="楷体" panose="02010609060101010101" pitchFamily="49" charset="-122"/>
              </a:rPr>
              <a:t>也称松散锁步</a:t>
            </a:r>
            <a:r>
              <a:rPr lang="en-US" altLang="zh-CN" dirty="0">
                <a:latin typeface="楷体" panose="02010609060101010101" pitchFamily="49" charset="-122"/>
                <a:ea typeface="楷体" panose="02010609060101010101" pitchFamily="49" charset="-122"/>
              </a:rPr>
              <a:t>(</a:t>
            </a:r>
            <a:r>
              <a:rPr lang="en-US" altLang="zh-CN" b="0" i="0" dirty="0">
                <a:effectLst/>
                <a:latin typeface="Times New Roman" panose="02020603050405020304" pitchFamily="18" charset="0"/>
              </a:rPr>
              <a:t>loose </a:t>
            </a:r>
            <a:r>
              <a:rPr lang="en-US" altLang="zh-CN" b="0" i="0" dirty="0" err="1">
                <a:effectLst/>
                <a:latin typeface="Times New Roman" panose="02020603050405020304" pitchFamily="18" charset="0"/>
              </a:rPr>
              <a:t>Lockstepping</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，仅比较来自冗余流的已提交指令</a:t>
            </a:r>
            <a:endParaRPr lang="en-US" altLang="zh-CN" dirty="0">
              <a:latin typeface="楷体" panose="02010609060101010101" pitchFamily="49" charset="-122"/>
              <a:ea typeface="楷体" panose="02010609060101010101" pitchFamily="49" charset="-122"/>
            </a:endParaRPr>
          </a:p>
          <a:p>
            <a:pPr marL="596900" lvl="1" indent="0" algn="l" rtl="0">
              <a:spcBef>
                <a:spcPts val="0"/>
              </a:spcBef>
              <a:spcAft>
                <a:spcPts val="0"/>
              </a:spcAft>
              <a:buSzPts val="1400"/>
              <a:buNone/>
            </a:pP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是否不匹配，内核状态并不要求周期一致。</a:t>
            </a:r>
            <a:endParaRPr lang="en-US" altLang="zh-CN" dirty="0">
              <a:latin typeface="楷体" panose="02010609060101010101" pitchFamily="49" charset="-122"/>
              <a:ea typeface="楷体" panose="02010609060101010101" pitchFamily="49" charset="-122"/>
            </a:endParaRPr>
          </a:p>
          <a:p>
            <a:pPr marL="114300" lvl="0" indent="0" algn="l" rtl="0">
              <a:spcBef>
                <a:spcPts val="0"/>
              </a:spcBef>
              <a:spcAft>
                <a:spcPts val="0"/>
              </a:spcAft>
              <a:buSzPts val="1800"/>
              <a:buNone/>
            </a:pP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endParaRPr lang="en-US" altLang="zh-CN" dirty="0">
              <a:latin typeface="楷体" panose="02010609060101010101" pitchFamily="49" charset="-122"/>
              <a:ea typeface="楷体" panose="02010609060101010101" pitchFamily="49" charset="-122"/>
            </a:endParaRPr>
          </a:p>
        </p:txBody>
      </p:sp>
      <p:sp>
        <p:nvSpPr>
          <p:cNvPr id="107" name="Google Shape;107;p1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3980426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294450"/>
            <a:ext cx="8697432"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800" dirty="0">
                <a:latin typeface="微软雅黑" panose="020B0503020204020204" pitchFamily="34" charset="-122"/>
                <a:ea typeface="微软雅黑" panose="020B0503020204020204" pitchFamily="34" charset="-122"/>
              </a:rPr>
              <a:t>Soft Errors</a:t>
            </a:r>
            <a:endParaRPr sz="2800" dirty="0">
              <a:latin typeface="微软雅黑" panose="020B0503020204020204" pitchFamily="34" charset="-122"/>
              <a:ea typeface="微软雅黑" panose="020B0503020204020204" pitchFamily="34" charset="-122"/>
            </a:endParaRPr>
          </a:p>
        </p:txBody>
      </p:sp>
      <p:sp>
        <p:nvSpPr>
          <p:cNvPr id="106" name="Google Shape;106;p16"/>
          <p:cNvSpPr txBox="1">
            <a:spLocks noGrp="1"/>
          </p:cNvSpPr>
          <p:nvPr>
            <p:ph type="body" idx="1"/>
          </p:nvPr>
        </p:nvSpPr>
        <p:spPr>
          <a:xfrm>
            <a:off x="311700" y="902250"/>
            <a:ext cx="8520600" cy="402535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altLang="zh-CN" dirty="0">
                <a:latin typeface="楷体" panose="02010609060101010101" pitchFamily="49" charset="-122"/>
                <a:ea typeface="楷体" panose="02010609060101010101" pitchFamily="49" charset="-122"/>
              </a:rPr>
              <a:t>Lock-Step</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例如：</a:t>
            </a:r>
            <a:r>
              <a:rPr lang="en-US" altLang="zh-CN" dirty="0" err="1">
                <a:latin typeface="楷体" panose="02010609060101010101" pitchFamily="49" charset="-122"/>
                <a:ea typeface="楷体" panose="02010609060101010101" pitchFamily="49" charset="-122"/>
              </a:rPr>
              <a:t>ftServer</a:t>
            </a:r>
            <a:r>
              <a:rPr lang="zh-CN" altLang="en-US" dirty="0">
                <a:latin typeface="楷体" panose="02010609060101010101" pitchFamily="49" charset="-122"/>
                <a:ea typeface="楷体" panose="02010609060101010101" pitchFamily="49" charset="-122"/>
              </a:rPr>
              <a:t>处理器复制范围包括主存。</a:t>
            </a:r>
            <a:r>
              <a:rPr lang="en-US" altLang="zh-CN" dirty="0">
                <a:latin typeface="楷体" panose="02010609060101010101" pitchFamily="49" charset="-122"/>
                <a:ea typeface="楷体" panose="02010609060101010101" pitchFamily="49" charset="-122"/>
              </a:rPr>
              <a:t>Himalaya</a:t>
            </a:r>
            <a:r>
              <a:rPr lang="zh-CN" altLang="en-US" dirty="0">
                <a:latin typeface="楷体" panose="02010609060101010101" pitchFamily="49" charset="-122"/>
                <a:ea typeface="楷体" panose="02010609060101010101" pitchFamily="49" charset="-122"/>
              </a:rPr>
              <a:t>处理器复制范围不包括主存储器，比较了处理器本身产生的输出。</a:t>
            </a:r>
            <a:r>
              <a:rPr lang="en-US" altLang="zh-CN" dirty="0">
                <a:latin typeface="楷体" panose="02010609060101010101" pitchFamily="49" charset="-122"/>
                <a:ea typeface="楷体" panose="02010609060101010101" pitchFamily="49" charset="-122"/>
              </a:rPr>
              <a:t>IBM Z</a:t>
            </a:r>
            <a:r>
              <a:rPr lang="zh-CN" altLang="en-US" dirty="0">
                <a:latin typeface="楷体" panose="02010609060101010101" pitchFamily="49" charset="-122"/>
                <a:ea typeface="楷体" panose="02010609060101010101" pitchFamily="49" charset="-122"/>
              </a:rPr>
              <a:t>处理器只在处理器内部复制流水线结构。</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endParaRPr lang="en-US" altLang="zh-CN" dirty="0">
              <a:latin typeface="楷体" panose="02010609060101010101" pitchFamily="49" charset="-122"/>
              <a:ea typeface="楷体" panose="02010609060101010101" pitchFamily="49" charset="-122"/>
            </a:endParaRPr>
          </a:p>
        </p:txBody>
      </p:sp>
      <p:sp>
        <p:nvSpPr>
          <p:cNvPr id="107" name="Google Shape;107;p1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3" name="图片 2">
            <a:extLst>
              <a:ext uri="{FF2B5EF4-FFF2-40B4-BE49-F238E27FC236}">
                <a16:creationId xmlns:a16="http://schemas.microsoft.com/office/drawing/2014/main" id="{4355F358-AD81-7D0E-E9F1-25769AEF67FE}"/>
              </a:ext>
            </a:extLst>
          </p:cNvPr>
          <p:cNvPicPr>
            <a:picLocks noChangeAspect="1"/>
          </p:cNvPicPr>
          <p:nvPr/>
        </p:nvPicPr>
        <p:blipFill>
          <a:blip r:embed="rId3"/>
          <a:stretch>
            <a:fillRect/>
          </a:stretch>
        </p:blipFill>
        <p:spPr>
          <a:xfrm>
            <a:off x="134868" y="2260600"/>
            <a:ext cx="3115960" cy="1671852"/>
          </a:xfrm>
          <a:prstGeom prst="rect">
            <a:avLst/>
          </a:prstGeom>
        </p:spPr>
      </p:pic>
      <p:pic>
        <p:nvPicPr>
          <p:cNvPr id="5" name="图片 4">
            <a:extLst>
              <a:ext uri="{FF2B5EF4-FFF2-40B4-BE49-F238E27FC236}">
                <a16:creationId xmlns:a16="http://schemas.microsoft.com/office/drawing/2014/main" id="{4F0E039D-BC69-977A-4D73-F2BA621EAD90}"/>
              </a:ext>
            </a:extLst>
          </p:cNvPr>
          <p:cNvPicPr>
            <a:picLocks noChangeAspect="1"/>
          </p:cNvPicPr>
          <p:nvPr/>
        </p:nvPicPr>
        <p:blipFill>
          <a:blip r:embed="rId4"/>
          <a:stretch>
            <a:fillRect/>
          </a:stretch>
        </p:blipFill>
        <p:spPr>
          <a:xfrm>
            <a:off x="3545284" y="2138559"/>
            <a:ext cx="2802341" cy="1915933"/>
          </a:xfrm>
          <a:prstGeom prst="rect">
            <a:avLst/>
          </a:prstGeom>
        </p:spPr>
      </p:pic>
      <p:pic>
        <p:nvPicPr>
          <p:cNvPr id="7" name="图片 6">
            <a:extLst>
              <a:ext uri="{FF2B5EF4-FFF2-40B4-BE49-F238E27FC236}">
                <a16:creationId xmlns:a16="http://schemas.microsoft.com/office/drawing/2014/main" id="{4661E19C-30AE-DAFA-46B8-C1FFA2585709}"/>
              </a:ext>
            </a:extLst>
          </p:cNvPr>
          <p:cNvPicPr>
            <a:picLocks noChangeAspect="1"/>
          </p:cNvPicPr>
          <p:nvPr/>
        </p:nvPicPr>
        <p:blipFill>
          <a:blip r:embed="rId5"/>
          <a:stretch>
            <a:fillRect/>
          </a:stretch>
        </p:blipFill>
        <p:spPr>
          <a:xfrm>
            <a:off x="6642081" y="1907919"/>
            <a:ext cx="2367050" cy="2743271"/>
          </a:xfrm>
          <a:prstGeom prst="rect">
            <a:avLst/>
          </a:prstGeom>
        </p:spPr>
      </p:pic>
    </p:spTree>
    <p:extLst>
      <p:ext uri="{BB962C8B-B14F-4D97-AF65-F5344CB8AC3E}">
        <p14:creationId xmlns:p14="http://schemas.microsoft.com/office/powerpoint/2010/main" val="1166683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2694619" y="2114394"/>
            <a:ext cx="3754762" cy="91471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altLang="en-US" sz="5400" dirty="0">
                <a:latin typeface="楷体" panose="02010609060101010101" pitchFamily="49" charset="-122"/>
                <a:ea typeface="楷体" panose="02010609060101010101" pitchFamily="49" charset="-122"/>
              </a:rPr>
              <a:t>错误恢复</a:t>
            </a:r>
            <a:endParaRPr sz="5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124689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294450"/>
            <a:ext cx="8697432"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800" dirty="0">
                <a:latin typeface="微软雅黑" panose="020B0503020204020204" pitchFamily="34" charset="-122"/>
                <a:ea typeface="微软雅黑" panose="020B0503020204020204" pitchFamily="34" charset="-122"/>
              </a:rPr>
              <a:t>Soft Errors</a:t>
            </a:r>
            <a:endParaRPr sz="2800" dirty="0">
              <a:latin typeface="微软雅黑" panose="020B0503020204020204" pitchFamily="34" charset="-122"/>
              <a:ea typeface="微软雅黑" panose="020B0503020204020204" pitchFamily="34" charset="-122"/>
            </a:endParaRPr>
          </a:p>
        </p:txBody>
      </p:sp>
      <p:sp>
        <p:nvSpPr>
          <p:cNvPr id="106" name="Google Shape;106;p16"/>
          <p:cNvSpPr txBox="1">
            <a:spLocks noGrp="1"/>
          </p:cNvSpPr>
          <p:nvPr>
            <p:ph type="body" idx="1"/>
          </p:nvPr>
        </p:nvSpPr>
        <p:spPr>
          <a:xfrm>
            <a:off x="311700" y="902250"/>
            <a:ext cx="8520600" cy="402535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CN" altLang="en-US" dirty="0">
                <a:latin typeface="楷体" panose="02010609060101010101" pitchFamily="49" charset="-122"/>
                <a:ea typeface="楷体" panose="02010609060101010101" pitchFamily="49" charset="-122"/>
              </a:rPr>
              <a:t>前向错误恢复机制：</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在前向错误恢复中，系统可以在检测到故障后从其当前状态继续执行。前向错误恢复方案通常保持一个冗余的、最新的无错误状态，系统可以从该状态继续执行。相反，后向错误恢复方案通常会回滚到系统先前的无错误状态。</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故障转移系统：</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en-US" altLang="zh-CN" dirty="0">
                <a:latin typeface="楷体" panose="02010609060101010101" pitchFamily="49" charset="-122"/>
                <a:ea typeface="楷体" panose="02010609060101010101" pitchFamily="49" charset="-122"/>
              </a:rPr>
              <a:t>DMR</a:t>
            </a:r>
          </a:p>
          <a:p>
            <a:pPr marL="914400" lvl="1" indent="-317500" algn="l" rtl="0">
              <a:spcBef>
                <a:spcPts val="0"/>
              </a:spcBef>
              <a:spcAft>
                <a:spcPts val="0"/>
              </a:spcAft>
              <a:buSzPts val="1400"/>
              <a:buChar char="○"/>
            </a:pP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en-US" altLang="zh-CN" dirty="0">
                <a:latin typeface="楷体" panose="02010609060101010101" pitchFamily="49" charset="-122"/>
                <a:ea typeface="楷体" panose="02010609060101010101" pitchFamily="49" charset="-122"/>
              </a:rPr>
              <a:t>TMR</a:t>
            </a:r>
          </a:p>
          <a:p>
            <a:pPr marL="914400" lvl="1" indent="-317500" algn="l" rtl="0">
              <a:spcBef>
                <a:spcPts val="0"/>
              </a:spcBef>
              <a:spcAft>
                <a:spcPts val="0"/>
              </a:spcAft>
              <a:buSzPts val="1400"/>
              <a:buChar char="○"/>
            </a:pP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en-US" altLang="zh-CN" dirty="0">
                <a:latin typeface="楷体" panose="02010609060101010101" pitchFamily="49" charset="-122"/>
                <a:ea typeface="楷体" panose="02010609060101010101" pitchFamily="49" charset="-122"/>
              </a:rPr>
              <a:t>pair-and-spare</a:t>
            </a:r>
          </a:p>
          <a:p>
            <a:pPr marL="914400" lvl="1" indent="-317500" algn="l" rtl="0">
              <a:spcBef>
                <a:spcPts val="0"/>
              </a:spcBef>
              <a:spcAft>
                <a:spcPts val="0"/>
              </a:spcAft>
              <a:buSzPts val="1400"/>
              <a:buChar char="○"/>
            </a:pP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endParaRPr lang="en-US" altLang="zh-CN" dirty="0">
              <a:latin typeface="楷体" panose="02010609060101010101" pitchFamily="49" charset="-122"/>
              <a:ea typeface="楷体" panose="02010609060101010101" pitchFamily="49" charset="-122"/>
            </a:endParaRPr>
          </a:p>
        </p:txBody>
      </p:sp>
      <p:sp>
        <p:nvSpPr>
          <p:cNvPr id="107" name="Google Shape;107;p1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975581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2015525" y="2114394"/>
            <a:ext cx="5112950" cy="91471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altLang="en-US" sz="5400" dirty="0">
                <a:latin typeface="楷体" panose="02010609060101010101" pitchFamily="49" charset="-122"/>
                <a:ea typeface="楷体" panose="02010609060101010101" pitchFamily="49" charset="-122"/>
              </a:rPr>
              <a:t>架构可靠性评估</a:t>
            </a:r>
          </a:p>
        </p:txBody>
      </p:sp>
    </p:spTree>
    <p:extLst>
      <p:ext uri="{BB962C8B-B14F-4D97-AF65-F5344CB8AC3E}">
        <p14:creationId xmlns:p14="http://schemas.microsoft.com/office/powerpoint/2010/main" val="1718857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294450"/>
            <a:ext cx="8697432"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800" dirty="0">
                <a:latin typeface="微软雅黑" panose="020B0503020204020204" pitchFamily="34" charset="-122"/>
                <a:ea typeface="微软雅黑" panose="020B0503020204020204" pitchFamily="34" charset="-122"/>
              </a:rPr>
              <a:t>Soft Errors</a:t>
            </a:r>
            <a:endParaRPr sz="2800" dirty="0">
              <a:latin typeface="微软雅黑" panose="020B0503020204020204" pitchFamily="34" charset="-122"/>
              <a:ea typeface="微软雅黑" panose="020B0503020204020204" pitchFamily="34" charset="-122"/>
            </a:endParaRPr>
          </a:p>
        </p:txBody>
      </p:sp>
      <p:sp>
        <p:nvSpPr>
          <p:cNvPr id="106" name="Google Shape;106;p16"/>
          <p:cNvSpPr txBox="1">
            <a:spLocks noGrp="1"/>
          </p:cNvSpPr>
          <p:nvPr>
            <p:ph type="body" idx="1"/>
          </p:nvPr>
        </p:nvSpPr>
        <p:spPr>
          <a:xfrm>
            <a:off x="311700" y="902250"/>
            <a:ext cx="8520600" cy="402535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CN" altLang="en-US" dirty="0">
                <a:latin typeface="楷体" panose="02010609060101010101" pitchFamily="49" charset="-122"/>
                <a:ea typeface="楷体" panose="02010609060101010101" pitchFamily="49" charset="-122"/>
              </a:rPr>
              <a:t>体系结构脆弱因子</a:t>
            </a:r>
            <a:r>
              <a:rPr lang="en-US" altLang="zh-CN" dirty="0">
                <a:latin typeface="楷体" panose="02010609060101010101" pitchFamily="49" charset="-122"/>
                <a:ea typeface="楷体" panose="02010609060101010101" pitchFamily="49" charset="-122"/>
              </a:rPr>
              <a:t>AVF</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endParaRPr lang="en-US" altLang="zh-CN" dirty="0">
              <a:latin typeface="楷体" panose="02010609060101010101" pitchFamily="49" charset="-122"/>
              <a:ea typeface="楷体" panose="02010609060101010101" pitchFamily="49" charset="-122"/>
            </a:endParaRPr>
          </a:p>
          <a:p>
            <a:pPr marL="457200" lvl="0" indent="-342900" algn="l" rtl="0">
              <a:spcBef>
                <a:spcPts val="0"/>
              </a:spcBef>
              <a:spcAft>
                <a:spcPts val="0"/>
              </a:spcAft>
              <a:buSzPts val="1800"/>
              <a:buChar char="●"/>
            </a:pPr>
            <a:r>
              <a:rPr lang="en-US" altLang="zh-CN" dirty="0">
                <a:latin typeface="楷体" panose="02010609060101010101" pitchFamily="49" charset="-122"/>
                <a:ea typeface="楷体" panose="02010609060101010101" pitchFamily="49" charset="-122"/>
              </a:rPr>
              <a:t>ACE/Un-ACE</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endParaRPr lang="zh-CN" altLang="en-US" dirty="0">
              <a:latin typeface="楷体" panose="02010609060101010101" pitchFamily="49" charset="-122"/>
              <a:ea typeface="楷体" panose="02010609060101010101" pitchFamily="49" charset="-122"/>
            </a:endParaRPr>
          </a:p>
          <a:p>
            <a:pPr marL="457200" lvl="0" indent="-342900" algn="l" rtl="0">
              <a:spcBef>
                <a:spcPts val="0"/>
              </a:spcBef>
              <a:spcAft>
                <a:spcPts val="0"/>
              </a:spcAft>
              <a:buSzPts val="1800"/>
              <a:buChar char="●"/>
            </a:pPr>
            <a:r>
              <a:rPr lang="en-US" altLang="zh-CN" dirty="0">
                <a:latin typeface="楷体" panose="02010609060101010101" pitchFamily="49" charset="-122"/>
                <a:ea typeface="楷体" panose="02010609060101010101" pitchFamily="49" charset="-122"/>
              </a:rPr>
              <a:t>RAM</a:t>
            </a:r>
            <a:r>
              <a:rPr lang="zh-CN" altLang="en-US" dirty="0">
                <a:latin typeface="楷体" panose="02010609060101010101" pitchFamily="49" charset="-122"/>
                <a:ea typeface="楷体" panose="02010609060101010101" pitchFamily="49" charset="-122"/>
              </a:rPr>
              <a:t>中</a:t>
            </a:r>
            <a:r>
              <a:rPr lang="en-US" altLang="zh-CN" dirty="0">
                <a:latin typeface="楷体" panose="02010609060101010101" pitchFamily="49" charset="-122"/>
                <a:ea typeface="楷体" panose="02010609060101010101" pitchFamily="49" charset="-122"/>
              </a:rPr>
              <a:t>AVF</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endParaRPr lang="zh-CN" altLang="en-US" dirty="0">
              <a:latin typeface="楷体" panose="02010609060101010101" pitchFamily="49" charset="-122"/>
              <a:ea typeface="楷体" panose="02010609060101010101" pitchFamily="49" charset="-122"/>
            </a:endParaRPr>
          </a:p>
          <a:p>
            <a:pPr marL="457200" lvl="0" indent="-342900" algn="l" rtl="0">
              <a:spcBef>
                <a:spcPts val="0"/>
              </a:spcBef>
              <a:spcAft>
                <a:spcPts val="0"/>
              </a:spcAft>
              <a:buSzPts val="1800"/>
              <a:buChar char="●"/>
            </a:pPr>
            <a:r>
              <a:rPr lang="en-US" altLang="zh-CN" dirty="0">
                <a:latin typeface="楷体" panose="02010609060101010101" pitchFamily="49" charset="-122"/>
                <a:ea typeface="楷体" panose="02010609060101010101" pitchFamily="49" charset="-122"/>
              </a:rPr>
              <a:t>CAM</a:t>
            </a:r>
            <a:r>
              <a:rPr lang="zh-CN" altLang="en-US" dirty="0">
                <a:latin typeface="楷体" panose="02010609060101010101" pitchFamily="49" charset="-122"/>
                <a:ea typeface="楷体" panose="02010609060101010101" pitchFamily="49" charset="-122"/>
              </a:rPr>
              <a:t>中</a:t>
            </a:r>
            <a:r>
              <a:rPr lang="en-US" altLang="zh-CN" dirty="0">
                <a:latin typeface="楷体" panose="02010609060101010101" pitchFamily="49" charset="-122"/>
                <a:ea typeface="楷体" panose="02010609060101010101" pitchFamily="49" charset="-122"/>
              </a:rPr>
              <a:t>AVF</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endParaRPr lang="zh-CN" altLang="en-US"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endParaRPr lang="zh-CN" altLang="en-US" dirty="0">
              <a:latin typeface="楷体" panose="02010609060101010101" pitchFamily="49" charset="-122"/>
              <a:ea typeface="楷体" panose="02010609060101010101" pitchFamily="49" charset="-122"/>
            </a:endParaRPr>
          </a:p>
        </p:txBody>
      </p:sp>
      <p:sp>
        <p:nvSpPr>
          <p:cNvPr id="107" name="Google Shape;107;p1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177031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2694619" y="2114394"/>
            <a:ext cx="3754762" cy="91471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altLang="en-US" sz="5400" dirty="0">
                <a:latin typeface="楷体" panose="02010609060101010101" pitchFamily="49" charset="-122"/>
                <a:ea typeface="楷体" panose="02010609060101010101" pitchFamily="49" charset="-122"/>
              </a:rPr>
              <a:t>软错误概述</a:t>
            </a:r>
            <a:endParaRPr sz="5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747041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294450"/>
            <a:ext cx="8697432"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800" dirty="0">
                <a:latin typeface="微软雅黑" panose="020B0503020204020204" pitchFamily="34" charset="-122"/>
                <a:ea typeface="微软雅黑" panose="020B0503020204020204" pitchFamily="34" charset="-122"/>
              </a:rPr>
              <a:t>Soft Errors</a:t>
            </a:r>
            <a:endParaRPr sz="2800" dirty="0">
              <a:latin typeface="微软雅黑" panose="020B0503020204020204" pitchFamily="34" charset="-122"/>
              <a:ea typeface="微软雅黑" panose="020B0503020204020204" pitchFamily="34" charset="-122"/>
            </a:endParaRPr>
          </a:p>
        </p:txBody>
      </p:sp>
      <p:sp>
        <p:nvSpPr>
          <p:cNvPr id="106" name="Google Shape;106;p16"/>
          <p:cNvSpPr txBox="1">
            <a:spLocks noGrp="1"/>
          </p:cNvSpPr>
          <p:nvPr>
            <p:ph type="body" idx="1"/>
          </p:nvPr>
        </p:nvSpPr>
        <p:spPr>
          <a:xfrm>
            <a:off x="311700" y="902250"/>
            <a:ext cx="8520600" cy="402535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CN" altLang="en-US" dirty="0">
                <a:latin typeface="楷体" panose="02010609060101010101" pitchFamily="49" charset="-122"/>
                <a:ea typeface="楷体" panose="02010609060101010101" pitchFamily="49" charset="-122"/>
              </a:rPr>
              <a:t>辐射影响：</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宇宙射线等空间辐射、核辐射、甚至集成电路封装过程中都有可能引入高能粒子，从而改变</a:t>
            </a:r>
            <a:r>
              <a:rPr lang="en-US" altLang="zh-CN" dirty="0">
                <a:latin typeface="楷体" panose="02010609060101010101" pitchFamily="49" charset="-122"/>
                <a:ea typeface="楷体" panose="02010609060101010101" pitchFamily="49" charset="-122"/>
              </a:rPr>
              <a:t>CMOS</a:t>
            </a:r>
            <a:r>
              <a:rPr lang="zh-CN" altLang="en-US" dirty="0">
                <a:latin typeface="楷体" panose="02010609060101010101" pitchFamily="49" charset="-122"/>
                <a:ea typeface="楷体" panose="02010609060101010101" pitchFamily="49" charset="-122"/>
              </a:rPr>
              <a:t>状态，使之发生软错误。</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空间环境辐射损坏效应：总剂量效应</a:t>
            </a:r>
            <a:r>
              <a:rPr lang="en-US" altLang="zh-CN" dirty="0">
                <a:latin typeface="楷体" panose="02010609060101010101" pitchFamily="49" charset="-122"/>
                <a:ea typeface="楷体" panose="02010609060101010101" pitchFamily="49" charset="-122"/>
              </a:rPr>
              <a:t>(TID)</a:t>
            </a:r>
            <a:r>
              <a:rPr lang="zh-CN" altLang="en-US" dirty="0">
                <a:latin typeface="楷体" panose="02010609060101010101" pitchFamily="49" charset="-122"/>
                <a:ea typeface="楷体" panose="02010609060101010101" pitchFamily="49" charset="-122"/>
              </a:rPr>
              <a:t>和</a:t>
            </a:r>
            <a:r>
              <a:rPr lang="zh-CN" altLang="en-US" b="1" dirty="0">
                <a:solidFill>
                  <a:srgbClr val="FF0000"/>
                </a:solidFill>
                <a:latin typeface="楷体" panose="02010609060101010101" pitchFamily="49" charset="-122"/>
                <a:ea typeface="楷体" panose="02010609060101010101" pitchFamily="49" charset="-122"/>
              </a:rPr>
              <a:t>单粒子效应</a:t>
            </a:r>
            <a:r>
              <a:rPr lang="en-US" altLang="zh-CN" dirty="0">
                <a:latin typeface="楷体" panose="02010609060101010101" pitchFamily="49" charset="-122"/>
                <a:ea typeface="楷体" panose="02010609060101010101" pitchFamily="49" charset="-122"/>
              </a:rPr>
              <a:t>(SEE)</a:t>
            </a:r>
          </a:p>
          <a:p>
            <a:pPr marL="457200" lvl="0" indent="-342900" algn="l" rtl="0">
              <a:spcBef>
                <a:spcPts val="0"/>
              </a:spcBef>
              <a:spcAft>
                <a:spcPts val="0"/>
              </a:spcAft>
              <a:buSzPts val="1800"/>
              <a:buChar char="●"/>
            </a:pPr>
            <a:r>
              <a:rPr lang="zh-CN" altLang="en-US" dirty="0">
                <a:latin typeface="楷体" panose="02010609060101010101" pitchFamily="49" charset="-122"/>
                <a:ea typeface="楷体" panose="02010609060101010101" pitchFamily="49" charset="-122"/>
              </a:rPr>
              <a:t>软错误产生机理：</a:t>
            </a:r>
            <a:endParaRPr lang="en-US" altLang="zh-CN" dirty="0">
              <a:latin typeface="楷体" panose="02010609060101010101" pitchFamily="49" charset="-122"/>
              <a:ea typeface="楷体" panose="02010609060101010101" pitchFamily="49" charset="-122"/>
            </a:endParaRPr>
          </a:p>
          <a:p>
            <a:pPr lvl="1">
              <a:spcBef>
                <a:spcPts val="0"/>
              </a:spcBef>
            </a:pPr>
            <a:r>
              <a:rPr lang="el-GR" altLang="zh-CN" dirty="0">
                <a:solidFill>
                  <a:srgbClr val="FF0000"/>
                </a:solidFill>
                <a:latin typeface="楷体" panose="02010609060101010101" pitchFamily="49" charset="-122"/>
                <a:ea typeface="楷体" panose="02010609060101010101" pitchFamily="49" charset="-122"/>
              </a:rPr>
              <a:t>α</a:t>
            </a:r>
            <a:r>
              <a:rPr lang="zh-CN" altLang="en-US" dirty="0">
                <a:solidFill>
                  <a:srgbClr val="FF0000"/>
                </a:solidFill>
                <a:latin typeface="楷体" panose="02010609060101010101" pitchFamily="49" charset="-122"/>
                <a:ea typeface="楷体" panose="02010609060101010101" pitchFamily="49" charset="-122"/>
              </a:rPr>
              <a:t>粒子</a:t>
            </a:r>
            <a:r>
              <a:rPr lang="zh-CN" altLang="en-US" dirty="0">
                <a:latin typeface="楷体" panose="02010609060101010101" pitchFamily="49" charset="-122"/>
                <a:ea typeface="楷体" panose="02010609060101010101" pitchFamily="49" charset="-122"/>
              </a:rPr>
              <a:t>和</a:t>
            </a:r>
            <a:r>
              <a:rPr lang="zh-CN" altLang="en-US" dirty="0">
                <a:solidFill>
                  <a:srgbClr val="FF0000"/>
                </a:solidFill>
                <a:latin typeface="楷体" panose="02010609060101010101" pitchFamily="49" charset="-122"/>
                <a:ea typeface="楷体" panose="02010609060101010101" pitchFamily="49" charset="-122"/>
              </a:rPr>
              <a:t>中子</a:t>
            </a:r>
            <a:r>
              <a:rPr lang="zh-CN" altLang="en-US" dirty="0">
                <a:latin typeface="楷体" panose="02010609060101010101" pitchFamily="49" charset="-122"/>
                <a:ea typeface="楷体" panose="02010609060101010101" pitchFamily="49" charset="-122"/>
              </a:rPr>
              <a:t>会影响半导体器件</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以</a:t>
            </a:r>
            <a:r>
              <a:rPr lang="en-US" altLang="zh-CN" dirty="0">
                <a:latin typeface="楷体" panose="02010609060101010101" pitchFamily="49" charset="-122"/>
                <a:ea typeface="楷体" panose="02010609060101010101" pitchFamily="49" charset="-122"/>
              </a:rPr>
              <a:t>NMOS</a:t>
            </a:r>
            <a:r>
              <a:rPr lang="zh-CN" altLang="en-US" dirty="0">
                <a:latin typeface="楷体" panose="02010609060101010101" pitchFamily="49" charset="-122"/>
                <a:ea typeface="楷体" panose="02010609060101010101" pitchFamily="49" charset="-122"/>
              </a:rPr>
              <a:t>为例，当处于关闭状态时，栅极输入为低电平，漏极高电平，衬底低电平</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高能带电粒子射入，电离通道内的电荷，空穴压向衬底，电子被吸引至漏极</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耗尽层结构被破坏，可能会发生单粒子翻转、单粒子瞬态等</a:t>
            </a:r>
            <a:endParaRPr lang="en-US" altLang="zh-CN" dirty="0">
              <a:latin typeface="楷体" panose="02010609060101010101" pitchFamily="49" charset="-122"/>
              <a:ea typeface="楷体" panose="02010609060101010101" pitchFamily="49" charset="-122"/>
            </a:endParaRPr>
          </a:p>
          <a:p>
            <a:pPr marL="457200" lvl="0" indent="-342900" algn="l" rtl="0">
              <a:spcBef>
                <a:spcPts val="0"/>
              </a:spcBef>
              <a:spcAft>
                <a:spcPts val="0"/>
              </a:spcAft>
              <a:buSzPts val="1800"/>
              <a:buChar char="●"/>
            </a:pPr>
            <a:r>
              <a:rPr lang="zh-CN" altLang="en-US" dirty="0">
                <a:latin typeface="楷体" panose="02010609060101010101" pitchFamily="49" charset="-122"/>
                <a:ea typeface="楷体" panose="02010609060101010101" pitchFamily="49" charset="-122"/>
              </a:rPr>
              <a:t>瞬态故障：</a:t>
            </a: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是高能粒子对电荷扰动的结果，不会损坏器件物理结构</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包括单粒子翻转、单粒子瞬态、多位翻转等</a:t>
            </a:r>
          </a:p>
        </p:txBody>
      </p:sp>
      <p:sp>
        <p:nvSpPr>
          <p:cNvPr id="107" name="Google Shape;107;p1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8" name="图片 7">
            <a:extLst>
              <a:ext uri="{FF2B5EF4-FFF2-40B4-BE49-F238E27FC236}">
                <a16:creationId xmlns:a16="http://schemas.microsoft.com/office/drawing/2014/main" id="{9677973C-2372-4C38-1074-DD7BF5EBDFB9}"/>
              </a:ext>
            </a:extLst>
          </p:cNvPr>
          <p:cNvPicPr>
            <a:picLocks noChangeAspect="1"/>
          </p:cNvPicPr>
          <p:nvPr/>
        </p:nvPicPr>
        <p:blipFill rotWithShape="1">
          <a:blip r:embed="rId3"/>
          <a:srcRect t="7959" b="3431"/>
          <a:stretch/>
        </p:blipFill>
        <p:spPr>
          <a:xfrm>
            <a:off x="6370706" y="3072999"/>
            <a:ext cx="2638425" cy="2070501"/>
          </a:xfrm>
          <a:prstGeom prst="rect">
            <a:avLst/>
          </a:prstGeom>
        </p:spPr>
      </p:pic>
    </p:spTree>
    <p:extLst>
      <p:ext uri="{BB962C8B-B14F-4D97-AF65-F5344CB8AC3E}">
        <p14:creationId xmlns:p14="http://schemas.microsoft.com/office/powerpoint/2010/main" val="1123820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294450"/>
            <a:ext cx="8697432"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800" dirty="0">
                <a:latin typeface="微软雅黑" panose="020B0503020204020204" pitchFamily="34" charset="-122"/>
                <a:ea typeface="微软雅黑" panose="020B0503020204020204" pitchFamily="34" charset="-122"/>
              </a:rPr>
              <a:t>Soft Errors</a:t>
            </a:r>
            <a:endParaRPr sz="2800" dirty="0">
              <a:latin typeface="微软雅黑" panose="020B0503020204020204" pitchFamily="34" charset="-122"/>
              <a:ea typeface="微软雅黑" panose="020B0503020204020204" pitchFamily="34" charset="-122"/>
            </a:endParaRPr>
          </a:p>
        </p:txBody>
      </p:sp>
      <p:sp>
        <p:nvSpPr>
          <p:cNvPr id="106" name="Google Shape;106;p16"/>
          <p:cNvSpPr txBox="1">
            <a:spLocks noGrp="1"/>
          </p:cNvSpPr>
          <p:nvPr>
            <p:ph type="body" idx="1"/>
          </p:nvPr>
        </p:nvSpPr>
        <p:spPr>
          <a:xfrm>
            <a:off x="311700" y="902250"/>
            <a:ext cx="8520600" cy="402535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CN" altLang="en-US" dirty="0">
                <a:latin typeface="楷体" panose="02010609060101010101" pitchFamily="49" charset="-122"/>
                <a:ea typeface="楷体" panose="02010609060101010101" pitchFamily="49" charset="-122"/>
              </a:rPr>
              <a:t>故障、错误与失效：</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故障</a:t>
            </a:r>
            <a:r>
              <a:rPr lang="en-US" altLang="zh-CN" dirty="0">
                <a:latin typeface="楷体" panose="02010609060101010101" pitchFamily="49" charset="-122"/>
                <a:ea typeface="楷体" panose="02010609060101010101" pitchFamily="49" charset="-122"/>
              </a:rPr>
              <a:t>(Fault)</a:t>
            </a:r>
            <a:r>
              <a:rPr lang="zh-CN" altLang="en-US" dirty="0">
                <a:latin typeface="楷体" panose="02010609060101010101" pitchFamily="49" charset="-122"/>
                <a:ea typeface="楷体" panose="02010609060101010101" pitchFamily="49" charset="-122"/>
              </a:rPr>
              <a:t>：故障简单来说就是器件变成了非正常状态，但不一定为用户可见。</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错误</a:t>
            </a:r>
            <a:r>
              <a:rPr lang="en-US" altLang="zh-CN" dirty="0">
                <a:latin typeface="楷体" panose="02010609060101010101" pitchFamily="49" charset="-122"/>
                <a:ea typeface="楷体" panose="02010609060101010101" pitchFamily="49" charset="-122"/>
              </a:rPr>
              <a:t>(Error)</a:t>
            </a:r>
            <a:r>
              <a:rPr lang="zh-CN" altLang="en-US" dirty="0">
                <a:latin typeface="楷体" panose="02010609060101010101" pitchFamily="49" charset="-122"/>
                <a:ea typeface="楷体" panose="02010609060101010101" pitchFamily="49" charset="-122"/>
              </a:rPr>
              <a:t>：电路某一部分由于故障而产生了非正常行为或状态，即故障没有被屏蔽，影响到了其他系统，导致用户可见。</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失效</a:t>
            </a:r>
            <a:r>
              <a:rPr lang="en-US" altLang="zh-CN" dirty="0">
                <a:latin typeface="楷体" panose="02010609060101010101" pitchFamily="49" charset="-122"/>
                <a:ea typeface="楷体" panose="02010609060101010101" pitchFamily="49" charset="-122"/>
              </a:rPr>
              <a:t>(Failure)</a:t>
            </a:r>
            <a:r>
              <a:rPr lang="zh-CN" altLang="en-US" dirty="0">
                <a:latin typeface="楷体" panose="02010609060101010101" pitchFamily="49" charset="-122"/>
                <a:ea typeface="楷体" panose="02010609060101010101" pitchFamily="49" charset="-122"/>
              </a:rPr>
              <a:t>：电路运行偏离了指定功能，即失效是错误的一种特殊情况。</a:t>
            </a:r>
            <a:endParaRPr lang="en-US" altLang="zh-CN" dirty="0">
              <a:latin typeface="楷体" panose="02010609060101010101" pitchFamily="49" charset="-122"/>
              <a:ea typeface="楷体" panose="02010609060101010101" pitchFamily="49" charset="-122"/>
            </a:endParaRPr>
          </a:p>
          <a:p>
            <a:pPr marL="457200" lvl="0" indent="-342900" algn="l" rtl="0">
              <a:spcBef>
                <a:spcPts val="0"/>
              </a:spcBef>
              <a:spcAft>
                <a:spcPts val="0"/>
              </a:spcAft>
              <a:buSzPts val="1800"/>
              <a:buChar char="●"/>
            </a:pPr>
            <a:r>
              <a:rPr lang="zh-CN" altLang="en-US" dirty="0">
                <a:latin typeface="楷体" panose="02010609060101010101" pitchFamily="49" charset="-122"/>
                <a:ea typeface="楷体" panose="02010609060101010101" pitchFamily="49" charset="-122"/>
              </a:rPr>
              <a:t>软错误分类：</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en-US" altLang="zh-CN" dirty="0">
                <a:solidFill>
                  <a:srgbClr val="FF0000"/>
                </a:solidFill>
                <a:latin typeface="楷体" panose="02010609060101010101" pitchFamily="49" charset="-122"/>
                <a:ea typeface="楷体" panose="02010609060101010101" pitchFamily="49" charset="-122"/>
              </a:rPr>
              <a:t>SDC</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Silent Data Corruption</a:t>
            </a:r>
            <a:r>
              <a:rPr lang="zh-CN" altLang="en-US" dirty="0">
                <a:latin typeface="楷体" panose="02010609060101010101" pitchFamily="49" charset="-122"/>
                <a:ea typeface="楷体" panose="02010609060101010101" pitchFamily="49" charset="-122"/>
              </a:rPr>
              <a:t>，静默数据损坏）和</a:t>
            </a:r>
            <a:r>
              <a:rPr lang="en-US" altLang="zh-CN" dirty="0">
                <a:solidFill>
                  <a:srgbClr val="FF0000"/>
                </a:solidFill>
                <a:latin typeface="楷体" panose="02010609060101010101" pitchFamily="49" charset="-122"/>
                <a:ea typeface="楷体" panose="02010609060101010101" pitchFamily="49" charset="-122"/>
              </a:rPr>
              <a:t>DUE</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Detected Unrecoverable Error</a:t>
            </a:r>
            <a:r>
              <a:rPr lang="zh-CN" altLang="en-US" dirty="0">
                <a:latin typeface="楷体" panose="02010609060101010101" pitchFamily="49" charset="-122"/>
                <a:ea typeface="楷体" panose="02010609060101010101" pitchFamily="49" charset="-122"/>
              </a:rPr>
              <a:t>，检测到不可恢复错误）</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①故障不会被读取，良性故障</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②读取但该位有错误检测和纠正，用户不可见</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③该位没有错误检测和纠正，但不影响程序结果</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④该位的翻转影响了程序结果，</a:t>
            </a:r>
            <a:r>
              <a:rPr lang="en-US" altLang="zh-CN" dirty="0">
                <a:latin typeface="楷体" panose="02010609060101010101" pitchFamily="49" charset="-122"/>
                <a:ea typeface="楷体" panose="02010609060101010101" pitchFamily="49" charset="-122"/>
              </a:rPr>
              <a:t>SDC</a:t>
            </a:r>
            <a:r>
              <a:rPr lang="zh-CN" altLang="en-US" dirty="0">
                <a:latin typeface="楷体" panose="02010609060101010101" pitchFamily="49" charset="-122"/>
                <a:ea typeface="楷体" panose="02010609060101010101" pitchFamily="49" charset="-122"/>
              </a:rPr>
              <a:t>事件</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⑤该位仅有检测功能，但不影响结果</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⑥该位仅有检测功能，影响结果</a:t>
            </a:r>
          </a:p>
        </p:txBody>
      </p:sp>
      <p:sp>
        <p:nvSpPr>
          <p:cNvPr id="107" name="Google Shape;107;p1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11" name="图片 10">
            <a:extLst>
              <a:ext uri="{FF2B5EF4-FFF2-40B4-BE49-F238E27FC236}">
                <a16:creationId xmlns:a16="http://schemas.microsoft.com/office/drawing/2014/main" id="{194061E2-3821-E869-8CFC-F3204D828AAF}"/>
              </a:ext>
            </a:extLst>
          </p:cNvPr>
          <p:cNvPicPr>
            <a:picLocks noChangeAspect="1"/>
          </p:cNvPicPr>
          <p:nvPr/>
        </p:nvPicPr>
        <p:blipFill>
          <a:blip r:embed="rId3"/>
          <a:stretch>
            <a:fillRect/>
          </a:stretch>
        </p:blipFill>
        <p:spPr>
          <a:xfrm>
            <a:off x="5553075" y="2859371"/>
            <a:ext cx="3590925" cy="2068229"/>
          </a:xfrm>
          <a:prstGeom prst="rect">
            <a:avLst/>
          </a:prstGeom>
        </p:spPr>
      </p:pic>
    </p:spTree>
    <p:extLst>
      <p:ext uri="{BB962C8B-B14F-4D97-AF65-F5344CB8AC3E}">
        <p14:creationId xmlns:p14="http://schemas.microsoft.com/office/powerpoint/2010/main" val="3877102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294450"/>
            <a:ext cx="8697432"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800" dirty="0">
                <a:latin typeface="微软雅黑" panose="020B0503020204020204" pitchFamily="34" charset="-122"/>
                <a:ea typeface="微软雅黑" panose="020B0503020204020204" pitchFamily="34" charset="-122"/>
              </a:rPr>
              <a:t>Soft Errors</a:t>
            </a:r>
            <a:endParaRPr sz="2800" dirty="0">
              <a:latin typeface="微软雅黑" panose="020B0503020204020204" pitchFamily="34" charset="-122"/>
              <a:ea typeface="微软雅黑" panose="020B0503020204020204" pitchFamily="34" charset="-122"/>
            </a:endParaRPr>
          </a:p>
        </p:txBody>
      </p:sp>
      <p:sp>
        <p:nvSpPr>
          <p:cNvPr id="106" name="Google Shape;106;p16"/>
          <p:cNvSpPr txBox="1">
            <a:spLocks noGrp="1"/>
          </p:cNvSpPr>
          <p:nvPr>
            <p:ph type="body" idx="1"/>
          </p:nvPr>
        </p:nvSpPr>
        <p:spPr>
          <a:xfrm>
            <a:off x="311700" y="902250"/>
            <a:ext cx="8520600" cy="402535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CN" altLang="en-US" dirty="0">
                <a:latin typeface="楷体" panose="02010609060101010101" pitchFamily="49" charset="-122"/>
                <a:ea typeface="楷体" panose="02010609060101010101" pitchFamily="49" charset="-122"/>
              </a:rPr>
              <a:t>临界电荷</a:t>
            </a:r>
            <a:r>
              <a:rPr lang="en-US" altLang="zh-CN" dirty="0">
                <a:latin typeface="楷体" panose="02010609060101010101" pitchFamily="49" charset="-122"/>
                <a:ea typeface="楷体" panose="02010609060101010101" pitchFamily="49" charset="-122"/>
              </a:rPr>
              <a:t>Qcrit</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导致电路故障所需的最小电荷称为电路的临界电荷</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晶体管尺寸减少，导致临界电荷减小，更易受到粒子撞击影响。但晶体管尺寸的减小也使其更难被击中。对于锁存器，这些影响通常会抵消，</a:t>
            </a:r>
            <a:r>
              <a:rPr lang="en-US" altLang="zh-CN" dirty="0">
                <a:latin typeface="楷体" panose="02010609060101010101" pitchFamily="49" charset="-122"/>
                <a:ea typeface="楷体" panose="02010609060101010101" pitchFamily="49" charset="-122"/>
              </a:rPr>
              <a:t>SER</a:t>
            </a:r>
            <a:r>
              <a:rPr lang="zh-CN" altLang="en-US" dirty="0">
                <a:latin typeface="楷体" panose="02010609060101010101" pitchFamily="49" charset="-122"/>
                <a:ea typeface="楷体" panose="02010609060101010101" pitchFamily="49" charset="-122"/>
              </a:rPr>
              <a:t>（软错误率）大致不变。</a:t>
            </a:r>
            <a:r>
              <a:rPr lang="en-US" altLang="zh-CN" dirty="0">
                <a:latin typeface="楷体" panose="02010609060101010101" pitchFamily="49" charset="-122"/>
                <a:ea typeface="楷体" panose="02010609060101010101" pitchFamily="49" charset="-122"/>
              </a:rPr>
              <a:t>SRAM</a:t>
            </a:r>
            <a:r>
              <a:rPr lang="zh-CN" altLang="en-US" dirty="0">
                <a:latin typeface="楷体" panose="02010609060101010101" pitchFamily="49" charset="-122"/>
                <a:ea typeface="楷体" panose="02010609060101010101" pitchFamily="49" charset="-122"/>
              </a:rPr>
              <a:t>会随着工艺技术略有降低。</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en-US" altLang="zh-CN" dirty="0">
                <a:latin typeface="楷体" panose="02010609060101010101" pitchFamily="49" charset="-122"/>
                <a:ea typeface="楷体" panose="02010609060101010101" pitchFamily="49" charset="-122"/>
              </a:rPr>
              <a:t>SoC</a:t>
            </a:r>
            <a:r>
              <a:rPr lang="zh-CN" altLang="en-US" dirty="0">
                <a:latin typeface="楷体" panose="02010609060101010101" pitchFamily="49" charset="-122"/>
                <a:ea typeface="楷体" panose="02010609060101010101" pitchFamily="49" charset="-122"/>
              </a:rPr>
              <a:t>晶体管总数成倍增加，芯片总的</a:t>
            </a:r>
            <a:r>
              <a:rPr lang="en-US" altLang="zh-CN" dirty="0">
                <a:latin typeface="楷体" panose="02010609060101010101" pitchFamily="49" charset="-122"/>
                <a:ea typeface="楷体" panose="02010609060101010101" pitchFamily="49" charset="-122"/>
              </a:rPr>
              <a:t>SER</a:t>
            </a:r>
            <a:r>
              <a:rPr lang="zh-CN" altLang="en-US" dirty="0">
                <a:latin typeface="楷体" panose="02010609060101010101" pitchFamily="49" charset="-122"/>
                <a:ea typeface="楷体" panose="02010609060101010101" pitchFamily="49" charset="-122"/>
              </a:rPr>
              <a:t>也在快速上升</a:t>
            </a:r>
            <a:endParaRPr lang="en-US" altLang="zh-CN" dirty="0">
              <a:latin typeface="楷体" panose="02010609060101010101" pitchFamily="49" charset="-122"/>
              <a:ea typeface="楷体" panose="02010609060101010101" pitchFamily="49" charset="-122"/>
            </a:endParaRPr>
          </a:p>
          <a:p>
            <a:pPr marL="457200" lvl="0" indent="-342900" algn="l" rtl="0">
              <a:spcBef>
                <a:spcPts val="0"/>
              </a:spcBef>
              <a:spcAft>
                <a:spcPts val="0"/>
              </a:spcAft>
              <a:buSzPts val="1800"/>
              <a:buChar char="●"/>
            </a:pPr>
            <a:r>
              <a:rPr lang="zh-CN" altLang="en-US" dirty="0">
                <a:latin typeface="楷体" panose="02010609060101010101" pitchFamily="49" charset="-122"/>
                <a:ea typeface="楷体" panose="02010609060101010101" pitchFamily="49" charset="-122"/>
              </a:rPr>
              <a:t>时序脆弱性因子</a:t>
            </a:r>
            <a:r>
              <a:rPr lang="en-US" altLang="zh-CN" dirty="0">
                <a:latin typeface="楷体" panose="02010609060101010101" pitchFamily="49" charset="-122"/>
                <a:ea typeface="楷体" panose="02010609060101010101" pitchFamily="49" charset="-122"/>
              </a:rPr>
              <a:t>Time Vulnerability Factor</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可以简单认为是在运行过程中，软错误发生时间所占比例。</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在 </a:t>
            </a:r>
            <a:r>
              <a:rPr lang="en-US" altLang="zh-CN" dirty="0">
                <a:latin typeface="楷体" panose="02010609060101010101" pitchFamily="49" charset="-122"/>
                <a:ea typeface="楷体" panose="02010609060101010101" pitchFamily="49" charset="-122"/>
              </a:rPr>
              <a:t>SRAM </a:t>
            </a:r>
            <a:r>
              <a:rPr lang="zh-CN" altLang="en-US" dirty="0">
                <a:latin typeface="楷体" panose="02010609060101010101" pitchFamily="49" charset="-122"/>
                <a:ea typeface="楷体" panose="02010609060101010101" pitchFamily="49" charset="-122"/>
              </a:rPr>
              <a:t>单元中，该值为 </a:t>
            </a:r>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，而在锁存器和触发器中，该值有所不同，约为 </a:t>
            </a:r>
            <a:r>
              <a:rPr lang="en-US" altLang="zh-CN" dirty="0">
                <a:latin typeface="楷体" panose="02010609060101010101" pitchFamily="49" charset="-122"/>
                <a:ea typeface="楷体" panose="02010609060101010101" pitchFamily="49" charset="-122"/>
              </a:rPr>
              <a:t>0.5</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比如说触发器，假若</a:t>
            </a:r>
            <a:r>
              <a:rPr lang="en-US" altLang="zh-CN" dirty="0">
                <a:latin typeface="楷体" panose="02010609060101010101" pitchFamily="49" charset="-122"/>
                <a:ea typeface="楷体" panose="02010609060101010101" pitchFamily="49" charset="-122"/>
              </a:rPr>
              <a:t>α</a:t>
            </a:r>
            <a:r>
              <a:rPr lang="zh-CN" altLang="en-US" dirty="0">
                <a:latin typeface="楷体" panose="02010609060101010101" pitchFamily="49" charset="-122"/>
                <a:ea typeface="楷体" panose="02010609060101010101" pitchFamily="49" charset="-122"/>
              </a:rPr>
              <a:t>粒子和中子要轰击成功，那么必须要赶在触发器传递逻辑之前</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箭头表示传播延迟，</a:t>
            </a:r>
            <a:r>
              <a:rPr lang="en-US" altLang="zh-CN" dirty="0">
                <a:latin typeface="楷体" panose="02010609060101010101" pitchFamily="49" charset="-122"/>
                <a:ea typeface="楷体" panose="02010609060101010101" pitchFamily="49" charset="-122"/>
              </a:rPr>
              <a:t>WOV</a:t>
            </a:r>
            <a:r>
              <a:rPr lang="zh-CN" altLang="en-US" dirty="0">
                <a:latin typeface="楷体" panose="02010609060101010101" pitchFamily="49" charset="-122"/>
                <a:ea typeface="楷体" panose="02010609060101010101" pitchFamily="49" charset="-122"/>
              </a:rPr>
              <a:t>指漏洞窗口，</a:t>
            </a:r>
            <a:r>
              <a:rPr lang="en-US" altLang="zh-CN" dirty="0">
                <a:latin typeface="楷体" panose="02010609060101010101" pitchFamily="49" charset="-122"/>
                <a:ea typeface="楷体" panose="02010609060101010101" pitchFamily="49" charset="-122"/>
              </a:rPr>
              <a:t>TVF=WOV/</a:t>
            </a:r>
            <a:r>
              <a:rPr lang="zh-CN" altLang="en-US" dirty="0">
                <a:latin typeface="楷体" panose="02010609060101010101" pitchFamily="49" charset="-122"/>
                <a:ea typeface="楷体" panose="02010609060101010101" pitchFamily="49" charset="-122"/>
              </a:rPr>
              <a:t>时钟周期</a:t>
            </a:r>
          </a:p>
        </p:txBody>
      </p:sp>
      <p:sp>
        <p:nvSpPr>
          <p:cNvPr id="107" name="Google Shape;107;p1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图片 2">
            <a:extLst>
              <a:ext uri="{FF2B5EF4-FFF2-40B4-BE49-F238E27FC236}">
                <a16:creationId xmlns:a16="http://schemas.microsoft.com/office/drawing/2014/main" id="{98269D38-B310-E5A7-4107-78D2C9577E4C}"/>
              </a:ext>
            </a:extLst>
          </p:cNvPr>
          <p:cNvPicPr>
            <a:picLocks noChangeAspect="1"/>
          </p:cNvPicPr>
          <p:nvPr/>
        </p:nvPicPr>
        <p:blipFill>
          <a:blip r:embed="rId3"/>
          <a:stretch>
            <a:fillRect/>
          </a:stretch>
        </p:blipFill>
        <p:spPr>
          <a:xfrm>
            <a:off x="4568166" y="3853682"/>
            <a:ext cx="4575834" cy="1033454"/>
          </a:xfrm>
          <a:prstGeom prst="rect">
            <a:avLst/>
          </a:prstGeom>
        </p:spPr>
      </p:pic>
    </p:spTree>
    <p:extLst>
      <p:ext uri="{BB962C8B-B14F-4D97-AF65-F5344CB8AC3E}">
        <p14:creationId xmlns:p14="http://schemas.microsoft.com/office/powerpoint/2010/main" val="1532698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294450"/>
            <a:ext cx="8697432"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800" dirty="0">
                <a:latin typeface="微软雅黑" panose="020B0503020204020204" pitchFamily="34" charset="-122"/>
                <a:ea typeface="微软雅黑" panose="020B0503020204020204" pitchFamily="34" charset="-122"/>
              </a:rPr>
              <a:t>Soft Errors</a:t>
            </a:r>
            <a:endParaRPr sz="2800" dirty="0">
              <a:latin typeface="微软雅黑" panose="020B0503020204020204" pitchFamily="34" charset="-122"/>
              <a:ea typeface="微软雅黑" panose="020B0503020204020204" pitchFamily="34" charset="-122"/>
            </a:endParaRPr>
          </a:p>
        </p:txBody>
      </p:sp>
      <p:sp>
        <p:nvSpPr>
          <p:cNvPr id="106" name="Google Shape;106;p16"/>
          <p:cNvSpPr txBox="1">
            <a:spLocks noGrp="1"/>
          </p:cNvSpPr>
          <p:nvPr>
            <p:ph type="body" idx="1"/>
          </p:nvPr>
        </p:nvSpPr>
        <p:spPr>
          <a:xfrm>
            <a:off x="311700" y="902250"/>
            <a:ext cx="8520600" cy="402535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CN" altLang="en-US" dirty="0">
                <a:latin typeface="楷体" panose="02010609060101010101" pitchFamily="49" charset="-122"/>
                <a:ea typeface="楷体" panose="02010609060101010101" pitchFamily="49" charset="-122"/>
              </a:rPr>
              <a:t>电路层面降低软错误率：</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为电路中的易受攻击节点增加电容，从而增加其临界电荷；</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使用额外的晶体管增加抗辐射单元，以在粒子撞击的情况下恢复原始电路的状态。</a:t>
            </a:r>
          </a:p>
        </p:txBody>
      </p:sp>
      <p:sp>
        <p:nvSpPr>
          <p:cNvPr id="107" name="Google Shape;107;p1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421430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2694619" y="2114394"/>
            <a:ext cx="3754762" cy="91471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altLang="en-US" sz="5400" dirty="0">
                <a:latin typeface="楷体" panose="02010609060101010101" pitchFamily="49" charset="-122"/>
                <a:ea typeface="楷体" panose="02010609060101010101" pitchFamily="49" charset="-122"/>
              </a:rPr>
              <a:t>检错和纠错</a:t>
            </a:r>
            <a:endParaRPr sz="5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389831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294450"/>
            <a:ext cx="8697432"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800" dirty="0">
                <a:latin typeface="微软雅黑" panose="020B0503020204020204" pitchFamily="34" charset="-122"/>
                <a:ea typeface="微软雅黑" panose="020B0503020204020204" pitchFamily="34" charset="-122"/>
              </a:rPr>
              <a:t>Soft Errors</a:t>
            </a:r>
            <a:endParaRPr sz="2800" dirty="0">
              <a:latin typeface="微软雅黑" panose="020B0503020204020204" pitchFamily="34" charset="-122"/>
              <a:ea typeface="微软雅黑" panose="020B0503020204020204" pitchFamily="34" charset="-122"/>
            </a:endParaRPr>
          </a:p>
        </p:txBody>
      </p:sp>
      <p:sp>
        <p:nvSpPr>
          <p:cNvPr id="106" name="Google Shape;106;p16"/>
          <p:cNvSpPr txBox="1">
            <a:spLocks noGrp="1"/>
          </p:cNvSpPr>
          <p:nvPr>
            <p:ph type="body" idx="1"/>
          </p:nvPr>
        </p:nvSpPr>
        <p:spPr>
          <a:xfrm>
            <a:off x="311700" y="902250"/>
            <a:ext cx="8520600" cy="402535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CN" altLang="en-US" dirty="0">
                <a:latin typeface="楷体" panose="02010609060101010101" pitchFamily="49" charset="-122"/>
                <a:ea typeface="楷体" panose="02010609060101010101" pitchFamily="49" charset="-122"/>
              </a:rPr>
              <a:t>检错方案：</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冗余校验位添加到一组数据位，从而可以通过检查校验位来检测或纠正错误。减少错误代码中使用的校验位的数量对于减少错误检测和纠正的开销通常很重要。</a:t>
            </a:r>
            <a:endParaRPr lang="en-US" altLang="zh-CN" dirty="0">
              <a:latin typeface="楷体" panose="02010609060101010101" pitchFamily="49" charset="-122"/>
              <a:ea typeface="楷体" panose="02010609060101010101" pitchFamily="49" charset="-122"/>
            </a:endParaRPr>
          </a:p>
          <a:p>
            <a:pPr marL="457200" lvl="0" indent="-342900" algn="l" rtl="0">
              <a:spcBef>
                <a:spcPts val="0"/>
              </a:spcBef>
              <a:spcAft>
                <a:spcPts val="0"/>
              </a:spcAft>
              <a:buSzPts val="1800"/>
              <a:buChar char="●"/>
            </a:pPr>
            <a:r>
              <a:rPr lang="zh-CN" altLang="en-US" dirty="0">
                <a:latin typeface="楷体" panose="02010609060101010101" pitchFamily="49" charset="-122"/>
                <a:ea typeface="楷体" panose="02010609060101010101" pitchFamily="49" charset="-122"/>
              </a:rPr>
              <a:t>块编码：</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每个块有</a:t>
            </a:r>
            <a:r>
              <a:rPr lang="en-US" altLang="zh-CN" dirty="0">
                <a:latin typeface="楷体" panose="02010609060101010101" pitchFamily="49" charset="-122"/>
                <a:ea typeface="楷体" panose="02010609060101010101" pitchFamily="49" charset="-122"/>
              </a:rPr>
              <a:t>k</a:t>
            </a:r>
            <a:r>
              <a:rPr lang="zh-CN" altLang="en-US" dirty="0">
                <a:latin typeface="楷体" panose="02010609060101010101" pitchFamily="49" charset="-122"/>
                <a:ea typeface="楷体" panose="02010609060101010101" pitchFamily="49" charset="-122"/>
              </a:rPr>
              <a:t>位，称为</a:t>
            </a:r>
            <a:r>
              <a:rPr lang="zh-CN" altLang="en-US" b="1" dirty="0">
                <a:latin typeface="楷体" panose="02010609060101010101" pitchFamily="49" charset="-122"/>
                <a:ea typeface="楷体" panose="02010609060101010101" pitchFamily="49" charset="-122"/>
              </a:rPr>
              <a:t>数据字</a:t>
            </a:r>
            <a:r>
              <a:rPr lang="zh-CN" altLang="en-US" dirty="0">
                <a:latin typeface="楷体" panose="02010609060101010101" pitchFamily="49" charset="-122"/>
                <a:ea typeface="楷体" panose="02010609060101010101" pitchFamily="49" charset="-122"/>
              </a:rPr>
              <a:t>。并在此基础上增加</a:t>
            </a:r>
            <a:r>
              <a:rPr lang="en-US" altLang="zh-CN" dirty="0">
                <a:latin typeface="楷体" panose="02010609060101010101" pitchFamily="49" charset="-122"/>
                <a:ea typeface="楷体" panose="02010609060101010101" pitchFamily="49" charset="-122"/>
              </a:rPr>
              <a:t>r</a:t>
            </a:r>
            <a:r>
              <a:rPr lang="zh-CN" altLang="en-US" dirty="0">
                <a:latin typeface="楷体" panose="02010609060101010101" pitchFamily="49" charset="-122"/>
                <a:ea typeface="楷体" panose="02010609060101010101" pitchFamily="49" charset="-122"/>
              </a:rPr>
              <a:t>位冗余位，使其构成</a:t>
            </a:r>
            <a:r>
              <a:rPr lang="en-US" altLang="zh-CN" dirty="0">
                <a:latin typeface="楷体" panose="02010609060101010101" pitchFamily="49" charset="-122"/>
                <a:ea typeface="楷体" panose="02010609060101010101" pitchFamily="49" charset="-122"/>
              </a:rPr>
              <a:t>n=</a:t>
            </a:r>
            <a:r>
              <a:rPr lang="en-US" altLang="zh-CN" dirty="0" err="1">
                <a:latin typeface="楷体" panose="02010609060101010101" pitchFamily="49" charset="-122"/>
                <a:ea typeface="楷体" panose="02010609060101010101" pitchFamily="49" charset="-122"/>
              </a:rPr>
              <a:t>k+r</a:t>
            </a:r>
            <a:r>
              <a:rPr lang="zh-CN" altLang="en-US" dirty="0">
                <a:latin typeface="楷体" panose="02010609060101010101" pitchFamily="49" charset="-122"/>
                <a:ea typeface="楷体" panose="02010609060101010101" pitchFamily="49" charset="-122"/>
              </a:rPr>
              <a:t>位的</a:t>
            </a:r>
            <a:r>
              <a:rPr lang="zh-CN" altLang="en-US" b="1" dirty="0">
                <a:latin typeface="楷体" panose="02010609060101010101" pitchFamily="49" charset="-122"/>
                <a:ea typeface="楷体" panose="02010609060101010101" pitchFamily="49" charset="-122"/>
              </a:rPr>
              <a:t>码字</a:t>
            </a:r>
            <a:endParaRPr lang="en-US" altLang="zh-CN" b="1"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en-US" altLang="zh-CN" dirty="0">
                <a:latin typeface="楷体" panose="02010609060101010101" pitchFamily="49" charset="-122"/>
                <a:ea typeface="楷体" panose="02010609060101010101" pitchFamily="49" charset="-122"/>
              </a:rPr>
              <a:t>k</a:t>
            </a:r>
            <a:r>
              <a:rPr lang="zh-CN" altLang="en-US" dirty="0">
                <a:latin typeface="楷体" panose="02010609060101010101" pitchFamily="49" charset="-122"/>
                <a:ea typeface="楷体" panose="02010609060101010101" pitchFamily="49" charset="-122"/>
              </a:rPr>
              <a:t>位数据字共有</a:t>
            </a:r>
            <a:r>
              <a:rPr lang="en-US" altLang="zh-CN" dirty="0">
                <a:latin typeface="楷体" panose="02010609060101010101" pitchFamily="49" charset="-122"/>
                <a:ea typeface="楷体" panose="02010609060101010101" pitchFamily="49" charset="-122"/>
              </a:rPr>
              <a:t>2^k</a:t>
            </a:r>
            <a:r>
              <a:rPr lang="zh-CN" altLang="en-US" dirty="0">
                <a:latin typeface="楷体" panose="02010609060101010101" pitchFamily="49" charset="-122"/>
                <a:ea typeface="楷体" panose="02010609060101010101" pitchFamily="49" charset="-122"/>
              </a:rPr>
              <a:t>种组合，</a:t>
            </a:r>
            <a:r>
              <a:rPr lang="en-US" altLang="zh-CN" dirty="0">
                <a:latin typeface="楷体" panose="02010609060101010101" pitchFamily="49" charset="-122"/>
                <a:ea typeface="楷体" panose="02010609060101010101" pitchFamily="49" charset="-122"/>
              </a:rPr>
              <a:t>n</a:t>
            </a:r>
            <a:r>
              <a:rPr lang="zh-CN" altLang="en-US" dirty="0">
                <a:latin typeface="楷体" panose="02010609060101010101" pitchFamily="49" charset="-122"/>
                <a:ea typeface="楷体" panose="02010609060101010101" pitchFamily="49" charset="-122"/>
              </a:rPr>
              <a:t>位码字共有</a:t>
            </a:r>
            <a:r>
              <a:rPr lang="en-US" altLang="zh-CN" dirty="0">
                <a:latin typeface="楷体" panose="02010609060101010101" pitchFamily="49" charset="-122"/>
                <a:ea typeface="楷体" panose="02010609060101010101" pitchFamily="49" charset="-122"/>
              </a:rPr>
              <a:t>2^n</a:t>
            </a:r>
            <a:r>
              <a:rPr lang="zh-CN" altLang="en-US" dirty="0">
                <a:latin typeface="楷体" panose="02010609060101010101" pitchFamily="49" charset="-122"/>
                <a:ea typeface="楷体" panose="02010609060101010101" pitchFamily="49" charset="-122"/>
              </a:rPr>
              <a:t>种组合。那么这就意味着有</a:t>
            </a:r>
            <a:r>
              <a:rPr lang="en-US" altLang="zh-CN" dirty="0">
                <a:latin typeface="楷体" panose="02010609060101010101" pitchFamily="49" charset="-122"/>
                <a:ea typeface="楷体" panose="02010609060101010101" pitchFamily="49" charset="-122"/>
              </a:rPr>
              <a:t>2^n−2^k</a:t>
            </a:r>
            <a:r>
              <a:rPr lang="zh-CN" altLang="en-US" dirty="0">
                <a:latin typeface="楷体" panose="02010609060101010101" pitchFamily="49" charset="-122"/>
                <a:ea typeface="楷体" panose="02010609060101010101" pitchFamily="49" charset="-122"/>
              </a:rPr>
              <a:t>个码字承载的数据字是无用的。这些码字为无效或非法码。</a:t>
            </a:r>
          </a:p>
          <a:p>
            <a:pPr marL="457200" lvl="0" indent="-342900" algn="l" rtl="0">
              <a:spcBef>
                <a:spcPts val="0"/>
              </a:spcBef>
              <a:spcAft>
                <a:spcPts val="0"/>
              </a:spcAft>
              <a:buSzPts val="1800"/>
              <a:buChar char="●"/>
            </a:pPr>
            <a:r>
              <a:rPr lang="zh-CN" altLang="en-US" dirty="0">
                <a:latin typeface="楷体" panose="02010609060101010101" pitchFamily="49" charset="-122"/>
                <a:ea typeface="楷体" panose="02010609060101010101" pitchFamily="49" charset="-122"/>
              </a:rPr>
              <a:t>单比特检错纠错简单示例：</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比如说对于单比特，增加一位冗余位作为校验位，构成</a:t>
            </a:r>
            <a:r>
              <a:rPr lang="en-US" altLang="zh-CN" dirty="0">
                <a:latin typeface="楷体" panose="02010609060101010101" pitchFamily="49" charset="-122"/>
                <a:ea typeface="楷体" panose="02010609060101010101" pitchFamily="49" charset="-122"/>
              </a:rPr>
              <a:t>2=1+1</a:t>
            </a:r>
            <a:r>
              <a:rPr lang="zh-CN" altLang="en-US" dirty="0">
                <a:latin typeface="楷体" panose="02010609060101010101" pitchFamily="49" charset="-122"/>
                <a:ea typeface="楷体" panose="02010609060101010101" pitchFamily="49" charset="-122"/>
              </a:rPr>
              <a:t>的码字  </a:t>
            </a:r>
            <a:r>
              <a:rPr lang="en-US" altLang="zh-CN" b="1" dirty="0">
                <a:latin typeface="楷体" panose="02010609060101010101" pitchFamily="49" charset="-122"/>
                <a:ea typeface="楷体" panose="02010609060101010101" pitchFamily="49" charset="-122"/>
              </a:rPr>
              <a:t>00  11</a:t>
            </a: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但只能检错，不能纠错。</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为了实现纠错，再增加一位冗余位，合法码字包括</a:t>
            </a:r>
            <a:r>
              <a:rPr lang="en-US" altLang="zh-CN" dirty="0">
                <a:latin typeface="楷体" panose="02010609060101010101" pitchFamily="49" charset="-122"/>
                <a:ea typeface="楷体" panose="02010609060101010101" pitchFamily="49" charset="-122"/>
              </a:rPr>
              <a:t>001 110 </a:t>
            </a:r>
            <a:r>
              <a:rPr lang="zh-CN" altLang="en-US" dirty="0">
                <a:latin typeface="楷体" panose="02010609060101010101" pitchFamily="49" charset="-122"/>
                <a:ea typeface="楷体" panose="02010609060101010101" pitchFamily="49" charset="-122"/>
              </a:rPr>
              <a:t>第一位是数据位，后面是校验位</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如果码字是</a:t>
            </a:r>
            <a:r>
              <a:rPr lang="en-US" altLang="zh-CN" dirty="0">
                <a:latin typeface="楷体" panose="02010609060101010101" pitchFamily="49" charset="-122"/>
                <a:ea typeface="楷体" panose="02010609060101010101" pitchFamily="49" charset="-122"/>
              </a:rPr>
              <a:t>101</a:t>
            </a:r>
            <a:r>
              <a:rPr lang="zh-CN" altLang="en-US" dirty="0">
                <a:latin typeface="楷体" panose="02010609060101010101" pitchFamily="49" charset="-122"/>
                <a:ea typeface="楷体" panose="02010609060101010101" pitchFamily="49" charset="-122"/>
              </a:rPr>
              <a:t>，那么就是数据位出错，由</a:t>
            </a:r>
            <a:r>
              <a:rPr lang="en-US" altLang="zh-CN" dirty="0">
                <a:latin typeface="楷体" panose="02010609060101010101" pitchFamily="49" charset="-122"/>
                <a:ea typeface="楷体" panose="02010609060101010101" pitchFamily="49" charset="-122"/>
              </a:rPr>
              <a:t>0</a:t>
            </a:r>
            <a:r>
              <a:rPr lang="zh-CN" altLang="en-US" dirty="0">
                <a:latin typeface="楷体" panose="02010609060101010101" pitchFamily="49" charset="-122"/>
                <a:ea typeface="楷体" panose="02010609060101010101" pitchFamily="49" charset="-122"/>
              </a:rPr>
              <a:t>翻转成了</a:t>
            </a:r>
            <a:r>
              <a:rPr lang="en-US" altLang="zh-CN" dirty="0">
                <a:latin typeface="楷体" panose="02010609060101010101" pitchFamily="49" charset="-122"/>
                <a:ea typeface="楷体" panose="02010609060101010101" pitchFamily="49" charset="-122"/>
              </a:rPr>
              <a:t>1</a:t>
            </a:r>
          </a:p>
          <a:p>
            <a:pPr marL="914400" lvl="1" indent="-317500" algn="l" rtl="0">
              <a:spcBef>
                <a:spcPts val="0"/>
              </a:spcBef>
              <a:spcAft>
                <a:spcPts val="0"/>
              </a:spcAft>
              <a:buSzPts val="1400"/>
              <a:buChar char="○"/>
            </a:pP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检错和纠错所需的校验位数不同，码字的检测或纠正错误数量有限</a:t>
            </a:r>
          </a:p>
        </p:txBody>
      </p:sp>
      <p:sp>
        <p:nvSpPr>
          <p:cNvPr id="107" name="Google Shape;107;p1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3106843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294450"/>
            <a:ext cx="8697432"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800" dirty="0">
                <a:latin typeface="微软雅黑" panose="020B0503020204020204" pitchFamily="34" charset="-122"/>
                <a:ea typeface="微软雅黑" panose="020B0503020204020204" pitchFamily="34" charset="-122"/>
              </a:rPr>
              <a:t>Soft Errors</a:t>
            </a:r>
            <a:endParaRPr sz="2800" dirty="0">
              <a:latin typeface="微软雅黑" panose="020B0503020204020204" pitchFamily="34" charset="-122"/>
              <a:ea typeface="微软雅黑" panose="020B0503020204020204" pitchFamily="34" charset="-122"/>
            </a:endParaRPr>
          </a:p>
        </p:txBody>
      </p:sp>
      <p:sp>
        <p:nvSpPr>
          <p:cNvPr id="106" name="Google Shape;106;p16"/>
          <p:cNvSpPr txBox="1">
            <a:spLocks noGrp="1"/>
          </p:cNvSpPr>
          <p:nvPr>
            <p:ph type="body" idx="1"/>
          </p:nvPr>
        </p:nvSpPr>
        <p:spPr>
          <a:xfrm>
            <a:off x="311700" y="902250"/>
            <a:ext cx="8520600" cy="402535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CN" altLang="en-US" dirty="0">
                <a:latin typeface="楷体" panose="02010609060101010101" pitchFamily="49" charset="-122"/>
                <a:ea typeface="楷体" panose="02010609060101010101" pitchFamily="49" charset="-122"/>
              </a:rPr>
              <a:t>汉明距离：</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两个（相同长度）字符串对应位置的不同字符的数量</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在一组字中，</a:t>
            </a:r>
            <a:r>
              <a:rPr lang="zh-CN" altLang="en-US" b="1" dirty="0">
                <a:latin typeface="楷体" panose="02010609060101010101" pitchFamily="49" charset="-122"/>
                <a:ea typeface="楷体" panose="02010609060101010101" pitchFamily="49" charset="-122"/>
              </a:rPr>
              <a:t>最小汉明距离</a:t>
            </a:r>
            <a:r>
              <a:rPr lang="zh-CN" altLang="en-US" dirty="0">
                <a:latin typeface="楷体" panose="02010609060101010101" pitchFamily="49" charset="-122"/>
                <a:ea typeface="楷体" panose="02010609060101010101" pitchFamily="49" charset="-122"/>
              </a:rPr>
              <a:t>是所有可能对中的最小的汉明距离</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比如</a:t>
            </a:r>
            <a:r>
              <a:rPr lang="en-US" altLang="zh-CN" dirty="0">
                <a:latin typeface="楷体" panose="02010609060101010101" pitchFamily="49" charset="-122"/>
                <a:ea typeface="楷体" panose="02010609060101010101" pitchFamily="49" charset="-122"/>
              </a:rPr>
              <a:t>000</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011</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101</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110</a:t>
            </a:r>
            <a:r>
              <a:rPr lang="zh-CN" altLang="en-US" dirty="0">
                <a:latin typeface="楷体" panose="02010609060101010101" pitchFamily="49" charset="-122"/>
                <a:ea typeface="楷体" panose="02010609060101010101" pitchFamily="49" charset="-122"/>
              </a:rPr>
              <a:t>的最小汉明距离是</a:t>
            </a:r>
            <a:r>
              <a:rPr lang="en-US" altLang="zh-CN" dirty="0">
                <a:latin typeface="楷体" panose="02010609060101010101" pitchFamily="49" charset="-122"/>
                <a:ea typeface="楷体" panose="02010609060101010101" pitchFamily="49" charset="-122"/>
              </a:rPr>
              <a:t>2</a:t>
            </a:r>
          </a:p>
          <a:p>
            <a:pPr marL="914400" lvl="1" indent="-317500" algn="l" rtl="0">
              <a:spcBef>
                <a:spcPts val="0"/>
              </a:spcBef>
              <a:spcAft>
                <a:spcPts val="0"/>
              </a:spcAft>
              <a:buSzPts val="1400"/>
              <a:buChar char="○"/>
            </a:pP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endParaRPr lang="en-US" altLang="zh-CN" dirty="0">
              <a:latin typeface="楷体" panose="02010609060101010101" pitchFamily="49" charset="-122"/>
              <a:ea typeface="楷体" panose="02010609060101010101" pitchFamily="49" charset="-122"/>
            </a:endParaRPr>
          </a:p>
          <a:p>
            <a:pPr marL="457200" lvl="0" indent="-342900" algn="l" rtl="0">
              <a:spcBef>
                <a:spcPts val="0"/>
              </a:spcBef>
              <a:spcAft>
                <a:spcPts val="0"/>
              </a:spcAft>
              <a:buSzPts val="1800"/>
              <a:buChar char="●"/>
            </a:pPr>
            <a:r>
              <a:rPr lang="zh-CN" altLang="en-US" dirty="0">
                <a:latin typeface="楷体" panose="02010609060101010101" pitchFamily="49" charset="-122"/>
                <a:ea typeface="楷体" panose="02010609060101010101" pitchFamily="49" charset="-122"/>
              </a:rPr>
              <a:t>简单奇偶校验：</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例：奇校验   发送端 </a:t>
            </a:r>
            <a:r>
              <a:rPr lang="en-US" altLang="zh-CN" dirty="0">
                <a:latin typeface="楷体" panose="02010609060101010101" pitchFamily="49" charset="-122"/>
                <a:ea typeface="楷体" panose="02010609060101010101" pitchFamily="49" charset="-122"/>
              </a:rPr>
              <a:t>0 010 ----</a:t>
            </a:r>
            <a:r>
              <a:rPr lang="en-US" altLang="zh-CN" dirty="0">
                <a:latin typeface="楷体" panose="02010609060101010101" pitchFamily="49" charset="-122"/>
                <a:ea typeface="楷体" panose="02010609060101010101" pitchFamily="49" charset="-122"/>
                <a:sym typeface="Wingdings" panose="05000000000000000000" pitchFamily="2" charset="2"/>
              </a:rPr>
              <a:t> </a:t>
            </a:r>
            <a:r>
              <a:rPr lang="zh-CN" altLang="en-US" dirty="0">
                <a:latin typeface="楷体" panose="02010609060101010101" pitchFamily="49" charset="-122"/>
                <a:ea typeface="楷体" panose="02010609060101010101" pitchFamily="49" charset="-122"/>
                <a:sym typeface="Wingdings" panose="05000000000000000000" pitchFamily="2" charset="2"/>
              </a:rPr>
              <a:t>接收端 对</a:t>
            </a:r>
            <a:r>
              <a:rPr lang="en-US" altLang="zh-CN" dirty="0">
                <a:latin typeface="楷体" panose="02010609060101010101" pitchFamily="49" charset="-122"/>
                <a:ea typeface="楷体" panose="02010609060101010101" pitchFamily="49" charset="-122"/>
                <a:sym typeface="Wingdings" panose="05000000000000000000" pitchFamily="2" charset="2"/>
              </a:rPr>
              <a:t>0010</a:t>
            </a:r>
            <a:r>
              <a:rPr lang="zh-CN" altLang="en-US" dirty="0">
                <a:latin typeface="楷体" panose="02010609060101010101" pitchFamily="49" charset="-122"/>
                <a:ea typeface="楷体" panose="02010609060101010101" pitchFamily="49" charset="-122"/>
                <a:sym typeface="Wingdings" panose="05000000000000000000" pitchFamily="2" charset="2"/>
              </a:rPr>
              <a:t>异或，得到结果</a:t>
            </a:r>
            <a:r>
              <a:rPr lang="en-US" altLang="zh-CN" dirty="0">
                <a:latin typeface="楷体" panose="02010609060101010101" pitchFamily="49" charset="-122"/>
                <a:ea typeface="楷体" panose="02010609060101010101" pitchFamily="49" charset="-122"/>
                <a:sym typeface="Wingdings" panose="05000000000000000000" pitchFamily="2" charset="2"/>
              </a:rPr>
              <a:t>1</a:t>
            </a:r>
            <a:r>
              <a:rPr lang="zh-CN" altLang="en-US" dirty="0">
                <a:latin typeface="楷体" panose="02010609060101010101" pitchFamily="49" charset="-122"/>
                <a:ea typeface="楷体" panose="02010609060101010101" pitchFamily="49" charset="-122"/>
                <a:sym typeface="Wingdings" panose="05000000000000000000" pitchFamily="2" charset="2"/>
              </a:rPr>
              <a:t>，符合奇校验</a:t>
            </a:r>
            <a:endParaRPr lang="en-US" altLang="zh-CN" dirty="0">
              <a:latin typeface="楷体" panose="02010609060101010101" pitchFamily="49" charset="-122"/>
              <a:ea typeface="楷体" panose="02010609060101010101" pitchFamily="49" charset="-122"/>
              <a:sym typeface="Wingdings" panose="05000000000000000000" pitchFamily="2" charset="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sym typeface="Wingdings" panose="05000000000000000000" pitchFamily="2" charset="2"/>
              </a:rPr>
              <a:t>奇偶校验只能检测单比特错误或奇数个错误。</a:t>
            </a:r>
            <a:r>
              <a:rPr lang="en-US" altLang="zh-CN" dirty="0">
                <a:latin typeface="楷体" panose="02010609060101010101" pitchFamily="49" charset="-122"/>
                <a:ea typeface="楷体" panose="02010609060101010101" pitchFamily="49" charset="-122"/>
              </a:rPr>
              <a:t> </a:t>
            </a:r>
            <a:endParaRPr lang="zh-CN" altLang="en-US" dirty="0">
              <a:latin typeface="楷体" panose="02010609060101010101" pitchFamily="49" charset="-122"/>
              <a:ea typeface="楷体" panose="02010609060101010101" pitchFamily="49" charset="-122"/>
            </a:endParaRPr>
          </a:p>
        </p:txBody>
      </p:sp>
      <p:sp>
        <p:nvSpPr>
          <p:cNvPr id="107" name="Google Shape;107;p1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3" name="图片 2">
            <a:extLst>
              <a:ext uri="{FF2B5EF4-FFF2-40B4-BE49-F238E27FC236}">
                <a16:creationId xmlns:a16="http://schemas.microsoft.com/office/drawing/2014/main" id="{2110C616-948A-3433-2140-841E70701DDB}"/>
              </a:ext>
            </a:extLst>
          </p:cNvPr>
          <p:cNvPicPr>
            <a:picLocks noChangeAspect="1"/>
          </p:cNvPicPr>
          <p:nvPr/>
        </p:nvPicPr>
        <p:blipFill rotWithShape="1">
          <a:blip r:embed="rId3"/>
          <a:srcRect t="10543"/>
          <a:stretch/>
        </p:blipFill>
        <p:spPr>
          <a:xfrm>
            <a:off x="3916906" y="2100852"/>
            <a:ext cx="5227093" cy="799068"/>
          </a:xfrm>
          <a:prstGeom prst="rect">
            <a:avLst/>
          </a:prstGeom>
        </p:spPr>
      </p:pic>
      <p:pic>
        <p:nvPicPr>
          <p:cNvPr id="5" name="图片 4">
            <a:extLst>
              <a:ext uri="{FF2B5EF4-FFF2-40B4-BE49-F238E27FC236}">
                <a16:creationId xmlns:a16="http://schemas.microsoft.com/office/drawing/2014/main" id="{3EA9A4A2-72D4-04AC-F152-ADFCF4BAAC81}"/>
              </a:ext>
            </a:extLst>
          </p:cNvPr>
          <p:cNvPicPr>
            <a:picLocks noChangeAspect="1"/>
          </p:cNvPicPr>
          <p:nvPr/>
        </p:nvPicPr>
        <p:blipFill>
          <a:blip r:embed="rId4"/>
          <a:stretch>
            <a:fillRect/>
          </a:stretch>
        </p:blipFill>
        <p:spPr>
          <a:xfrm>
            <a:off x="7030686" y="1374604"/>
            <a:ext cx="1552575" cy="438150"/>
          </a:xfrm>
          <a:prstGeom prst="rect">
            <a:avLst/>
          </a:prstGeom>
        </p:spPr>
      </p:pic>
    </p:spTree>
    <p:extLst>
      <p:ext uri="{BB962C8B-B14F-4D97-AF65-F5344CB8AC3E}">
        <p14:creationId xmlns:p14="http://schemas.microsoft.com/office/powerpoint/2010/main" val="929400319"/>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7334</TotalTime>
  <Words>4709</Words>
  <Application>Microsoft Office PowerPoint</Application>
  <PresentationFormat>全屏显示(16:9)</PresentationFormat>
  <Paragraphs>185</Paragraphs>
  <Slides>18</Slides>
  <Notes>18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Times New Roman</vt:lpstr>
      <vt:lpstr>微软雅黑</vt:lpstr>
      <vt:lpstr>楷体</vt:lpstr>
      <vt:lpstr>Roboto</vt:lpstr>
      <vt:lpstr>Arial</vt:lpstr>
      <vt:lpstr>Geometric</vt:lpstr>
      <vt:lpstr>Soft Errors</vt:lpstr>
      <vt:lpstr>软错误概述</vt:lpstr>
      <vt:lpstr>Soft Errors</vt:lpstr>
      <vt:lpstr>Soft Errors</vt:lpstr>
      <vt:lpstr>Soft Errors</vt:lpstr>
      <vt:lpstr>Soft Errors</vt:lpstr>
      <vt:lpstr>检错和纠错</vt:lpstr>
      <vt:lpstr>Soft Errors</vt:lpstr>
      <vt:lpstr>Soft Errors</vt:lpstr>
      <vt:lpstr>Soft Errors</vt:lpstr>
      <vt:lpstr>Soft Errors</vt:lpstr>
      <vt:lpstr>冗余</vt:lpstr>
      <vt:lpstr>Soft Errors</vt:lpstr>
      <vt:lpstr>Soft Errors</vt:lpstr>
      <vt:lpstr>错误恢复</vt:lpstr>
      <vt:lpstr>Soft Errors</vt:lpstr>
      <vt:lpstr>架构可靠性评估</vt:lpstr>
      <vt:lpstr>Soft Errors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Chisel Breakdown </dc:title>
  <cp:lastModifiedBy>清 风</cp:lastModifiedBy>
  <cp:revision>324</cp:revision>
  <dcterms:modified xsi:type="dcterms:W3CDTF">2022-06-20T10:23:20Z</dcterms:modified>
</cp:coreProperties>
</file>