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75" r:id="rId3"/>
    <p:sldId id="492" r:id="rId4"/>
    <p:sldId id="493" r:id="rId5"/>
    <p:sldId id="494" r:id="rId6"/>
    <p:sldId id="495" r:id="rId7"/>
  </p:sldIdLst>
  <p:sldSz cx="9144000" cy="6858000" type="screen4x3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Franklin Gothic Book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orient="horz" pos="686">
          <p15:clr>
            <a:srgbClr val="A4A3A4"/>
          </p15:clr>
        </p15:guide>
        <p15:guide id="5" orient="horz" pos="1003">
          <p15:clr>
            <a:srgbClr val="A4A3A4"/>
          </p15:clr>
        </p15:guide>
        <p15:guide id="6" orient="horz" pos="1298">
          <p15:clr>
            <a:srgbClr val="A4A3A4"/>
          </p15:clr>
        </p15:guide>
        <p15:guide id="7" orient="horz" pos="2727">
          <p15:clr>
            <a:srgbClr val="A4A3A4"/>
          </p15:clr>
        </p15:guide>
        <p15:guide id="8" orient="horz" pos="1570">
          <p15:clr>
            <a:srgbClr val="A4A3A4"/>
          </p15:clr>
        </p15:guide>
        <p15:guide id="9" pos="68">
          <p15:clr>
            <a:srgbClr val="A4A3A4"/>
          </p15:clr>
        </p15:guide>
        <p15:guide id="10" pos="5692">
          <p15:clr>
            <a:srgbClr val="A4A3A4"/>
          </p15:clr>
        </p15:guide>
        <p15:guide id="11" pos="5239">
          <p15:clr>
            <a:srgbClr val="A4A3A4"/>
          </p15:clr>
        </p15:guide>
        <p15:guide id="12" pos="680">
          <p15:clr>
            <a:srgbClr val="A4A3A4"/>
          </p15:clr>
        </p15:guide>
        <p15:guide id="13" pos="2245">
          <p15:clr>
            <a:srgbClr val="A4A3A4"/>
          </p15:clr>
        </p15:guide>
        <p15:guide id="14" pos="2880">
          <p15:clr>
            <a:srgbClr val="A4A3A4"/>
          </p15:clr>
        </p15:guide>
        <p15:guide id="15" pos="226">
          <p15:clr>
            <a:srgbClr val="A4A3A4"/>
          </p15:clr>
        </p15:guide>
        <p15:guide id="16" pos="5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0F0F0"/>
    <a:srgbClr val="FF5050"/>
    <a:srgbClr val="0000FF"/>
    <a:srgbClr val="009900"/>
    <a:srgbClr val="006600"/>
    <a:srgbClr val="B3D9FF"/>
    <a:srgbClr val="FFFF99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90" autoAdjust="0"/>
  </p:normalViewPr>
  <p:slideViewPr>
    <p:cSldViewPr showGuides="1">
      <p:cViewPr varScale="1">
        <p:scale>
          <a:sx n="111" d="100"/>
          <a:sy n="111" d="100"/>
        </p:scale>
        <p:origin x="924" y="114"/>
      </p:cViewPr>
      <p:guideLst>
        <p:guide orient="horz" pos="2409"/>
        <p:guide orient="horz" pos="527"/>
        <p:guide orient="horz" pos="4042"/>
        <p:guide orient="horz" pos="686"/>
        <p:guide orient="horz" pos="1003"/>
        <p:guide orient="horz" pos="1298"/>
        <p:guide orient="horz" pos="2727"/>
        <p:guide orient="horz" pos="1570"/>
        <p:guide pos="68"/>
        <p:guide pos="5692"/>
        <p:guide pos="5239"/>
        <p:guide pos="680"/>
        <p:guide pos="2245"/>
        <p:guide pos="2880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0ED964C8-345C-440D-92B9-D64C509E3861}" type="datetimeFigureOut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1815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1815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093633A-045C-4665-93AF-18DF92B9DB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60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D65DD7-3E8E-4928-9330-67B77BDC55CE}" type="datetimeFigureOut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01" tIns="45551" rIns="91101" bIns="4555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101" tIns="45551" rIns="91101" bIns="4555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815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1815"/>
            <a:ext cx="2950529" cy="495933"/>
          </a:xfrm>
          <a:prstGeom prst="rect">
            <a:avLst/>
          </a:prstGeom>
        </p:spPr>
        <p:txBody>
          <a:bodyPr vert="horz" lIns="91101" tIns="45551" rIns="91101" bIns="455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900996-93F9-456A-BCAA-7301A51AA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20CEB-1450-406B-A0F2-41FAA58E57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20CEB-1450-406B-A0F2-41FAA58E57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20CEB-1450-406B-A0F2-41FAA58E57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20CEB-1450-406B-A0F2-41FAA58E57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0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20CEB-1450-406B-A0F2-41FAA58E57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6"/>
          <p:cNvSpPr/>
          <p:nvPr/>
        </p:nvSpPr>
        <p:spPr>
          <a:xfrm>
            <a:off x="0" y="4752975"/>
            <a:ext cx="3571875" cy="210502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>
          <a:xfrm>
            <a:off x="-1588" y="4752975"/>
            <a:ext cx="9145588" cy="21050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3348353 w 3352800"/>
              <a:gd name="connsiteY1" fmla="*/ 38571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631">
                <a:moveTo>
                  <a:pt x="0" y="2002631"/>
                </a:moveTo>
                <a:lnTo>
                  <a:pt x="3348353" y="38571"/>
                </a:lnTo>
                <a:lnTo>
                  <a:pt x="3352800" y="0"/>
                </a:lnTo>
                <a:lnTo>
                  <a:pt x="3352800" y="2002631"/>
                </a:lnTo>
                <a:lnTo>
                  <a:pt x="0" y="2002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6" name="Picture 4" descr="http://www.inter-m.com/kr/images/company/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833192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171749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3175" y="6497638"/>
            <a:ext cx="1586843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문서번호</a:t>
            </a:r>
            <a:r>
              <a:rPr lang="en-US" altLang="ko-KR" dirty="0"/>
              <a:t>: C0102-01</a:t>
            </a:r>
            <a:endParaRPr lang="ko-KR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431CC-8DFD-4230-84A3-3C2DAE477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587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5589-4D55-4EFB-B289-1BB407B6929A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C627B-FCE9-408F-B579-2FDF8E0F0F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54379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A1D4-1CD5-40D2-B7C3-106D80920341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C74A-C6C6-44DE-983C-EC6CD7219E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89555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1AB8D-D371-40CA-A0A9-51671199C5AA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E466-EEB9-491D-B24F-8B695BC6D84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64458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6" name="Picture 4" descr="http://www.inter-m.com/kr/images/company/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C44D4-C171-4D25-8D9B-A85A6A413DC5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5CCFD-2985-4E7F-AD8D-D714BDA410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456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5CCE0-650C-492C-B7A7-E6DB4E567805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70B39-7019-4B11-94B9-3D210A0B2D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91717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9742-A1B6-44F5-9BC5-54595F1AAB3F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8C885-ABF2-44B0-8F4B-8DC4E9ADABE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14172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5A8E2-FB0E-46CD-9EAD-773E5957A6F8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086D-C611-4C89-90AE-F7B39F119B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98533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B025A-5B8B-4912-8E6F-2BB5FFF23437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B62E-7DB4-4857-B2B4-9F422C329D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1336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7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7" name="Picture 4" descr="http://www.inter-m.com/kr/images/company/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35F26-E02B-40B3-943B-6769696CE688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C81630-F044-4C8A-A3A8-B32AC46757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481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7" name="Picture 4" descr="http://www.inter-m.com/kr/images/company/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4388-E2EE-497F-AA6D-8F33C79C12C5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D72EF-E605-4DB2-A9B7-BD4D83FBCF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110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497638"/>
            <a:ext cx="3575050" cy="36036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ea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0" y="6497638"/>
            <a:ext cx="9145588" cy="3603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ea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175" y="6497638"/>
            <a:ext cx="1230313" cy="198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DE5853D-1BEF-468B-BFA0-870350337201}" type="datetime1">
              <a:rPr lang="ko-KR" altLang="en-US"/>
              <a:pPr>
                <a:defRPr/>
              </a:pPr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4888" y="6518275"/>
            <a:ext cx="4724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 cap="all" spc="200" baseline="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DPA-50E, HEM-6300, HEM-6500 </a:t>
            </a:r>
            <a:r>
              <a:rPr lang="ko-KR" altLang="en-US"/>
              <a:t>인정회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250" y="6518275"/>
            <a:ext cx="323850" cy="32385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F752E53-A669-421A-B4F6-C24E5989C0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3" name="Picture 4" descr="http://www.inter-m.com/kr/images/company/logo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1" r:id="rId2"/>
    <p:sldLayoutId id="2147484839" r:id="rId3"/>
    <p:sldLayoutId id="2147484832" r:id="rId4"/>
    <p:sldLayoutId id="2147484833" r:id="rId5"/>
    <p:sldLayoutId id="2147484834" r:id="rId6"/>
    <p:sldLayoutId id="2147484835" r:id="rId7"/>
    <p:sldLayoutId id="2147484840" r:id="rId8"/>
    <p:sldLayoutId id="2147484841" r:id="rId9"/>
    <p:sldLayoutId id="2147484836" r:id="rId10"/>
    <p:sldLayoutId id="2147484837" r:id="rId11"/>
  </p:sldLayoutIdLst>
  <p:transition>
    <p:wipe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ts val="8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173038" indent="-173038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401638" indent="-16351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630238" indent="-16351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858838" indent="-173038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1511660" y="1721619"/>
            <a:ext cx="6408738" cy="1203325"/>
          </a:xfrm>
        </p:spPr>
        <p:txBody>
          <a:bodyPr anchor="ctr"/>
          <a:lstStyle/>
          <a:p>
            <a:pPr algn="ctr" eaLnBrk="1" hangingPunct="1"/>
            <a:r>
              <a:rPr lang="ko-KR" altLang="en-US" sz="3000" b="1" dirty="0"/>
              <a:t>안전부품 설계변경 프로세스 개선안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6196" y="5769260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기획팀</a:t>
            </a:r>
          </a:p>
        </p:txBody>
      </p:sp>
      <p:sp>
        <p:nvSpPr>
          <p:cNvPr id="4" name="Rectangle 110"/>
          <p:cNvSpPr>
            <a:spLocks noChangeArrowheads="1"/>
          </p:cNvSpPr>
          <p:nvPr/>
        </p:nvSpPr>
        <p:spPr bwMode="gray">
          <a:xfrm>
            <a:off x="2780827" y="2888940"/>
            <a:ext cx="35913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98000" anchor="t"/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marL="0" indent="0" eaLnBrk="1" hangingPunct="1">
              <a:spcBef>
                <a:spcPts val="300"/>
              </a:spcBef>
            </a:pPr>
            <a:r>
              <a:rPr lang="en-US" altLang="ko-KR" sz="1700" dirty="0"/>
              <a:t>1. </a:t>
            </a:r>
            <a:r>
              <a:rPr lang="ko-KR" altLang="en-US" sz="1700" dirty="0"/>
              <a:t>설계 변경 프로세스</a:t>
            </a:r>
          </a:p>
          <a:p>
            <a:pPr marL="0" indent="0" eaLnBrk="1" hangingPunct="1">
              <a:spcBef>
                <a:spcPts val="300"/>
              </a:spcBef>
            </a:pPr>
            <a:r>
              <a:rPr lang="en-US" altLang="ko-KR" sz="1700" dirty="0"/>
              <a:t>2. </a:t>
            </a:r>
            <a:r>
              <a:rPr lang="ko-KR" altLang="en-US" sz="1700" dirty="0"/>
              <a:t>연구소 또는 생산기술 </a:t>
            </a:r>
            <a:r>
              <a:rPr lang="ko-KR" altLang="en-US" sz="1700" dirty="0" err="1"/>
              <a:t>검토시</a:t>
            </a:r>
            <a:r>
              <a:rPr lang="ko-KR" altLang="en-US" sz="1700" dirty="0"/>
              <a:t> 문제점</a:t>
            </a:r>
          </a:p>
          <a:p>
            <a:pPr marL="0" indent="0" eaLnBrk="1" hangingPunct="1">
              <a:spcBef>
                <a:spcPts val="300"/>
              </a:spcBef>
            </a:pPr>
            <a:r>
              <a:rPr lang="en-US" altLang="ko-KR" sz="1700" dirty="0"/>
              <a:t>3. </a:t>
            </a:r>
            <a:r>
              <a:rPr lang="ko-KR" altLang="en-US" sz="1700" dirty="0"/>
              <a:t>설계 변경 프로세스 대책</a:t>
            </a:r>
            <a:endParaRPr lang="en-US" altLang="ko-KR" sz="1700" dirty="0"/>
          </a:p>
          <a:p>
            <a:pPr marL="0" indent="0" eaLnBrk="1" hangingPunct="1">
              <a:spcBef>
                <a:spcPts val="300"/>
              </a:spcBef>
            </a:pPr>
            <a:r>
              <a:rPr lang="en-US" altLang="ko-KR" sz="1700" dirty="0"/>
              <a:t>4. </a:t>
            </a:r>
            <a:r>
              <a:rPr lang="ko-KR" altLang="en-US" sz="1700" dirty="0"/>
              <a:t>기대효과</a:t>
            </a:r>
            <a:endParaRPr lang="en-US" altLang="ko-KR" sz="1700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 flipH="1">
            <a:off x="0" y="656692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DCA6DA1-5364-4911-8511-FB9A2E44D61F}" type="slidenum">
              <a:rPr lang="ko-KR" altLang="en-US" sz="1200" b="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ko-KR" altLang="en-US" sz="1200" b="0">
              <a:solidFill>
                <a:srgbClr val="FFFFFF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ACD822D-008E-4303-3D23-78665356ED02}"/>
              </a:ext>
            </a:extLst>
          </p:cNvPr>
          <p:cNvSpPr/>
          <p:nvPr/>
        </p:nvSpPr>
        <p:spPr>
          <a:xfrm>
            <a:off x="523414" y="1428030"/>
            <a:ext cx="1005297" cy="850820"/>
          </a:xfrm>
          <a:custGeom>
            <a:avLst/>
            <a:gdLst>
              <a:gd name="connsiteX0" fmla="*/ 0 w 1454251"/>
              <a:gd name="connsiteY0" fmla="*/ 85082 h 850820"/>
              <a:gd name="connsiteX1" fmla="*/ 85082 w 1454251"/>
              <a:gd name="connsiteY1" fmla="*/ 0 h 850820"/>
              <a:gd name="connsiteX2" fmla="*/ 1369169 w 1454251"/>
              <a:gd name="connsiteY2" fmla="*/ 0 h 850820"/>
              <a:gd name="connsiteX3" fmla="*/ 1454251 w 1454251"/>
              <a:gd name="connsiteY3" fmla="*/ 85082 h 850820"/>
              <a:gd name="connsiteX4" fmla="*/ 1454251 w 1454251"/>
              <a:gd name="connsiteY4" fmla="*/ 765738 h 850820"/>
              <a:gd name="connsiteX5" fmla="*/ 1369169 w 1454251"/>
              <a:gd name="connsiteY5" fmla="*/ 850820 h 850820"/>
              <a:gd name="connsiteX6" fmla="*/ 85082 w 1454251"/>
              <a:gd name="connsiteY6" fmla="*/ 850820 h 850820"/>
              <a:gd name="connsiteX7" fmla="*/ 0 w 1454251"/>
              <a:gd name="connsiteY7" fmla="*/ 765738 h 850820"/>
              <a:gd name="connsiteX8" fmla="*/ 0 w 1454251"/>
              <a:gd name="connsiteY8" fmla="*/ 85082 h 8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251" h="850820">
                <a:moveTo>
                  <a:pt x="0" y="85082"/>
                </a:moveTo>
                <a:cubicBezTo>
                  <a:pt x="0" y="38093"/>
                  <a:pt x="38093" y="0"/>
                  <a:pt x="85082" y="0"/>
                </a:cubicBezTo>
                <a:lnTo>
                  <a:pt x="1369169" y="0"/>
                </a:lnTo>
                <a:cubicBezTo>
                  <a:pt x="1416158" y="0"/>
                  <a:pt x="1454251" y="38093"/>
                  <a:pt x="1454251" y="85082"/>
                </a:cubicBezTo>
                <a:lnTo>
                  <a:pt x="1454251" y="765738"/>
                </a:lnTo>
                <a:cubicBezTo>
                  <a:pt x="1454251" y="812727"/>
                  <a:pt x="1416158" y="850820"/>
                  <a:pt x="1369169" y="850820"/>
                </a:cubicBezTo>
                <a:lnTo>
                  <a:pt x="85082" y="850820"/>
                </a:lnTo>
                <a:cubicBezTo>
                  <a:pt x="38093" y="850820"/>
                  <a:pt x="0" y="812727"/>
                  <a:pt x="0" y="765738"/>
                </a:cubicBezTo>
                <a:lnTo>
                  <a:pt x="0" y="850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8232" rIns="78232" bIns="79200" numCol="1" spcCol="1270" anchor="ctr" anchorCtr="1">
            <a:noAutofit/>
          </a:bodyPr>
          <a:lstStyle/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100" b="1" kern="1200" dirty="0">
                <a:latin typeface="맑은 고딕" pitchFamily="50" charset="-127"/>
                <a:ea typeface="맑은 고딕" pitchFamily="50" charset="-127"/>
              </a:rPr>
              <a:t>ECR </a:t>
            </a:r>
            <a:r>
              <a:rPr lang="ko-KR" altLang="en-US" sz="1100" b="1" kern="1200" dirty="0"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100" b="1" kern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DE64334-6EBF-2CAF-0BFB-34255971B956}"/>
              </a:ext>
            </a:extLst>
          </p:cNvPr>
          <p:cNvSpPr/>
          <p:nvPr/>
        </p:nvSpPr>
        <p:spPr>
          <a:xfrm>
            <a:off x="1655676" y="1678400"/>
            <a:ext cx="534675" cy="362066"/>
          </a:xfrm>
          <a:custGeom>
            <a:avLst/>
            <a:gdLst>
              <a:gd name="connsiteX0" fmla="*/ 0 w 534675"/>
              <a:gd name="connsiteY0" fmla="*/ 72413 h 362066"/>
              <a:gd name="connsiteX1" fmla="*/ 353642 w 534675"/>
              <a:gd name="connsiteY1" fmla="*/ 72413 h 362066"/>
              <a:gd name="connsiteX2" fmla="*/ 353642 w 534675"/>
              <a:gd name="connsiteY2" fmla="*/ 0 h 362066"/>
              <a:gd name="connsiteX3" fmla="*/ 534675 w 534675"/>
              <a:gd name="connsiteY3" fmla="*/ 181033 h 362066"/>
              <a:gd name="connsiteX4" fmla="*/ 353642 w 534675"/>
              <a:gd name="connsiteY4" fmla="*/ 362066 h 362066"/>
              <a:gd name="connsiteX5" fmla="*/ 353642 w 534675"/>
              <a:gd name="connsiteY5" fmla="*/ 289653 h 362066"/>
              <a:gd name="connsiteX6" fmla="*/ 0 w 534675"/>
              <a:gd name="connsiteY6" fmla="*/ 289653 h 362066"/>
              <a:gd name="connsiteX7" fmla="*/ 0 w 534675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75" h="362066">
                <a:moveTo>
                  <a:pt x="0" y="72413"/>
                </a:moveTo>
                <a:lnTo>
                  <a:pt x="353642" y="72413"/>
                </a:lnTo>
                <a:lnTo>
                  <a:pt x="353642" y="0"/>
                </a:lnTo>
                <a:lnTo>
                  <a:pt x="534675" y="181033"/>
                </a:lnTo>
                <a:lnTo>
                  <a:pt x="353642" y="362066"/>
                </a:lnTo>
                <a:lnTo>
                  <a:pt x="353642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ACE769B-A367-71A1-E5FB-8FB849CD5AB1}"/>
              </a:ext>
            </a:extLst>
          </p:cNvPr>
          <p:cNvSpPr/>
          <p:nvPr/>
        </p:nvSpPr>
        <p:spPr>
          <a:xfrm>
            <a:off x="2283655" y="1434023"/>
            <a:ext cx="1005298" cy="850820"/>
          </a:xfrm>
          <a:custGeom>
            <a:avLst/>
            <a:gdLst>
              <a:gd name="connsiteX0" fmla="*/ 0 w 1454251"/>
              <a:gd name="connsiteY0" fmla="*/ 85082 h 850820"/>
              <a:gd name="connsiteX1" fmla="*/ 85082 w 1454251"/>
              <a:gd name="connsiteY1" fmla="*/ 0 h 850820"/>
              <a:gd name="connsiteX2" fmla="*/ 1369169 w 1454251"/>
              <a:gd name="connsiteY2" fmla="*/ 0 h 850820"/>
              <a:gd name="connsiteX3" fmla="*/ 1454251 w 1454251"/>
              <a:gd name="connsiteY3" fmla="*/ 85082 h 850820"/>
              <a:gd name="connsiteX4" fmla="*/ 1454251 w 1454251"/>
              <a:gd name="connsiteY4" fmla="*/ 765738 h 850820"/>
              <a:gd name="connsiteX5" fmla="*/ 1369169 w 1454251"/>
              <a:gd name="connsiteY5" fmla="*/ 850820 h 850820"/>
              <a:gd name="connsiteX6" fmla="*/ 85082 w 1454251"/>
              <a:gd name="connsiteY6" fmla="*/ 850820 h 850820"/>
              <a:gd name="connsiteX7" fmla="*/ 0 w 1454251"/>
              <a:gd name="connsiteY7" fmla="*/ 765738 h 850820"/>
              <a:gd name="connsiteX8" fmla="*/ 0 w 1454251"/>
              <a:gd name="connsiteY8" fmla="*/ 85082 h 8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251" h="850820">
                <a:moveTo>
                  <a:pt x="0" y="85082"/>
                </a:moveTo>
                <a:cubicBezTo>
                  <a:pt x="0" y="38093"/>
                  <a:pt x="38093" y="0"/>
                  <a:pt x="85082" y="0"/>
                </a:cubicBezTo>
                <a:lnTo>
                  <a:pt x="1369169" y="0"/>
                </a:lnTo>
                <a:cubicBezTo>
                  <a:pt x="1416158" y="0"/>
                  <a:pt x="1454251" y="38093"/>
                  <a:pt x="1454251" y="85082"/>
                </a:cubicBezTo>
                <a:lnTo>
                  <a:pt x="1454251" y="765738"/>
                </a:lnTo>
                <a:cubicBezTo>
                  <a:pt x="1454251" y="812727"/>
                  <a:pt x="1416158" y="850820"/>
                  <a:pt x="1369169" y="850820"/>
                </a:cubicBezTo>
                <a:lnTo>
                  <a:pt x="85082" y="850820"/>
                </a:lnTo>
                <a:cubicBezTo>
                  <a:pt x="38093" y="850820"/>
                  <a:pt x="0" y="812727"/>
                  <a:pt x="0" y="765738"/>
                </a:cubicBezTo>
                <a:lnTo>
                  <a:pt x="0" y="850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3546033"/>
              <a:satOff val="-153"/>
              <a:lumOff val="-6994"/>
              <a:alphaOff val="0"/>
            </a:schemeClr>
          </a:fillRef>
          <a:effectRef idx="3">
            <a:schemeClr val="accent5">
              <a:hueOff val="3546033"/>
              <a:satOff val="-153"/>
              <a:lumOff val="-69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8232" rIns="78232" bIns="79200" numCol="1" spcCol="1270" anchor="ctr" anchorCtr="1">
            <a:noAutofit/>
          </a:bodyPr>
          <a:lstStyle/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kern="1200" dirty="0">
                <a:latin typeface="맑은 고딕" pitchFamily="50" charset="-127"/>
                <a:ea typeface="맑은 고딕" pitchFamily="50" charset="-127"/>
              </a:rPr>
              <a:t>접수 </a:t>
            </a:r>
            <a:endParaRPr lang="en-US" altLang="ko-KR" sz="1100" b="1" kern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DA0BB25-79B3-B34C-7D3A-A9B502D265A6}"/>
              </a:ext>
            </a:extLst>
          </p:cNvPr>
          <p:cNvSpPr/>
          <p:nvPr/>
        </p:nvSpPr>
        <p:spPr>
          <a:xfrm>
            <a:off x="6843603" y="1668369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5319050"/>
              <a:satOff val="-230"/>
              <a:lumOff val="-10491"/>
              <a:alphaOff val="0"/>
            </a:schemeClr>
          </a:fillRef>
          <a:effectRef idx="3">
            <a:schemeClr val="accent5">
              <a:hueOff val="5319050"/>
              <a:satOff val="-230"/>
              <a:lumOff val="-104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326ED7A-ADCE-2AE0-B7E7-3FB0C39A84D3}"/>
              </a:ext>
            </a:extLst>
          </p:cNvPr>
          <p:cNvSpPr/>
          <p:nvPr/>
        </p:nvSpPr>
        <p:spPr>
          <a:xfrm>
            <a:off x="7455362" y="1418504"/>
            <a:ext cx="1005298" cy="850820"/>
          </a:xfrm>
          <a:custGeom>
            <a:avLst/>
            <a:gdLst>
              <a:gd name="connsiteX0" fmla="*/ 0 w 1454251"/>
              <a:gd name="connsiteY0" fmla="*/ 85082 h 850820"/>
              <a:gd name="connsiteX1" fmla="*/ 85082 w 1454251"/>
              <a:gd name="connsiteY1" fmla="*/ 0 h 850820"/>
              <a:gd name="connsiteX2" fmla="*/ 1369169 w 1454251"/>
              <a:gd name="connsiteY2" fmla="*/ 0 h 850820"/>
              <a:gd name="connsiteX3" fmla="*/ 1454251 w 1454251"/>
              <a:gd name="connsiteY3" fmla="*/ 85082 h 850820"/>
              <a:gd name="connsiteX4" fmla="*/ 1454251 w 1454251"/>
              <a:gd name="connsiteY4" fmla="*/ 765738 h 850820"/>
              <a:gd name="connsiteX5" fmla="*/ 1369169 w 1454251"/>
              <a:gd name="connsiteY5" fmla="*/ 850820 h 850820"/>
              <a:gd name="connsiteX6" fmla="*/ 85082 w 1454251"/>
              <a:gd name="connsiteY6" fmla="*/ 850820 h 850820"/>
              <a:gd name="connsiteX7" fmla="*/ 0 w 1454251"/>
              <a:gd name="connsiteY7" fmla="*/ 765738 h 850820"/>
              <a:gd name="connsiteX8" fmla="*/ 0 w 1454251"/>
              <a:gd name="connsiteY8" fmla="*/ 85082 h 8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251" h="850820">
                <a:moveTo>
                  <a:pt x="0" y="85082"/>
                </a:moveTo>
                <a:cubicBezTo>
                  <a:pt x="0" y="38093"/>
                  <a:pt x="38093" y="0"/>
                  <a:pt x="85082" y="0"/>
                </a:cubicBezTo>
                <a:lnTo>
                  <a:pt x="1369169" y="0"/>
                </a:lnTo>
                <a:cubicBezTo>
                  <a:pt x="1416158" y="0"/>
                  <a:pt x="1454251" y="38093"/>
                  <a:pt x="1454251" y="85082"/>
                </a:cubicBezTo>
                <a:lnTo>
                  <a:pt x="1454251" y="765738"/>
                </a:lnTo>
                <a:cubicBezTo>
                  <a:pt x="1454251" y="812727"/>
                  <a:pt x="1416158" y="850820"/>
                  <a:pt x="1369169" y="850820"/>
                </a:cubicBezTo>
                <a:lnTo>
                  <a:pt x="85082" y="850820"/>
                </a:lnTo>
                <a:cubicBezTo>
                  <a:pt x="38093" y="850820"/>
                  <a:pt x="0" y="812727"/>
                  <a:pt x="0" y="765738"/>
                </a:cubicBezTo>
                <a:lnTo>
                  <a:pt x="0" y="850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7092066"/>
              <a:satOff val="-307"/>
              <a:lumOff val="-13987"/>
              <a:alphaOff val="0"/>
            </a:schemeClr>
          </a:fillRef>
          <a:effectRef idx="3">
            <a:schemeClr val="accent5">
              <a:hueOff val="7092066"/>
              <a:satOff val="-307"/>
              <a:lumOff val="-139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8232" rIns="78232" bIns="79200" numCol="1" spcCol="1270" anchor="ctr" anchorCtr="1">
            <a:noAutofit/>
          </a:bodyPr>
          <a:lstStyle/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kern="1200" dirty="0">
                <a:latin typeface="맑은 고딕" pitchFamily="50" charset="-127"/>
                <a:ea typeface="맑은 고딕" pitchFamily="50" charset="-127"/>
              </a:rPr>
              <a:t>품질경영팀</a:t>
            </a:r>
            <a:endParaRPr lang="en-US" altLang="ko-KR" sz="1100" b="1" kern="12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검증</a:t>
            </a:r>
            <a:endParaRPr lang="ko-KR" altLang="en-US" sz="1100" b="1" kern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5780BB1-8B7D-BEAC-B135-FBF44326EFD8}"/>
              </a:ext>
            </a:extLst>
          </p:cNvPr>
          <p:cNvSpPr/>
          <p:nvPr/>
        </p:nvSpPr>
        <p:spPr>
          <a:xfrm>
            <a:off x="5153171" y="1668369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E7CD2B6-3A91-9321-1E32-87B8742CB39F}"/>
              </a:ext>
            </a:extLst>
          </p:cNvPr>
          <p:cNvSpPr/>
          <p:nvPr/>
        </p:nvSpPr>
        <p:spPr>
          <a:xfrm>
            <a:off x="5764930" y="1423992"/>
            <a:ext cx="1001584" cy="850820"/>
          </a:xfrm>
          <a:custGeom>
            <a:avLst/>
            <a:gdLst>
              <a:gd name="connsiteX0" fmla="*/ 0 w 1454251"/>
              <a:gd name="connsiteY0" fmla="*/ 85082 h 850820"/>
              <a:gd name="connsiteX1" fmla="*/ 85082 w 1454251"/>
              <a:gd name="connsiteY1" fmla="*/ 0 h 850820"/>
              <a:gd name="connsiteX2" fmla="*/ 1369169 w 1454251"/>
              <a:gd name="connsiteY2" fmla="*/ 0 h 850820"/>
              <a:gd name="connsiteX3" fmla="*/ 1454251 w 1454251"/>
              <a:gd name="connsiteY3" fmla="*/ 85082 h 850820"/>
              <a:gd name="connsiteX4" fmla="*/ 1454251 w 1454251"/>
              <a:gd name="connsiteY4" fmla="*/ 765738 h 850820"/>
              <a:gd name="connsiteX5" fmla="*/ 1369169 w 1454251"/>
              <a:gd name="connsiteY5" fmla="*/ 850820 h 850820"/>
              <a:gd name="connsiteX6" fmla="*/ 85082 w 1454251"/>
              <a:gd name="connsiteY6" fmla="*/ 850820 h 850820"/>
              <a:gd name="connsiteX7" fmla="*/ 0 w 1454251"/>
              <a:gd name="connsiteY7" fmla="*/ 765738 h 850820"/>
              <a:gd name="connsiteX8" fmla="*/ 0 w 1454251"/>
              <a:gd name="connsiteY8" fmla="*/ 85082 h 8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251" h="850820">
                <a:moveTo>
                  <a:pt x="0" y="85082"/>
                </a:moveTo>
                <a:cubicBezTo>
                  <a:pt x="0" y="38093"/>
                  <a:pt x="38093" y="0"/>
                  <a:pt x="85082" y="0"/>
                </a:cubicBezTo>
                <a:lnTo>
                  <a:pt x="1369169" y="0"/>
                </a:lnTo>
                <a:cubicBezTo>
                  <a:pt x="1416158" y="0"/>
                  <a:pt x="1454251" y="38093"/>
                  <a:pt x="1454251" y="85082"/>
                </a:cubicBezTo>
                <a:lnTo>
                  <a:pt x="1454251" y="765738"/>
                </a:lnTo>
                <a:cubicBezTo>
                  <a:pt x="1454251" y="812727"/>
                  <a:pt x="1416158" y="850820"/>
                  <a:pt x="1369169" y="850820"/>
                </a:cubicBezTo>
                <a:lnTo>
                  <a:pt x="85082" y="850820"/>
                </a:lnTo>
                <a:cubicBezTo>
                  <a:pt x="38093" y="850820"/>
                  <a:pt x="0" y="812727"/>
                  <a:pt x="0" y="765738"/>
                </a:cubicBezTo>
                <a:lnTo>
                  <a:pt x="0" y="850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8232" rIns="78232" bIns="79200" numCol="1" spcCol="1270" anchor="ctr" anchorCtr="1">
            <a:noAutofit/>
          </a:bodyPr>
          <a:lstStyle/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kern="1200" dirty="0">
                <a:latin typeface="맑은 고딕" pitchFamily="50" charset="-127"/>
                <a:ea typeface="맑은 고딕" pitchFamily="50" charset="-127"/>
              </a:rPr>
              <a:t>생산기술</a:t>
            </a:r>
            <a:endParaRPr lang="en-US" altLang="ko-KR" sz="1100" b="1" kern="12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검증</a:t>
            </a:r>
            <a:endParaRPr lang="ko-KR" altLang="en-US" sz="1100" b="1" kern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8" y="98072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설계 변경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508" y="2852936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연구소 또는 생산기술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검토시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문제점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A2FA2494-4658-81CF-2529-D0510636B51D}"/>
              </a:ext>
            </a:extLst>
          </p:cNvPr>
          <p:cNvSpPr/>
          <p:nvPr/>
        </p:nvSpPr>
        <p:spPr>
          <a:xfrm>
            <a:off x="3380513" y="1678400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2EA054BA-B642-2F25-3F35-C47194D2E5E5}"/>
              </a:ext>
            </a:extLst>
          </p:cNvPr>
          <p:cNvSpPr/>
          <p:nvPr/>
        </p:nvSpPr>
        <p:spPr>
          <a:xfrm>
            <a:off x="4004688" y="1434023"/>
            <a:ext cx="1001584" cy="850820"/>
          </a:xfrm>
          <a:custGeom>
            <a:avLst/>
            <a:gdLst>
              <a:gd name="connsiteX0" fmla="*/ 0 w 1454251"/>
              <a:gd name="connsiteY0" fmla="*/ 85082 h 850820"/>
              <a:gd name="connsiteX1" fmla="*/ 85082 w 1454251"/>
              <a:gd name="connsiteY1" fmla="*/ 0 h 850820"/>
              <a:gd name="connsiteX2" fmla="*/ 1369169 w 1454251"/>
              <a:gd name="connsiteY2" fmla="*/ 0 h 850820"/>
              <a:gd name="connsiteX3" fmla="*/ 1454251 w 1454251"/>
              <a:gd name="connsiteY3" fmla="*/ 85082 h 850820"/>
              <a:gd name="connsiteX4" fmla="*/ 1454251 w 1454251"/>
              <a:gd name="connsiteY4" fmla="*/ 765738 h 850820"/>
              <a:gd name="connsiteX5" fmla="*/ 1369169 w 1454251"/>
              <a:gd name="connsiteY5" fmla="*/ 850820 h 850820"/>
              <a:gd name="connsiteX6" fmla="*/ 85082 w 1454251"/>
              <a:gd name="connsiteY6" fmla="*/ 850820 h 850820"/>
              <a:gd name="connsiteX7" fmla="*/ 0 w 1454251"/>
              <a:gd name="connsiteY7" fmla="*/ 765738 h 850820"/>
              <a:gd name="connsiteX8" fmla="*/ 0 w 1454251"/>
              <a:gd name="connsiteY8" fmla="*/ 85082 h 8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251" h="850820">
                <a:moveTo>
                  <a:pt x="0" y="85082"/>
                </a:moveTo>
                <a:cubicBezTo>
                  <a:pt x="0" y="38093"/>
                  <a:pt x="38093" y="0"/>
                  <a:pt x="85082" y="0"/>
                </a:cubicBezTo>
                <a:lnTo>
                  <a:pt x="1369169" y="0"/>
                </a:lnTo>
                <a:cubicBezTo>
                  <a:pt x="1416158" y="0"/>
                  <a:pt x="1454251" y="38093"/>
                  <a:pt x="1454251" y="85082"/>
                </a:cubicBezTo>
                <a:lnTo>
                  <a:pt x="1454251" y="765738"/>
                </a:lnTo>
                <a:cubicBezTo>
                  <a:pt x="1454251" y="812727"/>
                  <a:pt x="1416158" y="850820"/>
                  <a:pt x="1369169" y="850820"/>
                </a:cubicBezTo>
                <a:lnTo>
                  <a:pt x="85082" y="850820"/>
                </a:lnTo>
                <a:cubicBezTo>
                  <a:pt x="38093" y="850820"/>
                  <a:pt x="0" y="812727"/>
                  <a:pt x="0" y="765738"/>
                </a:cubicBezTo>
                <a:lnTo>
                  <a:pt x="0" y="8508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78232" tIns="78232" rIns="78232" bIns="79200" numCol="1" spcCol="1270" anchor="ctr" anchorCtr="1">
            <a:noAutofit/>
          </a:bodyPr>
          <a:lstStyle/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kern="1200" dirty="0">
                <a:latin typeface="맑은 고딕" pitchFamily="50" charset="-127"/>
                <a:ea typeface="맑은 고딕" pitchFamily="50" charset="-127"/>
              </a:rPr>
              <a:t>연구소 또는</a:t>
            </a:r>
            <a:endParaRPr lang="en-US" altLang="ko-KR" sz="1100" b="1" kern="1200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생산기술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검토</a:t>
            </a:r>
            <a:endParaRPr lang="ko-KR" altLang="en-US" sz="1100" b="1" kern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자유형: 도형 11286">
            <a:extLst>
              <a:ext uri="{FF2B5EF4-FFF2-40B4-BE49-F238E27FC236}">
                <a16:creationId xmlns:a16="http://schemas.microsoft.com/office/drawing/2014/main" id="{82C80C11-88F2-DBAC-34C9-2C047346479D}"/>
              </a:ext>
            </a:extLst>
          </p:cNvPr>
          <p:cNvSpPr/>
          <p:nvPr/>
        </p:nvSpPr>
        <p:spPr>
          <a:xfrm>
            <a:off x="467544" y="5402748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TextBox 11287">
            <a:extLst>
              <a:ext uri="{FF2B5EF4-FFF2-40B4-BE49-F238E27FC236}">
                <a16:creationId xmlns:a16="http://schemas.microsoft.com/office/drawing/2014/main" id="{ED95D639-B9B5-1877-5920-15A786233CD8}"/>
              </a:ext>
            </a:extLst>
          </p:cNvPr>
          <p:cNvSpPr txBox="1"/>
          <p:nvPr/>
        </p:nvSpPr>
        <p:spPr>
          <a:xfrm>
            <a:off x="1042368" y="53368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안전부품 변경에 대해서 업무 절차에 명시되어 있으나 해당 내용을 인식하지 못하고 사용자가 설계 변경을 진행하면 전산 시스템에서는 아무런 제한 없이 설계 변경이 진행되는 상태임</a:t>
            </a:r>
          </a:p>
        </p:txBody>
      </p:sp>
      <p:pic>
        <p:nvPicPr>
          <p:cNvPr id="11290" name="그림 11289">
            <a:extLst>
              <a:ext uri="{FF2B5EF4-FFF2-40B4-BE49-F238E27FC236}">
                <a16:creationId xmlns:a16="http://schemas.microsoft.com/office/drawing/2014/main" id="{436F1C87-5CD7-118C-6F3D-F97E733C9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0" t="17071" r="11400" b="50343"/>
          <a:stretch/>
        </p:blipFill>
        <p:spPr>
          <a:xfrm>
            <a:off x="382726" y="3152087"/>
            <a:ext cx="7099418" cy="1613978"/>
          </a:xfrm>
          <a:prstGeom prst="rect">
            <a:avLst/>
          </a:prstGeom>
        </p:spPr>
      </p:pic>
      <p:sp>
        <p:nvSpPr>
          <p:cNvPr id="11294" name="TextBox 11293">
            <a:extLst>
              <a:ext uri="{FF2B5EF4-FFF2-40B4-BE49-F238E27FC236}">
                <a16:creationId xmlns:a16="http://schemas.microsoft.com/office/drawing/2014/main" id="{568F6EF6-3F21-9C15-129B-D405C7CADAC3}"/>
              </a:ext>
            </a:extLst>
          </p:cNvPr>
          <p:cNvSpPr txBox="1"/>
          <p:nvPr/>
        </p:nvSpPr>
        <p:spPr>
          <a:xfrm>
            <a:off x="503548" y="4874967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1 E-0200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부품승인관리절차서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캡쳐화면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72" name="그룹 11271">
            <a:extLst>
              <a:ext uri="{FF2B5EF4-FFF2-40B4-BE49-F238E27FC236}">
                <a16:creationId xmlns:a16="http://schemas.microsoft.com/office/drawing/2014/main" id="{14AD86B2-A5FC-27D5-C6CA-A96D2909FAC4}"/>
              </a:ext>
            </a:extLst>
          </p:cNvPr>
          <p:cNvGrpSpPr/>
          <p:nvPr/>
        </p:nvGrpSpPr>
        <p:grpSpPr>
          <a:xfrm>
            <a:off x="791580" y="4041068"/>
            <a:ext cx="6542065" cy="726934"/>
            <a:chOff x="791580" y="4041068"/>
            <a:chExt cx="6542065" cy="72693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D1D0EB4-0765-434E-E405-FB914C1E9AE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300" y="4041068"/>
              <a:ext cx="0" cy="23018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930E48-1741-D4ED-E63A-99A74539AA8B}"/>
                </a:ext>
              </a:extLst>
            </p:cNvPr>
            <p:cNvCxnSpPr/>
            <p:nvPr/>
          </p:nvCxnSpPr>
          <p:spPr>
            <a:xfrm>
              <a:off x="5515637" y="4041068"/>
              <a:ext cx="181800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970CEE7-B4E9-F666-0D5A-894E53768696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0" y="4271248"/>
              <a:ext cx="474662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4BF4F96-9BBE-F443-FDD6-B11535129C6B}"/>
                </a:ext>
              </a:extLst>
            </p:cNvPr>
            <p:cNvCxnSpPr>
              <a:cxnSpLocks/>
            </p:cNvCxnSpPr>
            <p:nvPr/>
          </p:nvCxnSpPr>
          <p:spPr>
            <a:xfrm>
              <a:off x="7320209" y="4041068"/>
              <a:ext cx="0" cy="46805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1103158-07D0-D066-A6C0-EA967D27B281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0" y="4259343"/>
              <a:ext cx="0" cy="50672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933B2A2-7F20-BAA4-DC93-EA5B924A3CAE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0" y="4756097"/>
              <a:ext cx="4742669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CE9D01-B51B-5E48-8B96-C5931446E5F0}"/>
                </a:ext>
              </a:extLst>
            </p:cNvPr>
            <p:cNvCxnSpPr>
              <a:cxnSpLocks/>
            </p:cNvCxnSpPr>
            <p:nvPr/>
          </p:nvCxnSpPr>
          <p:spPr>
            <a:xfrm>
              <a:off x="5522780" y="4509120"/>
              <a:ext cx="181086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BD2CC09-D0C8-178F-28FA-A7C14228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49" y="4509120"/>
              <a:ext cx="0" cy="25888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06686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 flipH="1">
            <a:off x="0" y="656692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DCA6DA1-5364-4911-8511-FB9A2E44D61F}" type="slidenum">
              <a:rPr lang="ko-KR" altLang="en-US" sz="1200" b="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ko-KR" altLang="en-US" sz="1200" b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8" y="98072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연구소 또는 생산기술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검토시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문제점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025A5-ACA7-7358-9557-1CE4A2621E39}"/>
              </a:ext>
            </a:extLst>
          </p:cNvPr>
          <p:cNvGrpSpPr/>
          <p:nvPr/>
        </p:nvGrpSpPr>
        <p:grpSpPr>
          <a:xfrm>
            <a:off x="5256969" y="4288239"/>
            <a:ext cx="647179" cy="140694"/>
            <a:chOff x="5213955" y="4288239"/>
            <a:chExt cx="647179" cy="140694"/>
          </a:xfrm>
        </p:grpSpPr>
        <p:sp>
          <p:nvSpPr>
            <p:cNvPr id="11271" name="타원 11270">
              <a:extLst>
                <a:ext uri="{FF2B5EF4-FFF2-40B4-BE49-F238E27FC236}">
                  <a16:creationId xmlns:a16="http://schemas.microsoft.com/office/drawing/2014/main" id="{CEE957CB-F4F9-09C6-8D2F-EA747C4B17DD}"/>
                </a:ext>
              </a:extLst>
            </p:cNvPr>
            <p:cNvSpPr/>
            <p:nvPr/>
          </p:nvSpPr>
          <p:spPr>
            <a:xfrm>
              <a:off x="5213955" y="4288482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2" name="타원 11271">
              <a:extLst>
                <a:ext uri="{FF2B5EF4-FFF2-40B4-BE49-F238E27FC236}">
                  <a16:creationId xmlns:a16="http://schemas.microsoft.com/office/drawing/2014/main" id="{92C75D24-7DDD-3F99-E0DC-13163AD3C90A}"/>
                </a:ext>
              </a:extLst>
            </p:cNvPr>
            <p:cNvSpPr/>
            <p:nvPr/>
          </p:nvSpPr>
          <p:spPr>
            <a:xfrm>
              <a:off x="5467319" y="4288240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3" name="타원 11272">
              <a:extLst>
                <a:ext uri="{FF2B5EF4-FFF2-40B4-BE49-F238E27FC236}">
                  <a16:creationId xmlns:a16="http://schemas.microsoft.com/office/drawing/2014/main" id="{B745D7B0-A9E2-8EEB-9A15-A903F526AA9D}"/>
                </a:ext>
              </a:extLst>
            </p:cNvPr>
            <p:cNvSpPr/>
            <p:nvPr/>
          </p:nvSpPr>
          <p:spPr>
            <a:xfrm>
              <a:off x="5720683" y="4288239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056EF-09D9-CCB6-4EC9-AC7EE32F7E47}"/>
              </a:ext>
            </a:extLst>
          </p:cNvPr>
          <p:cNvSpPr/>
          <p:nvPr/>
        </p:nvSpPr>
        <p:spPr>
          <a:xfrm>
            <a:off x="3992181" y="2636912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D36B9-20B4-EFE2-63B7-3C72B98858B0}"/>
              </a:ext>
            </a:extLst>
          </p:cNvPr>
          <p:cNvSpPr/>
          <p:nvPr/>
        </p:nvSpPr>
        <p:spPr>
          <a:xfrm>
            <a:off x="1003506" y="1405097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317A25-45F7-2DA7-1557-B34C08D5933E}"/>
              </a:ext>
            </a:extLst>
          </p:cNvPr>
          <p:cNvSpPr/>
          <p:nvPr/>
        </p:nvSpPr>
        <p:spPr>
          <a:xfrm>
            <a:off x="2879812" y="1401190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0884E5-F895-FF24-D387-4A24FEF59BFA}"/>
              </a:ext>
            </a:extLst>
          </p:cNvPr>
          <p:cNvSpPr/>
          <p:nvPr/>
        </p:nvSpPr>
        <p:spPr>
          <a:xfrm>
            <a:off x="5078870" y="1418493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DC2A2-5949-E903-9156-68FC8BAC423A}"/>
              </a:ext>
            </a:extLst>
          </p:cNvPr>
          <p:cNvSpPr/>
          <p:nvPr/>
        </p:nvSpPr>
        <p:spPr>
          <a:xfrm>
            <a:off x="6951078" y="1410847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4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2B3B03-4A2A-79A9-0E8C-BA1E9C49E3C7}"/>
              </a:ext>
            </a:extLst>
          </p:cNvPr>
          <p:cNvSpPr/>
          <p:nvPr/>
        </p:nvSpPr>
        <p:spPr>
          <a:xfrm>
            <a:off x="1003506" y="3939874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5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267" name="직사각형 11266">
            <a:extLst>
              <a:ext uri="{FF2B5EF4-FFF2-40B4-BE49-F238E27FC236}">
                <a16:creationId xmlns:a16="http://schemas.microsoft.com/office/drawing/2014/main" id="{81643BF3-2A00-F4F0-8F7B-3C12ABDBF763}"/>
              </a:ext>
            </a:extLst>
          </p:cNvPr>
          <p:cNvSpPr/>
          <p:nvPr/>
        </p:nvSpPr>
        <p:spPr>
          <a:xfrm>
            <a:off x="2879812" y="3933056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6</a:t>
            </a:r>
          </a:p>
        </p:txBody>
      </p:sp>
      <p:sp>
        <p:nvSpPr>
          <p:cNvPr id="11268" name="직사각형 11267">
            <a:extLst>
              <a:ext uri="{FF2B5EF4-FFF2-40B4-BE49-F238E27FC236}">
                <a16:creationId xmlns:a16="http://schemas.microsoft.com/office/drawing/2014/main" id="{C3701E84-14CF-7DF1-6CED-98775420A446}"/>
              </a:ext>
            </a:extLst>
          </p:cNvPr>
          <p:cNvSpPr/>
          <p:nvPr/>
        </p:nvSpPr>
        <p:spPr>
          <a:xfrm>
            <a:off x="6953638" y="3933056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100</a:t>
            </a:r>
          </a:p>
        </p:txBody>
      </p:sp>
      <p:cxnSp>
        <p:nvCxnSpPr>
          <p:cNvPr id="11286" name="연결선: 꺾임 11285">
            <a:extLst>
              <a:ext uri="{FF2B5EF4-FFF2-40B4-BE49-F238E27FC236}">
                <a16:creationId xmlns:a16="http://schemas.microsoft.com/office/drawing/2014/main" id="{40306A0D-5885-C80B-D919-C112D27E9AD3}"/>
              </a:ext>
            </a:extLst>
          </p:cNvPr>
          <p:cNvCxnSpPr>
            <a:stCxn id="23" idx="2"/>
            <a:endCxn id="7" idx="3"/>
          </p:cNvCxnSpPr>
          <p:nvPr/>
        </p:nvCxnSpPr>
        <p:spPr>
          <a:xfrm rot="5400000">
            <a:off x="5825276" y="1433870"/>
            <a:ext cx="800655" cy="2456248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0" name="연결선: 꺾임 11289">
            <a:extLst>
              <a:ext uri="{FF2B5EF4-FFF2-40B4-BE49-F238E27FC236}">
                <a16:creationId xmlns:a16="http://schemas.microsoft.com/office/drawing/2014/main" id="{EA788CF8-292C-6A05-8D87-12F18BA38149}"/>
              </a:ext>
            </a:extLst>
          </p:cNvPr>
          <p:cNvCxnSpPr>
            <a:stCxn id="7" idx="1"/>
            <a:endCxn id="24" idx="0"/>
          </p:cNvCxnSpPr>
          <p:nvPr/>
        </p:nvCxnSpPr>
        <p:spPr>
          <a:xfrm rot="10800000" flipV="1">
            <a:off x="1506155" y="3062322"/>
            <a:ext cx="2486026" cy="877552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2" name="연결선: 꺾임 11291">
            <a:extLst>
              <a:ext uri="{FF2B5EF4-FFF2-40B4-BE49-F238E27FC236}">
                <a16:creationId xmlns:a16="http://schemas.microsoft.com/office/drawing/2014/main" id="{0D82AD8E-756A-C611-FB8B-3463442102BF}"/>
              </a:ext>
            </a:extLst>
          </p:cNvPr>
          <p:cNvCxnSpPr>
            <a:stCxn id="7" idx="1"/>
            <a:endCxn id="11267" idx="0"/>
          </p:cNvCxnSpPr>
          <p:nvPr/>
        </p:nvCxnSpPr>
        <p:spPr>
          <a:xfrm rot="10800000" flipV="1">
            <a:off x="3382461" y="3062322"/>
            <a:ext cx="609720" cy="87073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4" name="연결선: 꺾임 11293">
            <a:extLst>
              <a:ext uri="{FF2B5EF4-FFF2-40B4-BE49-F238E27FC236}">
                <a16:creationId xmlns:a16="http://schemas.microsoft.com/office/drawing/2014/main" id="{9B8B2F60-FE3D-0A41-642F-16C50DE3500B}"/>
              </a:ext>
            </a:extLst>
          </p:cNvPr>
          <p:cNvCxnSpPr>
            <a:stCxn id="7" idx="3"/>
            <a:endCxn id="11268" idx="0"/>
          </p:cNvCxnSpPr>
          <p:nvPr/>
        </p:nvCxnSpPr>
        <p:spPr>
          <a:xfrm>
            <a:off x="4997479" y="3062322"/>
            <a:ext cx="2458808" cy="87073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95" name="자유형: 도형 11294">
            <a:extLst>
              <a:ext uri="{FF2B5EF4-FFF2-40B4-BE49-F238E27FC236}">
                <a16:creationId xmlns:a16="http://schemas.microsoft.com/office/drawing/2014/main" id="{85FB389C-A691-AC6E-B807-1577F99123DC}"/>
              </a:ext>
            </a:extLst>
          </p:cNvPr>
          <p:cNvSpPr/>
          <p:nvPr/>
        </p:nvSpPr>
        <p:spPr>
          <a:xfrm>
            <a:off x="467544" y="5403160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TextBox 11295">
            <a:extLst>
              <a:ext uri="{FF2B5EF4-FFF2-40B4-BE49-F238E27FC236}">
                <a16:creationId xmlns:a16="http://schemas.microsoft.com/office/drawing/2014/main" id="{DA5E53DB-35DF-6D9E-80BE-8027F872E9E8}"/>
              </a:ext>
            </a:extLst>
          </p:cNvPr>
          <p:cNvSpPr txBox="1"/>
          <p:nvPr/>
        </p:nvSpPr>
        <p:spPr>
          <a:xfrm>
            <a:off x="1042368" y="533721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회로자재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 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에서만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안전부품이고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4~100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까지는 일반부품인 경우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회로자재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을 회로자재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로 일괄 변경하면 전산시스템에서는 아무런 제한 없이 설계 변경이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진행됨</a:t>
            </a:r>
          </a:p>
        </p:txBody>
      </p:sp>
      <p:sp>
        <p:nvSpPr>
          <p:cNvPr id="11297" name="TextBox 11296">
            <a:extLst>
              <a:ext uri="{FF2B5EF4-FFF2-40B4-BE49-F238E27FC236}">
                <a16:creationId xmlns:a16="http://schemas.microsoft.com/office/drawing/2014/main" id="{C45D9C2A-E874-F396-4CFF-6B1E09F77C9B}"/>
              </a:ext>
            </a:extLst>
          </p:cNvPr>
          <p:cNvSpPr txBox="1"/>
          <p:nvPr/>
        </p:nvSpPr>
        <p:spPr>
          <a:xfrm>
            <a:off x="8154605" y="2866213"/>
            <a:ext cx="899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안전부품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일반부품</a:t>
            </a:r>
          </a:p>
        </p:txBody>
      </p:sp>
      <p:cxnSp>
        <p:nvCxnSpPr>
          <p:cNvPr id="11299" name="직선 연결선 11298">
            <a:extLst>
              <a:ext uri="{FF2B5EF4-FFF2-40B4-BE49-F238E27FC236}">
                <a16:creationId xmlns:a16="http://schemas.microsoft.com/office/drawing/2014/main" id="{34F03391-54BF-0879-43D7-81CCBFC17741}"/>
              </a:ext>
            </a:extLst>
          </p:cNvPr>
          <p:cNvCxnSpPr/>
          <p:nvPr/>
        </p:nvCxnSpPr>
        <p:spPr>
          <a:xfrm>
            <a:off x="7920372" y="2996952"/>
            <a:ext cx="2520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00" name="직선 연결선 11299">
            <a:extLst>
              <a:ext uri="{FF2B5EF4-FFF2-40B4-BE49-F238E27FC236}">
                <a16:creationId xmlns:a16="http://schemas.microsoft.com/office/drawing/2014/main" id="{ED523AC4-5081-4165-5022-BB1A0C798C10}"/>
              </a:ext>
            </a:extLst>
          </p:cNvPr>
          <p:cNvCxnSpPr/>
          <p:nvPr/>
        </p:nvCxnSpPr>
        <p:spPr>
          <a:xfrm>
            <a:off x="7920372" y="3159720"/>
            <a:ext cx="2520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80" name="연결선: 꺾임 11279">
            <a:extLst>
              <a:ext uri="{FF2B5EF4-FFF2-40B4-BE49-F238E27FC236}">
                <a16:creationId xmlns:a16="http://schemas.microsoft.com/office/drawing/2014/main" id="{635688AA-2A23-D93B-6129-E4A470C7CF3E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2345966" y="1416106"/>
            <a:ext cx="806405" cy="2486026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82" name="연결선: 꺾임 11281">
            <a:extLst>
              <a:ext uri="{FF2B5EF4-FFF2-40B4-BE49-F238E27FC236}">
                <a16:creationId xmlns:a16="http://schemas.microsoft.com/office/drawing/2014/main" id="{086559F3-F481-DFFA-D577-3EE844E0207E}"/>
              </a:ext>
            </a:extLst>
          </p:cNvPr>
          <p:cNvCxnSpPr>
            <a:cxnSpLocks/>
            <a:stCxn id="19" idx="2"/>
            <a:endCxn id="7" idx="1"/>
          </p:cNvCxnSpPr>
          <p:nvPr/>
        </p:nvCxnSpPr>
        <p:spPr>
          <a:xfrm rot="16200000" flipH="1">
            <a:off x="3282165" y="2352306"/>
            <a:ext cx="810312" cy="60972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3DA1DC-4852-440B-B97C-2A41B0556F44}"/>
              </a:ext>
            </a:extLst>
          </p:cNvPr>
          <p:cNvSpPr/>
          <p:nvPr/>
        </p:nvSpPr>
        <p:spPr>
          <a:xfrm>
            <a:off x="3992181" y="4185084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DCD6FF90-7E38-712D-8C28-B7BBBCC7A990}"/>
              </a:ext>
            </a:extLst>
          </p:cNvPr>
          <p:cNvSpPr/>
          <p:nvPr/>
        </p:nvSpPr>
        <p:spPr>
          <a:xfrm rot="5400000">
            <a:off x="4227494" y="3659318"/>
            <a:ext cx="534670" cy="36206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622F5AF-3917-6FAA-302A-62117AAB6169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4845062" y="3214739"/>
            <a:ext cx="883912" cy="57907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84" name="연결선: 꺾임 11283">
            <a:extLst>
              <a:ext uri="{FF2B5EF4-FFF2-40B4-BE49-F238E27FC236}">
                <a16:creationId xmlns:a16="http://schemas.microsoft.com/office/drawing/2014/main" id="{FE57871B-1CC0-BDF7-0F43-57352A7E2589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>
            <a:off x="4892995" y="2373797"/>
            <a:ext cx="793009" cy="58404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80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 flipH="1">
            <a:off x="0" y="656692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DCA6DA1-5364-4911-8511-FB9A2E44D61F}" type="slidenum">
              <a:rPr lang="ko-KR" altLang="en-US" sz="1200" b="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ko-KR" altLang="en-US" sz="1200" b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8" y="98072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설계 변경 프로세스 대책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056EF-09D9-CCB6-4EC9-AC7EE32F7E47}"/>
              </a:ext>
            </a:extLst>
          </p:cNvPr>
          <p:cNvSpPr/>
          <p:nvPr/>
        </p:nvSpPr>
        <p:spPr>
          <a:xfrm>
            <a:off x="3992181" y="2636912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D36B9-20B4-EFE2-63B7-3C72B98858B0}"/>
              </a:ext>
            </a:extLst>
          </p:cNvPr>
          <p:cNvSpPr/>
          <p:nvPr/>
        </p:nvSpPr>
        <p:spPr>
          <a:xfrm>
            <a:off x="1003506" y="1405097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317A25-45F7-2DA7-1557-B34C08D5933E}"/>
              </a:ext>
            </a:extLst>
          </p:cNvPr>
          <p:cNvSpPr/>
          <p:nvPr/>
        </p:nvSpPr>
        <p:spPr>
          <a:xfrm>
            <a:off x="2879812" y="1401190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0884E5-F895-FF24-D387-4A24FEF59BFA}"/>
              </a:ext>
            </a:extLst>
          </p:cNvPr>
          <p:cNvSpPr/>
          <p:nvPr/>
        </p:nvSpPr>
        <p:spPr>
          <a:xfrm>
            <a:off x="5078870" y="1418493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DC2A2-5949-E903-9156-68FC8BAC423A}"/>
              </a:ext>
            </a:extLst>
          </p:cNvPr>
          <p:cNvSpPr/>
          <p:nvPr/>
        </p:nvSpPr>
        <p:spPr>
          <a:xfrm>
            <a:off x="6951078" y="1410847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4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2B3B03-4A2A-79A9-0E8C-BA1E9C49E3C7}"/>
              </a:ext>
            </a:extLst>
          </p:cNvPr>
          <p:cNvSpPr/>
          <p:nvPr/>
        </p:nvSpPr>
        <p:spPr>
          <a:xfrm>
            <a:off x="1003506" y="3939874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5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267" name="직사각형 11266">
            <a:extLst>
              <a:ext uri="{FF2B5EF4-FFF2-40B4-BE49-F238E27FC236}">
                <a16:creationId xmlns:a16="http://schemas.microsoft.com/office/drawing/2014/main" id="{81643BF3-2A00-F4F0-8F7B-3C12ABDBF763}"/>
              </a:ext>
            </a:extLst>
          </p:cNvPr>
          <p:cNvSpPr/>
          <p:nvPr/>
        </p:nvSpPr>
        <p:spPr>
          <a:xfrm>
            <a:off x="2879812" y="3933056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6</a:t>
            </a:r>
          </a:p>
        </p:txBody>
      </p:sp>
      <p:sp>
        <p:nvSpPr>
          <p:cNvPr id="11268" name="직사각형 11267">
            <a:extLst>
              <a:ext uri="{FF2B5EF4-FFF2-40B4-BE49-F238E27FC236}">
                <a16:creationId xmlns:a16="http://schemas.microsoft.com/office/drawing/2014/main" id="{C3701E84-14CF-7DF1-6CED-98775420A446}"/>
              </a:ext>
            </a:extLst>
          </p:cNvPr>
          <p:cNvSpPr/>
          <p:nvPr/>
        </p:nvSpPr>
        <p:spPr>
          <a:xfrm>
            <a:off x="6953638" y="3933056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100</a:t>
            </a:r>
          </a:p>
        </p:txBody>
      </p:sp>
      <p:cxnSp>
        <p:nvCxnSpPr>
          <p:cNvPr id="11282" name="연결선: 꺾임 11281">
            <a:extLst>
              <a:ext uri="{FF2B5EF4-FFF2-40B4-BE49-F238E27FC236}">
                <a16:creationId xmlns:a16="http://schemas.microsoft.com/office/drawing/2014/main" id="{086559F3-F481-DFFA-D577-3EE844E0207E}"/>
              </a:ext>
            </a:extLst>
          </p:cNvPr>
          <p:cNvCxnSpPr>
            <a:cxnSpLocks/>
            <a:stCxn id="19" idx="2"/>
            <a:endCxn id="7" idx="1"/>
          </p:cNvCxnSpPr>
          <p:nvPr/>
        </p:nvCxnSpPr>
        <p:spPr>
          <a:xfrm rot="16200000" flipH="1">
            <a:off x="3282165" y="2352306"/>
            <a:ext cx="810312" cy="60972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86" name="연결선: 꺾임 11285">
            <a:extLst>
              <a:ext uri="{FF2B5EF4-FFF2-40B4-BE49-F238E27FC236}">
                <a16:creationId xmlns:a16="http://schemas.microsoft.com/office/drawing/2014/main" id="{40306A0D-5885-C80B-D919-C112D27E9AD3}"/>
              </a:ext>
            </a:extLst>
          </p:cNvPr>
          <p:cNvCxnSpPr>
            <a:stCxn id="23" idx="2"/>
            <a:endCxn id="7" idx="3"/>
          </p:cNvCxnSpPr>
          <p:nvPr/>
        </p:nvCxnSpPr>
        <p:spPr>
          <a:xfrm rot="5400000">
            <a:off x="5825276" y="1433870"/>
            <a:ext cx="800655" cy="2456248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0" name="연결선: 꺾임 11289">
            <a:extLst>
              <a:ext uri="{FF2B5EF4-FFF2-40B4-BE49-F238E27FC236}">
                <a16:creationId xmlns:a16="http://schemas.microsoft.com/office/drawing/2014/main" id="{EA788CF8-292C-6A05-8D87-12F18BA38149}"/>
              </a:ext>
            </a:extLst>
          </p:cNvPr>
          <p:cNvCxnSpPr>
            <a:stCxn id="7" idx="1"/>
            <a:endCxn id="24" idx="0"/>
          </p:cNvCxnSpPr>
          <p:nvPr/>
        </p:nvCxnSpPr>
        <p:spPr>
          <a:xfrm rot="10800000" flipV="1">
            <a:off x="1506155" y="3062322"/>
            <a:ext cx="2486026" cy="877552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2" name="연결선: 꺾임 11291">
            <a:extLst>
              <a:ext uri="{FF2B5EF4-FFF2-40B4-BE49-F238E27FC236}">
                <a16:creationId xmlns:a16="http://schemas.microsoft.com/office/drawing/2014/main" id="{0D82AD8E-756A-C611-FB8B-3463442102BF}"/>
              </a:ext>
            </a:extLst>
          </p:cNvPr>
          <p:cNvCxnSpPr>
            <a:stCxn id="7" idx="1"/>
            <a:endCxn id="11267" idx="0"/>
          </p:cNvCxnSpPr>
          <p:nvPr/>
        </p:nvCxnSpPr>
        <p:spPr>
          <a:xfrm rot="10800000" flipV="1">
            <a:off x="3382461" y="3062322"/>
            <a:ext cx="609720" cy="87073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94" name="연결선: 꺾임 11293">
            <a:extLst>
              <a:ext uri="{FF2B5EF4-FFF2-40B4-BE49-F238E27FC236}">
                <a16:creationId xmlns:a16="http://schemas.microsoft.com/office/drawing/2014/main" id="{9B8B2F60-FE3D-0A41-642F-16C50DE3500B}"/>
              </a:ext>
            </a:extLst>
          </p:cNvPr>
          <p:cNvCxnSpPr>
            <a:stCxn id="7" idx="3"/>
            <a:endCxn id="11268" idx="0"/>
          </p:cNvCxnSpPr>
          <p:nvPr/>
        </p:nvCxnSpPr>
        <p:spPr>
          <a:xfrm>
            <a:off x="4997479" y="3062322"/>
            <a:ext cx="2458808" cy="87073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95" name="자유형: 도형 11294">
            <a:extLst>
              <a:ext uri="{FF2B5EF4-FFF2-40B4-BE49-F238E27FC236}">
                <a16:creationId xmlns:a16="http://schemas.microsoft.com/office/drawing/2014/main" id="{85FB389C-A691-AC6E-B807-1577F99123DC}"/>
              </a:ext>
            </a:extLst>
          </p:cNvPr>
          <p:cNvSpPr/>
          <p:nvPr/>
        </p:nvSpPr>
        <p:spPr>
          <a:xfrm>
            <a:off x="467544" y="5403160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TextBox 11295">
            <a:extLst>
              <a:ext uri="{FF2B5EF4-FFF2-40B4-BE49-F238E27FC236}">
                <a16:creationId xmlns:a16="http://schemas.microsoft.com/office/drawing/2014/main" id="{DA5E53DB-35DF-6D9E-80BE-8027F872E9E8}"/>
              </a:ext>
            </a:extLst>
          </p:cNvPr>
          <p:cNvSpPr txBox="1"/>
          <p:nvPr/>
        </p:nvSpPr>
        <p:spPr>
          <a:xfrm>
            <a:off x="1042368" y="533721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전산시스템에서 모델과 회로자재 사이에 안전부품 여부를 설정하여 관리함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해당 자재를 일괄 변경하더라도 사용자에게 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에서는 안전부품이라는 정보를 알람으로 표시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42B929-3ED9-3E09-D54B-EF54FA58C23A}"/>
              </a:ext>
            </a:extLst>
          </p:cNvPr>
          <p:cNvSpPr/>
          <p:nvPr/>
        </p:nvSpPr>
        <p:spPr>
          <a:xfrm>
            <a:off x="2750433" y="2395998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YES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718D6D-82D5-0D72-3F5C-2053E2470B0C}"/>
              </a:ext>
            </a:extLst>
          </p:cNvPr>
          <p:cNvSpPr/>
          <p:nvPr/>
        </p:nvSpPr>
        <p:spPr>
          <a:xfrm>
            <a:off x="6882974" y="2402574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8397A7-6DD6-07E9-CFA4-256489A940F0}"/>
              </a:ext>
            </a:extLst>
          </p:cNvPr>
          <p:cNvSpPr/>
          <p:nvPr/>
        </p:nvSpPr>
        <p:spPr>
          <a:xfrm>
            <a:off x="932843" y="3339473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CF97E8-61AE-A5B9-C053-A6ABADF43960}"/>
              </a:ext>
            </a:extLst>
          </p:cNvPr>
          <p:cNvSpPr/>
          <p:nvPr/>
        </p:nvSpPr>
        <p:spPr>
          <a:xfrm>
            <a:off x="2749167" y="3336620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BCF4F1-498E-CF32-7801-11B84941048D}"/>
              </a:ext>
            </a:extLst>
          </p:cNvPr>
          <p:cNvSpPr/>
          <p:nvPr/>
        </p:nvSpPr>
        <p:spPr>
          <a:xfrm>
            <a:off x="6882973" y="3293848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1280" name="연결선: 꺾임 11279">
            <a:extLst>
              <a:ext uri="{FF2B5EF4-FFF2-40B4-BE49-F238E27FC236}">
                <a16:creationId xmlns:a16="http://schemas.microsoft.com/office/drawing/2014/main" id="{635688AA-2A23-D93B-6129-E4A470C7CF3E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2345966" y="1416106"/>
            <a:ext cx="806405" cy="2486026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9C62CF-A454-2928-DEC9-0D5CB04CFA03}"/>
              </a:ext>
            </a:extLst>
          </p:cNvPr>
          <p:cNvSpPr/>
          <p:nvPr/>
        </p:nvSpPr>
        <p:spPr>
          <a:xfrm>
            <a:off x="932843" y="2399286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YES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68E0A4B6-3E00-D25E-B94C-1A77B35259CD}"/>
              </a:ext>
            </a:extLst>
          </p:cNvPr>
          <p:cNvSpPr/>
          <p:nvPr/>
        </p:nvSpPr>
        <p:spPr>
          <a:xfrm rot="5400000">
            <a:off x="4227494" y="3659318"/>
            <a:ext cx="534670" cy="36206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3FE07-3638-F6A8-42B1-5087C4D8CD4F}"/>
              </a:ext>
            </a:extLst>
          </p:cNvPr>
          <p:cNvSpPr/>
          <p:nvPr/>
        </p:nvSpPr>
        <p:spPr>
          <a:xfrm>
            <a:off x="3992181" y="4185084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6F47-E927-7795-92C7-89A0EF41824F}"/>
              </a:ext>
            </a:extLst>
          </p:cNvPr>
          <p:cNvSpPr txBox="1"/>
          <p:nvPr/>
        </p:nvSpPr>
        <p:spPr>
          <a:xfrm>
            <a:off x="8154605" y="2866213"/>
            <a:ext cx="899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안전부품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일반부품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5D6E90-5D8F-9F14-6EDA-DE18813F4666}"/>
              </a:ext>
            </a:extLst>
          </p:cNvPr>
          <p:cNvCxnSpPr/>
          <p:nvPr/>
        </p:nvCxnSpPr>
        <p:spPr>
          <a:xfrm>
            <a:off x="7920372" y="2996952"/>
            <a:ext cx="2520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00FC7C-B5B8-EC81-EA8C-2FBF31ABBABB}"/>
              </a:ext>
            </a:extLst>
          </p:cNvPr>
          <p:cNvCxnSpPr/>
          <p:nvPr/>
        </p:nvCxnSpPr>
        <p:spPr>
          <a:xfrm>
            <a:off x="7920372" y="3159720"/>
            <a:ext cx="2520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FC8D746-1609-A88B-80DC-9805FDD815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45062" y="3214739"/>
            <a:ext cx="883912" cy="57907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84" name="연결선: 꺾임 11283">
            <a:extLst>
              <a:ext uri="{FF2B5EF4-FFF2-40B4-BE49-F238E27FC236}">
                <a16:creationId xmlns:a16="http://schemas.microsoft.com/office/drawing/2014/main" id="{FE57871B-1CC0-BDF7-0F43-57352A7E2589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>
            <a:off x="4892995" y="2373797"/>
            <a:ext cx="793009" cy="58404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572824-D87B-BE69-78F2-0AC7476A7C80}"/>
              </a:ext>
            </a:extLst>
          </p:cNvPr>
          <p:cNvSpPr/>
          <p:nvPr/>
        </p:nvSpPr>
        <p:spPr>
          <a:xfrm>
            <a:off x="5071761" y="2395998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YES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767B02-2ABA-A5BA-242E-B33AAFEE1F7D}"/>
              </a:ext>
            </a:extLst>
          </p:cNvPr>
          <p:cNvSpPr/>
          <p:nvPr/>
        </p:nvSpPr>
        <p:spPr>
          <a:xfrm>
            <a:off x="5014671" y="3722070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370B7D-9585-4974-1BB6-1EBD2AB7A0E2}"/>
              </a:ext>
            </a:extLst>
          </p:cNvPr>
          <p:cNvGrpSpPr/>
          <p:nvPr/>
        </p:nvGrpSpPr>
        <p:grpSpPr>
          <a:xfrm>
            <a:off x="5256969" y="4288239"/>
            <a:ext cx="647179" cy="140694"/>
            <a:chOff x="5213955" y="4288239"/>
            <a:chExt cx="647179" cy="14069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E3C0311-BF2D-7F2C-4546-4066B61862A1}"/>
                </a:ext>
              </a:extLst>
            </p:cNvPr>
            <p:cNvSpPr/>
            <p:nvPr/>
          </p:nvSpPr>
          <p:spPr>
            <a:xfrm>
              <a:off x="5213955" y="4288482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797676F-FBB1-21FE-00ED-CD724B5DCBB5}"/>
                </a:ext>
              </a:extLst>
            </p:cNvPr>
            <p:cNvSpPr/>
            <p:nvPr/>
          </p:nvSpPr>
          <p:spPr>
            <a:xfrm>
              <a:off x="5467319" y="4288240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F4888AE-AB8E-E5CD-F8C7-B1D442D02BC9}"/>
                </a:ext>
              </a:extLst>
            </p:cNvPr>
            <p:cNvSpPr/>
            <p:nvPr/>
          </p:nvSpPr>
          <p:spPr>
            <a:xfrm>
              <a:off x="5720683" y="4288239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40096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 flipH="1">
            <a:off x="0" y="656692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DCA6DA1-5364-4911-8511-FB9A2E44D61F}" type="slidenum">
              <a:rPr lang="ko-KR" altLang="en-US" sz="1200" b="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ko-KR" altLang="en-US" sz="1200" b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8" y="98072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실제 전산시스템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(PLM)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적용 사례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자유형: 도형 11294">
            <a:extLst>
              <a:ext uri="{FF2B5EF4-FFF2-40B4-BE49-F238E27FC236}">
                <a16:creationId xmlns:a16="http://schemas.microsoft.com/office/drawing/2014/main" id="{85FB389C-A691-AC6E-B807-1577F99123DC}"/>
              </a:ext>
            </a:extLst>
          </p:cNvPr>
          <p:cNvSpPr/>
          <p:nvPr/>
        </p:nvSpPr>
        <p:spPr>
          <a:xfrm>
            <a:off x="467544" y="5403160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TextBox 11295">
            <a:extLst>
              <a:ext uri="{FF2B5EF4-FFF2-40B4-BE49-F238E27FC236}">
                <a16:creationId xmlns:a16="http://schemas.microsoft.com/office/drawing/2014/main" id="{DA5E53DB-35DF-6D9E-80BE-8027F872E9E8}"/>
              </a:ext>
            </a:extLst>
          </p:cNvPr>
          <p:cNvSpPr txBox="1"/>
          <p:nvPr/>
        </p:nvSpPr>
        <p:spPr>
          <a:xfrm>
            <a:off x="1042368" y="5337212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BOM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에서 회로부품마다 안전부품 값이 설정되어 있음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PCB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팬텀을 설계 변경할 경우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사용자에게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경고 알람 표시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(“155593 0, 155760 0, 155761 0, 155762 0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안전부품입니다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설계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변경시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인증담당자에게 문의하여 주시기 바랍니다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.”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라는 알람 표시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BDAEA47C-E8E0-855F-5482-A6A36DE86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6" r="11413" b="17462"/>
          <a:stretch/>
        </p:blipFill>
        <p:spPr>
          <a:xfrm>
            <a:off x="251520" y="1376772"/>
            <a:ext cx="8100392" cy="381642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D8CBAE-CD44-570D-20E8-0D87D0E2F666}"/>
              </a:ext>
            </a:extLst>
          </p:cNvPr>
          <p:cNvSpPr/>
          <p:nvPr/>
        </p:nvSpPr>
        <p:spPr>
          <a:xfrm>
            <a:off x="5760132" y="2096852"/>
            <a:ext cx="396000" cy="309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1796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 flipH="1">
            <a:off x="0" y="656692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DCA6DA1-5364-4911-8511-FB9A2E44D61F}" type="slidenum">
              <a:rPr lang="ko-KR" altLang="en-US" sz="1200" b="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ko-KR" altLang="en-US" sz="1200" b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8" y="98072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F0B205-0BAD-D316-6C40-3F89E48F3A6B}"/>
              </a:ext>
            </a:extLst>
          </p:cNvPr>
          <p:cNvGrpSpPr/>
          <p:nvPr/>
        </p:nvGrpSpPr>
        <p:grpSpPr>
          <a:xfrm>
            <a:off x="3037363" y="1750496"/>
            <a:ext cx="675566" cy="140453"/>
            <a:chOff x="3037363" y="1750496"/>
            <a:chExt cx="675566" cy="140453"/>
          </a:xfrm>
        </p:grpSpPr>
        <p:sp>
          <p:nvSpPr>
            <p:cNvPr id="11271" name="타원 11270">
              <a:extLst>
                <a:ext uri="{FF2B5EF4-FFF2-40B4-BE49-F238E27FC236}">
                  <a16:creationId xmlns:a16="http://schemas.microsoft.com/office/drawing/2014/main" id="{CEE957CB-F4F9-09C6-8D2F-EA747C4B17DD}"/>
                </a:ext>
              </a:extLst>
            </p:cNvPr>
            <p:cNvSpPr/>
            <p:nvPr/>
          </p:nvSpPr>
          <p:spPr>
            <a:xfrm>
              <a:off x="3037363" y="1750498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2" name="타원 11271">
              <a:extLst>
                <a:ext uri="{FF2B5EF4-FFF2-40B4-BE49-F238E27FC236}">
                  <a16:creationId xmlns:a16="http://schemas.microsoft.com/office/drawing/2014/main" id="{92C75D24-7DDD-3F99-E0DC-13163AD3C90A}"/>
                </a:ext>
              </a:extLst>
            </p:cNvPr>
            <p:cNvSpPr/>
            <p:nvPr/>
          </p:nvSpPr>
          <p:spPr>
            <a:xfrm>
              <a:off x="3312234" y="1750497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3" name="타원 11272">
              <a:extLst>
                <a:ext uri="{FF2B5EF4-FFF2-40B4-BE49-F238E27FC236}">
                  <a16:creationId xmlns:a16="http://schemas.microsoft.com/office/drawing/2014/main" id="{B745D7B0-A9E2-8EEB-9A15-A903F526AA9D}"/>
                </a:ext>
              </a:extLst>
            </p:cNvPr>
            <p:cNvSpPr/>
            <p:nvPr/>
          </p:nvSpPr>
          <p:spPr>
            <a:xfrm>
              <a:off x="3572478" y="1750496"/>
              <a:ext cx="140451" cy="14045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056EF-09D9-CCB6-4EC9-AC7EE32F7E47}"/>
              </a:ext>
            </a:extLst>
          </p:cNvPr>
          <p:cNvSpPr/>
          <p:nvPr/>
        </p:nvSpPr>
        <p:spPr>
          <a:xfrm>
            <a:off x="3992181" y="2636912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D36B9-20B4-EFE2-63B7-3C72B98858B0}"/>
              </a:ext>
            </a:extLst>
          </p:cNvPr>
          <p:cNvSpPr/>
          <p:nvPr/>
        </p:nvSpPr>
        <p:spPr>
          <a:xfrm>
            <a:off x="1003506" y="1405097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0884E5-F895-FF24-D387-4A24FEF59BFA}"/>
              </a:ext>
            </a:extLst>
          </p:cNvPr>
          <p:cNvSpPr/>
          <p:nvPr/>
        </p:nvSpPr>
        <p:spPr>
          <a:xfrm>
            <a:off x="5078870" y="1418493"/>
            <a:ext cx="1005298" cy="8508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모델 </a:t>
            </a:r>
            <a:r>
              <a:rPr lang="en-US" altLang="ko-KR" sz="1200" b="1" dirty="0">
                <a:latin typeface="+mn-ea"/>
              </a:rPr>
              <a:t>100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1282" name="연결선: 꺾임 11281">
            <a:extLst>
              <a:ext uri="{FF2B5EF4-FFF2-40B4-BE49-F238E27FC236}">
                <a16:creationId xmlns:a16="http://schemas.microsoft.com/office/drawing/2014/main" id="{086559F3-F481-DFFA-D577-3EE844E0207E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282165" y="2352306"/>
            <a:ext cx="810312" cy="609720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95" name="자유형: 도형 11294">
            <a:extLst>
              <a:ext uri="{FF2B5EF4-FFF2-40B4-BE49-F238E27FC236}">
                <a16:creationId xmlns:a16="http://schemas.microsoft.com/office/drawing/2014/main" id="{85FB389C-A691-AC6E-B807-1577F99123DC}"/>
              </a:ext>
            </a:extLst>
          </p:cNvPr>
          <p:cNvSpPr/>
          <p:nvPr/>
        </p:nvSpPr>
        <p:spPr>
          <a:xfrm>
            <a:off x="467544" y="5403160"/>
            <a:ext cx="534670" cy="362066"/>
          </a:xfrm>
          <a:custGeom>
            <a:avLst/>
            <a:gdLst>
              <a:gd name="connsiteX0" fmla="*/ 0 w 467373"/>
              <a:gd name="connsiteY0" fmla="*/ 72413 h 362066"/>
              <a:gd name="connsiteX1" fmla="*/ 286340 w 467373"/>
              <a:gd name="connsiteY1" fmla="*/ 72413 h 362066"/>
              <a:gd name="connsiteX2" fmla="*/ 286340 w 467373"/>
              <a:gd name="connsiteY2" fmla="*/ 0 h 362066"/>
              <a:gd name="connsiteX3" fmla="*/ 467373 w 467373"/>
              <a:gd name="connsiteY3" fmla="*/ 181033 h 362066"/>
              <a:gd name="connsiteX4" fmla="*/ 286340 w 467373"/>
              <a:gd name="connsiteY4" fmla="*/ 362066 h 362066"/>
              <a:gd name="connsiteX5" fmla="*/ 286340 w 467373"/>
              <a:gd name="connsiteY5" fmla="*/ 289653 h 362066"/>
              <a:gd name="connsiteX6" fmla="*/ 0 w 467373"/>
              <a:gd name="connsiteY6" fmla="*/ 289653 h 362066"/>
              <a:gd name="connsiteX7" fmla="*/ 0 w 467373"/>
              <a:gd name="connsiteY7" fmla="*/ 72413 h 3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73" h="362066">
                <a:moveTo>
                  <a:pt x="0" y="72413"/>
                </a:moveTo>
                <a:lnTo>
                  <a:pt x="286340" y="72413"/>
                </a:lnTo>
                <a:lnTo>
                  <a:pt x="286340" y="0"/>
                </a:lnTo>
                <a:lnTo>
                  <a:pt x="467373" y="181033"/>
                </a:lnTo>
                <a:lnTo>
                  <a:pt x="286340" y="362066"/>
                </a:lnTo>
                <a:lnTo>
                  <a:pt x="286340" y="289653"/>
                </a:lnTo>
                <a:lnTo>
                  <a:pt x="0" y="289653"/>
                </a:lnTo>
                <a:lnTo>
                  <a:pt x="0" y="72413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80000">
                <a:srgbClr val="FF3300"/>
              </a:gs>
              <a:gs pos="100000">
                <a:srgbClr val="FF505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10638099"/>
              <a:satOff val="-460"/>
              <a:lumOff val="-20981"/>
              <a:alphaOff val="0"/>
            </a:schemeClr>
          </a:fillRef>
          <a:effectRef idx="3">
            <a:schemeClr val="accent5">
              <a:hueOff val="10638099"/>
              <a:satOff val="-460"/>
              <a:lumOff val="-2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413" rIns="108620" bIns="72413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900" b="1" kern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TextBox 11295">
            <a:extLst>
              <a:ext uri="{FF2B5EF4-FFF2-40B4-BE49-F238E27FC236}">
                <a16:creationId xmlns:a16="http://schemas.microsoft.com/office/drawing/2014/main" id="{DA5E53DB-35DF-6D9E-80BE-8027F872E9E8}"/>
              </a:ext>
            </a:extLst>
          </p:cNvPr>
          <p:cNvSpPr txBox="1"/>
          <p:nvPr/>
        </p:nvSpPr>
        <p:spPr>
          <a:xfrm>
            <a:off x="1042368" y="533721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수많은 모델을 일괄 설계 변경할 경우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사용자 실수로 발생할 수 있는 사고를 미연에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방지하고자 함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알람을 통해서 사용자에게 안전부품에 대한 정보를 제공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42B929-3ED9-3E09-D54B-EF54FA58C23A}"/>
              </a:ext>
            </a:extLst>
          </p:cNvPr>
          <p:cNvSpPr/>
          <p:nvPr/>
        </p:nvSpPr>
        <p:spPr>
          <a:xfrm>
            <a:off x="2750433" y="2395998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1280" name="연결선: 꺾임 11279">
            <a:extLst>
              <a:ext uri="{FF2B5EF4-FFF2-40B4-BE49-F238E27FC236}">
                <a16:creationId xmlns:a16="http://schemas.microsoft.com/office/drawing/2014/main" id="{635688AA-2A23-D93B-6129-E4A470C7CF3E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2345966" y="1416106"/>
            <a:ext cx="806405" cy="2486026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9C62CF-A454-2928-DEC9-0D5CB04CFA03}"/>
              </a:ext>
            </a:extLst>
          </p:cNvPr>
          <p:cNvSpPr/>
          <p:nvPr/>
        </p:nvSpPr>
        <p:spPr>
          <a:xfrm>
            <a:off x="932843" y="2399286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YES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1284" name="연결선: 꺾임 11283">
            <a:extLst>
              <a:ext uri="{FF2B5EF4-FFF2-40B4-BE49-F238E27FC236}">
                <a16:creationId xmlns:a16="http://schemas.microsoft.com/office/drawing/2014/main" id="{FE57871B-1CC0-BDF7-0F43-57352A7E2589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>
            <a:off x="4892995" y="2373797"/>
            <a:ext cx="793009" cy="584040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572824-D87B-BE69-78F2-0AC7476A7C80}"/>
              </a:ext>
            </a:extLst>
          </p:cNvPr>
          <p:cNvSpPr/>
          <p:nvPr/>
        </p:nvSpPr>
        <p:spPr>
          <a:xfrm>
            <a:off x="5071761" y="2395998"/>
            <a:ext cx="1141505" cy="4243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회로자재 </a:t>
            </a:r>
            <a:r>
              <a:rPr lang="en-US" altLang="ko-KR" sz="1000" b="1" dirty="0">
                <a:latin typeface="+mn-ea"/>
              </a:rPr>
              <a:t>1</a:t>
            </a:r>
          </a:p>
          <a:p>
            <a:pPr algn="ctr"/>
            <a:r>
              <a:rPr lang="ko-KR" altLang="en-US" sz="1000" b="1" dirty="0">
                <a:latin typeface="+mn-ea"/>
              </a:rPr>
              <a:t>안전부품</a:t>
            </a:r>
            <a:r>
              <a:rPr lang="en-US" altLang="ko-KR" sz="1000" b="1" dirty="0">
                <a:latin typeface="+mn-ea"/>
              </a:rPr>
              <a:t>: NO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68E0A4B6-3E00-D25E-B94C-1A77B35259CD}"/>
              </a:ext>
            </a:extLst>
          </p:cNvPr>
          <p:cNvSpPr/>
          <p:nvPr/>
        </p:nvSpPr>
        <p:spPr>
          <a:xfrm rot="5400000">
            <a:off x="4227494" y="3659318"/>
            <a:ext cx="534670" cy="36206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3FE07-3638-F6A8-42B1-5087C4D8CD4F}"/>
              </a:ext>
            </a:extLst>
          </p:cNvPr>
          <p:cNvSpPr/>
          <p:nvPr/>
        </p:nvSpPr>
        <p:spPr>
          <a:xfrm>
            <a:off x="3992181" y="4185084"/>
            <a:ext cx="1005298" cy="850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회로자재 </a:t>
            </a:r>
            <a:r>
              <a:rPr lang="en-US" altLang="ko-KR" sz="12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1" name="폭발: 8pt 30">
            <a:extLst>
              <a:ext uri="{FF2B5EF4-FFF2-40B4-BE49-F238E27FC236}">
                <a16:creationId xmlns:a16="http://schemas.microsoft.com/office/drawing/2014/main" id="{46096C69-C36C-1F7B-2F84-AAE8A757C08A}"/>
              </a:ext>
            </a:extLst>
          </p:cNvPr>
          <p:cNvSpPr/>
          <p:nvPr/>
        </p:nvSpPr>
        <p:spPr>
          <a:xfrm>
            <a:off x="6484644" y="2126073"/>
            <a:ext cx="2261290" cy="226129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모델</a:t>
            </a:r>
            <a:r>
              <a:rPr lang="en-US" altLang="ko-K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1</a:t>
            </a:r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회로자재 </a:t>
            </a:r>
            <a:r>
              <a:rPr lang="en-US" altLang="ko-K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안전부품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 필요</a:t>
            </a:r>
            <a:r>
              <a:rPr lang="en-US" altLang="ko-K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265" name="그림 11264">
            <a:extLst>
              <a:ext uri="{FF2B5EF4-FFF2-40B4-BE49-F238E27FC236}">
                <a16:creationId xmlns:a16="http://schemas.microsoft.com/office/drawing/2014/main" id="{3688B537-D08C-DCAD-8C0E-4B16116FC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1" b="5901"/>
          <a:stretch/>
        </p:blipFill>
        <p:spPr>
          <a:xfrm>
            <a:off x="6482921" y="3661428"/>
            <a:ext cx="1581467" cy="13948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C0211B-AADF-6349-FCDB-50154DE124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1" t="11728" r="22412" b="11728"/>
          <a:stretch/>
        </p:blipFill>
        <p:spPr>
          <a:xfrm rot="1800000">
            <a:off x="6075852" y="3344264"/>
            <a:ext cx="542759" cy="7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7470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사용자 지정 3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F0000"/>
      </a:accent2>
      <a:accent3>
        <a:srgbClr val="595959"/>
      </a:accent3>
      <a:accent4>
        <a:srgbClr val="FFFFFF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27367</TotalTime>
  <Words>355</Words>
  <Application>Microsoft Office PowerPoint</Application>
  <PresentationFormat>화면 슬라이드 쇼(4:3)</PresentationFormat>
  <Paragraphs>96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Franklin Gothic Book</vt:lpstr>
      <vt:lpstr>Franklin Gothic Medium</vt:lpstr>
      <vt:lpstr>Wingdings</vt:lpstr>
      <vt:lpstr>각</vt:lpstr>
      <vt:lpstr>안전부품 설계변경 프로세스 개선안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김승진</dc:creator>
  <cp:lastModifiedBy>임 채선</cp:lastModifiedBy>
  <cp:revision>1551</cp:revision>
  <cp:lastPrinted>2018-11-06T07:19:36Z</cp:lastPrinted>
  <dcterms:created xsi:type="dcterms:W3CDTF">2015-02-26T10:43:26Z</dcterms:created>
  <dcterms:modified xsi:type="dcterms:W3CDTF">2023-01-25T05:23:39Z</dcterms:modified>
</cp:coreProperties>
</file>