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318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458E1-9323-4F78-A910-66FB10B5249F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1490C-8BE7-49FE-B6A4-8830150FE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7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1490C-8BE7-49FE-B6A4-8830150FE6F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9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mailto:shavt@naver.co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25E26C-7541-954D-411A-E24C5B1578FE}"/>
              </a:ext>
            </a:extLst>
          </p:cNvPr>
          <p:cNvSpPr/>
          <p:nvPr/>
        </p:nvSpPr>
        <p:spPr>
          <a:xfrm>
            <a:off x="946150" y="7954565"/>
            <a:ext cx="14605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제외 항목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1B03F-78EF-E9B3-6DF0-D956D17F9554}"/>
              </a:ext>
            </a:extLst>
          </p:cNvPr>
          <p:cNvSpPr txBox="1"/>
          <p:nvPr/>
        </p:nvSpPr>
        <p:spPr>
          <a:xfrm>
            <a:off x="2406650" y="7929165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raw </a:t>
            </a:r>
            <a:r>
              <a:rPr lang="ko-KR" altLang="en-US" dirty="0"/>
              <a:t>데이터에 포함되지 않아도 될 항목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8207FB-DA7B-E3EA-CF7F-A467E14CE620}"/>
              </a:ext>
            </a:extLst>
          </p:cNvPr>
          <p:cNvSpPr/>
          <p:nvPr/>
        </p:nvSpPr>
        <p:spPr>
          <a:xfrm>
            <a:off x="946150" y="8513365"/>
            <a:ext cx="14605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 항목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8ECAC-78B4-11D2-D433-A71ECBA8A03A}"/>
              </a:ext>
            </a:extLst>
          </p:cNvPr>
          <p:cNvSpPr txBox="1"/>
          <p:nvPr/>
        </p:nvSpPr>
        <p:spPr>
          <a:xfrm>
            <a:off x="2406650" y="8487965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raw </a:t>
            </a:r>
            <a:r>
              <a:rPr lang="ko-KR" altLang="en-US" dirty="0"/>
              <a:t>데이터에 </a:t>
            </a:r>
            <a:r>
              <a:rPr lang="ko-KR" altLang="en-US" dirty="0" err="1"/>
              <a:t>추가되어야하는</a:t>
            </a:r>
            <a:r>
              <a:rPr lang="ko-KR" altLang="en-US" dirty="0"/>
              <a:t> 항목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9EB1A3-04A5-75D2-3A93-740140FCE592}"/>
              </a:ext>
            </a:extLst>
          </p:cNvPr>
          <p:cNvSpPr/>
          <p:nvPr/>
        </p:nvSpPr>
        <p:spPr>
          <a:xfrm>
            <a:off x="946150" y="9111297"/>
            <a:ext cx="14605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부연 설명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ECA4B3-391F-EA11-6A4C-19E2D9D7758B}"/>
              </a:ext>
            </a:extLst>
          </p:cNvPr>
          <p:cNvSpPr txBox="1"/>
          <p:nvPr/>
        </p:nvSpPr>
        <p:spPr>
          <a:xfrm>
            <a:off x="2406650" y="9085897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항목표시에 따른 상세 설명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D29DCCB-8BBC-0F3E-715B-5011E0B21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2" y="5484911"/>
            <a:ext cx="7343775" cy="1038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63B521-96AB-5B14-A272-7B223D840211}"/>
              </a:ext>
            </a:extLst>
          </p:cNvPr>
          <p:cNvSpPr txBox="1"/>
          <p:nvPr/>
        </p:nvSpPr>
        <p:spPr>
          <a:xfrm>
            <a:off x="212725" y="3441700"/>
            <a:ext cx="73437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/>
              <a:t>배포일로 검색 </a:t>
            </a:r>
            <a:br>
              <a:rPr lang="en-US" altLang="ko-KR" dirty="0"/>
            </a:b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31</a:t>
            </a:r>
            <a:r>
              <a:rPr lang="ko-KR" altLang="en-US" dirty="0"/>
              <a:t>일  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해당기간의 배포단계의 공사설계 건에 대한 </a:t>
            </a:r>
            <a:r>
              <a:rPr lang="en-US" altLang="ko-KR" dirty="0"/>
              <a:t>raw</a:t>
            </a:r>
            <a:r>
              <a:rPr lang="ko-KR" altLang="en-US" dirty="0"/>
              <a:t>데이터 엑셀로 출력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별도의 디스플레이는 필요 없음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Raw</a:t>
            </a:r>
            <a:r>
              <a:rPr lang="ko-KR" altLang="en-US" dirty="0"/>
              <a:t> 데이터는 다음과 같이 출력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Raw </a:t>
            </a:r>
            <a:r>
              <a:rPr lang="ko-KR" altLang="en-US" dirty="0"/>
              <a:t>데이터의 칼럼은 공사설계문서를 기초로 하되 다음처럼 수정하여 적용 요청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0E54D7-9BAA-7E8B-31AB-FC948357E70D}"/>
              </a:ext>
            </a:extLst>
          </p:cNvPr>
          <p:cNvSpPr txBox="1"/>
          <p:nvPr/>
        </p:nvSpPr>
        <p:spPr>
          <a:xfrm>
            <a:off x="212725" y="1898486"/>
            <a:ext cx="7327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Plm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공사문서 상세내용 </a:t>
            </a:r>
            <a:r>
              <a:rPr lang="en-US" altLang="ko-KR" sz="2400" b="1" dirty="0"/>
              <a:t>Reporting </a:t>
            </a:r>
            <a:r>
              <a:rPr lang="ko-KR" altLang="en-US" sz="2400" b="1" dirty="0"/>
              <a:t>시스템 개발 요청</a:t>
            </a:r>
          </a:p>
        </p:txBody>
      </p:sp>
    </p:spTree>
    <p:extLst>
      <p:ext uri="{BB962C8B-B14F-4D97-AF65-F5344CB8AC3E}">
        <p14:creationId xmlns:p14="http://schemas.microsoft.com/office/powerpoint/2010/main" val="145378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30914"/>
              </p:ext>
            </p:extLst>
          </p:nvPr>
        </p:nvGraphicFramePr>
        <p:xfrm>
          <a:off x="444535" y="1083007"/>
          <a:ext cx="6679564" cy="7481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87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100" b="1" spc="-10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공사문서번호</a:t>
                      </a:r>
                      <a:endParaRPr sz="1100" dirty="0">
                        <a:latin typeface="맑은 고딕"/>
                        <a:cs typeface="맑은 고딕"/>
                      </a:endParaRPr>
                    </a:p>
                  </a:txBody>
                  <a:tcPr marL="0" marR="0" marT="88900" marB="0">
                    <a:lnT w="19050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Const23010009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T w="19050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100" b="1" spc="-20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진행상태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88900" marB="0">
                    <a:lnT w="19050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900" spc="-20" dirty="0">
                          <a:latin typeface="맑은 고딕"/>
                          <a:cs typeface="맑은 고딕"/>
                        </a:rPr>
                        <a:t>실시설계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14300" marB="0">
                    <a:lnT w="19050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spc="-10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설계요청부서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900" spc="-10" dirty="0">
                          <a:latin typeface="맑은 고딕"/>
                          <a:cs typeface="맑은 고딕"/>
                        </a:rPr>
                        <a:t>국내영업팀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92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spc="-25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작성일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2023. 1.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16.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spc="-20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설계주체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900" spc="-25" dirty="0">
                          <a:latin typeface="맑은 고딕"/>
                          <a:cs typeface="맑은 고딕"/>
                        </a:rPr>
                        <a:t>설계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92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spc="-10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설계요청자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900" spc="-25" dirty="0">
                          <a:latin typeface="맑은 고딕"/>
                          <a:cs typeface="맑은 고딕"/>
                        </a:rPr>
                        <a:t>정진택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92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spc="-25" dirty="0">
                          <a:solidFill>
                            <a:schemeClr val="tx1"/>
                          </a:solidFill>
                          <a:latin typeface="맑은 고딕"/>
                          <a:cs typeface="맑은 고딕"/>
                        </a:rPr>
                        <a:t>접수자</a:t>
                      </a:r>
                      <a:endParaRPr sz="1100" dirty="0">
                        <a:solidFill>
                          <a:schemeClr val="tx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900" spc="-25" dirty="0">
                          <a:solidFill>
                            <a:schemeClr val="tx1"/>
                          </a:solidFill>
                          <a:latin typeface="맑은 고딕"/>
                          <a:cs typeface="맑은 고딕"/>
                        </a:rPr>
                        <a:t>이보산</a:t>
                      </a:r>
                      <a:endParaRPr sz="900" dirty="0">
                        <a:solidFill>
                          <a:schemeClr val="tx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092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spc="-25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접수처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900" spc="-10" dirty="0">
                          <a:latin typeface="맑은 고딕"/>
                          <a:cs typeface="맑은 고딕"/>
                        </a:rPr>
                        <a:t>시스템디자인팀</a:t>
                      </a:r>
                      <a:endParaRPr sz="900" dirty="0">
                        <a:latin typeface="맑은 고딕"/>
                        <a:cs typeface="맑은 고딕"/>
                      </a:endParaRPr>
                    </a:p>
                  </a:txBody>
                  <a:tcPr marL="0" marR="0" marT="1092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spc="-10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설계담당자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900" spc="-25" dirty="0">
                          <a:latin typeface="맑은 고딕"/>
                          <a:cs typeface="맑은 고딕"/>
                        </a:rPr>
                        <a:t>박욱배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92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spc="-25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차년도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spc="-25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발주처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900" spc="-25" dirty="0">
                          <a:latin typeface="맑은 고딕"/>
                          <a:cs typeface="맑은 고딕"/>
                        </a:rPr>
                        <a:t>사급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92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100" b="1" spc="-25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공사명</a:t>
                      </a:r>
                      <a:endParaRPr sz="1100" dirty="0">
                        <a:latin typeface="맑은 고딕"/>
                        <a:cs typeface="맑은 고딕"/>
                      </a:endParaRPr>
                    </a:p>
                  </a:txBody>
                  <a:tcPr marL="0" marR="0" marT="1219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 marR="87630">
                        <a:lnSpc>
                          <a:spcPct val="111200"/>
                        </a:lnSpc>
                        <a:spcBef>
                          <a:spcPts val="440"/>
                        </a:spcBef>
                      </a:pPr>
                      <a:r>
                        <a:rPr sz="900" dirty="0">
                          <a:latin typeface="맑은 고딕"/>
                          <a:cs typeface="맑은 고딕"/>
                        </a:rPr>
                        <a:t>용인</a:t>
                      </a:r>
                      <a:r>
                        <a:rPr sz="900" spc="-7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latin typeface="맑은 고딕"/>
                          <a:cs typeface="맑은 고딕"/>
                        </a:rPr>
                        <a:t>영덕지구</a:t>
                      </a:r>
                      <a:r>
                        <a:rPr sz="900" spc="-7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latin typeface="맑은 고딕"/>
                          <a:cs typeface="맑은 고딕"/>
                        </a:rPr>
                        <a:t>업무</a:t>
                      </a:r>
                      <a:r>
                        <a:rPr sz="900" spc="-7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latin typeface="맑은 고딕"/>
                          <a:cs typeface="맑은 고딕"/>
                        </a:rPr>
                        <a:t>및</a:t>
                      </a:r>
                      <a:r>
                        <a:rPr sz="900" spc="-7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spc="-10" dirty="0">
                          <a:latin typeface="맑은 고딕"/>
                          <a:cs typeface="맑은 고딕"/>
                        </a:rPr>
                        <a:t>노유자시설 </a:t>
                      </a:r>
                      <a:r>
                        <a:rPr sz="900" dirty="0">
                          <a:latin typeface="맑은 고딕"/>
                          <a:cs typeface="맑은 고딕"/>
                        </a:rPr>
                        <a:t>신축공사</a:t>
                      </a:r>
                      <a:r>
                        <a:rPr sz="900" spc="-6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AV</a:t>
                      </a:r>
                      <a:r>
                        <a:rPr sz="900" spc="-25" dirty="0">
                          <a:latin typeface="맑은 고딕"/>
                          <a:cs typeface="맑은 고딕"/>
                        </a:rPr>
                        <a:t>설비</a:t>
                      </a:r>
                      <a:r>
                        <a:rPr sz="900" spc="-6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latin typeface="맑은 고딕"/>
                          <a:cs typeface="맑은 고딕"/>
                        </a:rPr>
                        <a:t>설계</a:t>
                      </a:r>
                      <a:r>
                        <a:rPr sz="900" spc="-6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dirty="0">
                          <a:latin typeface="맑은 고딕"/>
                          <a:cs typeface="맑은 고딕"/>
                        </a:rPr>
                        <a:t>요청의</a:t>
                      </a:r>
                      <a:r>
                        <a:rPr sz="900" spc="-6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900" spc="-50" dirty="0">
                          <a:latin typeface="맑은 고딕"/>
                          <a:cs typeface="맑은 고딕"/>
                        </a:rPr>
                        <a:t>건</a:t>
                      </a:r>
                      <a:endParaRPr sz="900" dirty="0">
                        <a:latin typeface="맑은 고딕"/>
                        <a:cs typeface="맑은 고딕"/>
                      </a:endParaRPr>
                    </a:p>
                  </a:txBody>
                  <a:tcPr marL="0" marR="0" marT="5588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100" b="1" spc="-20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공사단계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1219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242570">
                        <a:lnSpc>
                          <a:spcPct val="100000"/>
                        </a:lnSpc>
                      </a:pPr>
                      <a:r>
                        <a:rPr sz="900" spc="-20" dirty="0">
                          <a:latin typeface="맑은 고딕"/>
                          <a:cs typeface="맑은 고딕"/>
                        </a:rPr>
                        <a:t>기본설계</a:t>
                      </a:r>
                      <a:endParaRPr sz="900" dirty="0">
                        <a:latin typeface="맑은 고딕"/>
                        <a:cs typeface="맑은 고딕"/>
                      </a:endParaRPr>
                    </a:p>
                  </a:txBody>
                  <a:tcPr marL="0" marR="0" marT="127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spc="-20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건축유형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900" spc="-20" dirty="0">
                          <a:latin typeface="맑은 고딕"/>
                          <a:cs typeface="맑은 고딕"/>
                        </a:rPr>
                        <a:t>문화시설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92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spc="-20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건축용도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900" spc="-25" dirty="0">
                          <a:latin typeface="맑은 고딕"/>
                          <a:cs typeface="맑은 고딕"/>
                        </a:rPr>
                        <a:t>기타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92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spc="-20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설계범위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900" spc="-25" dirty="0">
                          <a:latin typeface="맑은 고딕"/>
                          <a:cs typeface="맑은 고딕"/>
                        </a:rPr>
                        <a:t>강의실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92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spc="-10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요청의뢰일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2023. 1.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16.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spc="-10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출도요청일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2023. 1.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19.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spc="-10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시스템</a:t>
                      </a:r>
                      <a:r>
                        <a:rPr sz="1100" b="1" spc="-10" dirty="0">
                          <a:solidFill>
                            <a:srgbClr val="2A2A2A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100" b="1" spc="-10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브랜드</a:t>
                      </a:r>
                      <a:endParaRPr sz="1100" dirty="0">
                        <a:latin typeface="맑은 고딕"/>
                        <a:cs typeface="맑은 고딕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AV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spc="-25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소유자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900" spc="-25" dirty="0">
                          <a:latin typeface="맑은 고딕"/>
                          <a:cs typeface="맑은 고딕"/>
                        </a:rPr>
                        <a:t>박욱배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92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spc="-20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요청구분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900" spc="-25" dirty="0">
                          <a:latin typeface="맑은 고딕"/>
                          <a:cs typeface="맑은 고딕"/>
                        </a:rPr>
                        <a:t>대리점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92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spc="-10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예산</a:t>
                      </a:r>
                      <a:r>
                        <a:rPr sz="1100" b="1" spc="-10" dirty="0">
                          <a:solidFill>
                            <a:srgbClr val="2A2A2A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100" b="1" spc="-10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수주예상가</a:t>
                      </a:r>
                      <a:r>
                        <a:rPr sz="1100" b="1" spc="-10" dirty="0">
                          <a:solidFill>
                            <a:srgbClr val="2A2A2A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spc="-10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과업회사명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900" spc="-10" dirty="0">
                          <a:solidFill>
                            <a:srgbClr val="424242"/>
                          </a:solidFill>
                          <a:latin typeface="맑은 고딕"/>
                          <a:cs typeface="맑은 고딕"/>
                        </a:rPr>
                        <a:t>새한에이브이텍주식회사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92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spc="-10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과업전화번호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070-8750-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9121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spc="-10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과업담당자명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900" spc="-25" dirty="0">
                          <a:latin typeface="맑은 고딕"/>
                          <a:cs typeface="맑은 고딕"/>
                        </a:rPr>
                        <a:t>한동우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92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spc="-10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담당자</a:t>
                      </a:r>
                      <a:r>
                        <a:rPr sz="1100" b="1" spc="-10" dirty="0">
                          <a:solidFill>
                            <a:srgbClr val="2A2A2A"/>
                          </a:solidFill>
                          <a:latin typeface="Arial"/>
                          <a:cs typeface="Arial"/>
                        </a:rPr>
                        <a:t>HP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010-3774-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7693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spc="-10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담당자</a:t>
                      </a:r>
                      <a:r>
                        <a:rPr sz="1100" b="1" spc="-10" dirty="0">
                          <a:solidFill>
                            <a:srgbClr val="2A2A2A"/>
                          </a:solidFill>
                          <a:latin typeface="Arial"/>
                          <a:cs typeface="Arial"/>
                        </a:rPr>
                        <a:t>Email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  <a:hlinkClick r:id="rId2"/>
                        </a:rPr>
                        <a:t>shavt@naver.com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spc="-10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과업웹하드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spc="-20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계약주체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900" spc="-25" dirty="0">
                          <a:latin typeface="맑은 고딕"/>
                          <a:cs typeface="맑은 고딕"/>
                        </a:rPr>
                        <a:t>인터엠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92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spc="-20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계약방식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900" spc="-25" dirty="0">
                          <a:latin typeface="맑은 고딕"/>
                          <a:cs typeface="맑은 고딕"/>
                        </a:rPr>
                        <a:t>사급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T="1092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spc="-20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타사치환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dirty="0">
                          <a:solidFill>
                            <a:srgbClr val="2A2A2A"/>
                          </a:solidFill>
                          <a:latin typeface="Arial"/>
                          <a:cs typeface="Arial"/>
                        </a:rPr>
                        <a:t>INS</a:t>
                      </a:r>
                      <a:r>
                        <a:rPr sz="1100" b="1" spc="40" dirty="0">
                          <a:solidFill>
                            <a:srgbClr val="2A2A2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시스템</a:t>
                      </a:r>
                      <a:endParaRPr sz="1100" dirty="0">
                        <a:latin typeface="맑은 고딕"/>
                        <a:cs typeface="맑은 고딕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spc="-10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시중구매비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spc="-25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노무비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spc="-20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잡자재비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spc="-10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부가가치세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spc="-10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조달수수료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b="1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실시설계</a:t>
                      </a:r>
                      <a:r>
                        <a:rPr sz="1100" b="1" spc="10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2A2A2A"/>
                          </a:solidFill>
                          <a:latin typeface="맑은 고딕"/>
                          <a:cs typeface="맑은 고딕"/>
                        </a:rPr>
                        <a:t>파일명</a:t>
                      </a:r>
                      <a:endParaRPr sz="1100" dirty="0">
                        <a:latin typeface="맑은 고딕"/>
                        <a:cs typeface="맑은 고딕"/>
                      </a:endParaRPr>
                    </a:p>
                  </a:txBody>
                  <a:tcPr marL="0" marR="0" marT="8382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B4B6B9"/>
                      </a:solidFill>
                      <a:prstDash val="solid"/>
                    </a:lnT>
                    <a:lnB w="9525">
                      <a:solidFill>
                        <a:srgbClr val="B4B6B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44525" y="8916199"/>
            <a:ext cx="6680200" cy="10160"/>
          </a:xfrm>
          <a:custGeom>
            <a:avLst/>
            <a:gdLst/>
            <a:ahLst/>
            <a:cxnLst/>
            <a:rect l="l" t="t" r="r" b="b"/>
            <a:pathLst>
              <a:path w="6680200" h="10159">
                <a:moveTo>
                  <a:pt x="6680136" y="0"/>
                </a:moveTo>
                <a:lnTo>
                  <a:pt x="5164950" y="0"/>
                </a:lnTo>
                <a:lnTo>
                  <a:pt x="3583063" y="0"/>
                </a:lnTo>
                <a:lnTo>
                  <a:pt x="1581886" y="0"/>
                </a:lnTo>
                <a:lnTo>
                  <a:pt x="0" y="0"/>
                </a:lnTo>
                <a:lnTo>
                  <a:pt x="0" y="9537"/>
                </a:lnTo>
                <a:lnTo>
                  <a:pt x="1581886" y="9537"/>
                </a:lnTo>
                <a:lnTo>
                  <a:pt x="3583063" y="9537"/>
                </a:lnTo>
                <a:lnTo>
                  <a:pt x="5164950" y="9537"/>
                </a:lnTo>
                <a:lnTo>
                  <a:pt x="6680136" y="9537"/>
                </a:lnTo>
                <a:lnTo>
                  <a:pt x="6680136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525" y="9268790"/>
            <a:ext cx="6680200" cy="9525"/>
          </a:xfrm>
          <a:custGeom>
            <a:avLst/>
            <a:gdLst/>
            <a:ahLst/>
            <a:cxnLst/>
            <a:rect l="l" t="t" r="r" b="b"/>
            <a:pathLst>
              <a:path w="6680200" h="9525">
                <a:moveTo>
                  <a:pt x="6680136" y="0"/>
                </a:moveTo>
                <a:lnTo>
                  <a:pt x="5164950" y="0"/>
                </a:lnTo>
                <a:lnTo>
                  <a:pt x="3583063" y="0"/>
                </a:lnTo>
                <a:lnTo>
                  <a:pt x="1581886" y="0"/>
                </a:lnTo>
                <a:lnTo>
                  <a:pt x="0" y="0"/>
                </a:lnTo>
                <a:lnTo>
                  <a:pt x="0" y="9525"/>
                </a:lnTo>
                <a:lnTo>
                  <a:pt x="1581886" y="9525"/>
                </a:lnTo>
                <a:lnTo>
                  <a:pt x="3583063" y="9525"/>
                </a:lnTo>
                <a:lnTo>
                  <a:pt x="5164950" y="9525"/>
                </a:lnTo>
                <a:lnTo>
                  <a:pt x="6680136" y="9525"/>
                </a:lnTo>
                <a:lnTo>
                  <a:pt x="6680136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071" y="522052"/>
            <a:ext cx="4606925" cy="46418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300" spc="45" dirty="0">
                <a:latin typeface="Tahoma"/>
                <a:cs typeface="Tahoma"/>
              </a:rPr>
              <a:t>Const23010009</a:t>
            </a:r>
            <a:r>
              <a:rPr sz="1300" spc="-75" dirty="0">
                <a:latin typeface="Tahoma"/>
                <a:cs typeface="Tahoma"/>
              </a:rPr>
              <a:t> </a:t>
            </a:r>
            <a:r>
              <a:rPr sz="1300" spc="70" dirty="0">
                <a:latin typeface="Tahoma"/>
                <a:cs typeface="Tahoma"/>
              </a:rPr>
              <a:t>1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dirty="0">
                <a:latin typeface="맑은 고딕"/>
                <a:cs typeface="맑은 고딕"/>
              </a:rPr>
              <a:t>용인</a:t>
            </a:r>
            <a:r>
              <a:rPr sz="1300" spc="-130" dirty="0">
                <a:latin typeface="맑은 고딕"/>
                <a:cs typeface="맑은 고딕"/>
              </a:rPr>
              <a:t> </a:t>
            </a:r>
            <a:r>
              <a:rPr sz="1300" dirty="0">
                <a:latin typeface="맑은 고딕"/>
                <a:cs typeface="맑은 고딕"/>
              </a:rPr>
              <a:t>영덕지구</a:t>
            </a:r>
            <a:r>
              <a:rPr sz="1300" spc="-125" dirty="0">
                <a:latin typeface="맑은 고딕"/>
                <a:cs typeface="맑은 고딕"/>
              </a:rPr>
              <a:t> </a:t>
            </a:r>
            <a:r>
              <a:rPr sz="1300" dirty="0">
                <a:latin typeface="맑은 고딕"/>
                <a:cs typeface="맑은 고딕"/>
              </a:rPr>
              <a:t>업무</a:t>
            </a:r>
            <a:r>
              <a:rPr sz="1300" spc="-130" dirty="0">
                <a:latin typeface="맑은 고딕"/>
                <a:cs typeface="맑은 고딕"/>
              </a:rPr>
              <a:t> </a:t>
            </a:r>
            <a:r>
              <a:rPr sz="1300" dirty="0">
                <a:latin typeface="맑은 고딕"/>
                <a:cs typeface="맑은 고딕"/>
              </a:rPr>
              <a:t>및</a:t>
            </a:r>
            <a:r>
              <a:rPr sz="1300" spc="-125" dirty="0">
                <a:latin typeface="맑은 고딕"/>
                <a:cs typeface="맑은 고딕"/>
              </a:rPr>
              <a:t> </a:t>
            </a:r>
            <a:r>
              <a:rPr sz="1300" dirty="0">
                <a:latin typeface="맑은 고딕"/>
                <a:cs typeface="맑은 고딕"/>
              </a:rPr>
              <a:t>노유자시설</a:t>
            </a:r>
            <a:r>
              <a:rPr sz="1300" spc="-130" dirty="0">
                <a:latin typeface="맑은 고딕"/>
                <a:cs typeface="맑은 고딕"/>
              </a:rPr>
              <a:t> </a:t>
            </a:r>
            <a:r>
              <a:rPr sz="1300" spc="-20" dirty="0">
                <a:latin typeface="맑은 고딕"/>
                <a:cs typeface="맑은 고딕"/>
              </a:rPr>
              <a:t>신축공사</a:t>
            </a:r>
            <a:endParaRPr sz="13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300" dirty="0">
                <a:latin typeface="Tahoma"/>
                <a:cs typeface="Tahoma"/>
              </a:rPr>
              <a:t>AV</a:t>
            </a:r>
            <a:r>
              <a:rPr sz="1300" dirty="0">
                <a:latin typeface="맑은 고딕"/>
                <a:cs typeface="맑은 고딕"/>
              </a:rPr>
              <a:t>설비</a:t>
            </a:r>
            <a:r>
              <a:rPr sz="1300" spc="-114" dirty="0">
                <a:latin typeface="맑은 고딕"/>
                <a:cs typeface="맑은 고딕"/>
              </a:rPr>
              <a:t> </a:t>
            </a:r>
            <a:r>
              <a:rPr sz="1300" dirty="0">
                <a:latin typeface="맑은 고딕"/>
                <a:cs typeface="맑은 고딕"/>
              </a:rPr>
              <a:t>설계</a:t>
            </a:r>
            <a:r>
              <a:rPr sz="1300" spc="-114" dirty="0">
                <a:latin typeface="맑은 고딕"/>
                <a:cs typeface="맑은 고딕"/>
              </a:rPr>
              <a:t> </a:t>
            </a:r>
            <a:r>
              <a:rPr sz="1300" dirty="0">
                <a:latin typeface="맑은 고딕"/>
                <a:cs typeface="맑은 고딕"/>
              </a:rPr>
              <a:t>요청의</a:t>
            </a:r>
            <a:r>
              <a:rPr sz="1300" spc="-114" dirty="0">
                <a:latin typeface="맑은 고딕"/>
                <a:cs typeface="맑은 고딕"/>
              </a:rPr>
              <a:t> </a:t>
            </a:r>
            <a:r>
              <a:rPr sz="1300" spc="-50" dirty="0">
                <a:latin typeface="맑은 고딕"/>
                <a:cs typeface="맑은 고딕"/>
              </a:rPr>
              <a:t>건</a:t>
            </a:r>
            <a:endParaRPr sz="13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8359" y="603372"/>
            <a:ext cx="629920" cy="296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65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16009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065"/>
              </a:lnSpc>
            </a:pPr>
            <a:r>
              <a:rPr sz="900" dirty="0">
                <a:latin typeface="Arial"/>
                <a:cs typeface="Arial"/>
              </a:rPr>
              <a:t>2023. 1. </a:t>
            </a:r>
            <a:r>
              <a:rPr sz="900" spc="-25" dirty="0">
                <a:latin typeface="Arial"/>
                <a:cs typeface="Arial"/>
              </a:rPr>
              <a:t>18.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463" y="8636160"/>
            <a:ext cx="59753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20" dirty="0">
                <a:solidFill>
                  <a:srgbClr val="2A2A2A"/>
                </a:solidFill>
                <a:latin typeface="맑은 고딕"/>
                <a:cs typeface="맑은 고딕"/>
              </a:rPr>
              <a:t>개정사유</a:t>
            </a:r>
            <a:endParaRPr sz="11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0245" y="8664746"/>
            <a:ext cx="20713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맑은 고딕"/>
                <a:cs typeface="맑은 고딕"/>
              </a:rPr>
              <a:t>추가서류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작업</a:t>
            </a:r>
            <a:r>
              <a:rPr sz="900" dirty="0">
                <a:latin typeface="Arial"/>
                <a:cs typeface="Arial"/>
              </a:rPr>
              <a:t>(</a:t>
            </a:r>
            <a:r>
              <a:rPr sz="900" dirty="0">
                <a:latin typeface="맑은 고딕"/>
                <a:cs typeface="맑은 고딕"/>
              </a:rPr>
              <a:t>시뮬레이션</a:t>
            </a:r>
            <a:r>
              <a:rPr sz="900" dirty="0">
                <a:latin typeface="Arial"/>
                <a:cs typeface="Arial"/>
              </a:rPr>
              <a:t>, </a:t>
            </a:r>
            <a:r>
              <a:rPr sz="900" dirty="0">
                <a:latin typeface="맑은 고딕"/>
                <a:cs typeface="맑은 고딕"/>
              </a:rPr>
              <a:t>비교표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spc="-20" dirty="0">
                <a:latin typeface="맑은 고딕"/>
                <a:cs typeface="맑은 고딕"/>
              </a:rPr>
              <a:t>외</a:t>
            </a:r>
            <a:r>
              <a:rPr sz="900" spc="-20" dirty="0">
                <a:latin typeface="Arial"/>
                <a:cs typeface="Arial"/>
              </a:rPr>
              <a:t>)02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463" y="8988725"/>
            <a:ext cx="31178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25" dirty="0">
                <a:solidFill>
                  <a:srgbClr val="2A2A2A"/>
                </a:solidFill>
                <a:latin typeface="맑은 고딕"/>
                <a:cs typeface="맑은 고딕"/>
              </a:rPr>
              <a:t>비고</a:t>
            </a:r>
            <a:endParaRPr sz="11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8463" y="9312705"/>
            <a:ext cx="59753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20" dirty="0">
                <a:solidFill>
                  <a:srgbClr val="424242"/>
                </a:solidFill>
                <a:latin typeface="맑은 고딕"/>
                <a:cs typeface="맑은 고딕"/>
              </a:rPr>
              <a:t>의뢰내용</a:t>
            </a:r>
            <a:endParaRPr sz="11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0245" y="9315941"/>
            <a:ext cx="3721100" cy="3314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latin typeface="맑은 고딕"/>
                <a:cs typeface="맑은 고딕"/>
              </a:rPr>
              <a:t>일자</a:t>
            </a:r>
            <a:r>
              <a:rPr sz="900" dirty="0">
                <a:latin typeface="Arial"/>
                <a:cs typeface="Arial"/>
              </a:rPr>
              <a:t>: 2023</a:t>
            </a:r>
            <a:r>
              <a:rPr sz="900" dirty="0">
                <a:latin typeface="맑은 고딕"/>
                <a:cs typeface="맑은 고딕"/>
              </a:rPr>
              <a:t>년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Arial"/>
                <a:cs typeface="Arial"/>
              </a:rPr>
              <a:t>1</a:t>
            </a:r>
            <a:r>
              <a:rPr sz="900" dirty="0">
                <a:latin typeface="맑은 고딕"/>
                <a:cs typeface="맑은 고딕"/>
              </a:rPr>
              <a:t>월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spc="-25" dirty="0">
                <a:latin typeface="Arial"/>
                <a:cs typeface="Arial"/>
              </a:rPr>
              <a:t>09</a:t>
            </a:r>
            <a:r>
              <a:rPr sz="900" spc="-25" dirty="0">
                <a:latin typeface="맑은 고딕"/>
                <a:cs typeface="맑은 고딕"/>
              </a:rPr>
              <a:t>일</a:t>
            </a:r>
            <a:endParaRPr sz="9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dirty="0">
                <a:latin typeface="맑은 고딕"/>
                <a:cs typeface="맑은 고딕"/>
              </a:rPr>
              <a:t>제목</a:t>
            </a:r>
            <a:r>
              <a:rPr sz="900" dirty="0">
                <a:latin typeface="Arial"/>
                <a:cs typeface="Arial"/>
              </a:rPr>
              <a:t>: </a:t>
            </a:r>
            <a:r>
              <a:rPr sz="900" dirty="0">
                <a:latin typeface="맑은 고딕"/>
                <a:cs typeface="맑은 고딕"/>
              </a:rPr>
              <a:t>용인</a:t>
            </a:r>
            <a:r>
              <a:rPr sz="900" spc="-65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영덕지구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업무</a:t>
            </a:r>
            <a:r>
              <a:rPr sz="900" spc="-65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및</a:t>
            </a:r>
            <a:r>
              <a:rPr sz="900" spc="-65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노유자시설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신축공사</a:t>
            </a:r>
            <a:r>
              <a:rPr sz="900" spc="-65" dirty="0">
                <a:latin typeface="맑은 고딕"/>
                <a:cs typeface="맑은 고딕"/>
              </a:rPr>
              <a:t> </a:t>
            </a:r>
            <a:r>
              <a:rPr sz="900" spc="-25" dirty="0">
                <a:latin typeface="Arial"/>
                <a:cs typeface="Arial"/>
              </a:rPr>
              <a:t>AV</a:t>
            </a:r>
            <a:r>
              <a:rPr sz="900" spc="-25" dirty="0">
                <a:latin typeface="맑은 고딕"/>
                <a:cs typeface="맑은 고딕"/>
              </a:rPr>
              <a:t>설비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설계</a:t>
            </a:r>
            <a:r>
              <a:rPr sz="900" spc="-65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요청의</a:t>
            </a:r>
            <a:r>
              <a:rPr sz="900" spc="-65" dirty="0">
                <a:latin typeface="맑은 고딕"/>
                <a:cs typeface="맑은 고딕"/>
              </a:rPr>
              <a:t> </a:t>
            </a:r>
            <a:r>
              <a:rPr sz="900" spc="-50" dirty="0">
                <a:latin typeface="맑은 고딕"/>
                <a:cs typeface="맑은 고딕"/>
              </a:rPr>
              <a:t>건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0186" y="9755417"/>
            <a:ext cx="3187065" cy="48323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900" dirty="0">
                <a:latin typeface="Arial"/>
                <a:cs typeface="Arial"/>
              </a:rPr>
              <a:t>1. </a:t>
            </a:r>
            <a:r>
              <a:rPr sz="900" spc="-25" dirty="0">
                <a:latin typeface="맑은 고딕"/>
                <a:cs typeface="맑은 고딕"/>
              </a:rPr>
              <a:t>내용</a:t>
            </a:r>
            <a:endParaRPr sz="900">
              <a:latin typeface="맑은 고딕"/>
              <a:cs typeface="맑은 고딕"/>
            </a:endParaRPr>
          </a:p>
          <a:p>
            <a:pPr marL="146050" indent="-133985">
              <a:lnSpc>
                <a:spcPct val="100000"/>
              </a:lnSpc>
              <a:spcBef>
                <a:spcPts val="120"/>
              </a:spcBef>
              <a:buFont typeface="Arial"/>
              <a:buAutoNum type="arabicParenR"/>
              <a:tabLst>
                <a:tab pos="146685" algn="l"/>
              </a:tabLst>
            </a:pPr>
            <a:r>
              <a:rPr sz="900" dirty="0">
                <a:latin typeface="맑은 고딕"/>
                <a:cs typeface="맑은 고딕"/>
              </a:rPr>
              <a:t>공사명</a:t>
            </a:r>
            <a:r>
              <a:rPr sz="900" dirty="0">
                <a:latin typeface="Arial"/>
                <a:cs typeface="Arial"/>
              </a:rPr>
              <a:t>: </a:t>
            </a:r>
            <a:r>
              <a:rPr sz="900" dirty="0">
                <a:latin typeface="맑은 고딕"/>
                <a:cs typeface="맑은 고딕"/>
              </a:rPr>
              <a:t>용인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영덕지구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업무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및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노유자시설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신축공사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spc="-20" dirty="0">
                <a:latin typeface="Arial"/>
                <a:cs typeface="Arial"/>
              </a:rPr>
              <a:t>AV</a:t>
            </a:r>
            <a:r>
              <a:rPr sz="900" spc="-20" dirty="0">
                <a:latin typeface="맑은 고딕"/>
                <a:cs typeface="맑은 고딕"/>
              </a:rPr>
              <a:t>설비</a:t>
            </a:r>
            <a:endParaRPr sz="900">
              <a:latin typeface="맑은 고딕"/>
              <a:cs typeface="맑은 고딕"/>
            </a:endParaRPr>
          </a:p>
          <a:p>
            <a:pPr marL="146050" indent="-133985">
              <a:lnSpc>
                <a:spcPct val="100000"/>
              </a:lnSpc>
              <a:spcBef>
                <a:spcPts val="120"/>
              </a:spcBef>
              <a:buFont typeface="Arial"/>
              <a:buAutoNum type="arabicParenR"/>
              <a:tabLst>
                <a:tab pos="146685" algn="l"/>
              </a:tabLst>
            </a:pPr>
            <a:r>
              <a:rPr sz="900" dirty="0">
                <a:latin typeface="맑은 고딕"/>
                <a:cs typeface="맑은 고딕"/>
              </a:rPr>
              <a:t>대리점명</a:t>
            </a:r>
            <a:r>
              <a:rPr sz="900" dirty="0">
                <a:latin typeface="Arial"/>
                <a:cs typeface="Arial"/>
              </a:rPr>
              <a:t>: </a:t>
            </a:r>
            <a:r>
              <a:rPr sz="900" spc="-10" dirty="0">
                <a:latin typeface="맑은 고딕"/>
                <a:cs typeface="맑은 고딕"/>
              </a:rPr>
              <a:t>새한에이브이텍</a:t>
            </a:r>
            <a:r>
              <a:rPr sz="900" spc="-10" dirty="0">
                <a:latin typeface="Arial"/>
                <a:cs typeface="Arial"/>
              </a:rPr>
              <a:t>(</a:t>
            </a:r>
            <a:r>
              <a:rPr sz="900" spc="-10" dirty="0">
                <a:latin typeface="맑은 고딕"/>
                <a:cs typeface="맑은 고딕"/>
              </a:rPr>
              <a:t>주</a:t>
            </a:r>
            <a:r>
              <a:rPr sz="900" spc="-1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FB6B83-80AC-355D-0939-1A82155D1406}"/>
              </a:ext>
            </a:extLst>
          </p:cNvPr>
          <p:cNvSpPr/>
          <p:nvPr/>
        </p:nvSpPr>
        <p:spPr>
          <a:xfrm>
            <a:off x="4070119" y="2146300"/>
            <a:ext cx="2743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제외 항목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9B447C-1175-67AC-37FD-320D0C3FF892}"/>
              </a:ext>
            </a:extLst>
          </p:cNvPr>
          <p:cNvSpPr/>
          <p:nvPr/>
        </p:nvSpPr>
        <p:spPr>
          <a:xfrm>
            <a:off x="423139" y="6108700"/>
            <a:ext cx="2743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제외 항목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1E5883-2AF8-BEEF-131D-C40CB41133D8}"/>
              </a:ext>
            </a:extLst>
          </p:cNvPr>
          <p:cNvSpPr/>
          <p:nvPr/>
        </p:nvSpPr>
        <p:spPr>
          <a:xfrm>
            <a:off x="423139" y="5757078"/>
            <a:ext cx="2743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제외 항목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33A18B-0B63-B0AF-2498-656A73D5F049}"/>
              </a:ext>
            </a:extLst>
          </p:cNvPr>
          <p:cNvSpPr/>
          <p:nvPr/>
        </p:nvSpPr>
        <p:spPr>
          <a:xfrm>
            <a:off x="4005102" y="5757078"/>
            <a:ext cx="2743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제외 항목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DCC524-6EF1-92E7-9188-A03B066E4A27}"/>
              </a:ext>
            </a:extLst>
          </p:cNvPr>
          <p:cNvSpPr/>
          <p:nvPr/>
        </p:nvSpPr>
        <p:spPr>
          <a:xfrm>
            <a:off x="4005102" y="5407041"/>
            <a:ext cx="2743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제외 항목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5D3A17-D142-5FEE-032A-8035B51A843A}"/>
              </a:ext>
            </a:extLst>
          </p:cNvPr>
          <p:cNvSpPr/>
          <p:nvPr/>
        </p:nvSpPr>
        <p:spPr>
          <a:xfrm>
            <a:off x="4005102" y="6099509"/>
            <a:ext cx="2743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제외 항목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3ADF7F-ACAA-CBBE-841B-3506F6BB21DB}"/>
              </a:ext>
            </a:extLst>
          </p:cNvPr>
          <p:cNvSpPr/>
          <p:nvPr/>
        </p:nvSpPr>
        <p:spPr>
          <a:xfrm>
            <a:off x="-2540017" y="1242458"/>
            <a:ext cx="2743200" cy="12488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 항목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개정번호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결재일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시스템 속성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248E2B6-34D0-98FB-7F1C-4E5297BB17F5}"/>
              </a:ext>
            </a:extLst>
          </p:cNvPr>
          <p:cNvSpPr/>
          <p:nvPr/>
        </p:nvSpPr>
        <p:spPr>
          <a:xfrm>
            <a:off x="425450" y="2527300"/>
            <a:ext cx="2743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제외 항목</a:t>
            </a:r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06E140-32AA-88BE-1449-7613A1FC1FCB}"/>
              </a:ext>
            </a:extLst>
          </p:cNvPr>
          <p:cNvSpPr/>
          <p:nvPr/>
        </p:nvSpPr>
        <p:spPr>
          <a:xfrm>
            <a:off x="423139" y="8229973"/>
            <a:ext cx="2743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제외 항목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E91861-1399-3F12-4E61-00282C067DA4}"/>
              </a:ext>
            </a:extLst>
          </p:cNvPr>
          <p:cNvSpPr/>
          <p:nvPr/>
        </p:nvSpPr>
        <p:spPr>
          <a:xfrm>
            <a:off x="-4375150" y="6794500"/>
            <a:ext cx="4375150" cy="10649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 err="1"/>
              <a:t>타사치환은</a:t>
            </a:r>
            <a:r>
              <a:rPr lang="ko-KR" altLang="en-US" dirty="0"/>
              <a:t> 다음과 같이 표기 요청</a:t>
            </a:r>
            <a:endParaRPr lang="en-US" altLang="ko-KR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09ADD0D-BF25-9711-90B3-0437F4AF9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30920" y="7222213"/>
            <a:ext cx="2522538" cy="599163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4525" y="4885257"/>
            <a:ext cx="6680200" cy="9525"/>
          </a:xfrm>
          <a:custGeom>
            <a:avLst/>
            <a:gdLst/>
            <a:ahLst/>
            <a:cxnLst/>
            <a:rect l="l" t="t" r="r" b="b"/>
            <a:pathLst>
              <a:path w="6680200" h="9525">
                <a:moveTo>
                  <a:pt x="6680136" y="0"/>
                </a:moveTo>
                <a:lnTo>
                  <a:pt x="5164950" y="0"/>
                </a:lnTo>
                <a:lnTo>
                  <a:pt x="3583063" y="0"/>
                </a:lnTo>
                <a:lnTo>
                  <a:pt x="1581886" y="0"/>
                </a:lnTo>
                <a:lnTo>
                  <a:pt x="0" y="0"/>
                </a:lnTo>
                <a:lnTo>
                  <a:pt x="0" y="9525"/>
                </a:lnTo>
                <a:lnTo>
                  <a:pt x="1581886" y="9525"/>
                </a:lnTo>
                <a:lnTo>
                  <a:pt x="3583063" y="9525"/>
                </a:lnTo>
                <a:lnTo>
                  <a:pt x="5164950" y="9525"/>
                </a:lnTo>
                <a:lnTo>
                  <a:pt x="6680136" y="9525"/>
                </a:lnTo>
                <a:lnTo>
                  <a:pt x="6680136" y="0"/>
                </a:lnTo>
                <a:close/>
              </a:path>
            </a:pathLst>
          </a:custGeom>
          <a:solidFill>
            <a:srgbClr val="B4B5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4525" y="5237847"/>
            <a:ext cx="6680200" cy="9525"/>
          </a:xfrm>
          <a:custGeom>
            <a:avLst/>
            <a:gdLst/>
            <a:ahLst/>
            <a:cxnLst/>
            <a:rect l="l" t="t" r="r" b="b"/>
            <a:pathLst>
              <a:path w="6680200" h="9525">
                <a:moveTo>
                  <a:pt x="6680136" y="0"/>
                </a:moveTo>
                <a:lnTo>
                  <a:pt x="5164950" y="0"/>
                </a:lnTo>
                <a:lnTo>
                  <a:pt x="3583063" y="0"/>
                </a:lnTo>
                <a:lnTo>
                  <a:pt x="1581886" y="0"/>
                </a:lnTo>
                <a:lnTo>
                  <a:pt x="0" y="0"/>
                </a:lnTo>
                <a:lnTo>
                  <a:pt x="0" y="9525"/>
                </a:lnTo>
                <a:lnTo>
                  <a:pt x="1581886" y="9525"/>
                </a:lnTo>
                <a:lnTo>
                  <a:pt x="3583063" y="9525"/>
                </a:lnTo>
                <a:lnTo>
                  <a:pt x="5164950" y="9525"/>
                </a:lnTo>
                <a:lnTo>
                  <a:pt x="6680136" y="9525"/>
                </a:lnTo>
                <a:lnTo>
                  <a:pt x="6680136" y="0"/>
                </a:lnTo>
                <a:close/>
              </a:path>
            </a:pathLst>
          </a:custGeom>
          <a:solidFill>
            <a:srgbClr val="B4B5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525" y="5857252"/>
            <a:ext cx="6680200" cy="10160"/>
          </a:xfrm>
          <a:custGeom>
            <a:avLst/>
            <a:gdLst/>
            <a:ahLst/>
            <a:cxnLst/>
            <a:rect l="l" t="t" r="r" b="b"/>
            <a:pathLst>
              <a:path w="6680200" h="10160">
                <a:moveTo>
                  <a:pt x="6680136" y="0"/>
                </a:moveTo>
                <a:lnTo>
                  <a:pt x="5164950" y="0"/>
                </a:lnTo>
                <a:lnTo>
                  <a:pt x="3583063" y="0"/>
                </a:lnTo>
                <a:lnTo>
                  <a:pt x="1581886" y="0"/>
                </a:lnTo>
                <a:lnTo>
                  <a:pt x="0" y="0"/>
                </a:lnTo>
                <a:lnTo>
                  <a:pt x="0" y="9537"/>
                </a:lnTo>
                <a:lnTo>
                  <a:pt x="1581886" y="9537"/>
                </a:lnTo>
                <a:lnTo>
                  <a:pt x="3583063" y="9537"/>
                </a:lnTo>
                <a:lnTo>
                  <a:pt x="5164950" y="9537"/>
                </a:lnTo>
                <a:lnTo>
                  <a:pt x="6680136" y="9537"/>
                </a:lnTo>
                <a:lnTo>
                  <a:pt x="6680136" y="0"/>
                </a:lnTo>
                <a:close/>
              </a:path>
            </a:pathLst>
          </a:custGeom>
          <a:solidFill>
            <a:srgbClr val="B4B5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4525" y="6486194"/>
            <a:ext cx="6680200" cy="10160"/>
          </a:xfrm>
          <a:custGeom>
            <a:avLst/>
            <a:gdLst/>
            <a:ahLst/>
            <a:cxnLst/>
            <a:rect l="l" t="t" r="r" b="b"/>
            <a:pathLst>
              <a:path w="6680200" h="10160">
                <a:moveTo>
                  <a:pt x="6680136" y="0"/>
                </a:moveTo>
                <a:lnTo>
                  <a:pt x="5164950" y="0"/>
                </a:lnTo>
                <a:lnTo>
                  <a:pt x="3583063" y="0"/>
                </a:lnTo>
                <a:lnTo>
                  <a:pt x="1581886" y="0"/>
                </a:lnTo>
                <a:lnTo>
                  <a:pt x="0" y="0"/>
                </a:lnTo>
                <a:lnTo>
                  <a:pt x="0" y="9537"/>
                </a:lnTo>
                <a:lnTo>
                  <a:pt x="1581886" y="9537"/>
                </a:lnTo>
                <a:lnTo>
                  <a:pt x="3583063" y="9537"/>
                </a:lnTo>
                <a:lnTo>
                  <a:pt x="5164950" y="9537"/>
                </a:lnTo>
                <a:lnTo>
                  <a:pt x="6680136" y="9537"/>
                </a:lnTo>
                <a:lnTo>
                  <a:pt x="6680136" y="0"/>
                </a:lnTo>
                <a:close/>
              </a:path>
            </a:pathLst>
          </a:custGeom>
          <a:solidFill>
            <a:srgbClr val="B4B5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4525" y="6838784"/>
            <a:ext cx="6680200" cy="10160"/>
          </a:xfrm>
          <a:custGeom>
            <a:avLst/>
            <a:gdLst/>
            <a:ahLst/>
            <a:cxnLst/>
            <a:rect l="l" t="t" r="r" b="b"/>
            <a:pathLst>
              <a:path w="6680200" h="10159">
                <a:moveTo>
                  <a:pt x="6680136" y="0"/>
                </a:moveTo>
                <a:lnTo>
                  <a:pt x="5164950" y="0"/>
                </a:lnTo>
                <a:lnTo>
                  <a:pt x="3583063" y="0"/>
                </a:lnTo>
                <a:lnTo>
                  <a:pt x="1581886" y="0"/>
                </a:lnTo>
                <a:lnTo>
                  <a:pt x="0" y="0"/>
                </a:lnTo>
                <a:lnTo>
                  <a:pt x="0" y="9537"/>
                </a:lnTo>
                <a:lnTo>
                  <a:pt x="1581886" y="9537"/>
                </a:lnTo>
                <a:lnTo>
                  <a:pt x="3583063" y="9537"/>
                </a:lnTo>
                <a:lnTo>
                  <a:pt x="5164950" y="9537"/>
                </a:lnTo>
                <a:lnTo>
                  <a:pt x="6680136" y="9537"/>
                </a:lnTo>
                <a:lnTo>
                  <a:pt x="6680136" y="0"/>
                </a:lnTo>
                <a:close/>
              </a:path>
            </a:pathLst>
          </a:custGeom>
          <a:solidFill>
            <a:srgbClr val="B4B5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4525" y="7191375"/>
            <a:ext cx="6680200" cy="9525"/>
          </a:xfrm>
          <a:custGeom>
            <a:avLst/>
            <a:gdLst/>
            <a:ahLst/>
            <a:cxnLst/>
            <a:rect l="l" t="t" r="r" b="b"/>
            <a:pathLst>
              <a:path w="6680200" h="9525">
                <a:moveTo>
                  <a:pt x="6680136" y="0"/>
                </a:moveTo>
                <a:lnTo>
                  <a:pt x="5164950" y="0"/>
                </a:lnTo>
                <a:lnTo>
                  <a:pt x="3583063" y="0"/>
                </a:lnTo>
                <a:lnTo>
                  <a:pt x="1581886" y="0"/>
                </a:lnTo>
                <a:lnTo>
                  <a:pt x="0" y="0"/>
                </a:lnTo>
                <a:lnTo>
                  <a:pt x="0" y="9525"/>
                </a:lnTo>
                <a:lnTo>
                  <a:pt x="1581886" y="9525"/>
                </a:lnTo>
                <a:lnTo>
                  <a:pt x="3583063" y="9525"/>
                </a:lnTo>
                <a:lnTo>
                  <a:pt x="5164950" y="9525"/>
                </a:lnTo>
                <a:lnTo>
                  <a:pt x="6680136" y="9525"/>
                </a:lnTo>
                <a:lnTo>
                  <a:pt x="6680136" y="0"/>
                </a:lnTo>
                <a:close/>
              </a:path>
            </a:pathLst>
          </a:custGeom>
          <a:solidFill>
            <a:srgbClr val="B4B5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4525" y="7543965"/>
            <a:ext cx="6680200" cy="9525"/>
          </a:xfrm>
          <a:custGeom>
            <a:avLst/>
            <a:gdLst/>
            <a:ahLst/>
            <a:cxnLst/>
            <a:rect l="l" t="t" r="r" b="b"/>
            <a:pathLst>
              <a:path w="6680200" h="9525">
                <a:moveTo>
                  <a:pt x="6680136" y="0"/>
                </a:moveTo>
                <a:lnTo>
                  <a:pt x="5164950" y="0"/>
                </a:lnTo>
                <a:lnTo>
                  <a:pt x="3583063" y="0"/>
                </a:lnTo>
                <a:lnTo>
                  <a:pt x="1581886" y="0"/>
                </a:lnTo>
                <a:lnTo>
                  <a:pt x="0" y="0"/>
                </a:lnTo>
                <a:lnTo>
                  <a:pt x="0" y="9525"/>
                </a:lnTo>
                <a:lnTo>
                  <a:pt x="1581886" y="9525"/>
                </a:lnTo>
                <a:lnTo>
                  <a:pt x="3583063" y="9525"/>
                </a:lnTo>
                <a:lnTo>
                  <a:pt x="5164950" y="9525"/>
                </a:lnTo>
                <a:lnTo>
                  <a:pt x="6680136" y="9525"/>
                </a:lnTo>
                <a:lnTo>
                  <a:pt x="6680136" y="0"/>
                </a:lnTo>
                <a:close/>
              </a:path>
            </a:pathLst>
          </a:custGeom>
          <a:solidFill>
            <a:srgbClr val="B4B5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89955" y="349882"/>
            <a:ext cx="4921250" cy="30562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220"/>
              </a:spcBef>
              <a:buFont typeface="Arial"/>
              <a:buAutoNum type="arabicParenR" startAt="3"/>
              <a:tabLst>
                <a:tab pos="146685" algn="l"/>
              </a:tabLst>
            </a:pPr>
            <a:r>
              <a:rPr sz="900" dirty="0">
                <a:latin typeface="맑은 고딕"/>
                <a:cs typeface="맑은 고딕"/>
              </a:rPr>
              <a:t>계약방식</a:t>
            </a:r>
            <a:r>
              <a:rPr sz="900" dirty="0">
                <a:latin typeface="Arial"/>
                <a:cs typeface="Arial"/>
              </a:rPr>
              <a:t>: </a:t>
            </a:r>
            <a:r>
              <a:rPr sz="900" spc="-25" dirty="0">
                <a:latin typeface="맑은 고딕"/>
                <a:cs typeface="맑은 고딕"/>
              </a:rPr>
              <a:t>사급</a:t>
            </a:r>
            <a:endParaRPr sz="900" dirty="0">
              <a:latin typeface="맑은 고딕"/>
              <a:cs typeface="맑은 고딕"/>
            </a:endParaRPr>
          </a:p>
          <a:p>
            <a:pPr marL="146050" indent="-133985">
              <a:lnSpc>
                <a:spcPct val="100000"/>
              </a:lnSpc>
              <a:spcBef>
                <a:spcPts val="120"/>
              </a:spcBef>
              <a:buFont typeface="Arial"/>
              <a:buAutoNum type="arabicParenR" startAt="3"/>
              <a:tabLst>
                <a:tab pos="146685" algn="l"/>
              </a:tabLst>
            </a:pPr>
            <a:r>
              <a:rPr sz="900" dirty="0">
                <a:latin typeface="맑은 고딕"/>
                <a:cs typeface="맑은 고딕"/>
              </a:rPr>
              <a:t>예산</a:t>
            </a:r>
            <a:r>
              <a:rPr sz="900" dirty="0">
                <a:latin typeface="Arial"/>
                <a:cs typeface="Arial"/>
              </a:rPr>
              <a:t>: </a:t>
            </a:r>
            <a:r>
              <a:rPr sz="900" spc="-25" dirty="0">
                <a:latin typeface="맑은 고딕"/>
                <a:cs typeface="맑은 고딕"/>
              </a:rPr>
              <a:t>무관</a:t>
            </a:r>
            <a:endParaRPr sz="900" dirty="0">
              <a:latin typeface="맑은 고딕"/>
              <a:cs typeface="맑은 고딕"/>
            </a:endParaRPr>
          </a:p>
          <a:p>
            <a:pPr marL="146050" indent="-133985">
              <a:lnSpc>
                <a:spcPct val="100000"/>
              </a:lnSpc>
              <a:spcBef>
                <a:spcPts val="120"/>
              </a:spcBef>
              <a:buFont typeface="Arial"/>
              <a:buAutoNum type="arabicParenR" startAt="3"/>
              <a:tabLst>
                <a:tab pos="146685" algn="l"/>
              </a:tabLst>
            </a:pPr>
            <a:r>
              <a:rPr sz="900" dirty="0">
                <a:latin typeface="맑은 고딕"/>
                <a:cs typeface="맑은 고딕"/>
              </a:rPr>
              <a:t>설계범위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AV</a:t>
            </a:r>
            <a:r>
              <a:rPr sz="900" spc="-20" dirty="0">
                <a:latin typeface="맑은 고딕"/>
                <a:cs typeface="맑은 고딕"/>
              </a:rPr>
              <a:t>설비</a:t>
            </a:r>
            <a:endParaRPr sz="900" dirty="0">
              <a:latin typeface="맑은 고딕"/>
              <a:cs typeface="맑은 고딕"/>
            </a:endParaRPr>
          </a:p>
          <a:p>
            <a:pPr marL="146050" indent="-133985">
              <a:lnSpc>
                <a:spcPct val="100000"/>
              </a:lnSpc>
              <a:spcBef>
                <a:spcPts val="120"/>
              </a:spcBef>
              <a:buFont typeface="Arial"/>
              <a:buAutoNum type="arabicParenR" startAt="3"/>
              <a:tabLst>
                <a:tab pos="146685" algn="l"/>
              </a:tabLst>
            </a:pPr>
            <a:r>
              <a:rPr sz="900" dirty="0">
                <a:latin typeface="맑은 고딕"/>
                <a:cs typeface="맑은 고딕"/>
              </a:rPr>
              <a:t>설계요청도서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Arial"/>
                <a:cs typeface="Arial"/>
              </a:rPr>
              <a:t>: </a:t>
            </a:r>
            <a:r>
              <a:rPr sz="900" dirty="0">
                <a:latin typeface="맑은 고딕"/>
                <a:cs typeface="맑은 고딕"/>
              </a:rPr>
              <a:t>내역서</a:t>
            </a:r>
            <a:r>
              <a:rPr sz="900" dirty="0">
                <a:latin typeface="Arial"/>
                <a:cs typeface="Arial"/>
              </a:rPr>
              <a:t>, </a:t>
            </a:r>
            <a:r>
              <a:rPr sz="900" dirty="0">
                <a:latin typeface="맑은 고딕"/>
                <a:cs typeface="맑은 고딕"/>
              </a:rPr>
              <a:t>도면</a:t>
            </a:r>
            <a:r>
              <a:rPr sz="900" dirty="0">
                <a:latin typeface="Arial"/>
                <a:cs typeface="Arial"/>
              </a:rPr>
              <a:t>(</a:t>
            </a:r>
            <a:r>
              <a:rPr sz="900" dirty="0">
                <a:latin typeface="맑은 고딕"/>
                <a:cs typeface="맑은 고딕"/>
              </a:rPr>
              <a:t>블럭도</a:t>
            </a:r>
            <a:r>
              <a:rPr sz="900" dirty="0">
                <a:latin typeface="Arial"/>
                <a:cs typeface="Arial"/>
              </a:rPr>
              <a:t>, </a:t>
            </a:r>
            <a:r>
              <a:rPr sz="900" dirty="0">
                <a:latin typeface="맑은 고딕"/>
                <a:cs typeface="맑은 고딕"/>
              </a:rPr>
              <a:t>렉실장도</a:t>
            </a:r>
            <a:r>
              <a:rPr sz="900" dirty="0">
                <a:latin typeface="Arial"/>
                <a:cs typeface="Arial"/>
              </a:rPr>
              <a:t>, </a:t>
            </a:r>
            <a:r>
              <a:rPr sz="900" spc="-10" dirty="0">
                <a:latin typeface="맑은 고딕"/>
                <a:cs typeface="맑은 고딕"/>
              </a:rPr>
              <a:t>제품상세도</a:t>
            </a:r>
            <a:r>
              <a:rPr sz="900" spc="-10" dirty="0">
                <a:latin typeface="Arial"/>
                <a:cs typeface="Arial"/>
              </a:rPr>
              <a:t>)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 dirty="0">
              <a:latin typeface="Arial"/>
              <a:cs typeface="Arial"/>
            </a:endParaRPr>
          </a:p>
          <a:p>
            <a:pPr marL="139700" indent="-127635">
              <a:lnSpc>
                <a:spcPct val="100000"/>
              </a:lnSpc>
              <a:buFont typeface="Arial"/>
              <a:buAutoNum type="arabicPeriod" startAt="2"/>
              <a:tabLst>
                <a:tab pos="140335" algn="l"/>
              </a:tabLst>
            </a:pPr>
            <a:r>
              <a:rPr sz="900" spc="-20" dirty="0">
                <a:latin typeface="맑은 고딕"/>
                <a:cs typeface="맑은 고딕"/>
              </a:rPr>
              <a:t>요청사항</a:t>
            </a:r>
            <a:endParaRPr sz="900" dirty="0">
              <a:latin typeface="맑은 고딕"/>
              <a:cs typeface="맑은 고딕"/>
            </a:endParaRPr>
          </a:p>
          <a:p>
            <a:pPr marL="82550" lvl="1" indent="-69850">
              <a:lnSpc>
                <a:spcPct val="100000"/>
              </a:lnSpc>
              <a:spcBef>
                <a:spcPts val="120"/>
              </a:spcBef>
              <a:buFont typeface="Arial"/>
              <a:buChar char="-"/>
              <a:tabLst>
                <a:tab pos="82550" algn="l"/>
              </a:tabLst>
            </a:pPr>
            <a:r>
              <a:rPr sz="900" dirty="0">
                <a:latin typeface="맑은 고딕"/>
                <a:cs typeface="맑은 고딕"/>
              </a:rPr>
              <a:t>위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건의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평면도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spc="-10" dirty="0">
                <a:latin typeface="맑은 고딕"/>
                <a:cs typeface="맑은 고딕"/>
              </a:rPr>
              <a:t>첨부드립니다</a:t>
            </a:r>
            <a:r>
              <a:rPr sz="900" spc="-10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  <a:p>
            <a:pPr marL="82550" lvl="1" indent="-69850">
              <a:lnSpc>
                <a:spcPct val="100000"/>
              </a:lnSpc>
              <a:spcBef>
                <a:spcPts val="125"/>
              </a:spcBef>
              <a:buChar char="-"/>
              <a:tabLst>
                <a:tab pos="82550" algn="l"/>
              </a:tabLst>
            </a:pPr>
            <a:r>
              <a:rPr sz="900" spc="-25" dirty="0">
                <a:latin typeface="Arial"/>
                <a:cs typeface="Arial"/>
              </a:rPr>
              <a:t>AV</a:t>
            </a:r>
            <a:r>
              <a:rPr sz="900" spc="-25" dirty="0">
                <a:latin typeface="맑은 고딕"/>
                <a:cs typeface="맑은 고딕"/>
              </a:rPr>
              <a:t>설비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대상</a:t>
            </a:r>
            <a:r>
              <a:rPr sz="900" spc="-65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구획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평면도</a:t>
            </a:r>
            <a:r>
              <a:rPr sz="900" spc="-65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내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별도로</a:t>
            </a:r>
            <a:r>
              <a:rPr sz="900" spc="-65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표기되어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있으며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dirty="0">
                <a:latin typeface="맑은 고딕"/>
                <a:cs typeface="맑은 고딕"/>
              </a:rPr>
              <a:t>상세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내용은</a:t>
            </a:r>
            <a:r>
              <a:rPr sz="900" spc="-65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아래와</a:t>
            </a:r>
            <a:r>
              <a:rPr sz="900" spc="-65" dirty="0">
                <a:latin typeface="맑은 고딕"/>
                <a:cs typeface="맑은 고딕"/>
              </a:rPr>
              <a:t> </a:t>
            </a:r>
            <a:r>
              <a:rPr sz="900" spc="-10" dirty="0">
                <a:latin typeface="맑은 고딕"/>
                <a:cs typeface="맑은 고딕"/>
              </a:rPr>
              <a:t>같습니다</a:t>
            </a:r>
            <a:r>
              <a:rPr sz="900" spc="-10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0"/>
              </a:spcBef>
              <a:buFont typeface="Arial"/>
              <a:buAutoNum type="arabicParenR"/>
              <a:tabLst>
                <a:tab pos="146685" algn="l"/>
              </a:tabLst>
            </a:pPr>
            <a:r>
              <a:rPr sz="900" dirty="0">
                <a:latin typeface="맑은 고딕"/>
                <a:cs typeface="맑은 고딕"/>
              </a:rPr>
              <a:t>지상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Arial"/>
                <a:cs typeface="Arial"/>
              </a:rPr>
              <a:t>1</a:t>
            </a:r>
            <a:r>
              <a:rPr sz="900" dirty="0">
                <a:latin typeface="맑은 고딕"/>
                <a:cs typeface="맑은 고딕"/>
              </a:rPr>
              <a:t>층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spc="-25" dirty="0">
                <a:latin typeface="맑은 고딕"/>
                <a:cs typeface="맑은 고딕"/>
              </a:rPr>
              <a:t>라운지</a:t>
            </a:r>
            <a:endParaRPr sz="900" dirty="0">
              <a:latin typeface="맑은 고딕"/>
              <a:cs typeface="맑은 고딕"/>
            </a:endParaRPr>
          </a:p>
          <a:p>
            <a:pPr marL="12700" marR="5080">
              <a:lnSpc>
                <a:spcPct val="111200"/>
              </a:lnSpc>
            </a:pPr>
            <a:r>
              <a:rPr sz="900" dirty="0">
                <a:latin typeface="Arial"/>
                <a:cs typeface="Arial"/>
              </a:rPr>
              <a:t>: </a:t>
            </a:r>
            <a:r>
              <a:rPr sz="900" dirty="0">
                <a:latin typeface="맑은 고딕"/>
                <a:cs typeface="맑은 고딕"/>
              </a:rPr>
              <a:t>평면도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내</a:t>
            </a:r>
            <a:r>
              <a:rPr sz="900" spc="-65" dirty="0">
                <a:latin typeface="맑은 고딕"/>
                <a:cs typeface="맑은 고딕"/>
              </a:rPr>
              <a:t> </a:t>
            </a:r>
            <a:r>
              <a:rPr sz="900" dirty="0">
                <a:latin typeface="Arial"/>
                <a:cs typeface="Arial"/>
              </a:rPr>
              <a:t>'</a:t>
            </a:r>
            <a:r>
              <a:rPr sz="900" dirty="0">
                <a:latin typeface="맑은 고딕"/>
                <a:cs typeface="맑은 고딕"/>
              </a:rPr>
              <a:t>라운지</a:t>
            </a:r>
            <a:r>
              <a:rPr sz="900" dirty="0">
                <a:latin typeface="Arial"/>
                <a:cs typeface="Arial"/>
              </a:rPr>
              <a:t>'</a:t>
            </a:r>
            <a:r>
              <a:rPr sz="900" dirty="0">
                <a:latin typeface="맑은 고딕"/>
                <a:cs typeface="맑은 고딕"/>
              </a:rPr>
              <a:t>로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표기된</a:t>
            </a:r>
            <a:r>
              <a:rPr sz="900" spc="-65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공간의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네</a:t>
            </a:r>
            <a:r>
              <a:rPr sz="900" spc="-65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기둥을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기준으로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아래</a:t>
            </a:r>
            <a:r>
              <a:rPr sz="900" spc="-65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벽면에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스크린을</a:t>
            </a:r>
            <a:r>
              <a:rPr sz="900" spc="-65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둔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spc="-20" dirty="0">
                <a:latin typeface="Arial"/>
                <a:cs typeface="Arial"/>
              </a:rPr>
              <a:t>AV</a:t>
            </a:r>
            <a:r>
              <a:rPr sz="900" spc="-20" dirty="0">
                <a:latin typeface="맑은 고딕"/>
                <a:cs typeface="맑은 고딕"/>
              </a:rPr>
              <a:t>설비를</a:t>
            </a:r>
            <a:r>
              <a:rPr sz="900" spc="-65" dirty="0">
                <a:latin typeface="맑은 고딕"/>
                <a:cs typeface="맑은 고딕"/>
              </a:rPr>
              <a:t> </a:t>
            </a:r>
            <a:r>
              <a:rPr sz="900" spc="-25" dirty="0">
                <a:latin typeface="맑은 고딕"/>
                <a:cs typeface="맑은 고딕"/>
              </a:rPr>
              <a:t>구축 </a:t>
            </a:r>
            <a:r>
              <a:rPr sz="900" dirty="0">
                <a:latin typeface="맑은 고딕"/>
                <a:cs typeface="맑은 고딕"/>
              </a:rPr>
              <a:t>하고자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spc="-20" dirty="0">
                <a:latin typeface="맑은 고딕"/>
                <a:cs typeface="맑은 고딕"/>
              </a:rPr>
              <a:t>합니다</a:t>
            </a:r>
            <a:r>
              <a:rPr sz="900" spc="-20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latin typeface="Arial"/>
                <a:cs typeface="Arial"/>
              </a:rPr>
              <a:t>: </a:t>
            </a:r>
            <a:r>
              <a:rPr sz="900" dirty="0">
                <a:latin typeface="맑은 고딕"/>
                <a:cs typeface="맑은 고딕"/>
              </a:rPr>
              <a:t>각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기둥에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스피커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Arial"/>
                <a:cs typeface="Arial"/>
              </a:rPr>
              <a:t>4EA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-25" dirty="0">
                <a:latin typeface="맑은 고딕"/>
                <a:cs typeface="맑은 고딕"/>
              </a:rPr>
              <a:t>사용</a:t>
            </a:r>
            <a:endParaRPr sz="900" dirty="0">
              <a:latin typeface="맑은 고딕"/>
              <a:cs typeface="맑은 고딕"/>
            </a:endParaRPr>
          </a:p>
          <a:p>
            <a:pPr marL="146050" indent="-133985">
              <a:lnSpc>
                <a:spcPct val="100000"/>
              </a:lnSpc>
              <a:spcBef>
                <a:spcPts val="120"/>
              </a:spcBef>
              <a:buFont typeface="Arial"/>
              <a:buAutoNum type="arabicParenR" startAt="2"/>
              <a:tabLst>
                <a:tab pos="146685" algn="l"/>
              </a:tabLst>
            </a:pPr>
            <a:r>
              <a:rPr sz="900" dirty="0">
                <a:latin typeface="맑은 고딕"/>
                <a:cs typeface="맑은 고딕"/>
              </a:rPr>
              <a:t>지상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Arial"/>
                <a:cs typeface="Arial"/>
              </a:rPr>
              <a:t>2</a:t>
            </a:r>
            <a:r>
              <a:rPr sz="900" dirty="0">
                <a:latin typeface="맑은 고딕"/>
                <a:cs typeface="맑은 고딕"/>
              </a:rPr>
              <a:t>층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spc="-25" dirty="0">
                <a:latin typeface="맑은 고딕"/>
                <a:cs typeface="맑은 고딕"/>
              </a:rPr>
              <a:t>소강당</a:t>
            </a:r>
            <a:endParaRPr sz="9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latin typeface="Arial"/>
                <a:cs typeface="Arial"/>
              </a:rPr>
              <a:t>: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PAM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Series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맑은 고딕"/>
                <a:cs typeface="맑은 고딕"/>
              </a:rPr>
              <a:t>포터블</a:t>
            </a:r>
            <a:r>
              <a:rPr sz="900" spc="-75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앰프</a:t>
            </a:r>
            <a:r>
              <a:rPr sz="900" spc="-75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및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각</a:t>
            </a:r>
            <a:r>
              <a:rPr sz="900" spc="-75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기둥에</a:t>
            </a:r>
            <a:r>
              <a:rPr sz="900" spc="-75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스피커</a:t>
            </a:r>
            <a:r>
              <a:rPr sz="900" spc="-75" dirty="0">
                <a:latin typeface="맑은 고딕"/>
                <a:cs typeface="맑은 고딕"/>
              </a:rPr>
              <a:t> </a:t>
            </a:r>
            <a:r>
              <a:rPr sz="900" dirty="0">
                <a:latin typeface="Arial"/>
                <a:cs typeface="Arial"/>
              </a:rPr>
              <a:t>4EA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-25" dirty="0">
                <a:latin typeface="맑은 고딕"/>
                <a:cs typeface="맑은 고딕"/>
              </a:rPr>
              <a:t>사용</a:t>
            </a:r>
            <a:endParaRPr sz="9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latin typeface="Arial"/>
                <a:cs typeface="Arial"/>
              </a:rPr>
              <a:t>: </a:t>
            </a:r>
            <a:r>
              <a:rPr sz="900" dirty="0">
                <a:latin typeface="맑은 고딕"/>
                <a:cs typeface="맑은 고딕"/>
              </a:rPr>
              <a:t>무선마이크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Arial"/>
                <a:cs typeface="Arial"/>
              </a:rPr>
              <a:t>1SET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(HAND, BODY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맑은 고딕"/>
                <a:cs typeface="맑은 고딕"/>
              </a:rPr>
              <a:t>각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Arial"/>
                <a:cs typeface="Arial"/>
              </a:rPr>
              <a:t>1EA) </a:t>
            </a:r>
            <a:r>
              <a:rPr sz="900" spc="-50" dirty="0">
                <a:latin typeface="맑은 고딕"/>
                <a:cs typeface="맑은 고딕"/>
              </a:rPr>
              <a:t>등</a:t>
            </a:r>
            <a:endParaRPr sz="900" dirty="0">
              <a:latin typeface="맑은 고딕"/>
              <a:cs typeface="맑은 고딕"/>
            </a:endParaRPr>
          </a:p>
          <a:p>
            <a:pPr marL="146050" indent="-133985">
              <a:lnSpc>
                <a:spcPct val="100000"/>
              </a:lnSpc>
              <a:spcBef>
                <a:spcPts val="120"/>
              </a:spcBef>
              <a:buFont typeface="Arial"/>
              <a:buAutoNum type="arabicParenR" startAt="3"/>
              <a:tabLst>
                <a:tab pos="146685" algn="l"/>
              </a:tabLst>
            </a:pPr>
            <a:r>
              <a:rPr sz="900" dirty="0">
                <a:latin typeface="맑은 고딕"/>
                <a:cs typeface="맑은 고딕"/>
              </a:rPr>
              <a:t>지상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Arial"/>
                <a:cs typeface="Arial"/>
              </a:rPr>
              <a:t>2</a:t>
            </a:r>
            <a:r>
              <a:rPr sz="900" dirty="0">
                <a:latin typeface="맑은 고딕"/>
                <a:cs typeface="맑은 고딕"/>
              </a:rPr>
              <a:t>층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spc="-10" dirty="0">
                <a:latin typeface="맑은 고딕"/>
                <a:cs typeface="맑은 고딕"/>
              </a:rPr>
              <a:t>교육장</a:t>
            </a:r>
            <a:r>
              <a:rPr sz="900" spc="-10" dirty="0">
                <a:latin typeface="Arial"/>
                <a:cs typeface="Arial"/>
              </a:rPr>
              <a:t>(</a:t>
            </a:r>
            <a:r>
              <a:rPr sz="900" spc="-10" dirty="0">
                <a:latin typeface="맑은 고딕"/>
                <a:cs typeface="맑은 고딕"/>
              </a:rPr>
              <a:t>컴퓨터</a:t>
            </a:r>
            <a:r>
              <a:rPr sz="900" spc="-10" dirty="0">
                <a:latin typeface="Arial"/>
                <a:cs typeface="Arial"/>
              </a:rPr>
              <a:t>)</a:t>
            </a:r>
            <a:endParaRPr sz="900" dirty="0">
              <a:latin typeface="Arial"/>
              <a:cs typeface="Arial"/>
            </a:endParaRPr>
          </a:p>
          <a:p>
            <a:pPr marL="12700" marR="14604">
              <a:lnSpc>
                <a:spcPct val="111200"/>
              </a:lnSpc>
            </a:pPr>
            <a:r>
              <a:rPr sz="900" dirty="0">
                <a:latin typeface="Arial"/>
                <a:cs typeface="Arial"/>
              </a:rPr>
              <a:t>: </a:t>
            </a:r>
            <a:r>
              <a:rPr sz="900" dirty="0">
                <a:latin typeface="맑은 고딕"/>
                <a:cs typeface="맑은 고딕"/>
              </a:rPr>
              <a:t>전자칠판</a:t>
            </a:r>
            <a:r>
              <a:rPr sz="900" dirty="0">
                <a:latin typeface="Arial"/>
                <a:cs typeface="Arial"/>
              </a:rPr>
              <a:t>, </a:t>
            </a:r>
            <a:r>
              <a:rPr sz="900" dirty="0">
                <a:latin typeface="맑은 고딕"/>
                <a:cs typeface="맑은 고딕"/>
              </a:rPr>
              <a:t>각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기둥에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스피커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설치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및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영상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녹화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시스템</a:t>
            </a:r>
            <a:r>
              <a:rPr sz="900" dirty="0">
                <a:latin typeface="Arial"/>
                <a:cs typeface="Arial"/>
              </a:rPr>
              <a:t>(PTZ </a:t>
            </a:r>
            <a:r>
              <a:rPr sz="900" dirty="0">
                <a:latin typeface="맑은 고딕"/>
                <a:cs typeface="맑은 고딕"/>
              </a:rPr>
              <a:t>카메라</a:t>
            </a:r>
            <a:r>
              <a:rPr sz="900" dirty="0">
                <a:latin typeface="Arial"/>
                <a:cs typeface="Arial"/>
              </a:rPr>
              <a:t>, </a:t>
            </a:r>
            <a:r>
              <a:rPr sz="900" dirty="0">
                <a:latin typeface="맑은 고딕"/>
                <a:cs typeface="맑은 고딕"/>
              </a:rPr>
              <a:t>컨트롤러</a:t>
            </a:r>
            <a:r>
              <a:rPr sz="900" dirty="0">
                <a:latin typeface="Arial"/>
                <a:cs typeface="Arial"/>
              </a:rPr>
              <a:t>, </a:t>
            </a:r>
            <a:r>
              <a:rPr sz="900" dirty="0">
                <a:latin typeface="맑은 고딕"/>
                <a:cs typeface="맑은 고딕"/>
              </a:rPr>
              <a:t>레코더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각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Arial"/>
                <a:cs typeface="Arial"/>
              </a:rPr>
              <a:t>1EA) </a:t>
            </a:r>
            <a:r>
              <a:rPr sz="900" spc="-50" dirty="0">
                <a:latin typeface="맑은 고딕"/>
                <a:cs typeface="맑은 고딕"/>
              </a:rPr>
              <a:t>적 용</a:t>
            </a:r>
            <a:endParaRPr sz="9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latin typeface="Arial"/>
                <a:cs typeface="Arial"/>
              </a:rPr>
              <a:t>: PC 1EA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-25" dirty="0">
                <a:latin typeface="맑은 고딕"/>
                <a:cs typeface="맑은 고딕"/>
              </a:rPr>
              <a:t>적용</a:t>
            </a:r>
            <a:endParaRPr sz="9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latin typeface="Arial"/>
                <a:cs typeface="Arial"/>
              </a:rPr>
              <a:t>- 2023</a:t>
            </a:r>
            <a:r>
              <a:rPr sz="900" dirty="0">
                <a:latin typeface="맑은 고딕"/>
                <a:cs typeface="맑은 고딕"/>
              </a:rPr>
              <a:t>년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Arial"/>
                <a:cs typeface="Arial"/>
              </a:rPr>
              <a:t>1</a:t>
            </a:r>
            <a:r>
              <a:rPr sz="900" dirty="0">
                <a:latin typeface="맑은 고딕"/>
                <a:cs typeface="맑은 고딕"/>
              </a:rPr>
              <a:t>월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spc="-10" dirty="0">
                <a:latin typeface="Arial"/>
                <a:cs typeface="Arial"/>
              </a:rPr>
              <a:t>11</a:t>
            </a:r>
            <a:r>
              <a:rPr sz="900" spc="-10" dirty="0">
                <a:latin typeface="맑은 고딕"/>
                <a:cs typeface="맑은 고딕"/>
              </a:rPr>
              <a:t>일</a:t>
            </a:r>
            <a:r>
              <a:rPr sz="900" spc="-10" dirty="0">
                <a:latin typeface="Arial"/>
                <a:cs typeface="Arial"/>
              </a:rPr>
              <a:t>(</a:t>
            </a:r>
            <a:r>
              <a:rPr sz="900" spc="-10" dirty="0">
                <a:latin typeface="맑은 고딕"/>
                <a:cs typeface="맑은 고딕"/>
              </a:rPr>
              <a:t>수</a:t>
            </a:r>
            <a:r>
              <a:rPr sz="900" spc="-10" dirty="0">
                <a:latin typeface="Arial"/>
                <a:cs typeface="Arial"/>
              </a:rPr>
              <a:t>)</a:t>
            </a:r>
            <a:r>
              <a:rPr sz="900" spc="-10" dirty="0">
                <a:latin typeface="맑은 고딕"/>
                <a:cs typeface="맑은 고딕"/>
              </a:rPr>
              <a:t>까지</a:t>
            </a:r>
            <a:r>
              <a:rPr sz="900" spc="-65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출도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가능한지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검토</a:t>
            </a:r>
            <a:r>
              <a:rPr sz="900" spc="-65" dirty="0">
                <a:latin typeface="맑은 고딕"/>
                <a:cs typeface="맑은 고딕"/>
              </a:rPr>
              <a:t> </a:t>
            </a:r>
            <a:r>
              <a:rPr sz="900" spc="-10" dirty="0">
                <a:latin typeface="맑은 고딕"/>
                <a:cs typeface="맑은 고딕"/>
              </a:rPr>
              <a:t>부탁드리겠습니다</a:t>
            </a:r>
            <a:r>
              <a:rPr sz="900" spc="-10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02655" y="3607275"/>
            <a:ext cx="4912995" cy="0"/>
          </a:xfrm>
          <a:custGeom>
            <a:avLst/>
            <a:gdLst/>
            <a:ahLst/>
            <a:cxnLst/>
            <a:rect l="l" t="t" r="r" b="b"/>
            <a:pathLst>
              <a:path w="4912995">
                <a:moveTo>
                  <a:pt x="0" y="0"/>
                </a:moveTo>
                <a:lnTo>
                  <a:pt x="4912382" y="0"/>
                </a:lnTo>
              </a:path>
            </a:pathLst>
          </a:custGeom>
          <a:ln w="10063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02655" y="374068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6965" y="0"/>
                </a:lnTo>
              </a:path>
            </a:pathLst>
          </a:custGeom>
          <a:ln w="10063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89955" y="3913887"/>
            <a:ext cx="3721100" cy="9213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900" dirty="0">
                <a:latin typeface="맑은 고딕"/>
                <a:cs typeface="맑은 고딕"/>
              </a:rPr>
              <a:t>일자</a:t>
            </a:r>
            <a:r>
              <a:rPr sz="900" dirty="0">
                <a:latin typeface="Arial"/>
                <a:cs typeface="Arial"/>
              </a:rPr>
              <a:t>: 2023</a:t>
            </a:r>
            <a:r>
              <a:rPr sz="900" dirty="0">
                <a:latin typeface="맑은 고딕"/>
                <a:cs typeface="맑은 고딕"/>
              </a:rPr>
              <a:t>년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Arial"/>
                <a:cs typeface="Arial"/>
              </a:rPr>
              <a:t>1</a:t>
            </a:r>
            <a:r>
              <a:rPr sz="900" dirty="0">
                <a:latin typeface="맑은 고딕"/>
                <a:cs typeface="맑은 고딕"/>
              </a:rPr>
              <a:t>월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spc="-25" dirty="0">
                <a:latin typeface="Arial"/>
                <a:cs typeface="Arial"/>
              </a:rPr>
              <a:t>16</a:t>
            </a:r>
            <a:r>
              <a:rPr sz="900" spc="-25" dirty="0">
                <a:latin typeface="맑은 고딕"/>
                <a:cs typeface="맑은 고딕"/>
              </a:rPr>
              <a:t>일</a:t>
            </a:r>
            <a:endParaRPr sz="9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latin typeface="맑은 고딕"/>
                <a:cs typeface="맑은 고딕"/>
              </a:rPr>
              <a:t>제목</a:t>
            </a:r>
            <a:r>
              <a:rPr sz="900" dirty="0">
                <a:latin typeface="Arial"/>
                <a:cs typeface="Arial"/>
              </a:rPr>
              <a:t>: </a:t>
            </a:r>
            <a:r>
              <a:rPr sz="900" dirty="0">
                <a:latin typeface="맑은 고딕"/>
                <a:cs typeface="맑은 고딕"/>
              </a:rPr>
              <a:t>용인</a:t>
            </a:r>
            <a:r>
              <a:rPr sz="900" spc="-65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영덕지구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업무</a:t>
            </a:r>
            <a:r>
              <a:rPr sz="900" spc="-65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및</a:t>
            </a:r>
            <a:r>
              <a:rPr sz="900" spc="-65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노유자시설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신축공사</a:t>
            </a:r>
            <a:r>
              <a:rPr sz="900" spc="-65" dirty="0">
                <a:latin typeface="맑은 고딕"/>
                <a:cs typeface="맑은 고딕"/>
              </a:rPr>
              <a:t> </a:t>
            </a:r>
            <a:r>
              <a:rPr sz="900" spc="-25" dirty="0">
                <a:latin typeface="Arial"/>
                <a:cs typeface="Arial"/>
              </a:rPr>
              <a:t>AV</a:t>
            </a:r>
            <a:r>
              <a:rPr sz="900" spc="-25" dirty="0">
                <a:latin typeface="맑은 고딕"/>
                <a:cs typeface="맑은 고딕"/>
              </a:rPr>
              <a:t>설비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개정</a:t>
            </a:r>
            <a:r>
              <a:rPr sz="900" spc="-65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요청의</a:t>
            </a:r>
            <a:r>
              <a:rPr sz="900" spc="-65" dirty="0">
                <a:latin typeface="맑은 고딕"/>
                <a:cs typeface="맑은 고딕"/>
              </a:rPr>
              <a:t> </a:t>
            </a:r>
            <a:r>
              <a:rPr sz="900" spc="-50" dirty="0">
                <a:latin typeface="맑은 고딕"/>
                <a:cs typeface="맑은 고딕"/>
              </a:rPr>
              <a:t>건</a:t>
            </a:r>
            <a:endParaRPr sz="900" dirty="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600" dirty="0">
              <a:latin typeface="맑은 고딕"/>
              <a:cs typeface="맑은 고딕"/>
            </a:endParaRPr>
          </a:p>
          <a:p>
            <a:pPr marL="139700" indent="-127635">
              <a:lnSpc>
                <a:spcPct val="100000"/>
              </a:lnSpc>
              <a:buFont typeface="Arial"/>
              <a:buAutoNum type="arabicPeriod"/>
              <a:tabLst>
                <a:tab pos="140335" algn="l"/>
              </a:tabLst>
            </a:pPr>
            <a:r>
              <a:rPr sz="900" spc="-25" dirty="0">
                <a:latin typeface="맑은 고딕"/>
                <a:cs typeface="맑은 고딕"/>
              </a:rPr>
              <a:t>내용</a:t>
            </a:r>
            <a:endParaRPr sz="900" dirty="0">
              <a:latin typeface="맑은 고딕"/>
              <a:cs typeface="맑은 고딕"/>
            </a:endParaRPr>
          </a:p>
          <a:p>
            <a:pPr marL="82550" lvl="1" indent="-69850">
              <a:lnSpc>
                <a:spcPct val="100000"/>
              </a:lnSpc>
              <a:spcBef>
                <a:spcPts val="125"/>
              </a:spcBef>
              <a:buFont typeface="Arial"/>
              <a:buChar char="-"/>
              <a:tabLst>
                <a:tab pos="82550" algn="l"/>
              </a:tabLst>
            </a:pPr>
            <a:r>
              <a:rPr sz="900" dirty="0">
                <a:latin typeface="맑은 고딕"/>
                <a:cs typeface="맑은 고딕"/>
              </a:rPr>
              <a:t>기존</a:t>
            </a:r>
            <a:r>
              <a:rPr sz="900" spc="-8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작성해주신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설계도서를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바탕으로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평면도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제작을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spc="-10" dirty="0">
                <a:latin typeface="맑은 고딕"/>
                <a:cs typeface="맑은 고딕"/>
              </a:rPr>
              <a:t>요청드립니다</a:t>
            </a:r>
            <a:r>
              <a:rPr sz="900" spc="-10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  <a:p>
            <a:pPr marL="82550" lvl="1" indent="-69850">
              <a:lnSpc>
                <a:spcPct val="100000"/>
              </a:lnSpc>
              <a:spcBef>
                <a:spcPts val="120"/>
              </a:spcBef>
              <a:buChar char="-"/>
              <a:tabLst>
                <a:tab pos="82550" algn="l"/>
              </a:tabLst>
            </a:pPr>
            <a:r>
              <a:rPr sz="900" dirty="0">
                <a:latin typeface="Arial"/>
                <a:cs typeface="Arial"/>
              </a:rPr>
              <a:t>2023</a:t>
            </a:r>
            <a:r>
              <a:rPr sz="900" dirty="0">
                <a:latin typeface="맑은 고딕"/>
                <a:cs typeface="맑은 고딕"/>
              </a:rPr>
              <a:t>년</a:t>
            </a:r>
            <a:r>
              <a:rPr sz="900" spc="-80" dirty="0">
                <a:latin typeface="맑은 고딕"/>
                <a:cs typeface="맑은 고딕"/>
              </a:rPr>
              <a:t> </a:t>
            </a:r>
            <a:r>
              <a:rPr sz="900" dirty="0">
                <a:latin typeface="Arial"/>
                <a:cs typeface="Arial"/>
              </a:rPr>
              <a:t>1</a:t>
            </a:r>
            <a:r>
              <a:rPr sz="900" dirty="0">
                <a:latin typeface="맑은 고딕"/>
                <a:cs typeface="맑은 고딕"/>
              </a:rPr>
              <a:t>월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Arial"/>
                <a:cs typeface="Arial"/>
              </a:rPr>
              <a:t>19</a:t>
            </a:r>
            <a:r>
              <a:rPr sz="900" dirty="0">
                <a:latin typeface="맑은 고딕"/>
                <a:cs typeface="맑은 고딕"/>
              </a:rPr>
              <a:t>일</a:t>
            </a:r>
            <a:r>
              <a:rPr sz="900" dirty="0">
                <a:latin typeface="Arial"/>
                <a:cs typeface="Arial"/>
              </a:rPr>
              <a:t>(</a:t>
            </a:r>
            <a:r>
              <a:rPr sz="900" dirty="0">
                <a:latin typeface="맑은 고딕"/>
                <a:cs typeface="맑은 고딕"/>
              </a:rPr>
              <a:t>목</a:t>
            </a:r>
            <a:r>
              <a:rPr sz="900" dirty="0">
                <a:latin typeface="Arial"/>
                <a:cs typeface="Arial"/>
              </a:rPr>
              <a:t>)</a:t>
            </a:r>
            <a:r>
              <a:rPr sz="900" dirty="0">
                <a:latin typeface="맑은 고딕"/>
                <a:cs typeface="맑은 고딕"/>
              </a:rPr>
              <a:t>까지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출도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가능한지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검토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spc="-10" dirty="0">
                <a:latin typeface="맑은 고딕"/>
                <a:cs typeface="맑은 고딕"/>
              </a:rPr>
              <a:t>부탁드리겠습니다</a:t>
            </a:r>
            <a:r>
              <a:rPr sz="900" spc="-10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8070" y="4958313"/>
            <a:ext cx="88328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10" dirty="0">
                <a:solidFill>
                  <a:srgbClr val="292929"/>
                </a:solidFill>
                <a:latin typeface="맑은 고딕"/>
                <a:cs typeface="맑은 고딕"/>
              </a:rPr>
              <a:t>영업활동문서</a:t>
            </a:r>
            <a:endParaRPr sz="110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89955" y="4977372"/>
            <a:ext cx="5346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14141"/>
                </a:solidFill>
                <a:latin typeface="Arial"/>
                <a:cs typeface="Arial"/>
              </a:rPr>
              <a:t>93053767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070" y="5444314"/>
            <a:ext cx="59753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20" dirty="0">
                <a:solidFill>
                  <a:srgbClr val="292929"/>
                </a:solidFill>
                <a:latin typeface="맑은 고딕"/>
                <a:cs typeface="맑은 고딕"/>
              </a:rPr>
              <a:t>요청도면</a:t>
            </a:r>
            <a:endParaRPr sz="1100">
              <a:latin typeface="맑은 고딕"/>
              <a:cs typeface="맑은 고딕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2655" y="5399837"/>
            <a:ext cx="152470" cy="15247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369491" y="5377607"/>
            <a:ext cx="368935" cy="41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맑은 고딕"/>
                <a:cs typeface="맑은 고딕"/>
              </a:rPr>
              <a:t>블록도</a:t>
            </a:r>
            <a:endParaRPr sz="9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900" spc="-25" dirty="0">
                <a:latin typeface="맑은 고딕"/>
                <a:cs typeface="맑은 고딕"/>
              </a:rPr>
              <a:t>계통도</a:t>
            </a:r>
            <a:endParaRPr sz="900" dirty="0">
              <a:latin typeface="맑은 고딕"/>
              <a:cs typeface="맑은 고딕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1481" y="5399837"/>
            <a:ext cx="152470" cy="15247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605934" y="5377607"/>
            <a:ext cx="483234" cy="41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맑은 고딕"/>
                <a:cs typeface="맑은 고딕"/>
              </a:rPr>
              <a:t>랙배치도</a:t>
            </a:r>
            <a:endParaRPr sz="9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900" spc="-25" dirty="0">
                <a:latin typeface="맑은 고딕"/>
                <a:cs typeface="맑은 고딕"/>
              </a:rPr>
              <a:t>상세도</a:t>
            </a:r>
            <a:endParaRPr sz="900">
              <a:latin typeface="맑은 고딕"/>
              <a:cs typeface="맑은 고딕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80306" y="5323601"/>
            <a:ext cx="152470" cy="15247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4842378" y="5301372"/>
            <a:ext cx="8959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맑은 고딕"/>
                <a:cs typeface="맑은 고딕"/>
              </a:rPr>
              <a:t>장비배치도</a:t>
            </a:r>
            <a:r>
              <a:rPr sz="900" spc="-10" dirty="0">
                <a:latin typeface="Arial"/>
                <a:cs typeface="Arial"/>
              </a:rPr>
              <a:t>(</a:t>
            </a:r>
            <a:r>
              <a:rPr sz="900" spc="-10" dirty="0">
                <a:latin typeface="맑은 고딕"/>
                <a:cs typeface="맑은 고딕"/>
              </a:rPr>
              <a:t>평</a:t>
            </a:r>
            <a:r>
              <a:rPr sz="900" spc="-10" dirty="0">
                <a:latin typeface="Arial"/>
                <a:cs typeface="Arial"/>
              </a:rPr>
              <a:t>/</a:t>
            </a:r>
            <a:r>
              <a:rPr sz="900" spc="-10" dirty="0">
                <a:latin typeface="맑은 고딕"/>
                <a:cs typeface="맑은 고딕"/>
              </a:rPr>
              <a:t>단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62842" y="5472902"/>
            <a:ext cx="1784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맑은 고딕"/>
                <a:cs typeface="맑은 고딕"/>
              </a:rPr>
              <a:t>면</a:t>
            </a:r>
            <a:r>
              <a:rPr sz="900" spc="-25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09603" y="5323601"/>
            <a:ext cx="152470" cy="15247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6078821" y="5301372"/>
            <a:ext cx="9277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맑은 고딕"/>
                <a:cs typeface="맑은 고딕"/>
              </a:rPr>
              <a:t>배관</a:t>
            </a:r>
            <a:r>
              <a:rPr sz="900" dirty="0">
                <a:latin typeface="Arial"/>
                <a:cs typeface="Arial"/>
              </a:rPr>
              <a:t>, </a:t>
            </a:r>
            <a:r>
              <a:rPr sz="900" spc="-10" dirty="0">
                <a:latin typeface="맑은 고딕"/>
                <a:cs typeface="맑은 고딕"/>
              </a:rPr>
              <a:t>배선도</a:t>
            </a:r>
            <a:r>
              <a:rPr sz="900" spc="-10" dirty="0">
                <a:latin typeface="Arial"/>
                <a:cs typeface="Arial"/>
              </a:rPr>
              <a:t>(</a:t>
            </a:r>
            <a:r>
              <a:rPr sz="900" spc="-10" dirty="0">
                <a:latin typeface="맑은 고딕"/>
                <a:cs typeface="맑은 고딕"/>
              </a:rPr>
              <a:t>평면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99285" y="5472902"/>
            <a:ext cx="1784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맑은 고딕"/>
                <a:cs typeface="맑은 고딕"/>
              </a:rPr>
              <a:t>도</a:t>
            </a:r>
            <a:r>
              <a:rPr sz="900" spc="-25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2655" y="5647602"/>
            <a:ext cx="152470" cy="15247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1481" y="5647602"/>
            <a:ext cx="152470" cy="15247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08070" y="6073256"/>
            <a:ext cx="59753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20" dirty="0">
                <a:solidFill>
                  <a:srgbClr val="292929"/>
                </a:solidFill>
                <a:latin typeface="맑은 고딕"/>
                <a:cs typeface="맑은 고딕"/>
              </a:rPr>
              <a:t>요청문서</a:t>
            </a:r>
            <a:endParaRPr sz="1100">
              <a:latin typeface="맑은 고딕"/>
              <a:cs typeface="맑은 고딕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102655" y="5943013"/>
            <a:ext cx="153035" cy="486409"/>
            <a:chOff x="2102655" y="5943013"/>
            <a:chExt cx="153035" cy="486409"/>
          </a:xfrm>
        </p:grpSpPr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2655" y="5943013"/>
              <a:ext cx="152470" cy="15247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2655" y="6114544"/>
              <a:ext cx="152470" cy="15247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2655" y="6276545"/>
              <a:ext cx="152470" cy="15247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2369491" y="5886479"/>
            <a:ext cx="673735" cy="54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99"/>
              </a:lnSpc>
              <a:spcBef>
                <a:spcPts val="100"/>
              </a:spcBef>
            </a:pPr>
            <a:r>
              <a:rPr sz="900" spc="-10" dirty="0">
                <a:latin typeface="맑은 고딕"/>
                <a:cs typeface="맑은 고딕"/>
              </a:rPr>
              <a:t>견적서</a:t>
            </a:r>
            <a:r>
              <a:rPr sz="900" spc="-10" dirty="0">
                <a:latin typeface="Arial"/>
                <a:cs typeface="Arial"/>
              </a:rPr>
              <a:t>(</a:t>
            </a:r>
            <a:r>
              <a:rPr sz="900" spc="-10" dirty="0">
                <a:latin typeface="맑은 고딕"/>
                <a:cs typeface="맑은 고딕"/>
              </a:rPr>
              <a:t>사급</a:t>
            </a:r>
            <a:r>
              <a:rPr sz="900" spc="-10" dirty="0">
                <a:latin typeface="Arial"/>
                <a:cs typeface="Arial"/>
              </a:rPr>
              <a:t>) </a:t>
            </a:r>
            <a:r>
              <a:rPr sz="900" spc="-10" dirty="0">
                <a:latin typeface="맑은 고딕"/>
                <a:cs typeface="맑은 고딕"/>
              </a:rPr>
              <a:t>시뮬레이션 </a:t>
            </a:r>
            <a:r>
              <a:rPr sz="900" spc="-20" dirty="0">
                <a:latin typeface="맑은 고딕"/>
                <a:cs typeface="맑은 고딕"/>
              </a:rPr>
              <a:t>준공도서</a:t>
            </a:r>
            <a:endParaRPr sz="900">
              <a:latin typeface="맑은 고딕"/>
              <a:cs typeface="맑은 고딕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341481" y="5943013"/>
            <a:ext cx="153035" cy="324485"/>
            <a:chOff x="3341481" y="5943013"/>
            <a:chExt cx="153035" cy="324485"/>
          </a:xfrm>
        </p:grpSpPr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1481" y="5943013"/>
              <a:ext cx="152470" cy="15247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1481" y="6114544"/>
              <a:ext cx="152470" cy="152470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3605934" y="5886479"/>
            <a:ext cx="972185" cy="3546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99"/>
              </a:lnSpc>
              <a:spcBef>
                <a:spcPts val="100"/>
              </a:spcBef>
            </a:pPr>
            <a:r>
              <a:rPr sz="900" spc="-10" dirty="0">
                <a:latin typeface="맑은 고딕"/>
                <a:cs typeface="맑은 고딕"/>
              </a:rPr>
              <a:t>견적서</a:t>
            </a:r>
            <a:r>
              <a:rPr sz="900" spc="-10" dirty="0">
                <a:latin typeface="Arial"/>
                <a:cs typeface="Arial"/>
              </a:rPr>
              <a:t>(</a:t>
            </a:r>
            <a:r>
              <a:rPr sz="900" spc="-10" dirty="0">
                <a:latin typeface="맑은 고딕"/>
                <a:cs typeface="맑은 고딕"/>
              </a:rPr>
              <a:t>관급</a:t>
            </a:r>
            <a:r>
              <a:rPr sz="900" spc="-10" dirty="0">
                <a:latin typeface="Arial"/>
                <a:cs typeface="Arial"/>
              </a:rPr>
              <a:t>) </a:t>
            </a:r>
            <a:endParaRPr lang="en-US" sz="900" spc="-10" dirty="0">
              <a:latin typeface="Arial"/>
              <a:cs typeface="Arial"/>
            </a:endParaRPr>
          </a:p>
          <a:p>
            <a:pPr marL="12700" marR="5080">
              <a:lnSpc>
                <a:spcPct val="125099"/>
              </a:lnSpc>
              <a:spcBef>
                <a:spcPts val="100"/>
              </a:spcBef>
            </a:pPr>
            <a:r>
              <a:rPr sz="900" spc="-10" dirty="0" err="1">
                <a:latin typeface="맑은 고딕"/>
                <a:cs typeface="맑은 고딕"/>
              </a:rPr>
              <a:t>설계검토서</a:t>
            </a:r>
            <a:r>
              <a:rPr sz="900" spc="-10" dirty="0">
                <a:latin typeface="Arial"/>
                <a:cs typeface="Arial"/>
              </a:rPr>
              <a:t>/</a:t>
            </a:r>
            <a:r>
              <a:rPr sz="900" spc="-10" dirty="0">
                <a:latin typeface="맑은 고딕"/>
                <a:cs typeface="맑은 고딕"/>
              </a:rPr>
              <a:t>비교표</a:t>
            </a:r>
            <a:endParaRPr sz="900" dirty="0">
              <a:latin typeface="맑은 고딕"/>
              <a:cs typeface="맑은 고딕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580306" y="5943013"/>
            <a:ext cx="153035" cy="324485"/>
            <a:chOff x="4580306" y="5943013"/>
            <a:chExt cx="153035" cy="324485"/>
          </a:xfrm>
        </p:grpSpPr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0306" y="5943013"/>
              <a:ext cx="152470" cy="15247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0306" y="6114544"/>
              <a:ext cx="152470" cy="152470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4842378" y="5886479"/>
            <a:ext cx="826135" cy="3537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99"/>
              </a:lnSpc>
              <a:spcBef>
                <a:spcPts val="100"/>
              </a:spcBef>
            </a:pPr>
            <a:r>
              <a:rPr sz="900" spc="-25" dirty="0" err="1">
                <a:latin typeface="맑은 고딕"/>
                <a:cs typeface="맑은 고딕"/>
              </a:rPr>
              <a:t>시방서</a:t>
            </a:r>
            <a:r>
              <a:rPr sz="900" spc="-25" dirty="0">
                <a:latin typeface="맑은 고딕"/>
                <a:cs typeface="맑은 고딕"/>
              </a:rPr>
              <a:t> </a:t>
            </a:r>
            <a:endParaRPr lang="en-US" sz="900" spc="-25" dirty="0">
              <a:latin typeface="맑은 고딕"/>
              <a:cs typeface="맑은 고딕"/>
            </a:endParaRPr>
          </a:p>
          <a:p>
            <a:pPr marL="12700" marR="5080">
              <a:lnSpc>
                <a:spcPct val="125099"/>
              </a:lnSpc>
              <a:spcBef>
                <a:spcPts val="100"/>
              </a:spcBef>
            </a:pPr>
            <a:r>
              <a:rPr sz="900" spc="-10" dirty="0" err="1">
                <a:latin typeface="맑은 고딕"/>
                <a:cs typeface="맑은 고딕"/>
              </a:rPr>
              <a:t>앰프용량산출서</a:t>
            </a:r>
            <a:endParaRPr sz="900" dirty="0">
              <a:latin typeface="맑은 고딕"/>
              <a:cs typeface="맑은 고딕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809603" y="5943013"/>
            <a:ext cx="153035" cy="324485"/>
            <a:chOff x="5809603" y="5943013"/>
            <a:chExt cx="153035" cy="324485"/>
          </a:xfrm>
        </p:grpSpPr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9603" y="5943013"/>
              <a:ext cx="152470" cy="15247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9603" y="6114544"/>
              <a:ext cx="152470" cy="152470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6078821" y="5886479"/>
            <a:ext cx="483234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99"/>
              </a:lnSpc>
              <a:spcBef>
                <a:spcPts val="100"/>
              </a:spcBef>
            </a:pPr>
            <a:r>
              <a:rPr sz="900" spc="-25" dirty="0">
                <a:latin typeface="맑은 고딕"/>
                <a:cs typeface="맑은 고딕"/>
              </a:rPr>
              <a:t>제안서 </a:t>
            </a:r>
            <a:r>
              <a:rPr sz="900" spc="-20" dirty="0">
                <a:latin typeface="맑은 고딕"/>
                <a:cs typeface="맑은 고딕"/>
              </a:rPr>
              <a:t>승인도서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8070" y="6559256"/>
            <a:ext cx="59753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20" dirty="0">
                <a:solidFill>
                  <a:srgbClr val="292929"/>
                </a:solidFill>
                <a:latin typeface="맑은 고딕"/>
                <a:cs typeface="맑은 고딕"/>
              </a:rPr>
              <a:t>수주여부</a:t>
            </a:r>
            <a:endParaRPr sz="1100">
              <a:latin typeface="맑은 고딕"/>
              <a:cs typeface="맑은 고딕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89955" y="6587845"/>
            <a:ext cx="3689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맑은 고딕"/>
                <a:cs typeface="맑은 고딕"/>
              </a:rPr>
              <a:t>작업중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8070" y="6911845"/>
            <a:ext cx="88328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10" dirty="0">
                <a:solidFill>
                  <a:srgbClr val="292929"/>
                </a:solidFill>
                <a:latin typeface="맑은 고딕"/>
                <a:cs typeface="맑은 고딕"/>
              </a:rPr>
              <a:t>작업지시내용</a:t>
            </a:r>
            <a:endParaRPr sz="1100">
              <a:latin typeface="맑은 고딕"/>
              <a:cs typeface="맑은 고딕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8070" y="7264434"/>
            <a:ext cx="454659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25" dirty="0">
                <a:solidFill>
                  <a:srgbClr val="292929"/>
                </a:solidFill>
                <a:latin typeface="맑은 고딕"/>
                <a:cs typeface="맑은 고딕"/>
              </a:rPr>
              <a:t>진척율</a:t>
            </a:r>
            <a:endParaRPr sz="1100">
              <a:latin typeface="맑은 고딕"/>
              <a:cs typeface="맑은 고딕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089955" y="7283493"/>
            <a:ext cx="222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0 </a:t>
            </a:r>
            <a:r>
              <a:rPr sz="900" spc="-50" dirty="0"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6231915-46A5-D2F2-EA40-DD04D7FD089B}"/>
              </a:ext>
            </a:extLst>
          </p:cNvPr>
          <p:cNvSpPr/>
          <p:nvPr/>
        </p:nvSpPr>
        <p:spPr>
          <a:xfrm>
            <a:off x="444525" y="4917762"/>
            <a:ext cx="2743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제외 항목</a:t>
            </a:r>
            <a:endParaRPr lang="en-US" altLang="ko-KR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70AB893-0CB4-B565-0B18-FCF6D6C14D9A}"/>
              </a:ext>
            </a:extLst>
          </p:cNvPr>
          <p:cNvSpPr/>
          <p:nvPr/>
        </p:nvSpPr>
        <p:spPr>
          <a:xfrm>
            <a:off x="444525" y="7190527"/>
            <a:ext cx="2743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제외 항목</a:t>
            </a:r>
            <a:endParaRPr lang="en-US" altLang="ko-KR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9E03544-BFCB-1A71-7042-575EBBE16126}"/>
              </a:ext>
            </a:extLst>
          </p:cNvPr>
          <p:cNvSpPr/>
          <p:nvPr/>
        </p:nvSpPr>
        <p:spPr>
          <a:xfrm>
            <a:off x="7556500" y="4958313"/>
            <a:ext cx="5289550" cy="10649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요청도면은 다음과 같이 표기 요청</a:t>
            </a:r>
            <a:endParaRPr lang="en-US" altLang="ko-KR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4148A1A2-3E50-61B8-4222-7C652A7EF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5986" y="5361689"/>
            <a:ext cx="4495800" cy="5853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E4F7BF-84E9-23BC-6756-A8F40A1CD05F}"/>
              </a:ext>
            </a:extLst>
          </p:cNvPr>
          <p:cNvSpPr/>
          <p:nvPr/>
        </p:nvSpPr>
        <p:spPr>
          <a:xfrm>
            <a:off x="7556500" y="6070665"/>
            <a:ext cx="5289550" cy="10649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요청문서는 다음과 같이 표기 요청</a:t>
            </a:r>
            <a:endParaRPr lang="en-US" altLang="ko-KR" dirty="0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7DEE0EAE-9A69-3A5C-E084-31A7FE7332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0711" y="6445822"/>
            <a:ext cx="4306349" cy="610436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548</Words>
  <Application>Microsoft Office PowerPoint</Application>
  <PresentationFormat>사용자 지정</PresentationFormat>
  <Paragraphs>157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Tahoma</vt:lpstr>
      <vt:lpstr>Times New Roman</vt:lpstr>
      <vt:lpstr>Office Theme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박 욱배</cp:lastModifiedBy>
  <cp:revision>3</cp:revision>
  <dcterms:created xsi:type="dcterms:W3CDTF">2023-01-18T02:35:07Z</dcterms:created>
  <dcterms:modified xsi:type="dcterms:W3CDTF">2023-01-18T03:15:38Z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2023-01-18T00:00:00Z</vt:filetime>
  </property>
  <property fmtid="{D5CDD505-2E9C-101B-9397-08002B2CF9AE}" pid="3" name="Creator">
    <vt:lpwstr>Mozilla/5.0 (Windows NT 10.0; Win64; x64) AppleWebKit/537.36 (KHTML, like Gecko) Chrome/109.0.0.0 Safari/537.36</vt:lpwstr>
  </property>
  <property fmtid="{D5CDD505-2E9C-101B-9397-08002B2CF9AE}" pid="4" name="LastSaved">
    <vt:filetime>2023-01-18T00:00:00Z</vt:filetime>
  </property>
  <property fmtid="{D5CDD505-2E9C-101B-9397-08002B2CF9AE}" pid="5" name="Producer">
    <vt:lpwstr>Skia/PDF m109</vt:lpwstr>
  </property>
</Properties>
</file>