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3" r:id="rId3"/>
    <p:sldId id="294" r:id="rId4"/>
    <p:sldId id="258" r:id="rId5"/>
    <p:sldId id="371" r:id="rId6"/>
    <p:sldId id="367" r:id="rId7"/>
    <p:sldId id="368" r:id="rId8"/>
    <p:sldId id="372" r:id="rId9"/>
    <p:sldId id="373" r:id="rId10"/>
    <p:sldId id="369" r:id="rId11"/>
    <p:sldId id="377" r:id="rId12"/>
    <p:sldId id="328" r:id="rId13"/>
    <p:sldId id="378" r:id="rId14"/>
    <p:sldId id="329" r:id="rId15"/>
    <p:sldId id="349" r:id="rId16"/>
    <p:sldId id="324" r:id="rId17"/>
    <p:sldId id="379" r:id="rId18"/>
    <p:sldId id="320" r:id="rId19"/>
    <p:sldId id="374" r:id="rId20"/>
    <p:sldId id="375" r:id="rId21"/>
    <p:sldId id="376" r:id="rId22"/>
    <p:sldId id="365" r:id="rId23"/>
  </p:sldIdLst>
  <p:sldSz cx="12190413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2" y="3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0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05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34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2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89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82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91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26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84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3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63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53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1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70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04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98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8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50590" y="530120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2"/>
                </a:solidFill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</a:rPr>
              <a:t>      </a:t>
            </a:r>
            <a:endParaRPr lang="en-US" altLang="zh-CN" sz="100" dirty="0">
              <a:solidFill>
                <a:schemeClr val="bg2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2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</a:rPr>
              <a:t>www.1ppt.com/ziti/</a:t>
            </a:r>
            <a:endParaRPr lang="en-US" altLang="zh-CN" sz="100" dirty="0">
              <a:solidFill>
                <a:schemeClr val="bg2"/>
              </a:solidFill>
            </a:endParaRPr>
          </a:p>
          <a:p>
            <a:pPr lvl="0"/>
            <a:r>
              <a:rPr lang="en-US" altLang="zh-CN" sz="100" dirty="0">
                <a:solidFill>
                  <a:schemeClr val="bg2"/>
                </a:solidFill>
              </a:rPr>
              <a:t> </a:t>
            </a:r>
            <a:endParaRPr lang="zh-CN" altLang="en-US" sz="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64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1414686" y="2824459"/>
            <a:ext cx="48990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100" dirty="0" err="1" smtClean="0">
                <a:solidFill>
                  <a:srgbClr val="0070C0"/>
                </a:solidFill>
                <a:latin typeface="汉仪大黑简" panose="02010609000101010101" pitchFamily="49" charset="-122"/>
                <a:ea typeface="汉仪大黑简" panose="02010609000101010101" pitchFamily="49" charset="-122"/>
              </a:rPr>
              <a:t>NodeJs</a:t>
            </a:r>
            <a:endParaRPr lang="zh-CN" altLang="en-US" sz="9600" spc="100" dirty="0">
              <a:solidFill>
                <a:srgbClr val="0070C0"/>
              </a:solidFill>
              <a:latin typeface="汉仪大黑简" panose="02010609000101010101" pitchFamily="49" charset="-122"/>
              <a:ea typeface="汉仪大黑简" panose="02010609000101010101" pitchFamily="49" charset="-122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46734" y="33265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8,…,</a:t>
            </a:r>
            <a:r>
              <a:rPr lang="en-US" altLang="zh-CN" sz="4000" dirty="0" err="1" smtClean="0">
                <a:latin typeface="+mj-ea"/>
                <a:ea typeface="+mj-ea"/>
              </a:rPr>
              <a:t>map,set</a:t>
            </a:r>
            <a:r>
              <a:rPr lang="zh-CN" altLang="en-US" sz="4000" dirty="0" smtClean="0">
                <a:latin typeface="+mj-ea"/>
                <a:ea typeface="+mj-ea"/>
              </a:rPr>
              <a:t>等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062758" y="1170511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扩展运算符（</a:t>
            </a:r>
            <a:r>
              <a:rPr lang="en-US" altLang="zh-CN" dirty="0">
                <a:latin typeface="+mn-ea"/>
              </a:rPr>
              <a:t>spread</a:t>
            </a:r>
            <a:r>
              <a:rPr lang="zh-CN" altLang="en-US" dirty="0">
                <a:latin typeface="+mn-ea"/>
              </a:rPr>
              <a:t>）是三个点（</a:t>
            </a:r>
            <a:r>
              <a:rPr lang="en-US" altLang="zh-CN" dirty="0">
                <a:latin typeface="+mn-ea"/>
              </a:rPr>
              <a:t>...</a:t>
            </a:r>
            <a:r>
              <a:rPr lang="zh-CN" altLang="en-US" dirty="0" smtClean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将</a:t>
            </a:r>
            <a:r>
              <a:rPr lang="zh-CN" altLang="en-US" dirty="0">
                <a:latin typeface="+mn-ea"/>
              </a:rPr>
              <a:t>一个数组转为用逗号分隔的参数序列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74" y="1988840"/>
            <a:ext cx="5714286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160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2529949" y="4529088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ES6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578516" y="4529088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中间件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592514" y="4529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调地狱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791883" y="4529088"/>
            <a:ext cx="109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Express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2198301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411977" y="2214554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8696453" y="2214554"/>
            <a:ext cx="1287185" cy="1287185"/>
            <a:chOff x="4840168" y="3971584"/>
            <a:chExt cx="522572" cy="522572"/>
          </a:xfrm>
        </p:grpSpPr>
        <p:sp>
          <p:nvSpPr>
            <p:cNvPr id="182" name="椭圆 181"/>
            <p:cNvSpPr/>
            <p:nvPr/>
          </p:nvSpPr>
          <p:spPr>
            <a:xfrm>
              <a:off x="4840168" y="3971584"/>
              <a:ext cx="522572" cy="52257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83" name="组合 137"/>
            <p:cNvGrpSpPr/>
            <p:nvPr/>
          </p:nvGrpSpPr>
          <p:grpSpPr>
            <a:xfrm>
              <a:off x="4981489" y="4078661"/>
              <a:ext cx="239931" cy="308418"/>
              <a:chOff x="731016" y="1671338"/>
              <a:chExt cx="366231" cy="470769"/>
            </a:xfrm>
            <a:solidFill>
              <a:srgbClr val="B91F38"/>
            </a:solidFill>
          </p:grpSpPr>
          <p:sp>
            <p:nvSpPr>
              <p:cNvPr id="184" name="Freeform 108"/>
              <p:cNvSpPr>
                <a:spLocks/>
              </p:cNvSpPr>
              <p:nvPr/>
            </p:nvSpPr>
            <p:spPr bwMode="auto">
              <a:xfrm flipH="1">
                <a:off x="731016" y="2089492"/>
                <a:ext cx="51922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5" name="Freeform 109"/>
              <p:cNvSpPr>
                <a:spLocks noEditPoints="1"/>
              </p:cNvSpPr>
              <p:nvPr/>
            </p:nvSpPr>
            <p:spPr bwMode="auto">
              <a:xfrm flipH="1">
                <a:off x="731016" y="1671338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6" name="Rectangle 110"/>
              <p:cNvSpPr>
                <a:spLocks noChangeArrowheads="1"/>
              </p:cNvSpPr>
              <p:nvPr/>
            </p:nvSpPr>
            <p:spPr bwMode="auto">
              <a:xfrm flipH="1">
                <a:off x="731016" y="1937200"/>
                <a:ext cx="51922" cy="51924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7" name="Rectangle 111"/>
              <p:cNvSpPr>
                <a:spLocks noChangeArrowheads="1"/>
              </p:cNvSpPr>
              <p:nvPr/>
            </p:nvSpPr>
            <p:spPr bwMode="auto">
              <a:xfrm flipH="1">
                <a:off x="731016" y="2013001"/>
                <a:ext cx="51922" cy="52615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88" name="组合 187"/>
          <p:cNvGrpSpPr/>
          <p:nvPr/>
        </p:nvGrpSpPr>
        <p:grpSpPr>
          <a:xfrm>
            <a:off x="6554215" y="2214554"/>
            <a:ext cx="1287185" cy="1287185"/>
            <a:chOff x="6494501" y="4230044"/>
            <a:chExt cx="696763" cy="696763"/>
          </a:xfrm>
        </p:grpSpPr>
        <p:sp>
          <p:nvSpPr>
            <p:cNvPr id="189" name="椭圆 188"/>
            <p:cNvSpPr/>
            <p:nvPr/>
          </p:nvSpPr>
          <p:spPr>
            <a:xfrm>
              <a:off x="6494501" y="423004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0" name="任意多边形 189"/>
            <p:cNvSpPr>
              <a:spLocks/>
            </p:cNvSpPr>
            <p:nvPr/>
          </p:nvSpPr>
          <p:spPr bwMode="auto">
            <a:xfrm>
              <a:off x="6609467" y="4389660"/>
              <a:ext cx="488930" cy="374848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solidFill>
              <a:srgbClr val="C1D84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2344802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PART 01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4558478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PART 02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6700716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884295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04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62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4646" y="790993"/>
            <a:ext cx="10441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中间件就是一种功能的</a:t>
            </a:r>
            <a:r>
              <a:rPr lang="zh-CN" altLang="en-US" sz="4000" dirty="0" smtClean="0"/>
              <a:t>封装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只需要很少的代码即可实现很多复杂的功能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126654" y="2258869"/>
            <a:ext cx="9721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mysql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mongodb,ioredis,sqlite,moment,request,bluebird</a:t>
            </a:r>
            <a:r>
              <a:rPr lang="en-US" altLang="zh-CN" sz="2800" dirty="0" smtClean="0"/>
              <a:t>,</a:t>
            </a:r>
          </a:p>
          <a:p>
            <a:r>
              <a:rPr lang="en-US" altLang="zh-CN" sz="2800" dirty="0" err="1" smtClean="0"/>
              <a:t>websocket</a:t>
            </a:r>
            <a:r>
              <a:rPr lang="en-US" altLang="zh-CN" sz="2800" dirty="0"/>
              <a:t>, http-proxy-middleware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976894" y="3573016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Express</a:t>
            </a:r>
            <a:r>
              <a:rPr lang="zh-CN" altLang="en-US" sz="4000" dirty="0" smtClean="0">
                <a:latin typeface="+mj-ea"/>
                <a:ea typeface="+mj-ea"/>
              </a:rPr>
              <a:t>中间件</a:t>
            </a:r>
            <a:endParaRPr lang="zh-CN" altLang="en-US" sz="4000" dirty="0">
              <a:latin typeface="+mj-ea"/>
              <a:ea typeface="+mj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28" y="3717032"/>
            <a:ext cx="6247619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81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2529949" y="4529088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ES6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578516" y="4529088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中间件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592514" y="4529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回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调地狱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791883" y="4529088"/>
            <a:ext cx="109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Express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2198301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411977" y="2214554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8696453" y="2214554"/>
            <a:ext cx="1287185" cy="1287185"/>
            <a:chOff x="4840168" y="3971584"/>
            <a:chExt cx="522572" cy="522572"/>
          </a:xfrm>
        </p:grpSpPr>
        <p:sp>
          <p:nvSpPr>
            <p:cNvPr id="182" name="椭圆 181"/>
            <p:cNvSpPr/>
            <p:nvPr/>
          </p:nvSpPr>
          <p:spPr>
            <a:xfrm>
              <a:off x="4840168" y="3971584"/>
              <a:ext cx="522572" cy="52257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83" name="组合 137"/>
            <p:cNvGrpSpPr/>
            <p:nvPr/>
          </p:nvGrpSpPr>
          <p:grpSpPr>
            <a:xfrm>
              <a:off x="4981489" y="4078661"/>
              <a:ext cx="239931" cy="308418"/>
              <a:chOff x="731016" y="1671338"/>
              <a:chExt cx="366231" cy="470769"/>
            </a:xfrm>
            <a:solidFill>
              <a:srgbClr val="B91F38"/>
            </a:solidFill>
          </p:grpSpPr>
          <p:sp>
            <p:nvSpPr>
              <p:cNvPr id="184" name="Freeform 108"/>
              <p:cNvSpPr>
                <a:spLocks/>
              </p:cNvSpPr>
              <p:nvPr/>
            </p:nvSpPr>
            <p:spPr bwMode="auto">
              <a:xfrm flipH="1">
                <a:off x="731016" y="2089492"/>
                <a:ext cx="51922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5" name="Freeform 109"/>
              <p:cNvSpPr>
                <a:spLocks noEditPoints="1"/>
              </p:cNvSpPr>
              <p:nvPr/>
            </p:nvSpPr>
            <p:spPr bwMode="auto">
              <a:xfrm flipH="1">
                <a:off x="731016" y="1671338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6" name="Rectangle 110"/>
              <p:cNvSpPr>
                <a:spLocks noChangeArrowheads="1"/>
              </p:cNvSpPr>
              <p:nvPr/>
            </p:nvSpPr>
            <p:spPr bwMode="auto">
              <a:xfrm flipH="1">
                <a:off x="731016" y="1937200"/>
                <a:ext cx="51922" cy="51924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7" name="Rectangle 111"/>
              <p:cNvSpPr>
                <a:spLocks noChangeArrowheads="1"/>
              </p:cNvSpPr>
              <p:nvPr/>
            </p:nvSpPr>
            <p:spPr bwMode="auto">
              <a:xfrm flipH="1">
                <a:off x="731016" y="2013001"/>
                <a:ext cx="51922" cy="52615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88" name="组合 187"/>
          <p:cNvGrpSpPr/>
          <p:nvPr/>
        </p:nvGrpSpPr>
        <p:grpSpPr>
          <a:xfrm>
            <a:off x="6554215" y="2214554"/>
            <a:ext cx="1287185" cy="1287185"/>
            <a:chOff x="6494501" y="4230044"/>
            <a:chExt cx="696763" cy="696763"/>
          </a:xfrm>
        </p:grpSpPr>
        <p:sp>
          <p:nvSpPr>
            <p:cNvPr id="189" name="椭圆 188"/>
            <p:cNvSpPr/>
            <p:nvPr/>
          </p:nvSpPr>
          <p:spPr>
            <a:xfrm>
              <a:off x="6494501" y="423004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0" name="任意多边形 189"/>
            <p:cNvSpPr>
              <a:spLocks/>
            </p:cNvSpPr>
            <p:nvPr/>
          </p:nvSpPr>
          <p:spPr bwMode="auto">
            <a:xfrm>
              <a:off x="6609467" y="4389660"/>
              <a:ext cx="488930" cy="374848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solidFill>
              <a:srgbClr val="C1D84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2344802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PART 01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4558478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PART 02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6700716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PART 03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884295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04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507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0" y="332656"/>
            <a:ext cx="10953750" cy="24288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50" y="3212976"/>
            <a:ext cx="10953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81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6" y="366712"/>
            <a:ext cx="113538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13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1" y="461962"/>
            <a:ext cx="113347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457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2529949" y="4529088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ES6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578516" y="4529088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中间件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592514" y="4529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回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调地狱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791883" y="4529088"/>
            <a:ext cx="109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Express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2198301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411977" y="2214554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8696453" y="2214554"/>
            <a:ext cx="1287185" cy="1287185"/>
            <a:chOff x="4840168" y="3971584"/>
            <a:chExt cx="522572" cy="522572"/>
          </a:xfrm>
        </p:grpSpPr>
        <p:sp>
          <p:nvSpPr>
            <p:cNvPr id="182" name="椭圆 181"/>
            <p:cNvSpPr/>
            <p:nvPr/>
          </p:nvSpPr>
          <p:spPr>
            <a:xfrm>
              <a:off x="4840168" y="3971584"/>
              <a:ext cx="522572" cy="52257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83" name="组合 137"/>
            <p:cNvGrpSpPr/>
            <p:nvPr/>
          </p:nvGrpSpPr>
          <p:grpSpPr>
            <a:xfrm>
              <a:off x="4981489" y="4078661"/>
              <a:ext cx="239931" cy="308418"/>
              <a:chOff x="731016" y="1671338"/>
              <a:chExt cx="366231" cy="470769"/>
            </a:xfrm>
            <a:solidFill>
              <a:srgbClr val="B91F38"/>
            </a:solidFill>
          </p:grpSpPr>
          <p:sp>
            <p:nvSpPr>
              <p:cNvPr id="184" name="Freeform 108"/>
              <p:cNvSpPr>
                <a:spLocks/>
              </p:cNvSpPr>
              <p:nvPr/>
            </p:nvSpPr>
            <p:spPr bwMode="auto">
              <a:xfrm flipH="1">
                <a:off x="731016" y="2089492"/>
                <a:ext cx="51922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5" name="Freeform 109"/>
              <p:cNvSpPr>
                <a:spLocks noEditPoints="1"/>
              </p:cNvSpPr>
              <p:nvPr/>
            </p:nvSpPr>
            <p:spPr bwMode="auto">
              <a:xfrm flipH="1">
                <a:off x="731016" y="1671338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6" name="Rectangle 110"/>
              <p:cNvSpPr>
                <a:spLocks noChangeArrowheads="1"/>
              </p:cNvSpPr>
              <p:nvPr/>
            </p:nvSpPr>
            <p:spPr bwMode="auto">
              <a:xfrm flipH="1">
                <a:off x="731016" y="1937200"/>
                <a:ext cx="51922" cy="51924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7" name="Rectangle 111"/>
              <p:cNvSpPr>
                <a:spLocks noChangeArrowheads="1"/>
              </p:cNvSpPr>
              <p:nvPr/>
            </p:nvSpPr>
            <p:spPr bwMode="auto">
              <a:xfrm flipH="1">
                <a:off x="731016" y="2013001"/>
                <a:ext cx="51922" cy="52615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88" name="组合 187"/>
          <p:cNvGrpSpPr/>
          <p:nvPr/>
        </p:nvGrpSpPr>
        <p:grpSpPr>
          <a:xfrm>
            <a:off x="6554215" y="2214554"/>
            <a:ext cx="1287185" cy="1287185"/>
            <a:chOff x="6494501" y="4230044"/>
            <a:chExt cx="696763" cy="696763"/>
          </a:xfrm>
        </p:grpSpPr>
        <p:sp>
          <p:nvSpPr>
            <p:cNvPr id="189" name="椭圆 188"/>
            <p:cNvSpPr/>
            <p:nvPr/>
          </p:nvSpPr>
          <p:spPr>
            <a:xfrm>
              <a:off x="6494501" y="423004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0" name="任意多边形 189"/>
            <p:cNvSpPr>
              <a:spLocks/>
            </p:cNvSpPr>
            <p:nvPr/>
          </p:nvSpPr>
          <p:spPr bwMode="auto">
            <a:xfrm>
              <a:off x="6609467" y="4389660"/>
              <a:ext cx="488930" cy="374848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solidFill>
              <a:srgbClr val="C1D84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2344802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PART 01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4558478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PART 02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6700716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PART 03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884295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PART 04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53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6" y="31560"/>
            <a:ext cx="64103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9597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58" y="5190"/>
            <a:ext cx="8838095" cy="6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7062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806791"/>
            <a:ext cx="12192000" cy="396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9"/>
          <p:cNvSpPr>
            <a:spLocks noChangeArrowheads="1"/>
          </p:cNvSpPr>
          <p:nvPr/>
        </p:nvSpPr>
        <p:spPr bwMode="auto">
          <a:xfrm>
            <a:off x="1617630" y="2995742"/>
            <a:ext cx="9082868" cy="79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Node.js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是一个基于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Chrome V8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引擎的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JavaScript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运行环境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使用事件驱动，非阻塞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I/O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模型而得以轻量和高效， 适合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I/O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密集型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1718614" y="766345"/>
            <a:ext cx="14157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介绍</a:t>
            </a:r>
            <a:endParaRPr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sp>
        <p:nvSpPr>
          <p:cNvPr id="15" name="前言"/>
          <p:cNvSpPr>
            <a:spLocks noChangeArrowheads="1"/>
          </p:cNvSpPr>
          <p:nvPr/>
        </p:nvSpPr>
        <p:spPr bwMode="auto">
          <a:xfrm>
            <a:off x="3240084" y="1077394"/>
            <a:ext cx="2028119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Impact" pitchFamily="34" charset="0"/>
                <a:sym typeface="Impact" pitchFamily="34" charset="0"/>
              </a:rPr>
              <a:t>Introduction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374985" y="734813"/>
            <a:ext cx="2268326" cy="1645780"/>
          </a:xfrm>
          <a:prstGeom prst="rect">
            <a:avLst/>
          </a:prstGeom>
          <a:solidFill>
            <a:schemeClr val="bg1"/>
          </a:solidFill>
          <a:ln w="12700">
            <a:solidFill>
              <a:srgbClr val="536279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1" i="0" u="none" strike="noStrike" normalizeH="0" baseline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985" y="723459"/>
            <a:ext cx="2268326" cy="16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84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42" y="0"/>
            <a:ext cx="8343900" cy="70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3588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38" y="260648"/>
            <a:ext cx="5429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5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23372" y="2585861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谢谢您的观看</a:t>
            </a:r>
            <a:endParaRPr lang="zh-CN" altLang="en-US" sz="7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693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repeatCount="3000" fill="remove" grpId="1" nodeType="withEffect">
                                  <p:stCondLst>
                                    <p:cond delay="4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2529949" y="4529088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ES6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578516" y="4529088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中间件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592514" y="4529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调地狱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791883" y="4529088"/>
            <a:ext cx="109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Express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2198301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411977" y="2214554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8696453" y="2214554"/>
            <a:ext cx="1287185" cy="1287185"/>
            <a:chOff x="4840168" y="3971584"/>
            <a:chExt cx="522572" cy="522572"/>
          </a:xfrm>
        </p:grpSpPr>
        <p:sp>
          <p:nvSpPr>
            <p:cNvPr id="182" name="椭圆 181"/>
            <p:cNvSpPr/>
            <p:nvPr/>
          </p:nvSpPr>
          <p:spPr>
            <a:xfrm>
              <a:off x="4840168" y="3971584"/>
              <a:ext cx="522572" cy="52257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83" name="组合 137"/>
            <p:cNvGrpSpPr/>
            <p:nvPr/>
          </p:nvGrpSpPr>
          <p:grpSpPr>
            <a:xfrm>
              <a:off x="4981489" y="4078661"/>
              <a:ext cx="239931" cy="308418"/>
              <a:chOff x="731016" y="1671338"/>
              <a:chExt cx="366231" cy="470769"/>
            </a:xfrm>
            <a:solidFill>
              <a:srgbClr val="B91F38"/>
            </a:solidFill>
          </p:grpSpPr>
          <p:sp>
            <p:nvSpPr>
              <p:cNvPr id="184" name="Freeform 108"/>
              <p:cNvSpPr>
                <a:spLocks/>
              </p:cNvSpPr>
              <p:nvPr/>
            </p:nvSpPr>
            <p:spPr bwMode="auto">
              <a:xfrm flipH="1">
                <a:off x="731016" y="2089492"/>
                <a:ext cx="51922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5" name="Freeform 109"/>
              <p:cNvSpPr>
                <a:spLocks noEditPoints="1"/>
              </p:cNvSpPr>
              <p:nvPr/>
            </p:nvSpPr>
            <p:spPr bwMode="auto">
              <a:xfrm flipH="1">
                <a:off x="731016" y="1671338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6" name="Rectangle 110"/>
              <p:cNvSpPr>
                <a:spLocks noChangeArrowheads="1"/>
              </p:cNvSpPr>
              <p:nvPr/>
            </p:nvSpPr>
            <p:spPr bwMode="auto">
              <a:xfrm flipH="1">
                <a:off x="731016" y="1937200"/>
                <a:ext cx="51922" cy="51924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7" name="Rectangle 111"/>
              <p:cNvSpPr>
                <a:spLocks noChangeArrowheads="1"/>
              </p:cNvSpPr>
              <p:nvPr/>
            </p:nvSpPr>
            <p:spPr bwMode="auto">
              <a:xfrm flipH="1">
                <a:off x="731016" y="2013001"/>
                <a:ext cx="51922" cy="52615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88" name="组合 187"/>
          <p:cNvGrpSpPr/>
          <p:nvPr/>
        </p:nvGrpSpPr>
        <p:grpSpPr>
          <a:xfrm>
            <a:off x="6554215" y="2214554"/>
            <a:ext cx="1287185" cy="1287185"/>
            <a:chOff x="6494501" y="4230044"/>
            <a:chExt cx="696763" cy="696763"/>
          </a:xfrm>
        </p:grpSpPr>
        <p:sp>
          <p:nvSpPr>
            <p:cNvPr id="189" name="椭圆 188"/>
            <p:cNvSpPr/>
            <p:nvPr/>
          </p:nvSpPr>
          <p:spPr>
            <a:xfrm>
              <a:off x="6494501" y="423004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0" name="任意多边形 189"/>
            <p:cNvSpPr>
              <a:spLocks/>
            </p:cNvSpPr>
            <p:nvPr/>
          </p:nvSpPr>
          <p:spPr bwMode="auto">
            <a:xfrm>
              <a:off x="6609467" y="4389660"/>
              <a:ext cx="488930" cy="374848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solidFill>
              <a:srgbClr val="C1D84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2344802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 01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4558478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6700716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884295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04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2718" y="-27384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1.let , </a:t>
            </a:r>
            <a:r>
              <a:rPr lang="en-US" altLang="zh-CN" sz="4000" dirty="0" err="1" smtClean="0">
                <a:latin typeface="+mj-ea"/>
                <a:ea typeface="+mj-ea"/>
              </a:rPr>
              <a:t>const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2758" y="76470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块级作用域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避免变量提升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const</a:t>
            </a:r>
            <a:r>
              <a:rPr lang="zh-CN" altLang="en-US" dirty="0" smtClean="0">
                <a:latin typeface="+mn-ea"/>
              </a:rPr>
              <a:t>声明的对象是指该指向的内存地址不可变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对象本身是可改变的</a:t>
            </a:r>
            <a:endParaRPr lang="zh-CN" altLang="en-US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4726" y="16288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2,</a:t>
            </a:r>
            <a:r>
              <a:rPr lang="zh-CN" altLang="en-US" sz="4000" dirty="0" smtClean="0">
                <a:latin typeface="+mj-ea"/>
                <a:ea typeface="+mj-ea"/>
              </a:rPr>
              <a:t>字符串的扩展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0968" y="2348880"/>
            <a:ext cx="7128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</a:rPr>
              <a:t>includes()</a:t>
            </a:r>
            <a:r>
              <a:rPr lang="zh-CN" altLang="en-US" dirty="0">
                <a:latin typeface="+mn-ea"/>
              </a:rPr>
              <a:t>：返回布尔值，表示是否找到了参数</a:t>
            </a:r>
            <a:r>
              <a:rPr lang="zh-CN" altLang="en-US" dirty="0" smtClean="0">
                <a:latin typeface="+mn-ea"/>
              </a:rPr>
              <a:t>字符串</a:t>
            </a:r>
            <a:endParaRPr lang="en-US" altLang="zh-CN" dirty="0" smtClean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startsWith</a:t>
            </a:r>
            <a:r>
              <a:rPr lang="en-US" altLang="zh-CN" b="1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：返回布尔值，表示参数字符串是否在原字符串的</a:t>
            </a:r>
            <a:r>
              <a:rPr lang="zh-CN" altLang="en-US" dirty="0" smtClean="0">
                <a:latin typeface="+mn-ea"/>
              </a:rPr>
              <a:t>头部</a:t>
            </a:r>
            <a:endParaRPr lang="en-US" altLang="zh-CN" dirty="0" smtClean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endsWith</a:t>
            </a:r>
            <a:r>
              <a:rPr lang="en-US" altLang="zh-CN" b="1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：返回布尔值，表示参数字符串是否在原字符串的尾部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3567087"/>
            <a:ext cx="5715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921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2718" y="-2738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+mj-ea"/>
              </a:rPr>
              <a:t>3,</a:t>
            </a:r>
            <a:r>
              <a:rPr lang="zh-CN" altLang="en-US" sz="4000" dirty="0">
                <a:latin typeface="+mj-ea"/>
              </a:rPr>
              <a:t>数组的扩展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62758" y="764704"/>
            <a:ext cx="9292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</a:rPr>
              <a:t>find()</a:t>
            </a:r>
            <a:r>
              <a:rPr lang="zh-CN" altLang="en-US" dirty="0">
                <a:latin typeface="+mn-ea"/>
              </a:rPr>
              <a:t>返回</a:t>
            </a:r>
            <a:r>
              <a:rPr lang="zh-CN" altLang="en-US" dirty="0"/>
              <a:t>第一个符合条件的数组成员</a:t>
            </a:r>
            <a:r>
              <a:rPr lang="en-US" altLang="zh-CN" dirty="0"/>
              <a:t>,</a:t>
            </a:r>
            <a:r>
              <a:rPr lang="zh-CN" altLang="en-US" dirty="0"/>
              <a:t>如果没有符合条件的成员，没找到则返回</a:t>
            </a:r>
            <a:r>
              <a:rPr lang="en-US" altLang="zh-CN" dirty="0"/>
              <a:t>undefined</a:t>
            </a:r>
          </a:p>
          <a:p>
            <a:r>
              <a:rPr lang="en-US" altLang="zh-CN" b="1" dirty="0" err="1">
                <a:latin typeface="+mn-ea"/>
              </a:rPr>
              <a:t>findIndex</a:t>
            </a:r>
            <a:r>
              <a:rPr lang="en-US" altLang="zh-CN" b="1" dirty="0">
                <a:latin typeface="+mn-ea"/>
              </a:rPr>
              <a:t>()</a:t>
            </a:r>
            <a:r>
              <a:rPr lang="zh-CN" altLang="en-US" dirty="0"/>
              <a:t>返回第一个符合条件的数组成员的位置</a:t>
            </a:r>
            <a:r>
              <a:rPr lang="en-US" altLang="zh-CN" dirty="0"/>
              <a:t>,</a:t>
            </a:r>
            <a:r>
              <a:rPr lang="zh-CN" altLang="en-US" dirty="0"/>
              <a:t>没找到则返回</a:t>
            </a:r>
            <a:r>
              <a:rPr lang="en-US" altLang="zh-CN" dirty="0"/>
              <a:t>-1</a:t>
            </a:r>
            <a:endParaRPr lang="zh-CN" altLang="en-US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4726" y="264968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+mj-ea"/>
              </a:rPr>
              <a:t>4,</a:t>
            </a:r>
            <a:r>
              <a:rPr lang="zh-CN" altLang="en-US" sz="4000" dirty="0">
                <a:latin typeface="+mj-ea"/>
              </a:rPr>
              <a:t>函数的扩展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80968" y="336976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为函数的参数设置默认值，即直接写在参数定义的后面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650" y="1557561"/>
            <a:ext cx="5715000" cy="106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650" y="3863012"/>
            <a:ext cx="5715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358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4726" y="-2738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4,</a:t>
            </a:r>
            <a:r>
              <a:rPr lang="zh-CN" altLang="en-US" sz="4000" dirty="0" smtClean="0">
                <a:latin typeface="+mj-ea"/>
                <a:ea typeface="+mj-ea"/>
              </a:rPr>
              <a:t>函数的扩展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0750" y="949564"/>
            <a:ext cx="1000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“箭头”（</a:t>
            </a:r>
            <a:r>
              <a:rPr lang="en-US" altLang="zh-CN" dirty="0"/>
              <a:t>=&gt;</a:t>
            </a:r>
            <a:r>
              <a:rPr lang="zh-CN" altLang="en-US" dirty="0"/>
              <a:t>）定义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/>
              <a:t>如果箭头函数不</a:t>
            </a:r>
            <a:r>
              <a:rPr lang="zh-CN" altLang="en-US" dirty="0" smtClean="0"/>
              <a:t>需要或</a:t>
            </a:r>
            <a:r>
              <a:rPr lang="zh-CN" altLang="en-US" dirty="0"/>
              <a:t>需要多个参数，就使用一个圆括号代表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58" y="1619036"/>
            <a:ext cx="5715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6721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4726" y="-27384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5,Promise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9182" y="836712"/>
            <a:ext cx="838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Promise</a:t>
            </a:r>
            <a:r>
              <a:rPr lang="zh-CN" altLang="en-US" dirty="0"/>
              <a:t>构造函数接受一个函数作为参数，该函数的两个参数分别是</a:t>
            </a:r>
            <a:r>
              <a:rPr lang="en-US" altLang="zh-CN" dirty="0"/>
              <a:t>resolve</a:t>
            </a:r>
            <a:r>
              <a:rPr lang="zh-CN" altLang="en-US" dirty="0"/>
              <a:t>和</a:t>
            </a:r>
            <a:r>
              <a:rPr lang="en-US" altLang="zh-CN" dirty="0"/>
              <a:t>reject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42" y="1484784"/>
            <a:ext cx="5714286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5182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74726" y="26064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6,</a:t>
            </a:r>
            <a:r>
              <a:rPr lang="zh-CN" altLang="en-US" sz="4000" dirty="0" smtClean="0">
                <a:latin typeface="+mj-ea"/>
                <a:ea typeface="+mj-ea"/>
              </a:rPr>
              <a:t>类</a:t>
            </a:r>
            <a:endParaRPr lang="zh-CN" altLang="en-US" sz="4000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8" y="1177812"/>
            <a:ext cx="5714286" cy="35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222" y="1177812"/>
            <a:ext cx="5715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6188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2718" y="-2738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7.</a:t>
            </a:r>
            <a:r>
              <a:rPr lang="zh-CN" altLang="en-US" sz="4000" dirty="0" smtClean="0">
                <a:latin typeface="+mj-ea"/>
                <a:ea typeface="+mj-ea"/>
              </a:rPr>
              <a:t>变量的解构赋值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2758" y="764704"/>
            <a:ext cx="757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按照一定模式，从数组和对象中提取值，对变量进行赋值，这被称为解</a:t>
            </a:r>
            <a:r>
              <a:rPr lang="zh-CN" altLang="en-US" dirty="0" smtClean="0">
                <a:latin typeface="+mn-ea"/>
              </a:rPr>
              <a:t>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/>
              <a:t>数组</a:t>
            </a:r>
            <a:r>
              <a:rPr lang="zh-CN" altLang="en-US" dirty="0"/>
              <a:t>的元素是按次序排列的，变量的取值由它的位置决定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zh-CN" altLang="en-US" dirty="0"/>
              <a:t>对象的属性没有次序，变量必须与属性同名，才能取到正确的值。</a:t>
            </a:r>
            <a:endParaRPr lang="zh-CN" altLang="en-US" dirty="0"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74" y="1864707"/>
            <a:ext cx="5715000" cy="571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965" y="2766395"/>
            <a:ext cx="5715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9552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449</Words>
  <Application>Microsoft Office PowerPoint</Application>
  <PresentationFormat>自定义</PresentationFormat>
  <Paragraphs>85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方正大黑简体</vt:lpstr>
      <vt:lpstr>方正兰亭粗黑_GBK</vt:lpstr>
      <vt:lpstr>汉仪大黑简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>第一PPT</dc:creator>
  <cp:keywords>www.1ppt.com</cp:keywords>
  <dc:description>www.1ppt.com</dc:description>
  <cp:lastModifiedBy>Windows 用户</cp:lastModifiedBy>
  <cp:revision>168</cp:revision>
  <dcterms:created xsi:type="dcterms:W3CDTF">2014-12-25T08:17:45Z</dcterms:created>
  <dcterms:modified xsi:type="dcterms:W3CDTF">2019-03-01T08:06:38Z</dcterms:modified>
</cp:coreProperties>
</file>