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31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-629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E7BD34D-EB24-4AD3-B891-620DA40906B5}" type="datetimeFigureOut">
              <a:rPr lang="ru-RU" smtClean="0"/>
              <a:pPr/>
              <a:t>20.01.2023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A5DF109-51C9-452C-B686-49C57CFC9E8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726723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D34D-EB24-4AD3-B891-620DA40906B5}" type="datetimeFigureOut">
              <a:rPr lang="ru-RU" smtClean="0"/>
              <a:pPr/>
              <a:t>20.01.2023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F109-51C9-452C-B686-49C57CFC9E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607959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D34D-EB24-4AD3-B891-620DA40906B5}" type="datetimeFigureOut">
              <a:rPr lang="ru-RU" smtClean="0"/>
              <a:pPr/>
              <a:t>20.01.2023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F109-51C9-452C-B686-49C57CFC9E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67584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D34D-EB24-4AD3-B891-620DA40906B5}" type="datetimeFigureOut">
              <a:rPr lang="ru-RU" smtClean="0"/>
              <a:pPr/>
              <a:t>20.01.2023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F109-51C9-452C-B686-49C57CFC9E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95196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E7BD34D-EB24-4AD3-B891-620DA40906B5}" type="datetimeFigureOut">
              <a:rPr lang="ru-RU" smtClean="0"/>
              <a:pPr/>
              <a:t>20.01.2023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A5DF109-51C9-452C-B686-49C57CFC9E84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xmlns="" val="26517606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D34D-EB24-4AD3-B891-620DA40906B5}" type="datetimeFigureOut">
              <a:rPr lang="ru-RU" smtClean="0"/>
              <a:pPr/>
              <a:t>20.01.2023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F109-51C9-452C-B686-49C57CFC9E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55424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 dir="u"/>
      </p:transition>
    </mc:Choice>
    <mc:Fallback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D34D-EB24-4AD3-B891-620DA40906B5}" type="datetimeFigureOut">
              <a:rPr lang="ru-RU" smtClean="0"/>
              <a:pPr/>
              <a:t>20.01.2023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F109-51C9-452C-B686-49C57CFC9E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74803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 dir="u"/>
      </p:transition>
    </mc:Choice>
    <mc:Fallback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D34D-EB24-4AD3-B891-620DA40906B5}" type="datetimeFigureOut">
              <a:rPr lang="ru-RU" smtClean="0"/>
              <a:pPr/>
              <a:t>20.01.2023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F109-51C9-452C-B686-49C57CFC9E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027717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D34D-EB24-4AD3-B891-620DA40906B5}" type="datetimeFigureOut">
              <a:rPr lang="ru-RU" smtClean="0"/>
              <a:pPr/>
              <a:t>20.01.2023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F109-51C9-452C-B686-49C57CFC9E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33581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7E7BD34D-EB24-4AD3-B891-620DA40906B5}" type="datetimeFigureOut">
              <a:rPr lang="ru-RU" smtClean="0"/>
              <a:pPr/>
              <a:t>20.01.2023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A5DF109-51C9-452C-B686-49C57CFC9E8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144018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 dir="u"/>
      </p:transition>
    </mc:Choice>
    <mc:Fallback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 xmlns="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7E7BD34D-EB24-4AD3-B891-620DA40906B5}" type="datetimeFigureOut">
              <a:rPr lang="ru-RU" smtClean="0"/>
              <a:pPr/>
              <a:t>20.01.2023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4A5DF109-51C9-452C-B686-49C57CFC9E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21017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E7BD34D-EB24-4AD3-B891-620DA40906B5}" type="datetimeFigureOut">
              <a:rPr lang="ru-RU" smtClean="0"/>
              <a:pPr/>
              <a:t>20.01.2023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5DF109-51C9-452C-B686-49C57CFC9E8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Freeform 6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2127270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1300">
        <p14:pan dir="u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Шах и мат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215045" y="5908151"/>
            <a:ext cx="8045373" cy="949849"/>
          </a:xfrm>
        </p:spPr>
        <p:txBody>
          <a:bodyPr>
            <a:normAutofit fontScale="85000" lnSpcReduction="20000"/>
          </a:bodyPr>
          <a:lstStyle/>
          <a:p>
            <a:r>
              <a:rPr lang="ru-RU" dirty="0" err="1" smtClean="0"/>
              <a:t>Десятовский</a:t>
            </a:r>
            <a:r>
              <a:rPr lang="ru-RU" dirty="0" smtClean="0"/>
              <a:t> Александр</a:t>
            </a:r>
          </a:p>
          <a:p>
            <a:r>
              <a:rPr lang="ru-RU" dirty="0" smtClean="0"/>
              <a:t>Дермелева Александра</a:t>
            </a:r>
          </a:p>
          <a:p>
            <a:r>
              <a:rPr lang="ru-RU" dirty="0" err="1" smtClean="0"/>
              <a:t>Ясков</a:t>
            </a:r>
            <a:r>
              <a:rPr lang="ru-RU" dirty="0" smtClean="0"/>
              <a:t> Артем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510238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Наш проект подразумевает собой классическую игру в шахматы на двоих игроков, написанную на </a:t>
            </a:r>
            <a:r>
              <a:rPr lang="ru-RU" dirty="0" err="1">
                <a:solidFill>
                  <a:schemeClr val="tx1"/>
                </a:solidFill>
              </a:rPr>
              <a:t>python</a:t>
            </a:r>
            <a:r>
              <a:rPr lang="ru-RU" dirty="0">
                <a:solidFill>
                  <a:schemeClr val="tx1"/>
                </a:solidFill>
              </a:rPr>
              <a:t>. Правила игры никак не отличаются от оригинала. Также доступен режим с практическими заданиями, где предоставлено некоторое количество задач из учебных пособий по шахматам. В проекте реализован </a:t>
            </a:r>
            <a:r>
              <a:rPr lang="ru-RU" dirty="0" smtClean="0">
                <a:solidFill>
                  <a:schemeClr val="tx1"/>
                </a:solidFill>
              </a:rPr>
              <a:t>режи</a:t>
            </a:r>
            <a:r>
              <a:rPr lang="ru-RU" dirty="0" smtClean="0">
                <a:solidFill>
                  <a:schemeClr val="tx1"/>
                </a:solidFill>
              </a:rPr>
              <a:t>м анализа партии, где можно разобрать ту или иную партию, сыгранную с этого устройства.</a:t>
            </a:r>
            <a:endParaRPr lang="ru-RU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66694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37884" y="562062"/>
            <a:ext cx="3092115" cy="898861"/>
          </a:xfrm>
        </p:spPr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37883" y="1556778"/>
            <a:ext cx="3092115" cy="4743354"/>
          </a:xfrm>
        </p:spPr>
        <p:txBody>
          <a:bodyPr>
            <a:noAutofit/>
          </a:bodyPr>
          <a:lstStyle/>
          <a:p>
            <a:r>
              <a:rPr lang="ru-RU" sz="1225" dirty="0">
                <a:latin typeface="Corbel" panose="020B0503020204020204" pitchFamily="34" charset="0"/>
              </a:rPr>
              <a:t>Класс </a:t>
            </a:r>
            <a:r>
              <a:rPr lang="ru-RU" sz="1225" i="1" dirty="0" err="1">
                <a:latin typeface="Corbel" panose="020B0503020204020204" pitchFamily="34" charset="0"/>
              </a:rPr>
              <a:t>Board</a:t>
            </a:r>
            <a:r>
              <a:rPr lang="ru-RU" sz="1225" dirty="0">
                <a:latin typeface="Corbel" panose="020B0503020204020204" pitchFamily="34" charset="0"/>
              </a:rPr>
              <a:t>, при инициализации которого создается шахматная доска и расставляются фигуры. </a:t>
            </a: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ru-RU" sz="1225" dirty="0" smtClean="0">
                <a:latin typeface="Corbel" panose="020B0503020204020204" pitchFamily="34" charset="0"/>
              </a:rPr>
              <a:t>функция </a:t>
            </a:r>
            <a:r>
              <a:rPr lang="ru-RU" sz="1225" i="1" dirty="0" err="1">
                <a:latin typeface="Corbel" panose="020B0503020204020204" pitchFamily="34" charset="0"/>
              </a:rPr>
              <a:t>current_player_color</a:t>
            </a:r>
            <a:r>
              <a:rPr lang="ru-RU" sz="1225" dirty="0">
                <a:latin typeface="Corbel" panose="020B0503020204020204" pitchFamily="34" charset="0"/>
              </a:rPr>
              <a:t> возвращает символ цвета фигур активного игрока</a:t>
            </a: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ru-RU" sz="1225" dirty="0" smtClean="0">
                <a:latin typeface="Corbel" panose="020B0503020204020204" pitchFamily="34" charset="0"/>
              </a:rPr>
              <a:t>функция </a:t>
            </a:r>
            <a:r>
              <a:rPr lang="ru-RU" sz="1225" i="1" dirty="0" err="1">
                <a:latin typeface="Corbel" panose="020B0503020204020204" pitchFamily="34" charset="0"/>
              </a:rPr>
              <a:t>get_piece</a:t>
            </a:r>
            <a:r>
              <a:rPr lang="ru-RU" sz="1225" dirty="0">
                <a:latin typeface="Corbel" panose="020B0503020204020204" pitchFamily="34" charset="0"/>
              </a:rPr>
              <a:t> возвращает фигуру в виде объекта класса</a:t>
            </a: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ru-RU" sz="1225" dirty="0" smtClean="0">
                <a:latin typeface="Corbel" panose="020B0503020204020204" pitchFamily="34" charset="0"/>
              </a:rPr>
              <a:t>функция </a:t>
            </a:r>
            <a:r>
              <a:rPr lang="ru-RU" sz="1225" i="1" dirty="0" err="1">
                <a:latin typeface="Corbel" panose="020B0503020204020204" pitchFamily="34" charset="0"/>
              </a:rPr>
              <a:t>move_piece</a:t>
            </a:r>
            <a:r>
              <a:rPr lang="ru-RU" sz="1225" dirty="0">
                <a:latin typeface="Corbel" panose="020B0503020204020204" pitchFamily="34" charset="0"/>
              </a:rPr>
              <a:t> перемещает фигуру на другую клетку, если это возможно</a:t>
            </a:r>
          </a:p>
          <a:p>
            <a:pPr>
              <a:buClr>
                <a:schemeClr val="bg2"/>
              </a:buClr>
            </a:pPr>
            <a:r>
              <a:rPr lang="ru-RU" sz="1225" dirty="0" smtClean="0">
                <a:latin typeface="Corbel" panose="020B0503020204020204" pitchFamily="34" charset="0"/>
              </a:rPr>
              <a:t>Класс </a:t>
            </a:r>
            <a:r>
              <a:rPr lang="en-US" sz="1225" i="1" dirty="0" err="1">
                <a:latin typeface="Corbel" panose="020B0503020204020204" pitchFamily="34" charset="0"/>
              </a:rPr>
              <a:t>AnimatedSprite</a:t>
            </a:r>
            <a:r>
              <a:rPr lang="en-US" sz="1225" dirty="0">
                <a:latin typeface="Corbel" panose="020B0503020204020204" pitchFamily="34" charset="0"/>
              </a:rPr>
              <a:t> </a:t>
            </a:r>
            <a:r>
              <a:rPr lang="ru-RU" sz="1225" dirty="0">
                <a:latin typeface="Corbel" panose="020B0503020204020204" pitchFamily="34" charset="0"/>
              </a:rPr>
              <a:t>– анимация в главном меню</a:t>
            </a:r>
            <a:r>
              <a:rPr lang="ru-RU" sz="1225" dirty="0" smtClean="0">
                <a:latin typeface="Corbel" panose="020B0503020204020204" pitchFamily="34" charset="0"/>
              </a:rPr>
              <a:t>.</a:t>
            </a:r>
            <a:endParaRPr lang="en-US" sz="1225" dirty="0" smtClean="0">
              <a:latin typeface="Corbel" panose="020B0503020204020204" pitchFamily="34" charset="0"/>
            </a:endParaRPr>
          </a:p>
          <a:p>
            <a:pPr lvl="0">
              <a:buClr>
                <a:schemeClr val="bg2"/>
              </a:buClr>
            </a:pPr>
            <a:r>
              <a:rPr lang="ru-RU" sz="1225" dirty="0">
                <a:latin typeface="Corbel" panose="020B0503020204020204" pitchFamily="34" charset="0"/>
              </a:rPr>
              <a:t>Функция </a:t>
            </a:r>
            <a:r>
              <a:rPr lang="en-US" sz="1225" i="1" dirty="0">
                <a:latin typeface="Corbel" panose="020B0503020204020204" pitchFamily="34" charset="0"/>
              </a:rPr>
              <a:t>game</a:t>
            </a:r>
            <a:r>
              <a:rPr lang="en-US" sz="1225" dirty="0">
                <a:latin typeface="Corbel" panose="020B0503020204020204" pitchFamily="34" charset="0"/>
              </a:rPr>
              <a:t> </a:t>
            </a:r>
            <a:r>
              <a:rPr lang="ru-RU" sz="1225" dirty="0">
                <a:latin typeface="Corbel" panose="020B0503020204020204" pitchFamily="34" charset="0"/>
              </a:rPr>
              <a:t>– режим игры.</a:t>
            </a:r>
          </a:p>
          <a:p>
            <a:r>
              <a:rPr lang="ru-RU" sz="1225" dirty="0">
                <a:latin typeface="Corbel" panose="020B0503020204020204" pitchFamily="34" charset="0"/>
              </a:rPr>
              <a:t>Функция </a:t>
            </a:r>
            <a:r>
              <a:rPr lang="en-US" sz="1225" i="1" dirty="0">
                <a:latin typeface="Corbel" panose="020B0503020204020204" pitchFamily="34" charset="0"/>
              </a:rPr>
              <a:t>analysis</a:t>
            </a:r>
            <a:r>
              <a:rPr lang="en-US" sz="1225" dirty="0">
                <a:latin typeface="Corbel" panose="020B0503020204020204" pitchFamily="34" charset="0"/>
              </a:rPr>
              <a:t> </a:t>
            </a:r>
            <a:r>
              <a:rPr lang="ru-RU" sz="1225" dirty="0">
                <a:latin typeface="Corbel" panose="020B0503020204020204" pitchFamily="34" charset="0"/>
              </a:rPr>
              <a:t>– режим анализа партии.</a:t>
            </a:r>
          </a:p>
          <a:p>
            <a:r>
              <a:rPr lang="ru-RU" sz="1225" dirty="0">
                <a:latin typeface="Corbel" panose="020B0503020204020204" pitchFamily="34" charset="0"/>
              </a:rPr>
              <a:t>Функция </a:t>
            </a:r>
            <a:r>
              <a:rPr lang="fr-FR" sz="1225" i="1" dirty="0">
                <a:latin typeface="Corbel" panose="020B0503020204020204" pitchFamily="34" charset="0"/>
              </a:rPr>
              <a:t>challenges</a:t>
            </a:r>
            <a:r>
              <a:rPr lang="fr-FR" sz="1225" dirty="0">
                <a:latin typeface="Corbel" panose="020B0503020204020204" pitchFamily="34" charset="0"/>
              </a:rPr>
              <a:t> – </a:t>
            </a:r>
            <a:r>
              <a:rPr lang="ru-RU" sz="1225" dirty="0">
                <a:latin typeface="Corbel" panose="020B0503020204020204" pitchFamily="34" charset="0"/>
              </a:rPr>
              <a:t>режим испытаний</a:t>
            </a:r>
            <a:r>
              <a:rPr lang="ru-RU" sz="1225" dirty="0" smtClean="0">
                <a:latin typeface="Corbel" panose="020B0503020204020204" pitchFamily="34" charset="0"/>
              </a:rPr>
              <a:t>.</a:t>
            </a:r>
            <a:endParaRPr lang="ru-RU" sz="1225" dirty="0">
              <a:latin typeface="Corbel" panose="020B0503020204020204" pitchFamily="34" charset="0"/>
            </a:endParaRPr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5175" y="984598"/>
            <a:ext cx="6157913" cy="48570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5175" y="692210"/>
            <a:ext cx="119019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300" dirty="0" smtClean="0">
                <a:solidFill>
                  <a:srgbClr val="171312"/>
                </a:solidFill>
                <a:latin typeface="Corbel" panose="020B0503020204020204" pitchFamily="34" charset="0"/>
              </a:rPr>
              <a:t>Главное меню</a:t>
            </a:r>
            <a:endParaRPr lang="ru-RU" sz="1300" dirty="0">
              <a:solidFill>
                <a:srgbClr val="171312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3215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37885" y="433196"/>
            <a:ext cx="3092115" cy="974362"/>
          </a:xfrm>
        </p:spPr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37885" y="1573556"/>
            <a:ext cx="3289256" cy="4827244"/>
          </a:xfrm>
        </p:spPr>
        <p:txBody>
          <a:bodyPr>
            <a:noAutofit/>
          </a:bodyPr>
          <a:lstStyle/>
          <a:p>
            <a:r>
              <a:rPr lang="ru-RU" sz="1225" dirty="0">
                <a:latin typeface="Corbel" panose="020B0503020204020204" pitchFamily="34" charset="0"/>
              </a:rPr>
              <a:t>Классы фигур: </a:t>
            </a:r>
            <a:r>
              <a:rPr lang="en-US" sz="1225" i="1" dirty="0">
                <a:latin typeface="Corbel" panose="020B0503020204020204" pitchFamily="34" charset="0"/>
              </a:rPr>
              <a:t>Rook</a:t>
            </a:r>
            <a:r>
              <a:rPr lang="ru-RU" sz="1225" dirty="0">
                <a:latin typeface="Corbel" panose="020B0503020204020204" pitchFamily="34" charset="0"/>
              </a:rPr>
              <a:t> (ладья), </a:t>
            </a:r>
            <a:r>
              <a:rPr lang="en-US" sz="1225" i="1" dirty="0">
                <a:latin typeface="Corbel" panose="020B0503020204020204" pitchFamily="34" charset="0"/>
              </a:rPr>
              <a:t>Pawn</a:t>
            </a:r>
            <a:r>
              <a:rPr lang="ru-RU" sz="1225" dirty="0">
                <a:latin typeface="Corbel" panose="020B0503020204020204" pitchFamily="34" charset="0"/>
              </a:rPr>
              <a:t> (пешка), </a:t>
            </a:r>
            <a:r>
              <a:rPr lang="en-US" sz="1225" i="1" dirty="0">
                <a:latin typeface="Corbel" panose="020B0503020204020204" pitchFamily="34" charset="0"/>
              </a:rPr>
              <a:t>Knight</a:t>
            </a:r>
            <a:r>
              <a:rPr lang="ru-RU" sz="1225" dirty="0">
                <a:latin typeface="Corbel" panose="020B0503020204020204" pitchFamily="34" charset="0"/>
              </a:rPr>
              <a:t> (конь), </a:t>
            </a:r>
            <a:r>
              <a:rPr lang="en-US" sz="1225" i="1" dirty="0">
                <a:latin typeface="Corbel" panose="020B0503020204020204" pitchFamily="34" charset="0"/>
              </a:rPr>
              <a:t>King</a:t>
            </a:r>
            <a:r>
              <a:rPr lang="ru-RU" sz="1225" dirty="0">
                <a:latin typeface="Corbel" panose="020B0503020204020204" pitchFamily="34" charset="0"/>
              </a:rPr>
              <a:t> (король), </a:t>
            </a:r>
            <a:r>
              <a:rPr lang="en-US" sz="1225" i="1" dirty="0">
                <a:latin typeface="Corbel" panose="020B0503020204020204" pitchFamily="34" charset="0"/>
              </a:rPr>
              <a:t>Queen</a:t>
            </a:r>
            <a:r>
              <a:rPr lang="ru-RU" sz="1225" dirty="0">
                <a:latin typeface="Corbel" panose="020B0503020204020204" pitchFamily="34" charset="0"/>
              </a:rPr>
              <a:t> (ферзь), </a:t>
            </a:r>
            <a:r>
              <a:rPr lang="en-US" sz="1225" i="1" dirty="0">
                <a:latin typeface="Corbel" panose="020B0503020204020204" pitchFamily="34" charset="0"/>
              </a:rPr>
              <a:t>Bishop</a:t>
            </a:r>
            <a:r>
              <a:rPr lang="en-US" sz="1225" dirty="0">
                <a:latin typeface="Corbel" panose="020B0503020204020204" pitchFamily="34" charset="0"/>
              </a:rPr>
              <a:t> </a:t>
            </a:r>
            <a:r>
              <a:rPr lang="ru-RU" sz="1225" dirty="0">
                <a:latin typeface="Corbel" panose="020B0503020204020204" pitchFamily="34" charset="0"/>
              </a:rPr>
              <a:t>(слон).</a:t>
            </a:r>
          </a:p>
          <a:p>
            <a:pPr marL="285750" lvl="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ru-RU" sz="1225" dirty="0">
                <a:latin typeface="Corbel" panose="020B0503020204020204" pitchFamily="34" charset="0"/>
              </a:rPr>
              <a:t>функция </a:t>
            </a:r>
            <a:r>
              <a:rPr lang="en-US" sz="1225" i="1" dirty="0">
                <a:latin typeface="Corbel" panose="020B0503020204020204" pitchFamily="34" charset="0"/>
              </a:rPr>
              <a:t>get</a:t>
            </a:r>
            <a:r>
              <a:rPr lang="ru-RU" sz="1225" i="1" dirty="0">
                <a:latin typeface="Corbel" panose="020B0503020204020204" pitchFamily="34" charset="0"/>
              </a:rPr>
              <a:t>_</a:t>
            </a:r>
            <a:r>
              <a:rPr lang="en-US" sz="1225" i="1" dirty="0">
                <a:latin typeface="Corbel" panose="020B0503020204020204" pitchFamily="34" charset="0"/>
              </a:rPr>
              <a:t>color</a:t>
            </a:r>
            <a:r>
              <a:rPr lang="ru-RU" sz="1225" dirty="0">
                <a:latin typeface="Corbel" panose="020B0503020204020204" pitchFamily="34" charset="0"/>
              </a:rPr>
              <a:t> возвращает символ цвета фигуры</a:t>
            </a:r>
          </a:p>
          <a:p>
            <a:pPr marL="285750" lvl="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ru-RU" sz="1225" dirty="0">
                <a:latin typeface="Corbel" panose="020B0503020204020204" pitchFamily="34" charset="0"/>
              </a:rPr>
              <a:t>функция </a:t>
            </a:r>
            <a:r>
              <a:rPr lang="en-US" sz="1225" i="1" dirty="0">
                <a:latin typeface="Corbel" panose="020B0503020204020204" pitchFamily="34" charset="0"/>
              </a:rPr>
              <a:t>char</a:t>
            </a:r>
            <a:r>
              <a:rPr lang="ru-RU" sz="1225" dirty="0">
                <a:latin typeface="Corbel" panose="020B0503020204020204" pitchFamily="34" charset="0"/>
              </a:rPr>
              <a:t> возвращает символ фигуры</a:t>
            </a:r>
          </a:p>
          <a:p>
            <a:pPr marL="285750" lvl="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ru-RU" sz="1225" dirty="0">
                <a:latin typeface="Corbel" panose="020B0503020204020204" pitchFamily="34" charset="0"/>
              </a:rPr>
              <a:t>функция </a:t>
            </a:r>
            <a:r>
              <a:rPr lang="ru-RU" sz="1225" i="1" dirty="0" err="1">
                <a:latin typeface="Corbel" panose="020B0503020204020204" pitchFamily="34" charset="0"/>
              </a:rPr>
              <a:t>can_attack</a:t>
            </a:r>
            <a:r>
              <a:rPr lang="ru-RU" sz="1225" dirty="0">
                <a:latin typeface="Corbel" panose="020B0503020204020204" pitchFamily="34" charset="0"/>
              </a:rPr>
              <a:t> – проверка возможности атаковать фигуру противника</a:t>
            </a:r>
          </a:p>
          <a:p>
            <a:pPr marL="285750" lvl="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ru-RU" sz="1225" dirty="0">
                <a:latin typeface="Corbel" panose="020B0503020204020204" pitchFamily="34" charset="0"/>
              </a:rPr>
              <a:t>функция </a:t>
            </a:r>
            <a:r>
              <a:rPr lang="ru-RU" sz="1225" i="1" dirty="0" err="1">
                <a:latin typeface="Corbel" panose="020B0503020204020204" pitchFamily="34" charset="0"/>
              </a:rPr>
              <a:t>can_move</a:t>
            </a:r>
            <a:r>
              <a:rPr lang="ru-RU" sz="1225" dirty="0">
                <a:latin typeface="Corbel" panose="020B0503020204020204" pitchFamily="34" charset="0"/>
              </a:rPr>
              <a:t> – проверка возможности хода в свободную </a:t>
            </a:r>
            <a:r>
              <a:rPr lang="ru-RU" sz="1225" dirty="0" smtClean="0">
                <a:latin typeface="Corbel" panose="020B0503020204020204" pitchFamily="34" charset="0"/>
              </a:rPr>
              <a:t>клетку</a:t>
            </a:r>
          </a:p>
          <a:p>
            <a:pPr lvl="0">
              <a:buClr>
                <a:schemeClr val="bg2"/>
              </a:buClr>
            </a:pPr>
            <a:r>
              <a:rPr lang="ru-RU" sz="1225" dirty="0">
                <a:latin typeface="Corbel" panose="020B0503020204020204" pitchFamily="34" charset="0"/>
              </a:rPr>
              <a:t>Функция </a:t>
            </a:r>
            <a:r>
              <a:rPr lang="ru-RU" sz="1225" i="1" dirty="0" err="1">
                <a:latin typeface="Corbel" panose="020B0503020204020204" pitchFamily="34" charset="0"/>
              </a:rPr>
              <a:t>get_filename</a:t>
            </a:r>
            <a:r>
              <a:rPr lang="ru-RU" sz="1225" dirty="0">
                <a:latin typeface="Corbel" panose="020B0503020204020204" pitchFamily="34" charset="0"/>
              </a:rPr>
              <a:t> – диалоговое окно открытия протокола для анализа.</a:t>
            </a:r>
          </a:p>
          <a:p>
            <a:pPr lvl="0">
              <a:buClr>
                <a:schemeClr val="bg2"/>
              </a:buClr>
            </a:pPr>
            <a:r>
              <a:rPr lang="ru-RU" sz="1225" dirty="0">
                <a:latin typeface="Corbel" panose="020B0503020204020204" pitchFamily="34" charset="0"/>
              </a:rPr>
              <a:t>Функция </a:t>
            </a:r>
            <a:r>
              <a:rPr lang="ru-RU" sz="1225" i="1" dirty="0" err="1">
                <a:latin typeface="Corbel" panose="020B0503020204020204" pitchFamily="34" charset="0"/>
              </a:rPr>
              <a:t>taking_on_the_pass</a:t>
            </a:r>
            <a:r>
              <a:rPr lang="ru-RU" sz="1225" dirty="0">
                <a:latin typeface="Corbel" panose="020B0503020204020204" pitchFamily="34" charset="0"/>
              </a:rPr>
              <a:t> – взятие на проходе.</a:t>
            </a:r>
          </a:p>
          <a:p>
            <a:pPr lvl="0">
              <a:buClr>
                <a:schemeClr val="bg2"/>
              </a:buClr>
            </a:pPr>
            <a:r>
              <a:rPr lang="ru-RU" sz="1225" dirty="0">
                <a:latin typeface="Corbel" panose="020B0503020204020204" pitchFamily="34" charset="0"/>
              </a:rPr>
              <a:t>Функция </a:t>
            </a:r>
            <a:r>
              <a:rPr lang="ru-RU" sz="1225" i="1" dirty="0" err="1">
                <a:latin typeface="Corbel" panose="020B0503020204020204" pitchFamily="34" charset="0"/>
              </a:rPr>
              <a:t>surrender</a:t>
            </a:r>
            <a:r>
              <a:rPr lang="ru-RU" sz="1225" dirty="0">
                <a:latin typeface="Corbel" panose="020B0503020204020204" pitchFamily="34" charset="0"/>
              </a:rPr>
              <a:t> – сдача игры</a:t>
            </a:r>
            <a:r>
              <a:rPr lang="ru-RU" sz="1225" dirty="0" smtClean="0">
                <a:latin typeface="Corbel" panose="020B0503020204020204" pitchFamily="34" charset="0"/>
              </a:rPr>
              <a:t>.</a:t>
            </a:r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561" y="1765933"/>
            <a:ext cx="6830879" cy="3728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1561" y="1473545"/>
            <a:ext cx="105580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300" dirty="0" smtClean="0">
                <a:solidFill>
                  <a:srgbClr val="171312"/>
                </a:solidFill>
                <a:latin typeface="Corbel" panose="020B0503020204020204" pitchFamily="34" charset="0"/>
              </a:rPr>
              <a:t>Режим игры</a:t>
            </a:r>
            <a:endParaRPr lang="ru-RU" sz="1300" dirty="0">
              <a:solidFill>
                <a:srgbClr val="171312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6928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37885" y="433196"/>
            <a:ext cx="3092115" cy="974362"/>
          </a:xfrm>
        </p:spPr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37885" y="1573556"/>
            <a:ext cx="3289256" cy="4860800"/>
          </a:xfrm>
        </p:spPr>
        <p:txBody>
          <a:bodyPr>
            <a:noAutofit/>
          </a:bodyPr>
          <a:lstStyle/>
          <a:p>
            <a:r>
              <a:rPr lang="ru-RU" sz="1400" dirty="0">
                <a:latin typeface="Corbel" panose="020B0503020204020204" pitchFamily="34" charset="0"/>
              </a:rPr>
              <a:t>Функция </a:t>
            </a:r>
            <a:r>
              <a:rPr lang="ru-RU" sz="1400" i="1" dirty="0" err="1">
                <a:latin typeface="Corbel" panose="020B0503020204020204" pitchFamily="34" charset="0"/>
              </a:rPr>
              <a:t>castling</a:t>
            </a:r>
            <a:r>
              <a:rPr lang="ru-RU" sz="1400" dirty="0">
                <a:latin typeface="Corbel" panose="020B0503020204020204" pitchFamily="34" charset="0"/>
              </a:rPr>
              <a:t> – проверка возможности рокировки.</a:t>
            </a:r>
          </a:p>
          <a:p>
            <a:r>
              <a:rPr lang="ru-RU" sz="1400" dirty="0">
                <a:latin typeface="Corbel" panose="020B0503020204020204" pitchFamily="34" charset="0"/>
              </a:rPr>
              <a:t>Функция </a:t>
            </a:r>
            <a:r>
              <a:rPr lang="ru-RU" sz="1400" i="1" dirty="0" err="1">
                <a:latin typeface="Corbel" panose="020B0503020204020204" pitchFamily="34" charset="0"/>
              </a:rPr>
              <a:t>pawn_conversion</a:t>
            </a:r>
            <a:r>
              <a:rPr lang="ru-RU" sz="1400" dirty="0">
                <a:latin typeface="Corbel" panose="020B0503020204020204" pitchFamily="34" charset="0"/>
              </a:rPr>
              <a:t> – превращение пешки. Функция </a:t>
            </a:r>
            <a:r>
              <a:rPr lang="en-US" sz="1400" i="1" dirty="0">
                <a:latin typeface="Corbel" panose="020B0503020204020204" pitchFamily="34" charset="0"/>
              </a:rPr>
              <a:t>draw</a:t>
            </a:r>
            <a:r>
              <a:rPr lang="ru-RU" sz="1400" i="1" dirty="0">
                <a:latin typeface="Corbel" panose="020B0503020204020204" pitchFamily="34" charset="0"/>
              </a:rPr>
              <a:t>_</a:t>
            </a:r>
            <a:r>
              <a:rPr lang="en-US" sz="1400" i="1" dirty="0">
                <a:latin typeface="Corbel" panose="020B0503020204020204" pitchFamily="34" charset="0"/>
              </a:rPr>
              <a:t>selection</a:t>
            </a:r>
            <a:r>
              <a:rPr lang="ru-RU" sz="1400" i="1" dirty="0">
                <a:latin typeface="Corbel" panose="020B0503020204020204" pitchFamily="34" charset="0"/>
              </a:rPr>
              <a:t>_</a:t>
            </a:r>
            <a:r>
              <a:rPr lang="en-US" sz="1400" i="1" dirty="0">
                <a:latin typeface="Corbel" panose="020B0503020204020204" pitchFamily="34" charset="0"/>
              </a:rPr>
              <a:t>dialog</a:t>
            </a:r>
            <a:r>
              <a:rPr lang="ru-RU" sz="1400" i="1" dirty="0">
                <a:latin typeface="Corbel" panose="020B0503020204020204" pitchFamily="34" charset="0"/>
              </a:rPr>
              <a:t> </a:t>
            </a:r>
            <a:r>
              <a:rPr lang="ru-RU" sz="1400" dirty="0">
                <a:latin typeface="Corbel" panose="020B0503020204020204" pitchFamily="34" charset="0"/>
              </a:rPr>
              <a:t>– отрисовка диалога выбора фигуры при превращении пешки.</a:t>
            </a:r>
          </a:p>
          <a:p>
            <a:r>
              <a:rPr lang="ru-RU" sz="1400" dirty="0">
                <a:latin typeface="Corbel" panose="020B0503020204020204" pitchFamily="34" charset="0"/>
              </a:rPr>
              <a:t>Функция </a:t>
            </a:r>
            <a:r>
              <a:rPr lang="en-US" sz="1400" i="1" dirty="0">
                <a:latin typeface="Corbel" panose="020B0503020204020204" pitchFamily="34" charset="0"/>
              </a:rPr>
              <a:t>check</a:t>
            </a:r>
            <a:r>
              <a:rPr lang="ru-RU" sz="1400" dirty="0">
                <a:latin typeface="Corbel" panose="020B0503020204020204" pitchFamily="34" charset="0"/>
              </a:rPr>
              <a:t> – проверка шаха</a:t>
            </a:r>
            <a:r>
              <a:rPr lang="ru-RU" sz="1400" dirty="0" smtClean="0">
                <a:latin typeface="Corbel" panose="020B0503020204020204" pitchFamily="34" charset="0"/>
              </a:rPr>
              <a:t>.</a:t>
            </a:r>
          </a:p>
          <a:p>
            <a:r>
              <a:rPr lang="ru-RU" sz="1400" dirty="0">
                <a:latin typeface="Corbel" panose="020B0503020204020204" pitchFamily="34" charset="0"/>
              </a:rPr>
              <a:t>Функция </a:t>
            </a:r>
            <a:r>
              <a:rPr lang="fr-FR" sz="1400" i="1" dirty="0">
                <a:latin typeface="Corbel" panose="020B0503020204020204" pitchFamily="34" charset="0"/>
              </a:rPr>
              <a:t>checkmate</a:t>
            </a:r>
            <a:r>
              <a:rPr lang="fr-FR" sz="1400" dirty="0">
                <a:latin typeface="Corbel" panose="020B0503020204020204" pitchFamily="34" charset="0"/>
              </a:rPr>
              <a:t> – </a:t>
            </a:r>
            <a:r>
              <a:rPr lang="ru-RU" sz="1400" dirty="0">
                <a:latin typeface="Corbel" panose="020B0503020204020204" pitchFamily="34" charset="0"/>
              </a:rPr>
              <a:t>проверка мата.</a:t>
            </a:r>
            <a:endParaRPr lang="ru-RU" sz="1400" dirty="0" smtClean="0">
              <a:latin typeface="Corbel" panose="020B0503020204020204" pitchFamily="34" charset="0"/>
            </a:endParaRPr>
          </a:p>
          <a:p>
            <a:r>
              <a:rPr lang="ru-RU" sz="1400" dirty="0" smtClean="0">
                <a:latin typeface="Corbel" panose="020B0503020204020204" pitchFamily="34" charset="0"/>
              </a:rPr>
              <a:t>Функция </a:t>
            </a:r>
            <a:r>
              <a:rPr lang="en-US" sz="1400" i="1" dirty="0">
                <a:latin typeface="Corbel" panose="020B0503020204020204" pitchFamily="34" charset="0"/>
              </a:rPr>
              <a:t>win</a:t>
            </a:r>
            <a:r>
              <a:rPr lang="ru-RU" sz="1400" i="1" dirty="0">
                <a:latin typeface="Corbel" panose="020B0503020204020204" pitchFamily="34" charset="0"/>
              </a:rPr>
              <a:t>_</a:t>
            </a:r>
            <a:r>
              <a:rPr lang="en-US" sz="1400" i="1" dirty="0">
                <a:latin typeface="Corbel" panose="020B0503020204020204" pitchFamily="34" charset="0"/>
              </a:rPr>
              <a:t>check</a:t>
            </a:r>
            <a:r>
              <a:rPr lang="en-US" sz="1400" dirty="0">
                <a:latin typeface="Corbel" panose="020B0503020204020204" pitchFamily="34" charset="0"/>
              </a:rPr>
              <a:t> </a:t>
            </a:r>
            <a:r>
              <a:rPr lang="ru-RU" sz="1400" dirty="0">
                <a:latin typeface="Corbel" panose="020B0503020204020204" pitchFamily="34" charset="0"/>
              </a:rPr>
              <a:t>– проверка на победу.</a:t>
            </a:r>
          </a:p>
          <a:p>
            <a:r>
              <a:rPr lang="ru-RU" sz="1400" dirty="0">
                <a:latin typeface="Corbel" panose="020B0503020204020204" pitchFamily="34" charset="0"/>
              </a:rPr>
              <a:t>Функция </a:t>
            </a:r>
            <a:r>
              <a:rPr lang="en-US" sz="1400" i="1" dirty="0">
                <a:latin typeface="Corbel" panose="020B0503020204020204" pitchFamily="34" charset="0"/>
              </a:rPr>
              <a:t>opponent</a:t>
            </a:r>
            <a:r>
              <a:rPr lang="ru-RU" sz="1400" dirty="0">
                <a:latin typeface="Corbel" panose="020B0503020204020204" pitchFamily="34" charset="0"/>
              </a:rPr>
              <a:t> возвращает цвет фигуры противника.</a:t>
            </a:r>
          </a:p>
          <a:p>
            <a:r>
              <a:rPr lang="ru-RU" sz="1400" dirty="0">
                <a:latin typeface="Corbel" panose="020B0503020204020204" pitchFamily="34" charset="0"/>
              </a:rPr>
              <a:t>Функция </a:t>
            </a:r>
            <a:r>
              <a:rPr lang="en-US" sz="1400" i="1" dirty="0">
                <a:latin typeface="Corbel" panose="020B0503020204020204" pitchFamily="34" charset="0"/>
              </a:rPr>
              <a:t>correct</a:t>
            </a:r>
            <a:r>
              <a:rPr lang="ru-RU" sz="1400" i="1" dirty="0">
                <a:latin typeface="Corbel" panose="020B0503020204020204" pitchFamily="34" charset="0"/>
              </a:rPr>
              <a:t>_</a:t>
            </a:r>
            <a:r>
              <a:rPr lang="en-US" sz="1400" i="1" dirty="0" err="1">
                <a:latin typeface="Corbel" panose="020B0503020204020204" pitchFamily="34" charset="0"/>
              </a:rPr>
              <a:t>coords</a:t>
            </a:r>
            <a:r>
              <a:rPr lang="en-US" sz="1400" dirty="0">
                <a:latin typeface="Corbel" panose="020B0503020204020204" pitchFamily="34" charset="0"/>
              </a:rPr>
              <a:t> </a:t>
            </a:r>
            <a:r>
              <a:rPr lang="ru-RU" sz="1400" dirty="0">
                <a:latin typeface="Corbel" panose="020B0503020204020204" pitchFamily="34" charset="0"/>
              </a:rPr>
              <a:t>– проверка координат на правильность</a:t>
            </a:r>
            <a:r>
              <a:rPr lang="ru-RU" sz="1400" dirty="0" smtClean="0">
                <a:latin typeface="Corbel" panose="020B0503020204020204" pitchFamily="34" charset="0"/>
              </a:rPr>
              <a:t>.</a:t>
            </a:r>
            <a:endParaRPr lang="ru-RU" sz="1400" dirty="0">
              <a:latin typeface="Corbel" panose="020B0503020204020204" pitchFamily="34" charset="0"/>
            </a:endParaRPr>
          </a:p>
        </p:txBody>
      </p:sp>
      <p:pic>
        <p:nvPicPr>
          <p:cNvPr id="6" name="Объект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782" y="1691001"/>
            <a:ext cx="6787787" cy="37115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4782" y="1398613"/>
            <a:ext cx="125867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300" dirty="0" smtClean="0">
                <a:solidFill>
                  <a:srgbClr val="171312"/>
                </a:solidFill>
                <a:latin typeface="Corbel" panose="020B0503020204020204" pitchFamily="34" charset="0"/>
              </a:rPr>
              <a:t>Анализ партии</a:t>
            </a:r>
            <a:endParaRPr lang="ru-RU" sz="1300" dirty="0">
              <a:solidFill>
                <a:srgbClr val="171312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68263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37885" y="433196"/>
            <a:ext cx="3092115" cy="974362"/>
          </a:xfrm>
        </p:spPr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37885" y="1573556"/>
            <a:ext cx="3482202" cy="4709798"/>
          </a:xfrm>
        </p:spPr>
        <p:txBody>
          <a:bodyPr>
            <a:noAutofit/>
          </a:bodyPr>
          <a:lstStyle/>
          <a:p>
            <a:r>
              <a:rPr lang="ru-RU" sz="1350" dirty="0">
                <a:latin typeface="Corbel" panose="020B0503020204020204" pitchFamily="34" charset="0"/>
              </a:rPr>
              <a:t>Функция </a:t>
            </a:r>
            <a:r>
              <a:rPr lang="en-US" sz="1350" i="1" dirty="0">
                <a:latin typeface="Corbel" panose="020B0503020204020204" pitchFamily="34" charset="0"/>
              </a:rPr>
              <a:t>get</a:t>
            </a:r>
            <a:r>
              <a:rPr lang="ru-RU" sz="1350" i="1" dirty="0">
                <a:latin typeface="Corbel" panose="020B0503020204020204" pitchFamily="34" charset="0"/>
              </a:rPr>
              <a:t>_</a:t>
            </a:r>
            <a:r>
              <a:rPr lang="en-US" sz="1350" i="1" dirty="0">
                <a:latin typeface="Corbel" panose="020B0503020204020204" pitchFamily="34" charset="0"/>
              </a:rPr>
              <a:t>cell</a:t>
            </a:r>
            <a:r>
              <a:rPr lang="ru-RU" sz="1350" dirty="0">
                <a:latin typeface="Corbel" panose="020B0503020204020204" pitchFamily="34" charset="0"/>
              </a:rPr>
              <a:t> возвращает координаты клетки доски.</a:t>
            </a:r>
          </a:p>
          <a:p>
            <a:r>
              <a:rPr lang="ru-RU" sz="1350" dirty="0">
                <a:latin typeface="Corbel" panose="020B0503020204020204" pitchFamily="34" charset="0"/>
              </a:rPr>
              <a:t>Функция </a:t>
            </a:r>
            <a:r>
              <a:rPr lang="en-US" sz="1350" i="1" dirty="0">
                <a:latin typeface="Corbel" panose="020B0503020204020204" pitchFamily="34" charset="0"/>
              </a:rPr>
              <a:t>get</a:t>
            </a:r>
            <a:r>
              <a:rPr lang="ru-RU" sz="1350" i="1" dirty="0">
                <a:latin typeface="Corbel" panose="020B0503020204020204" pitchFamily="34" charset="0"/>
              </a:rPr>
              <a:t>_</a:t>
            </a:r>
            <a:r>
              <a:rPr lang="en-US" sz="1350" i="1" dirty="0">
                <a:latin typeface="Corbel" panose="020B0503020204020204" pitchFamily="34" charset="0"/>
              </a:rPr>
              <a:t>pixels</a:t>
            </a:r>
            <a:r>
              <a:rPr lang="ru-RU" sz="1350" dirty="0">
                <a:latin typeface="Corbel" panose="020B0503020204020204" pitchFamily="34" charset="0"/>
              </a:rPr>
              <a:t> возвращает координаты клетки в пикселях.</a:t>
            </a:r>
          </a:p>
          <a:p>
            <a:r>
              <a:rPr lang="ru-RU" sz="1350" dirty="0">
                <a:latin typeface="Corbel" panose="020B0503020204020204" pitchFamily="34" charset="0"/>
              </a:rPr>
              <a:t>Функция </a:t>
            </a:r>
            <a:r>
              <a:rPr lang="ru-RU" sz="1350" i="1" dirty="0" err="1">
                <a:latin typeface="Corbel" panose="020B0503020204020204" pitchFamily="34" charset="0"/>
              </a:rPr>
              <a:t>draw</a:t>
            </a:r>
            <a:r>
              <a:rPr lang="ru-RU" sz="1350" i="1" dirty="0">
                <a:latin typeface="Corbel" panose="020B0503020204020204" pitchFamily="34" charset="0"/>
              </a:rPr>
              <a:t>_</a:t>
            </a:r>
            <a:r>
              <a:rPr lang="en-US" sz="1350" i="1" dirty="0">
                <a:latin typeface="Corbel" panose="020B0503020204020204" pitchFamily="34" charset="0"/>
              </a:rPr>
              <a:t>game</a:t>
            </a:r>
            <a:r>
              <a:rPr lang="ru-RU" sz="1350" i="1" dirty="0">
                <a:latin typeface="Corbel" panose="020B0503020204020204" pitchFamily="34" charset="0"/>
              </a:rPr>
              <a:t>_</a:t>
            </a:r>
            <a:r>
              <a:rPr lang="ru-RU" sz="1350" i="1" dirty="0" err="1">
                <a:latin typeface="Corbel" panose="020B0503020204020204" pitchFamily="34" charset="0"/>
              </a:rPr>
              <a:t>menu</a:t>
            </a:r>
            <a:r>
              <a:rPr lang="ru-RU" sz="1350" dirty="0">
                <a:latin typeface="Corbel" panose="020B0503020204020204" pitchFamily="34" charset="0"/>
              </a:rPr>
              <a:t> – отрисовка меню рядом с игровым полем.</a:t>
            </a:r>
          </a:p>
          <a:p>
            <a:r>
              <a:rPr lang="ru-RU" sz="1350" dirty="0">
                <a:latin typeface="Corbel" panose="020B0503020204020204" pitchFamily="34" charset="0"/>
              </a:rPr>
              <a:t>Функция </a:t>
            </a:r>
            <a:r>
              <a:rPr lang="en-US" sz="1350" i="1" dirty="0">
                <a:latin typeface="Corbel" panose="020B0503020204020204" pitchFamily="34" charset="0"/>
              </a:rPr>
              <a:t>draw</a:t>
            </a:r>
            <a:r>
              <a:rPr lang="ru-RU" sz="1350" i="1" dirty="0">
                <a:latin typeface="Corbel" panose="020B0503020204020204" pitchFamily="34" charset="0"/>
              </a:rPr>
              <a:t>_</a:t>
            </a:r>
            <a:r>
              <a:rPr lang="en-US" sz="1350" i="1" dirty="0">
                <a:latin typeface="Corbel" panose="020B0503020204020204" pitchFamily="34" charset="0"/>
              </a:rPr>
              <a:t>win</a:t>
            </a:r>
            <a:r>
              <a:rPr lang="ru-RU" sz="1350" i="1" dirty="0">
                <a:latin typeface="Corbel" panose="020B0503020204020204" pitchFamily="34" charset="0"/>
              </a:rPr>
              <a:t>_</a:t>
            </a:r>
            <a:r>
              <a:rPr lang="en-US" sz="1350" i="1" dirty="0">
                <a:latin typeface="Corbel" panose="020B0503020204020204" pitchFamily="34" charset="0"/>
              </a:rPr>
              <a:t>screen</a:t>
            </a:r>
            <a:r>
              <a:rPr lang="en-US" sz="1350" dirty="0">
                <a:latin typeface="Corbel" panose="020B0503020204020204" pitchFamily="34" charset="0"/>
              </a:rPr>
              <a:t> </a:t>
            </a:r>
            <a:r>
              <a:rPr lang="ru-RU" sz="1350" dirty="0">
                <a:latin typeface="Corbel" panose="020B0503020204020204" pitchFamily="34" charset="0"/>
              </a:rPr>
              <a:t>– отрисовка экрана победы.</a:t>
            </a:r>
          </a:p>
          <a:p>
            <a:r>
              <a:rPr lang="ru-RU" sz="1350" dirty="0">
                <a:latin typeface="Corbel" panose="020B0503020204020204" pitchFamily="34" charset="0"/>
              </a:rPr>
              <a:t>Функция </a:t>
            </a:r>
            <a:r>
              <a:rPr lang="en-US" sz="1350" i="1" dirty="0">
                <a:latin typeface="Corbel" panose="020B0503020204020204" pitchFamily="34" charset="0"/>
              </a:rPr>
              <a:t>draw</a:t>
            </a:r>
            <a:r>
              <a:rPr lang="ru-RU" sz="1350" i="1" dirty="0">
                <a:latin typeface="Corbel" panose="020B0503020204020204" pitchFamily="34" charset="0"/>
              </a:rPr>
              <a:t>_</a:t>
            </a:r>
            <a:r>
              <a:rPr lang="en-US" sz="1350" i="1" dirty="0">
                <a:latin typeface="Corbel" panose="020B0503020204020204" pitchFamily="34" charset="0"/>
              </a:rPr>
              <a:t>main</a:t>
            </a:r>
            <a:r>
              <a:rPr lang="ru-RU" sz="1350" i="1" dirty="0">
                <a:latin typeface="Corbel" panose="020B0503020204020204" pitchFamily="34" charset="0"/>
              </a:rPr>
              <a:t>_</a:t>
            </a:r>
            <a:r>
              <a:rPr lang="en-US" sz="1350" i="1" dirty="0">
                <a:latin typeface="Corbel" panose="020B0503020204020204" pitchFamily="34" charset="0"/>
              </a:rPr>
              <a:t>menu</a:t>
            </a:r>
            <a:r>
              <a:rPr lang="en-US" sz="1350" dirty="0">
                <a:latin typeface="Corbel" panose="020B0503020204020204" pitchFamily="34" charset="0"/>
              </a:rPr>
              <a:t> </a:t>
            </a:r>
            <a:r>
              <a:rPr lang="ru-RU" sz="1350" dirty="0">
                <a:latin typeface="Corbel" panose="020B0503020204020204" pitchFamily="34" charset="0"/>
              </a:rPr>
              <a:t>– отрисовка главного меню.</a:t>
            </a:r>
          </a:p>
          <a:p>
            <a:r>
              <a:rPr lang="ru-RU" sz="1350" dirty="0">
                <a:latin typeface="Corbel" panose="020B0503020204020204" pitchFamily="34" charset="0"/>
              </a:rPr>
              <a:t>Функция </a:t>
            </a:r>
            <a:r>
              <a:rPr lang="ru-RU" sz="1350" i="1" dirty="0" err="1">
                <a:latin typeface="Corbel" panose="020B0503020204020204" pitchFamily="34" charset="0"/>
              </a:rPr>
              <a:t>draw_possible_moves</a:t>
            </a:r>
            <a:r>
              <a:rPr lang="ru-RU" sz="1350" dirty="0">
                <a:latin typeface="Corbel" panose="020B0503020204020204" pitchFamily="34" charset="0"/>
              </a:rPr>
              <a:t> – отрисовка подсказок на поле (возможные ходы для выбранной фигуры).</a:t>
            </a:r>
          </a:p>
          <a:p>
            <a:r>
              <a:rPr lang="ru-RU" sz="1350" dirty="0">
                <a:latin typeface="Corbel" panose="020B0503020204020204" pitchFamily="34" charset="0"/>
              </a:rPr>
              <a:t>Функция </a:t>
            </a:r>
            <a:r>
              <a:rPr lang="en-US" sz="1350" i="1" dirty="0">
                <a:latin typeface="Corbel" panose="020B0503020204020204" pitchFamily="34" charset="0"/>
              </a:rPr>
              <a:t>load</a:t>
            </a:r>
            <a:r>
              <a:rPr lang="ru-RU" sz="1350" i="1" dirty="0">
                <a:latin typeface="Corbel" panose="020B0503020204020204" pitchFamily="34" charset="0"/>
              </a:rPr>
              <a:t>_</a:t>
            </a:r>
            <a:r>
              <a:rPr lang="en-US" sz="1350" i="1" dirty="0">
                <a:latin typeface="Corbel" panose="020B0503020204020204" pitchFamily="34" charset="0"/>
              </a:rPr>
              <a:t>image</a:t>
            </a:r>
            <a:r>
              <a:rPr lang="en-US" sz="1350" dirty="0">
                <a:latin typeface="Corbel" panose="020B0503020204020204" pitchFamily="34" charset="0"/>
              </a:rPr>
              <a:t> </a:t>
            </a:r>
            <a:r>
              <a:rPr lang="ru-RU" sz="1350" dirty="0">
                <a:latin typeface="Corbel" panose="020B0503020204020204" pitchFamily="34" charset="0"/>
              </a:rPr>
              <a:t>– загрузка изображений.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1227" y="1489334"/>
            <a:ext cx="98777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300" dirty="0" smtClean="0">
                <a:solidFill>
                  <a:srgbClr val="171312"/>
                </a:solidFill>
                <a:latin typeface="Corbel" panose="020B0503020204020204" pitchFamily="34" charset="0"/>
              </a:rPr>
              <a:t>Испытания</a:t>
            </a:r>
            <a:endParaRPr lang="ru-RU" sz="1300" dirty="0">
              <a:solidFill>
                <a:srgbClr val="171312"/>
              </a:solidFill>
              <a:latin typeface="Corbel" panose="020B0503020204020204" pitchFamily="34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72567" y="1827432"/>
            <a:ext cx="6694661" cy="36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930912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Технологии и библиотеки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smtClean="0">
                <a:solidFill>
                  <a:schemeClr val="tx1"/>
                </a:solidFill>
                <a:latin typeface="Corbel" panose="020B0503020204020204" pitchFamily="34" charset="0"/>
              </a:rPr>
              <a:t>Технологии: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Corbel" panose="020B0503020204020204" pitchFamily="34" charset="0"/>
              </a:rPr>
              <a:t>pygame</a:t>
            </a:r>
            <a:endParaRPr lang="ru-RU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smtClean="0">
                <a:solidFill>
                  <a:schemeClr val="tx1"/>
                </a:solidFill>
                <a:latin typeface="Corbel" panose="020B0503020204020204" pitchFamily="34" charset="0"/>
              </a:rPr>
              <a:t>Библиотеки:</a:t>
            </a:r>
          </a:p>
          <a:p>
            <a:r>
              <a:rPr lang="en-US" dirty="0" err="1">
                <a:solidFill>
                  <a:schemeClr val="tx1"/>
                </a:solidFill>
                <a:latin typeface="Corbel" panose="020B0503020204020204" pitchFamily="34" charset="0"/>
              </a:rPr>
              <a:t>p</a:t>
            </a:r>
            <a:r>
              <a:rPr lang="en-US" dirty="0" err="1" smtClean="0">
                <a:solidFill>
                  <a:schemeClr val="tx1"/>
                </a:solidFill>
                <a:latin typeface="Corbel" panose="020B0503020204020204" pitchFamily="34" charset="0"/>
              </a:rPr>
              <a:t>ygame</a:t>
            </a:r>
            <a:endParaRPr lang="ru-RU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Corbel" panose="020B0503020204020204" pitchFamily="34" charset="0"/>
              </a:rPr>
              <a:t>tkinter</a:t>
            </a:r>
            <a:endParaRPr lang="en-US" dirty="0" smtClean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Corbel" panose="020B0503020204020204" pitchFamily="34" charset="0"/>
              </a:rPr>
              <a:t>datetime</a:t>
            </a:r>
            <a:endParaRPr lang="en-US" dirty="0" smtClean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Corbel" panose="020B0503020204020204" pitchFamily="34" charset="0"/>
              </a:rPr>
              <a:t>os</a:t>
            </a:r>
            <a:endParaRPr lang="en-US" dirty="0" smtClean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rbel" panose="020B0503020204020204" pitchFamily="34" charset="0"/>
              </a:rPr>
              <a:t>sys</a:t>
            </a:r>
            <a:endParaRPr lang="ru-RU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04414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dge" id="{71A07785-5930-41D4-9A83-E23602B48E98}" vid="{A1A3E1F0-B5EF-49C5-810A-B1B32AEDDC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Эмблема</Template>
  <TotalTime>97</TotalTime>
  <Words>384</Words>
  <Application>Microsoft Office PowerPoint</Application>
  <PresentationFormat>Произвольный</PresentationFormat>
  <Paragraphs>53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Badge</vt:lpstr>
      <vt:lpstr>Шах и мат</vt:lpstr>
      <vt:lpstr>идея</vt:lpstr>
      <vt:lpstr>реализация</vt:lpstr>
      <vt:lpstr>реализация</vt:lpstr>
      <vt:lpstr>реализация</vt:lpstr>
      <vt:lpstr>реализация</vt:lpstr>
      <vt:lpstr>Технологии и библиотеки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Шах и мат</dc:title>
  <dc:creator>Александра Дермелёва</dc:creator>
  <cp:lastModifiedBy>dermeleva.am</cp:lastModifiedBy>
  <cp:revision>18</cp:revision>
  <dcterms:created xsi:type="dcterms:W3CDTF">2023-01-07T14:03:05Z</dcterms:created>
  <dcterms:modified xsi:type="dcterms:W3CDTF">2023-01-20T15:26:22Z</dcterms:modified>
</cp:coreProperties>
</file>