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9" r:id="rId2"/>
  </p:sldMasterIdLst>
  <p:notesMasterIdLst>
    <p:notesMasterId r:id="rId31"/>
  </p:notesMasterIdLst>
  <p:sldIdLst>
    <p:sldId id="257" r:id="rId3"/>
    <p:sldId id="295" r:id="rId4"/>
    <p:sldId id="315" r:id="rId5"/>
    <p:sldId id="332" r:id="rId6"/>
    <p:sldId id="335" r:id="rId7"/>
    <p:sldId id="336" r:id="rId8"/>
    <p:sldId id="337" r:id="rId9"/>
    <p:sldId id="338" r:id="rId10"/>
    <p:sldId id="339" r:id="rId11"/>
    <p:sldId id="351" r:id="rId12"/>
    <p:sldId id="304" r:id="rId13"/>
    <p:sldId id="340" r:id="rId14"/>
    <p:sldId id="341" r:id="rId15"/>
    <p:sldId id="353" r:id="rId16"/>
    <p:sldId id="342" r:id="rId17"/>
    <p:sldId id="343" r:id="rId18"/>
    <p:sldId id="344" r:id="rId19"/>
    <p:sldId id="345" r:id="rId20"/>
    <p:sldId id="346" r:id="rId21"/>
    <p:sldId id="348" r:id="rId22"/>
    <p:sldId id="349" r:id="rId23"/>
    <p:sldId id="350" r:id="rId24"/>
    <p:sldId id="352" r:id="rId25"/>
    <p:sldId id="354" r:id="rId26"/>
    <p:sldId id="355" r:id="rId27"/>
    <p:sldId id="356" r:id="rId28"/>
    <p:sldId id="329" r:id="rId29"/>
    <p:sldId id="283" r:id="rId3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3429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685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0287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1714500" algn="l" defTabSz="6858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057400" algn="l" defTabSz="6858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2400300" algn="l" defTabSz="6858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2743200" algn="l" defTabSz="6858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79E"/>
    <a:srgbClr val="1C4885"/>
    <a:srgbClr val="488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>
      <p:cViewPr varScale="1">
        <p:scale>
          <a:sx n="151" d="100"/>
          <a:sy n="151" d="100"/>
        </p:scale>
        <p:origin x="25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BCB5CCC-2AF4-4750-940C-1D9BFD50EE4A}" type="datetimeFigureOut">
              <a:rPr lang="zh-CN" altLang="en-US"/>
              <a:pPr>
                <a:defRPr/>
              </a:pPr>
              <a:t>2018/8/16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26E5102C-B5D4-43E5-AF16-3760D6DF51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322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.png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3.wdp"/><Relationship Id="rId5" Type="http://schemas.microsoft.com/office/2007/relationships/hdphoto" Target="../media/hdphoto2.wdp"/><Relationship Id="rId4" Type="http://schemas.microsoft.com/office/2007/relationships/hdphoto" Target="../media/hdphoto1.wdp"/><Relationship Id="rId9" Type="http://schemas.microsoft.com/office/2007/relationships/hdphoto" Target="../media/hdphoto6.wdp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4BFA2-F7B1-499A-A0B7-FC15F9227E6B}" type="datetimeFigureOut">
              <a:rPr lang="zh-CN" altLang="en-US"/>
              <a:pPr>
                <a:defRPr/>
              </a:pPr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53FEE-A315-4C3A-A34C-E769B602E5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40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502" y="4772318"/>
            <a:ext cx="1587150" cy="20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1" y="141685"/>
            <a:ext cx="165537" cy="347663"/>
          </a:xfrm>
          <a:prstGeom prst="rect">
            <a:avLst/>
          </a:prstGeom>
          <a:solidFill>
            <a:srgbClr val="00479E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031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891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891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F54DB-0895-4424-8859-330C925DE0AF}" type="datetimeFigureOut">
              <a:rPr lang="zh-CN" altLang="en-US"/>
              <a:pPr>
                <a:defRPr/>
              </a:pPr>
              <a:t>2018/8/16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214CB-5F33-4D72-ACE4-C5DA30DA73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29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0ECBE-784B-4FC1-A99A-3EE8854DA3C6}" type="datetimeFigureOut">
              <a:rPr lang="zh-CN" altLang="en-US"/>
              <a:pPr>
                <a:defRPr/>
              </a:pPr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8618D-FDE6-4A7E-96BE-305A143306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621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94398-CA28-4830-A6FB-EFA15DE935B5}" type="datetimeFigureOut">
              <a:rPr lang="zh-CN" altLang="en-US"/>
              <a:pPr>
                <a:defRPr/>
              </a:pPr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45842-DE51-45A1-8AE9-F5019D2F46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91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B311-751A-D344-81FC-037732259DD3}" type="datetimeFigureOut">
              <a:rPr kumimoji="1" lang="zh-CN" altLang="en-US" smtClean="0"/>
              <a:t>2018/8/16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C45F2-1F53-6E42-A773-7465EE6450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4559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B311-751A-D344-81FC-037732259DD3}" type="datetimeFigureOut">
              <a:rPr kumimoji="1" lang="zh-CN" altLang="en-US" smtClean="0"/>
              <a:t>2018/8/16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C45F2-1F53-6E42-A773-7465EE6450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3436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B311-751A-D344-81FC-037732259DD3}" type="datetimeFigureOut">
              <a:rPr kumimoji="1" lang="zh-CN" altLang="en-US" smtClean="0"/>
              <a:t>2018/8/16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C45F2-1F53-6E42-A773-7465EE6450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145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B311-751A-D344-81FC-037732259DD3}" type="datetimeFigureOut">
              <a:rPr kumimoji="1" lang="zh-CN" altLang="en-US" smtClean="0"/>
              <a:t>2018/8/16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C45F2-1F53-6E42-A773-7465EE6450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808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B311-751A-D344-81FC-037732259DD3}" type="datetimeFigureOut">
              <a:rPr kumimoji="1" lang="zh-CN" altLang="en-US" smtClean="0"/>
              <a:t>2018/8/16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C45F2-1F53-6E42-A773-7465EE6450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7649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B311-751A-D344-81FC-037732259DD3}" type="datetimeFigureOut">
              <a:rPr kumimoji="1" lang="zh-CN" altLang="en-US" smtClean="0"/>
              <a:t>2018/8/16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C45F2-1F53-6E42-A773-7465EE6450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059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6162-A4BD-4FB2-9321-D2F498D1EE7F}" type="datetimeFigureOut">
              <a:rPr lang="zh-CN" altLang="en-US"/>
              <a:pPr>
                <a:defRPr/>
              </a:pPr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A55DB-F8BB-4C76-AEB3-5F2C7011E9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214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B311-751A-D344-81FC-037732259DD3}" type="datetimeFigureOut">
              <a:rPr kumimoji="1" lang="zh-CN" altLang="en-US" smtClean="0"/>
              <a:t>2018/8/16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C45F2-1F53-6E42-A773-7465EE6450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1307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B311-751A-D344-81FC-037732259DD3}" type="datetimeFigureOut">
              <a:rPr kumimoji="1" lang="zh-CN" altLang="en-US" smtClean="0"/>
              <a:t>2018/8/16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C45F2-1F53-6E42-A773-7465EE6450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1952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B311-751A-D344-81FC-037732259DD3}" type="datetimeFigureOut">
              <a:rPr kumimoji="1" lang="zh-CN" altLang="en-US" smtClean="0"/>
              <a:t>2018/8/16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C45F2-1F53-6E42-A773-7465EE6450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07555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B311-751A-D344-81FC-037732259DD3}" type="datetimeFigureOut">
              <a:rPr kumimoji="1" lang="zh-CN" altLang="en-US" smtClean="0"/>
              <a:t>2018/8/16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C45F2-1F53-6E42-A773-7465EE6450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93992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B311-751A-D344-81FC-037732259DD3}" type="datetimeFigureOut">
              <a:rPr kumimoji="1" lang="zh-CN" altLang="en-US" smtClean="0"/>
              <a:t>2018/8/16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C45F2-1F53-6E42-A773-7465EE6450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22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710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710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93DEF-7D5B-4925-8484-CE30531DCDDD}" type="datetimeFigureOut">
              <a:rPr lang="zh-CN" altLang="en-US"/>
              <a:pPr>
                <a:defRPr/>
              </a:pPr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6215D-B9D9-499B-A1AF-F3895A48A1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21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D3DF7-4850-48DE-972C-9D03AA05BE20}" type="datetimeFigureOut">
              <a:rPr lang="zh-CN" altLang="en-US"/>
              <a:pPr>
                <a:defRPr/>
              </a:pPr>
              <a:t>2018/8/16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1474B-729F-451A-987B-A75AFDC096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31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3979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3979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8" y="1151335"/>
            <a:ext cx="4042172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628" y="1631156"/>
            <a:ext cx="4042172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BE320-408D-401A-9E41-B8599A856669}" type="datetimeFigureOut">
              <a:rPr lang="zh-CN" altLang="en-US"/>
              <a:pPr>
                <a:defRPr/>
              </a:pPr>
              <a:t>2018/8/16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4499C-394C-4B8D-BC0A-F12198D9D2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99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874D0-853F-4736-9AB9-108B3163EB7E}" type="datetimeFigureOut">
              <a:rPr lang="zh-CN" altLang="en-US"/>
              <a:pPr>
                <a:defRPr/>
              </a:pPr>
              <a:t>2018/8/16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7D4D9-6EEF-44B9-BC6D-8AD356EB5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36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4" y="587559"/>
            <a:ext cx="5610225" cy="280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4553" y="1363753"/>
            <a:ext cx="381837" cy="3818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50926" y="1414291"/>
            <a:ext cx="381837" cy="3818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6711" y="722629"/>
            <a:ext cx="381837" cy="38183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15792" y="2350231"/>
            <a:ext cx="381837" cy="3818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18443" y="981916"/>
            <a:ext cx="381837" cy="38183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7352" y="1535306"/>
            <a:ext cx="381837" cy="38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0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634" y="4748671"/>
            <a:ext cx="1339022" cy="17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0470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68065" y="6525454"/>
            <a:ext cx="1441526" cy="1844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20465" y="6677854"/>
            <a:ext cx="1441526" cy="1844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72865" y="6830254"/>
            <a:ext cx="1441526" cy="1844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25265" y="6982654"/>
            <a:ext cx="1441526" cy="1844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32295" y="4740444"/>
            <a:ext cx="1219848" cy="15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12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9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30A8F769-CEF5-4894-A661-602D16F7AECF}" type="datetimeFigureOut">
              <a:rPr lang="zh-CN" altLang="en-US"/>
              <a:pPr>
                <a:defRPr/>
              </a:pPr>
              <a:t>2018/8/16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9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9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CB0A8459-2DDB-47F0-AFCD-238B9C9CCB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8" r:id="rId9"/>
    <p:sldLayoutId id="2147483697" r:id="rId10"/>
    <p:sldLayoutId id="2147483694" r:id="rId11"/>
    <p:sldLayoutId id="2147483695" r:id="rId12"/>
    <p:sldLayoutId id="2147483696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8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BB311-751A-D344-81FC-037732259DD3}" type="datetimeFigureOut">
              <a:rPr kumimoji="1" lang="zh-CN" altLang="en-US" smtClean="0"/>
              <a:t>2018/8/16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C45F2-1F53-6E42-A773-7465EE6450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60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tiff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tiff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tiff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tiff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4.tiff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4.tiff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tiff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tiff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tiff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tiff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tiff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4.tiff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tiff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docs.spring.io/spring-framework/docs/current/spring-framework-reference/core.html#context-functionality-events" TargetMode="External"/><Relationship Id="rId4" Type="http://schemas.openxmlformats.org/officeDocument/2006/relationships/image" Target="../media/image4.tif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2903621"/>
            <a:ext cx="9144000" cy="1636295"/>
          </a:xfrm>
          <a:prstGeom prst="rect">
            <a:avLst/>
          </a:prstGeom>
          <a:solidFill>
            <a:srgbClr val="0047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64" y="2549380"/>
            <a:ext cx="19986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原创设计师QQ598969553      _5"/>
          <p:cNvSpPr>
            <a:spLocks noChangeArrowheads="1"/>
          </p:cNvSpPr>
          <p:nvPr/>
        </p:nvSpPr>
        <p:spPr bwMode="auto">
          <a:xfrm>
            <a:off x="906376" y="3357235"/>
            <a:ext cx="7331247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Impact" charset="0"/>
                <a:ea typeface="微软雅黑" charset="-122"/>
                <a:cs typeface="宋体" charset="-122"/>
              </a:rPr>
              <a:t>Sprin</a:t>
            </a:r>
            <a:r>
              <a:rPr lang="en-US" altLang="zh-CN" sz="4000" dirty="0" smtClean="0">
                <a:solidFill>
                  <a:schemeClr val="bg1"/>
                </a:solidFill>
                <a:latin typeface="Impact" charset="0"/>
                <a:ea typeface="微软雅黑" charset="-122"/>
                <a:cs typeface="宋体" charset="-122"/>
              </a:rPr>
              <a:t>g</a:t>
            </a:r>
            <a:r>
              <a:rPr lang="zh-CN" altLang="en-US" sz="4000" dirty="0" smtClean="0">
                <a:solidFill>
                  <a:schemeClr val="bg1"/>
                </a:solidFill>
                <a:latin typeface="Impact" charset="0"/>
                <a:ea typeface="微软雅黑" charset="-122"/>
                <a:cs typeface="宋体" charset="-122"/>
              </a:rPr>
              <a:t>事件通知之引申</a:t>
            </a:r>
            <a:r>
              <a:rPr lang="en-US" altLang="zh-CN" sz="2800" dirty="0" smtClean="0">
                <a:solidFill>
                  <a:schemeClr val="bg1"/>
                </a:solidFill>
                <a:latin typeface="Impact" charset="0"/>
                <a:ea typeface="微软雅黑" charset="-122"/>
                <a:cs typeface="宋体" charset="-122"/>
              </a:rPr>
              <a:t>			</a:t>
            </a:r>
          </a:p>
          <a:p>
            <a:r>
              <a:rPr lang="en-US" altLang="zh-CN" sz="2800" dirty="0" smtClean="0">
                <a:solidFill>
                  <a:schemeClr val="bg1"/>
                </a:solidFill>
                <a:latin typeface="Impact" charset="0"/>
                <a:ea typeface="微软雅黑" charset="-122"/>
                <a:cs typeface="宋体" charset="-122"/>
              </a:rPr>
              <a:t>			——</a:t>
            </a:r>
            <a:r>
              <a:rPr lang="en-US" altLang="zh-CN" sz="2800" dirty="0" smtClean="0">
                <a:solidFill>
                  <a:schemeClr val="bg1"/>
                </a:solidFill>
                <a:latin typeface="Impact" charset="0"/>
                <a:ea typeface="微软雅黑" charset="-122"/>
                <a:cs typeface="宋体" charset="-122"/>
              </a:rPr>
              <a:t>2018-08-16 </a:t>
            </a:r>
            <a:r>
              <a:rPr lang="zh-CN" altLang="en-US" sz="2800" dirty="0" smtClean="0">
                <a:solidFill>
                  <a:schemeClr val="bg1"/>
                </a:solidFill>
                <a:latin typeface="Impact" charset="0"/>
                <a:ea typeface="微软雅黑" charset="-122"/>
                <a:cs typeface="宋体" charset="-122"/>
              </a:rPr>
              <a:t>祁琛琛</a:t>
            </a:r>
            <a:endParaRPr lang="en-US" altLang="zh-CN" sz="2800" dirty="0">
              <a:solidFill>
                <a:schemeClr val="bg1"/>
              </a:solidFill>
              <a:latin typeface="Impact" charset="0"/>
              <a:ea typeface="微软雅黑" charset="-122"/>
              <a:cs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文本框 12"/>
          <p:cNvSpPr txBox="1">
            <a:spLocks noChangeArrowheads="1"/>
          </p:cNvSpPr>
          <p:nvPr/>
        </p:nvSpPr>
        <p:spPr bwMode="auto">
          <a:xfrm>
            <a:off x="1074548" y="337175"/>
            <a:ext cx="54714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观察者模式</a:t>
            </a:r>
            <a:endParaRPr lang="zh-CN" altLang="en-US" sz="3200" dirty="0">
              <a:solidFill>
                <a:srgbClr val="00479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135" y="298384"/>
            <a:ext cx="662359" cy="6623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065" y="6525454"/>
            <a:ext cx="1441526" cy="1844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465" y="6677854"/>
            <a:ext cx="1441526" cy="1844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865" y="6830254"/>
            <a:ext cx="1441526" cy="1844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265" y="6982654"/>
            <a:ext cx="1441526" cy="1844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2246" y="1209379"/>
            <a:ext cx="43815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51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文本框 12"/>
          <p:cNvSpPr txBox="1">
            <a:spLocks noChangeArrowheads="1"/>
          </p:cNvSpPr>
          <p:nvPr/>
        </p:nvSpPr>
        <p:spPr bwMode="auto">
          <a:xfrm>
            <a:off x="1036526" y="337175"/>
            <a:ext cx="56921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3200" dirty="0" smtClean="0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zh-CN" altLang="en-US" sz="3200" dirty="0">
              <a:solidFill>
                <a:srgbClr val="00479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135" y="298384"/>
            <a:ext cx="662359" cy="6623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065" y="6525454"/>
            <a:ext cx="1441526" cy="1844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465" y="6677854"/>
            <a:ext cx="1441526" cy="1844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865" y="6830254"/>
            <a:ext cx="1441526" cy="1844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265" y="6982654"/>
            <a:ext cx="1441526" cy="18442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56732" y="1288762"/>
            <a:ext cx="8251239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+mn-ea"/>
              </a:rPr>
              <a:t>概念：</a:t>
            </a:r>
            <a:r>
              <a:rPr lang="en-US" altLang="zh-CN" b="1" dirty="0">
                <a:solidFill>
                  <a:srgbClr val="00B050"/>
                </a:solidFill>
                <a:latin typeface="+mn-ea"/>
              </a:rPr>
              <a:t>    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Spring</a:t>
            </a:r>
            <a:r>
              <a:rPr lang="zh-CN" altLang="en-US" dirty="0" smtClean="0"/>
              <a:t>里提供的事件机制，就是观察者模式的实际使用。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Spring</a:t>
            </a:r>
            <a:r>
              <a:rPr lang="zh-CN" altLang="en-US" dirty="0" smtClean="0"/>
              <a:t>事件机制提供两种方式：同步事件和异步事件。</a:t>
            </a:r>
            <a:endParaRPr lang="en-US" altLang="zh-CN" dirty="0" smtClean="0"/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可以采用编码方式，也可以采用注解方式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从</a:t>
            </a:r>
            <a:r>
              <a:rPr lang="en-US" altLang="zh-CN" sz="1600" dirty="0" smtClean="0">
                <a:solidFill>
                  <a:srgbClr val="FF0000"/>
                </a:solidFill>
              </a:rPr>
              <a:t>4.2</a:t>
            </a:r>
            <a:r>
              <a:rPr lang="zh-CN" altLang="en-US" sz="1600" dirty="0" smtClean="0"/>
              <a:t>版本开始支持</a:t>
            </a:r>
            <a:r>
              <a:rPr lang="en-US" altLang="zh-CN" sz="1600" dirty="0" smtClean="0"/>
              <a:t>)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核心类：</a:t>
            </a:r>
            <a:r>
              <a:rPr lang="en-US" altLang="zh-CN" sz="1600" dirty="0" err="1" smtClean="0"/>
              <a:t>ApplicationEvent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ApplicationListener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ApplicationContext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29380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文本框 12"/>
          <p:cNvSpPr txBox="1">
            <a:spLocks noChangeArrowheads="1"/>
          </p:cNvSpPr>
          <p:nvPr/>
        </p:nvSpPr>
        <p:spPr bwMode="auto">
          <a:xfrm>
            <a:off x="1036526" y="337175"/>
            <a:ext cx="56921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3200" dirty="0" smtClean="0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同步事件</a:t>
            </a:r>
            <a:endParaRPr lang="zh-CN" altLang="en-US" sz="3200" dirty="0">
              <a:solidFill>
                <a:srgbClr val="00479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135" y="298384"/>
            <a:ext cx="662359" cy="6623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065" y="6525454"/>
            <a:ext cx="1441526" cy="1844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465" y="6677854"/>
            <a:ext cx="1441526" cy="1844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865" y="6830254"/>
            <a:ext cx="1441526" cy="1844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265" y="6982654"/>
            <a:ext cx="1441526" cy="184424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82321" y="1021130"/>
            <a:ext cx="3852337" cy="36317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DemoEvent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extends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ApplicationEvent </a:t>
            </a:r>
            <a:r>
              <a:rPr lang="zh-CN" altLang="zh-CN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endParaRPr lang="en-US" altLang="zh-CN" sz="10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private static final long </a:t>
            </a:r>
            <a:r>
              <a:rPr lang="zh-CN" altLang="zh-CN" sz="1000" i="1" dirty="0">
                <a:solidFill>
                  <a:srgbClr val="9876AA"/>
                </a:solidFill>
                <a:latin typeface="Consolas" panose="020B0609020204030204" pitchFamily="49" charset="0"/>
              </a:rPr>
              <a:t>serialVersionUID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000" dirty="0">
                <a:solidFill>
                  <a:srgbClr val="6897BB"/>
                </a:solidFill>
                <a:latin typeface="Consolas" panose="020B0609020204030204" pitchFamily="49" charset="0"/>
              </a:rPr>
              <a:t>1L</a:t>
            </a:r>
            <a:r>
              <a:rPr lang="zh-CN" altLang="zh-CN" sz="1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endParaRPr lang="en-US" altLang="zh-CN" sz="1000" dirty="0" smtClean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r>
              <a:rPr lang="zh-CN" altLang="zh-CN" sz="1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000" dirty="0">
                <a:solidFill>
                  <a:srgbClr val="9876AA"/>
                </a:solidFill>
                <a:latin typeface="Consolas" panose="020B0609020204030204" pitchFamily="49" charset="0"/>
              </a:rPr>
              <a:t>msg</a:t>
            </a:r>
            <a:r>
              <a:rPr lang="zh-CN" altLang="zh-CN" sz="1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endParaRPr lang="en-US" altLang="zh-CN" sz="1000" dirty="0" smtClean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r>
              <a:rPr lang="zh-CN" altLang="zh-CN" sz="1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000" dirty="0">
                <a:solidFill>
                  <a:srgbClr val="FFC66D"/>
                </a:solidFill>
                <a:latin typeface="Consolas" panose="020B0609020204030204" pitchFamily="49" charset="0"/>
              </a:rPr>
              <a:t>sysLog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   System.</a:t>
            </a:r>
            <a:r>
              <a:rPr lang="zh-CN" altLang="zh-CN" sz="1000" i="1" dirty="0">
                <a:solidFill>
                  <a:srgbClr val="9876A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000" dirty="0">
                <a:solidFill>
                  <a:srgbClr val="9876AA"/>
                </a:solidFill>
                <a:latin typeface="Consolas" panose="020B0609020204030204" pitchFamily="49" charset="0"/>
              </a:rPr>
              <a:t>msg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en-US" altLang="zh-CN" sz="10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r>
              <a:rPr lang="zh-CN" altLang="zh-CN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000" dirty="0">
                <a:solidFill>
                  <a:srgbClr val="FFC66D"/>
                </a:solidFill>
                <a:latin typeface="Consolas" panose="020B0609020204030204" pitchFamily="49" charset="0"/>
              </a:rPr>
              <a:t>DemoEvent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(Object source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String msg) {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super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(source)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    this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.setMsg(msg)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en-US" altLang="zh-CN" sz="10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r>
              <a:rPr lang="zh-CN" altLang="zh-CN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000" dirty="0">
                <a:solidFill>
                  <a:srgbClr val="FFC66D"/>
                </a:solidFill>
                <a:latin typeface="Consolas" panose="020B0609020204030204" pitchFamily="49" charset="0"/>
              </a:rPr>
              <a:t>getMsg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000" dirty="0">
                <a:solidFill>
                  <a:srgbClr val="9876AA"/>
                </a:solidFill>
                <a:latin typeface="Consolas" panose="020B0609020204030204" pitchFamily="49" charset="0"/>
              </a:rPr>
              <a:t>msg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en-US" altLang="zh-CN" sz="10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r>
              <a:rPr lang="zh-CN" altLang="zh-CN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000" dirty="0">
                <a:solidFill>
                  <a:srgbClr val="FFC66D"/>
                </a:solidFill>
                <a:latin typeface="Consolas" panose="020B0609020204030204" pitchFamily="49" charset="0"/>
              </a:rPr>
              <a:t>setMsg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(String msg) {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000" dirty="0">
                <a:solidFill>
                  <a:srgbClr val="9876AA"/>
                </a:solidFill>
                <a:latin typeface="Consolas" panose="020B0609020204030204" pitchFamily="49" charset="0"/>
              </a:rPr>
              <a:t>msg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= msg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58572" y="3047784"/>
            <a:ext cx="405591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zh-CN" sz="800" dirty="0">
                <a:solidFill>
                  <a:srgbClr val="BBB529"/>
                </a:solidFill>
                <a:latin typeface="Consolas" panose="020B0609020204030204" pitchFamily="49" charset="0"/>
              </a:rPr>
              <a:t>@Component</a:t>
            </a:r>
            <a:br>
              <a:rPr lang="zh-CN" altLang="zh-CN" sz="8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DemoListener 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implements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ApplicationListener&lt;DemoEvent&gt; {</a:t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i="1" dirty="0">
                <a:solidFill>
                  <a:srgbClr val="629755"/>
                </a:solidFill>
                <a:latin typeface="Consolas" panose="020B0609020204030204" pitchFamily="49" charset="0"/>
              </a:rPr>
              <a:t/>
            </a:r>
            <a:br>
              <a:rPr lang="zh-CN" altLang="zh-CN" sz="8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zh-CN" altLang="zh-CN" sz="800" i="1" dirty="0">
                <a:solidFill>
                  <a:srgbClr val="629755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800" dirty="0">
                <a:solidFill>
                  <a:srgbClr val="BBB529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sz="8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800" dirty="0">
                <a:solidFill>
                  <a:srgbClr val="FFC66D"/>
                </a:solidFill>
                <a:latin typeface="Consolas" panose="020B0609020204030204" pitchFamily="49" charset="0"/>
              </a:rPr>
              <a:t>onApplicationEvent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(DemoEvent event) {</a:t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        String msg = event.getMsg()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System.</a:t>
            </a:r>
            <a:r>
              <a:rPr lang="zh-CN" altLang="zh-CN" sz="800" i="1" dirty="0">
                <a:solidFill>
                  <a:srgbClr val="9876A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.println</a:t>
            </a:r>
            <a:r>
              <a:rPr lang="zh-CN" altLang="zh-CN" sz="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8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“demoListener</a:t>
            </a:r>
            <a:r>
              <a:rPr lang="zh-CN" altLang="en-US" sz="800" dirty="0">
                <a:solidFill>
                  <a:srgbClr val="6A8759"/>
                </a:solidFill>
                <a:latin typeface="宋体" panose="02010600030101010101" pitchFamily="2" charset="-122"/>
              </a:rPr>
              <a:t>接收</a:t>
            </a:r>
            <a:r>
              <a:rPr lang="zh-CN" altLang="zh-CN" sz="800" dirty="0" smtClean="0">
                <a:solidFill>
                  <a:srgbClr val="6A8759"/>
                </a:solidFill>
                <a:latin typeface="宋体" panose="02010600030101010101" pitchFamily="2" charset="-122"/>
              </a:rPr>
              <a:t>消息</a:t>
            </a:r>
            <a:r>
              <a:rPr lang="zh-CN" altLang="zh-CN" sz="800" dirty="0">
                <a:solidFill>
                  <a:srgbClr val="6A8759"/>
                </a:solidFill>
                <a:latin typeface="宋体" panose="02010600030101010101" pitchFamily="2" charset="-122"/>
              </a:rPr>
              <a:t>：</a:t>
            </a:r>
            <a:r>
              <a:rPr lang="zh-CN" altLang="zh-CN" sz="8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+msg)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54558" y="1021130"/>
            <a:ext cx="4059934" cy="169277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zh-CN" sz="800" dirty="0">
                <a:solidFill>
                  <a:srgbClr val="BBB529"/>
                </a:solidFill>
                <a:latin typeface="Consolas" panose="020B0609020204030204" pitchFamily="49" charset="0"/>
              </a:rPr>
              <a:t>@Component</a:t>
            </a:r>
            <a:br>
              <a:rPr lang="zh-CN" altLang="zh-CN" sz="8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DemoPublisher {</a:t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800" dirty="0">
                <a:solidFill>
                  <a:srgbClr val="BBB529"/>
                </a:solidFill>
                <a:latin typeface="Consolas" panose="020B0609020204030204" pitchFamily="49" charset="0"/>
              </a:rPr>
              <a:t>@Autowired</a:t>
            </a:r>
            <a:br>
              <a:rPr lang="zh-CN" altLang="zh-CN" sz="8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ApplicationContext </a:t>
            </a:r>
            <a:r>
              <a:rPr lang="zh-CN" altLang="zh-CN" sz="800" dirty="0">
                <a:solidFill>
                  <a:srgbClr val="9876AA"/>
                </a:solidFill>
                <a:latin typeface="Consolas" panose="020B0609020204030204" pitchFamily="49" charset="0"/>
              </a:rPr>
              <a:t>context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    public void </a:t>
            </a:r>
            <a:r>
              <a:rPr lang="zh-CN" altLang="zh-CN" sz="800" dirty="0">
                <a:solidFill>
                  <a:srgbClr val="FFC66D"/>
                </a:solidFill>
                <a:latin typeface="Consolas" panose="020B0609020204030204" pitchFamily="49" charset="0"/>
              </a:rPr>
              <a:t>published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        DemoEvent event = 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DemoEvent(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this, </a:t>
            </a:r>
            <a:r>
              <a:rPr lang="zh-CN" altLang="zh-CN" sz="8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800" dirty="0">
                <a:solidFill>
                  <a:srgbClr val="6A8759"/>
                </a:solidFill>
                <a:latin typeface="宋体" panose="02010600030101010101" pitchFamily="2" charset="-122"/>
              </a:rPr>
              <a:t>用户付款出现大量</a:t>
            </a:r>
            <a:r>
              <a:rPr lang="zh-CN" altLang="zh-CN" sz="800" dirty="0" smtClean="0">
                <a:solidFill>
                  <a:srgbClr val="6A8759"/>
                </a:solidFill>
                <a:latin typeface="宋体" panose="02010600030101010101" pitchFamily="2" charset="-122"/>
              </a:rPr>
              <a:t>失败</a:t>
            </a:r>
            <a:r>
              <a:rPr lang="zh-CN" altLang="zh-CN" sz="8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System.</a:t>
            </a:r>
            <a:r>
              <a:rPr lang="zh-CN" altLang="zh-CN" sz="800" i="1" dirty="0">
                <a:solidFill>
                  <a:srgbClr val="9876A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8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800" dirty="0">
                <a:solidFill>
                  <a:srgbClr val="6A8759"/>
                </a:solidFill>
                <a:latin typeface="宋体" panose="02010600030101010101" pitchFamily="2" charset="-122"/>
              </a:rPr>
              <a:t>发部</a:t>
            </a:r>
            <a:r>
              <a:rPr lang="zh-CN" altLang="zh-CN" sz="800" dirty="0">
                <a:solidFill>
                  <a:srgbClr val="6A8759"/>
                </a:solidFill>
                <a:latin typeface="Consolas" panose="020B0609020204030204" pitchFamily="49" charset="0"/>
              </a:rPr>
              <a:t>event</a:t>
            </a:r>
            <a:r>
              <a:rPr lang="zh-CN" altLang="zh-CN" sz="800" dirty="0">
                <a:solidFill>
                  <a:srgbClr val="6A8759"/>
                </a:solidFill>
                <a:latin typeface="宋体" panose="02010600030101010101" pitchFamily="2" charset="-122"/>
              </a:rPr>
              <a:t>：</a:t>
            </a:r>
            <a:r>
              <a:rPr lang="zh-CN" altLang="zh-CN" sz="8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+event)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800" dirty="0">
                <a:solidFill>
                  <a:srgbClr val="9876AA"/>
                </a:solidFill>
                <a:latin typeface="Consolas" panose="020B0609020204030204" pitchFamily="49" charset="0"/>
              </a:rPr>
              <a:t>context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.publishEvent(event)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System.</a:t>
            </a:r>
            <a:r>
              <a:rPr lang="zh-CN" altLang="zh-CN" sz="800" i="1" dirty="0">
                <a:solidFill>
                  <a:srgbClr val="9876A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8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800" dirty="0">
                <a:solidFill>
                  <a:srgbClr val="6A8759"/>
                </a:solidFill>
                <a:latin typeface="宋体" panose="02010600030101010101" pitchFamily="2" charset="-122"/>
              </a:rPr>
              <a:t>发部</a:t>
            </a:r>
            <a:r>
              <a:rPr lang="zh-CN" altLang="zh-CN" sz="800" dirty="0">
                <a:solidFill>
                  <a:srgbClr val="6A8759"/>
                </a:solidFill>
                <a:latin typeface="Consolas" panose="020B0609020204030204" pitchFamily="49" charset="0"/>
              </a:rPr>
              <a:t>event</a:t>
            </a:r>
            <a:r>
              <a:rPr lang="zh-CN" altLang="zh-CN" sz="800" dirty="0">
                <a:solidFill>
                  <a:srgbClr val="6A8759"/>
                </a:solidFill>
                <a:latin typeface="宋体" panose="02010600030101010101" pitchFamily="2" charset="-122"/>
              </a:rPr>
              <a:t>：</a:t>
            </a:r>
            <a:r>
              <a:rPr lang="zh-CN" altLang="zh-CN" sz="8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+event + </a:t>
            </a:r>
            <a:r>
              <a:rPr lang="zh-CN" altLang="zh-CN" sz="8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800" dirty="0">
                <a:solidFill>
                  <a:srgbClr val="6A8759"/>
                </a:solidFill>
                <a:latin typeface="宋体" panose="02010600030101010101" pitchFamily="2" charset="-122"/>
              </a:rPr>
              <a:t>完成</a:t>
            </a:r>
            <a:r>
              <a:rPr lang="zh-CN" altLang="zh-CN" sz="8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319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文本框 12"/>
          <p:cNvSpPr txBox="1">
            <a:spLocks noChangeArrowheads="1"/>
          </p:cNvSpPr>
          <p:nvPr/>
        </p:nvSpPr>
        <p:spPr bwMode="auto">
          <a:xfrm>
            <a:off x="1036526" y="337175"/>
            <a:ext cx="56921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3200" dirty="0" smtClean="0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同步事件</a:t>
            </a:r>
            <a:endParaRPr lang="zh-CN" altLang="en-US" sz="3200" dirty="0">
              <a:solidFill>
                <a:srgbClr val="00479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135" y="298384"/>
            <a:ext cx="662359" cy="6623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065" y="6525454"/>
            <a:ext cx="1441526" cy="1844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465" y="6677854"/>
            <a:ext cx="1441526" cy="1844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865" y="6830254"/>
            <a:ext cx="1441526" cy="1844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265" y="6982654"/>
            <a:ext cx="1441526" cy="184424"/>
          </a:xfrm>
          <a:prstGeom prst="rect">
            <a:avLst/>
          </a:prstGeom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41103" y="1278016"/>
            <a:ext cx="4826962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zh-CN" sz="900" dirty="0">
                <a:solidFill>
                  <a:srgbClr val="BBB529"/>
                </a:solidFill>
                <a:latin typeface="Consolas" panose="020B0609020204030204" pitchFamily="49" charset="0"/>
              </a:rPr>
              <a:t>@Configuration</a:t>
            </a:r>
            <a:br>
              <a:rPr lang="zh-CN" altLang="zh-CN" sz="9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BBB529"/>
                </a:solidFill>
                <a:latin typeface="Consolas" panose="020B0609020204030204" pitchFamily="49" charset="0"/>
              </a:rPr>
              <a:t>@ComponentScan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({</a:t>
            </a:r>
            <a:r>
              <a:rPr lang="zh-CN" altLang="zh-CN" sz="900" dirty="0">
                <a:solidFill>
                  <a:srgbClr val="6A8759"/>
                </a:solidFill>
                <a:latin typeface="Consolas" panose="020B0609020204030204" pitchFamily="49" charset="0"/>
              </a:rPr>
              <a:t>"com.gentlemanqc.spring.event.sync"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b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EventConfig {</a:t>
            </a:r>
            <a:b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900" dirty="0">
                <a:solidFill>
                  <a:srgbClr val="FFC66D"/>
                </a:solidFill>
                <a:latin typeface="Consolas" panose="020B0609020204030204" pitchFamily="49" charset="0"/>
              </a:rPr>
              <a:t>main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(String[] args) 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throws 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Exception {</a:t>
            </a:r>
            <a:b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        AnnotationConfigApplicationContext context = </a:t>
            </a:r>
            <a:endParaRPr lang="en-US" altLang="zh-CN" sz="9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	</a:t>
            </a:r>
            <a:r>
              <a:rPr lang="zh-CN" altLang="zh-CN" sz="9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9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AnnotationConfigApplicationContext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(EventConfig.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DemoPublisher publisher = context.getBean(DemoPublisher.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publisher.published()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context.close()</a:t>
            </a:r>
            <a:r>
              <a:rPr lang="zh-CN" altLang="zh-CN" sz="9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lang="en-US" altLang="zh-CN" sz="900" dirty="0" smtClean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1103" y="3249909"/>
            <a:ext cx="74238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发布</a:t>
            </a:r>
            <a:r>
              <a:rPr lang="en-US" altLang="zh-CN" sz="1000" dirty="0" smtClean="0"/>
              <a:t>event</a:t>
            </a:r>
            <a:r>
              <a:rPr lang="zh-CN" altLang="en-US" sz="1000" dirty="0"/>
              <a:t>：</a:t>
            </a:r>
            <a:r>
              <a:rPr lang="en-US" altLang="zh-CN" sz="1000" dirty="0" err="1" smtClean="0"/>
              <a:t>com.gentlemanqc.spring.event.sync.DemoEvent</a:t>
            </a:r>
            <a:r>
              <a:rPr lang="en-US" altLang="zh-CN" sz="1000" dirty="0" smtClean="0"/>
              <a:t>[source=com.gentlemanqc.spring.event.sync.DemoPublisher@5f0fd5a0]</a:t>
            </a:r>
          </a:p>
          <a:p>
            <a:r>
              <a:rPr lang="en-US" altLang="zh-CN" sz="1000" dirty="0" err="1" smtClean="0"/>
              <a:t>demoListener</a:t>
            </a:r>
            <a:r>
              <a:rPr lang="zh-CN" altLang="en-US" sz="1000" dirty="0" smtClean="0"/>
              <a:t>接收消息：用户付款出现大量失败</a:t>
            </a:r>
            <a:endParaRPr lang="en-US" altLang="zh-CN" sz="1000" dirty="0" smtClean="0"/>
          </a:p>
          <a:p>
            <a:r>
              <a:rPr lang="zh-CN" altLang="en-US" sz="1000" dirty="0" smtClean="0"/>
              <a:t>发布</a:t>
            </a:r>
            <a:r>
              <a:rPr lang="en-US" altLang="zh-CN" sz="1000" dirty="0" smtClean="0"/>
              <a:t>event</a:t>
            </a:r>
            <a:r>
              <a:rPr lang="zh-CN" altLang="en-US" sz="1000" dirty="0"/>
              <a:t>：</a:t>
            </a:r>
            <a:r>
              <a:rPr lang="en-US" altLang="zh-CN" sz="1000" dirty="0" err="1"/>
              <a:t>com.gentlemanqc.spring.event.sync.DemoEvent</a:t>
            </a:r>
            <a:r>
              <a:rPr lang="en-US" altLang="zh-CN" sz="1000" dirty="0"/>
              <a:t>[source=com.gentlemanqc.spring.event.sync.DemoPublisher@5f0fd5a0]</a:t>
            </a:r>
            <a:r>
              <a:rPr lang="zh-CN" altLang="en-US" sz="1000" dirty="0"/>
              <a:t>完成</a:t>
            </a:r>
          </a:p>
        </p:txBody>
      </p:sp>
    </p:spTree>
    <p:extLst>
      <p:ext uri="{BB962C8B-B14F-4D97-AF65-F5344CB8AC3E}">
        <p14:creationId xmlns:p14="http://schemas.microsoft.com/office/powerpoint/2010/main" val="2625348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文本框 12"/>
          <p:cNvSpPr txBox="1">
            <a:spLocks noChangeArrowheads="1"/>
          </p:cNvSpPr>
          <p:nvPr/>
        </p:nvSpPr>
        <p:spPr bwMode="auto">
          <a:xfrm>
            <a:off x="1036526" y="337175"/>
            <a:ext cx="56921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3200" dirty="0" smtClean="0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同步事件</a:t>
            </a:r>
            <a:endParaRPr lang="zh-CN" altLang="en-US" sz="3200" dirty="0">
              <a:solidFill>
                <a:srgbClr val="00479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135" y="298384"/>
            <a:ext cx="662359" cy="6623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065" y="6525454"/>
            <a:ext cx="1441526" cy="1844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465" y="6677854"/>
            <a:ext cx="1441526" cy="1844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865" y="6830254"/>
            <a:ext cx="1441526" cy="1844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265" y="6982654"/>
            <a:ext cx="1441526" cy="184424"/>
          </a:xfrm>
          <a:prstGeom prst="rect">
            <a:avLst/>
          </a:prstGeom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41103" y="1278016"/>
            <a:ext cx="4826962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zh-CN" sz="900" dirty="0">
                <a:solidFill>
                  <a:srgbClr val="BBB529"/>
                </a:solidFill>
                <a:latin typeface="Consolas" panose="020B0609020204030204" pitchFamily="49" charset="0"/>
              </a:rPr>
              <a:t>@Configuration</a:t>
            </a:r>
            <a:br>
              <a:rPr lang="zh-CN" altLang="zh-CN" sz="9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BBB529"/>
                </a:solidFill>
                <a:latin typeface="Consolas" panose="020B0609020204030204" pitchFamily="49" charset="0"/>
              </a:rPr>
              <a:t>@ComponentScan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({</a:t>
            </a:r>
            <a:r>
              <a:rPr lang="zh-CN" altLang="zh-CN" sz="900" dirty="0">
                <a:solidFill>
                  <a:srgbClr val="6A8759"/>
                </a:solidFill>
                <a:latin typeface="Consolas" panose="020B0609020204030204" pitchFamily="49" charset="0"/>
              </a:rPr>
              <a:t>"com.gentlemanqc.spring.event.sync"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b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EventConfig {</a:t>
            </a:r>
            <a:b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900" dirty="0">
                <a:solidFill>
                  <a:srgbClr val="FFC66D"/>
                </a:solidFill>
                <a:latin typeface="Consolas" panose="020B0609020204030204" pitchFamily="49" charset="0"/>
              </a:rPr>
              <a:t>main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(String[] args) 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throws 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Exception {</a:t>
            </a:r>
            <a:b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        AnnotationConfigApplicationContext context = </a:t>
            </a:r>
            <a:endParaRPr lang="en-US" altLang="zh-CN" sz="9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	</a:t>
            </a:r>
            <a:r>
              <a:rPr lang="zh-CN" altLang="zh-CN" sz="9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9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AnnotationConfigApplicationContext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(EventConfig.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DemoPublisher publisher = context.getBean(DemoPublisher.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publisher.published()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context.close()</a:t>
            </a:r>
            <a:r>
              <a:rPr lang="zh-CN" altLang="zh-CN" sz="9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lang="en-US" altLang="zh-CN" sz="900" dirty="0" smtClean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1103" y="3249909"/>
            <a:ext cx="74238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发布</a:t>
            </a:r>
            <a:r>
              <a:rPr lang="en-US" altLang="zh-CN" sz="1000" dirty="0" smtClean="0"/>
              <a:t>event</a:t>
            </a:r>
            <a:r>
              <a:rPr lang="zh-CN" altLang="en-US" sz="1000" dirty="0"/>
              <a:t>：</a:t>
            </a:r>
            <a:r>
              <a:rPr lang="en-US" altLang="zh-CN" sz="1000" dirty="0" err="1" smtClean="0"/>
              <a:t>com.gentlemanqc.spring.event.sync.DemoEvent</a:t>
            </a:r>
            <a:r>
              <a:rPr lang="en-US" altLang="zh-CN" sz="1000" dirty="0" smtClean="0"/>
              <a:t>[source=com.gentlemanqc.spring.event.sync.DemoPublisher@5f0fd5a0]</a:t>
            </a:r>
          </a:p>
          <a:p>
            <a:r>
              <a:rPr lang="en-US" altLang="zh-CN" sz="1000" dirty="0" err="1" smtClean="0"/>
              <a:t>demoListener</a:t>
            </a:r>
            <a:r>
              <a:rPr lang="zh-CN" altLang="en-US" sz="1000" dirty="0" smtClean="0"/>
              <a:t>接收消息：用户付款出现大量失败</a:t>
            </a:r>
            <a:endParaRPr lang="en-US" altLang="zh-CN" sz="1000" dirty="0" smtClean="0"/>
          </a:p>
          <a:p>
            <a:r>
              <a:rPr lang="zh-CN" altLang="en-US" sz="1000" dirty="0" smtClean="0"/>
              <a:t>发布</a:t>
            </a:r>
            <a:r>
              <a:rPr lang="en-US" altLang="zh-CN" sz="1000" dirty="0" smtClean="0"/>
              <a:t>event</a:t>
            </a:r>
            <a:r>
              <a:rPr lang="zh-CN" altLang="en-US" sz="1000" dirty="0"/>
              <a:t>：</a:t>
            </a:r>
            <a:r>
              <a:rPr lang="en-US" altLang="zh-CN" sz="1000" dirty="0" err="1"/>
              <a:t>com.gentlemanqc.spring.event.sync.DemoEvent</a:t>
            </a:r>
            <a:r>
              <a:rPr lang="en-US" altLang="zh-CN" sz="1000" dirty="0"/>
              <a:t>[source=com.gentlemanqc.spring.event.sync.DemoPublisher@5f0fd5a0]</a:t>
            </a:r>
            <a:r>
              <a:rPr lang="zh-CN" altLang="en-US" sz="1000" dirty="0"/>
              <a:t>完成</a:t>
            </a:r>
          </a:p>
        </p:txBody>
      </p:sp>
    </p:spTree>
    <p:extLst>
      <p:ext uri="{BB962C8B-B14F-4D97-AF65-F5344CB8AC3E}">
        <p14:creationId xmlns:p14="http://schemas.microsoft.com/office/powerpoint/2010/main" val="4247669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文本框 12"/>
          <p:cNvSpPr txBox="1">
            <a:spLocks noChangeArrowheads="1"/>
          </p:cNvSpPr>
          <p:nvPr/>
        </p:nvSpPr>
        <p:spPr bwMode="auto">
          <a:xfrm>
            <a:off x="1036526" y="337175"/>
            <a:ext cx="56921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3200" dirty="0" smtClean="0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异步</a:t>
            </a:r>
            <a:r>
              <a:rPr lang="zh-CN" altLang="en-US" sz="3200" dirty="0" smtClean="0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lang="zh-CN" altLang="en-US" sz="3200" dirty="0">
              <a:solidFill>
                <a:srgbClr val="00479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135" y="298384"/>
            <a:ext cx="662359" cy="6623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065" y="6525454"/>
            <a:ext cx="1441526" cy="1844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465" y="6677854"/>
            <a:ext cx="1441526" cy="1844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865" y="6830254"/>
            <a:ext cx="1441526" cy="1844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265" y="6982654"/>
            <a:ext cx="1441526" cy="184424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26465" y="1021130"/>
            <a:ext cx="3852337" cy="36317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DemoEvent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extends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ApplicationEvent </a:t>
            </a:r>
            <a:r>
              <a:rPr lang="zh-CN" altLang="zh-CN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endParaRPr lang="en-US" altLang="zh-CN" sz="10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private static final long </a:t>
            </a:r>
            <a:r>
              <a:rPr lang="zh-CN" altLang="zh-CN" sz="1000" i="1" dirty="0">
                <a:solidFill>
                  <a:srgbClr val="9876AA"/>
                </a:solidFill>
                <a:latin typeface="Consolas" panose="020B0609020204030204" pitchFamily="49" charset="0"/>
              </a:rPr>
              <a:t>serialVersionUID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000" dirty="0">
                <a:solidFill>
                  <a:srgbClr val="6897BB"/>
                </a:solidFill>
                <a:latin typeface="Consolas" panose="020B0609020204030204" pitchFamily="49" charset="0"/>
              </a:rPr>
              <a:t>1L</a:t>
            </a:r>
            <a:r>
              <a:rPr lang="zh-CN" altLang="zh-CN" sz="1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endParaRPr lang="en-US" altLang="zh-CN" sz="1000" dirty="0" smtClean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r>
              <a:rPr lang="zh-CN" altLang="zh-CN" sz="1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000" dirty="0">
                <a:solidFill>
                  <a:srgbClr val="9876AA"/>
                </a:solidFill>
                <a:latin typeface="Consolas" panose="020B0609020204030204" pitchFamily="49" charset="0"/>
              </a:rPr>
              <a:t>msg</a:t>
            </a:r>
            <a:r>
              <a:rPr lang="zh-CN" altLang="zh-CN" sz="1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endParaRPr lang="en-US" altLang="zh-CN" sz="1000" dirty="0" smtClean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r>
              <a:rPr lang="zh-CN" altLang="zh-CN" sz="1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000" dirty="0">
                <a:solidFill>
                  <a:srgbClr val="FFC66D"/>
                </a:solidFill>
                <a:latin typeface="Consolas" panose="020B0609020204030204" pitchFamily="49" charset="0"/>
              </a:rPr>
              <a:t>sysLog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   System.</a:t>
            </a:r>
            <a:r>
              <a:rPr lang="zh-CN" altLang="zh-CN" sz="1000" i="1" dirty="0">
                <a:solidFill>
                  <a:srgbClr val="9876A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000" dirty="0">
                <a:solidFill>
                  <a:srgbClr val="9876AA"/>
                </a:solidFill>
                <a:latin typeface="Consolas" panose="020B0609020204030204" pitchFamily="49" charset="0"/>
              </a:rPr>
              <a:t>msg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en-US" altLang="zh-CN" sz="10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r>
              <a:rPr lang="zh-CN" altLang="zh-CN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000" dirty="0">
                <a:solidFill>
                  <a:srgbClr val="FFC66D"/>
                </a:solidFill>
                <a:latin typeface="Consolas" panose="020B0609020204030204" pitchFamily="49" charset="0"/>
              </a:rPr>
              <a:t>DemoEvent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(Object source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String msg) {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super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(source)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    this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.setMsg(msg)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en-US" altLang="zh-CN" sz="10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r>
              <a:rPr lang="zh-CN" altLang="zh-CN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000" dirty="0">
                <a:solidFill>
                  <a:srgbClr val="FFC66D"/>
                </a:solidFill>
                <a:latin typeface="Consolas" panose="020B0609020204030204" pitchFamily="49" charset="0"/>
              </a:rPr>
              <a:t>getMsg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000" dirty="0">
                <a:solidFill>
                  <a:srgbClr val="9876AA"/>
                </a:solidFill>
                <a:latin typeface="Consolas" panose="020B0609020204030204" pitchFamily="49" charset="0"/>
              </a:rPr>
              <a:t>msg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en-US" altLang="zh-CN" sz="10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r>
              <a:rPr lang="zh-CN" altLang="zh-CN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000" dirty="0">
                <a:solidFill>
                  <a:srgbClr val="FFC66D"/>
                </a:solidFill>
                <a:latin typeface="Consolas" panose="020B0609020204030204" pitchFamily="49" charset="0"/>
              </a:rPr>
              <a:t>setMsg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(String msg) {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000" dirty="0">
                <a:solidFill>
                  <a:srgbClr val="9876AA"/>
                </a:solidFill>
                <a:latin typeface="Consolas" panose="020B0609020204030204" pitchFamily="49" charset="0"/>
              </a:rPr>
              <a:t>msg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= msg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54558" y="2844469"/>
            <a:ext cx="4055919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zh-CN" sz="800" dirty="0">
                <a:solidFill>
                  <a:srgbClr val="BBB529"/>
                </a:solidFill>
                <a:latin typeface="Consolas" panose="020B0609020204030204" pitchFamily="49" charset="0"/>
              </a:rPr>
              <a:t>@Component</a:t>
            </a:r>
            <a:br>
              <a:rPr lang="zh-CN" altLang="zh-CN" sz="8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DemoListener3</a:t>
            </a:r>
            <a:r>
              <a:rPr lang="zh-CN" altLang="zh-CN" sz="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endParaRPr lang="en-US" altLang="zh-CN" sz="8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800" dirty="0" smtClean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zh-CN" altLang="zh-CN" sz="800" dirty="0">
                <a:solidFill>
                  <a:srgbClr val="BBB529"/>
                </a:solidFill>
                <a:latin typeface="Consolas" panose="020B0609020204030204" pitchFamily="49" charset="0"/>
              </a:rPr>
              <a:t>EventListener</a:t>
            </a:r>
            <a:br>
              <a:rPr lang="zh-CN" altLang="zh-CN" sz="8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BBB529"/>
                </a:solidFill>
                <a:latin typeface="Consolas" panose="020B0609020204030204" pitchFamily="49" charset="0"/>
              </a:rPr>
              <a:t>    @Async</a:t>
            </a:r>
            <a:br>
              <a:rPr lang="zh-CN" altLang="zh-CN" sz="8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800" dirty="0">
                <a:solidFill>
                  <a:srgbClr val="FFC66D"/>
                </a:solidFill>
                <a:latin typeface="Consolas" panose="020B0609020204030204" pitchFamily="49" charset="0"/>
              </a:rPr>
              <a:t>onApplicationEvent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(DemoEvent event) </a:t>
            </a:r>
            <a:r>
              <a:rPr lang="en-US" altLang="zh-CN" sz="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throws Exception</a:t>
            </a:r>
            <a:r>
              <a:rPr lang="zh-CN" altLang="zh-CN" sz="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800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Thread.</a:t>
            </a:r>
            <a:r>
              <a:rPr lang="zh-CN" altLang="zh-CN" sz="800" i="1" dirty="0">
                <a:solidFill>
                  <a:srgbClr val="A9B7C6"/>
                </a:solidFill>
                <a:latin typeface="Consolas" panose="020B0609020204030204" pitchFamily="49" charset="0"/>
              </a:rPr>
              <a:t>sleep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800" dirty="0">
                <a:solidFill>
                  <a:srgbClr val="6897BB"/>
                </a:solidFill>
                <a:latin typeface="Consolas" panose="020B0609020204030204" pitchFamily="49" charset="0"/>
              </a:rPr>
              <a:t>2000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8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        String msg = event.getMsg()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System.</a:t>
            </a:r>
            <a:r>
              <a:rPr lang="zh-CN" altLang="zh-CN" sz="800" i="1" dirty="0">
                <a:solidFill>
                  <a:srgbClr val="9876A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.println</a:t>
            </a:r>
            <a:r>
              <a:rPr lang="zh-CN" altLang="zh-CN" sz="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8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“demoListener</a:t>
            </a:r>
            <a:r>
              <a:rPr lang="en-US" altLang="zh-CN" sz="8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3</a:t>
            </a:r>
            <a:r>
              <a:rPr lang="zh-CN" altLang="en-US" sz="8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接收</a:t>
            </a:r>
            <a:r>
              <a:rPr lang="zh-CN" altLang="zh-CN" sz="800" dirty="0" smtClean="0">
                <a:solidFill>
                  <a:srgbClr val="6A8759"/>
                </a:solidFill>
                <a:latin typeface="宋体" panose="02010600030101010101" pitchFamily="2" charset="-122"/>
              </a:rPr>
              <a:t>消息</a:t>
            </a:r>
            <a:r>
              <a:rPr lang="zh-CN" altLang="zh-CN" sz="800" dirty="0">
                <a:solidFill>
                  <a:srgbClr val="6A8759"/>
                </a:solidFill>
                <a:latin typeface="宋体" panose="02010600030101010101" pitchFamily="2" charset="-122"/>
              </a:rPr>
              <a:t>：</a:t>
            </a:r>
            <a:r>
              <a:rPr lang="zh-CN" altLang="zh-CN" sz="8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+msg)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54558" y="1021130"/>
            <a:ext cx="4059934" cy="169277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zh-CN" sz="800" dirty="0">
                <a:solidFill>
                  <a:srgbClr val="BBB529"/>
                </a:solidFill>
                <a:latin typeface="Consolas" panose="020B0609020204030204" pitchFamily="49" charset="0"/>
              </a:rPr>
              <a:t>@Component</a:t>
            </a:r>
            <a:br>
              <a:rPr lang="zh-CN" altLang="zh-CN" sz="8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DemoPublisher {</a:t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800" dirty="0">
                <a:solidFill>
                  <a:srgbClr val="BBB529"/>
                </a:solidFill>
                <a:latin typeface="Consolas" panose="020B0609020204030204" pitchFamily="49" charset="0"/>
              </a:rPr>
              <a:t>@Autowired</a:t>
            </a:r>
            <a:br>
              <a:rPr lang="zh-CN" altLang="zh-CN" sz="8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ApplicationContext </a:t>
            </a:r>
            <a:r>
              <a:rPr lang="zh-CN" altLang="zh-CN" sz="800" dirty="0">
                <a:solidFill>
                  <a:srgbClr val="9876AA"/>
                </a:solidFill>
                <a:latin typeface="Consolas" panose="020B0609020204030204" pitchFamily="49" charset="0"/>
              </a:rPr>
              <a:t>context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    public void </a:t>
            </a:r>
            <a:r>
              <a:rPr lang="zh-CN" altLang="zh-CN" sz="800" dirty="0">
                <a:solidFill>
                  <a:srgbClr val="FFC66D"/>
                </a:solidFill>
                <a:latin typeface="Consolas" panose="020B0609020204030204" pitchFamily="49" charset="0"/>
              </a:rPr>
              <a:t>published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        DemoEvent event = 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DemoEvent(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this, </a:t>
            </a:r>
            <a:r>
              <a:rPr lang="zh-CN" altLang="zh-CN" sz="8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800" dirty="0">
                <a:solidFill>
                  <a:srgbClr val="6A8759"/>
                </a:solidFill>
                <a:latin typeface="宋体" panose="02010600030101010101" pitchFamily="2" charset="-122"/>
              </a:rPr>
              <a:t>用户付款出现大量</a:t>
            </a:r>
            <a:r>
              <a:rPr lang="zh-CN" altLang="zh-CN" sz="800" dirty="0" smtClean="0">
                <a:solidFill>
                  <a:srgbClr val="6A8759"/>
                </a:solidFill>
                <a:latin typeface="宋体" panose="02010600030101010101" pitchFamily="2" charset="-122"/>
              </a:rPr>
              <a:t>失败</a:t>
            </a:r>
            <a:r>
              <a:rPr lang="zh-CN" altLang="zh-CN" sz="8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System.</a:t>
            </a:r>
            <a:r>
              <a:rPr lang="zh-CN" altLang="zh-CN" sz="800" i="1" dirty="0">
                <a:solidFill>
                  <a:srgbClr val="9876A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8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800" dirty="0">
                <a:solidFill>
                  <a:srgbClr val="6A8759"/>
                </a:solidFill>
                <a:latin typeface="宋体" panose="02010600030101010101" pitchFamily="2" charset="-122"/>
              </a:rPr>
              <a:t>发部</a:t>
            </a:r>
            <a:r>
              <a:rPr lang="zh-CN" altLang="zh-CN" sz="800" dirty="0">
                <a:solidFill>
                  <a:srgbClr val="6A8759"/>
                </a:solidFill>
                <a:latin typeface="Consolas" panose="020B0609020204030204" pitchFamily="49" charset="0"/>
              </a:rPr>
              <a:t>event</a:t>
            </a:r>
            <a:r>
              <a:rPr lang="zh-CN" altLang="zh-CN" sz="800" dirty="0">
                <a:solidFill>
                  <a:srgbClr val="6A8759"/>
                </a:solidFill>
                <a:latin typeface="宋体" panose="02010600030101010101" pitchFamily="2" charset="-122"/>
              </a:rPr>
              <a:t>：</a:t>
            </a:r>
            <a:r>
              <a:rPr lang="zh-CN" altLang="zh-CN" sz="8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+event)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800" dirty="0">
                <a:solidFill>
                  <a:srgbClr val="9876AA"/>
                </a:solidFill>
                <a:latin typeface="Consolas" panose="020B0609020204030204" pitchFamily="49" charset="0"/>
              </a:rPr>
              <a:t>context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.publishEvent(event)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System.</a:t>
            </a:r>
            <a:r>
              <a:rPr lang="zh-CN" altLang="zh-CN" sz="800" i="1" dirty="0">
                <a:solidFill>
                  <a:srgbClr val="9876A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8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800" dirty="0">
                <a:solidFill>
                  <a:srgbClr val="6A8759"/>
                </a:solidFill>
                <a:latin typeface="宋体" panose="02010600030101010101" pitchFamily="2" charset="-122"/>
              </a:rPr>
              <a:t>发部</a:t>
            </a:r>
            <a:r>
              <a:rPr lang="zh-CN" altLang="zh-CN" sz="800" dirty="0">
                <a:solidFill>
                  <a:srgbClr val="6A8759"/>
                </a:solidFill>
                <a:latin typeface="Consolas" panose="020B0609020204030204" pitchFamily="49" charset="0"/>
              </a:rPr>
              <a:t>event</a:t>
            </a:r>
            <a:r>
              <a:rPr lang="zh-CN" altLang="zh-CN" sz="800" dirty="0">
                <a:solidFill>
                  <a:srgbClr val="6A8759"/>
                </a:solidFill>
                <a:latin typeface="宋体" panose="02010600030101010101" pitchFamily="2" charset="-122"/>
              </a:rPr>
              <a:t>：</a:t>
            </a:r>
            <a:r>
              <a:rPr lang="zh-CN" altLang="zh-CN" sz="8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+event + </a:t>
            </a:r>
            <a:r>
              <a:rPr lang="zh-CN" altLang="zh-CN" sz="8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800" dirty="0">
                <a:solidFill>
                  <a:srgbClr val="6A8759"/>
                </a:solidFill>
                <a:latin typeface="宋体" panose="02010600030101010101" pitchFamily="2" charset="-122"/>
              </a:rPr>
              <a:t>完成</a:t>
            </a:r>
            <a:r>
              <a:rPr lang="zh-CN" altLang="zh-CN" sz="8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485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文本框 12"/>
          <p:cNvSpPr txBox="1">
            <a:spLocks noChangeArrowheads="1"/>
          </p:cNvSpPr>
          <p:nvPr/>
        </p:nvSpPr>
        <p:spPr bwMode="auto">
          <a:xfrm>
            <a:off x="1036526" y="337175"/>
            <a:ext cx="56921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3200" dirty="0" smtClean="0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异</a:t>
            </a:r>
            <a:r>
              <a:rPr lang="zh-CN" altLang="en-US" sz="3200" dirty="0" smtClean="0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步事件</a:t>
            </a:r>
            <a:endParaRPr lang="zh-CN" altLang="en-US" sz="3200" dirty="0">
              <a:solidFill>
                <a:srgbClr val="00479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135" y="298384"/>
            <a:ext cx="662359" cy="6623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065" y="6525454"/>
            <a:ext cx="1441526" cy="1844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465" y="6677854"/>
            <a:ext cx="1441526" cy="1844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865" y="6830254"/>
            <a:ext cx="1441526" cy="1844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265" y="6982654"/>
            <a:ext cx="1441526" cy="184424"/>
          </a:xfrm>
          <a:prstGeom prst="rect">
            <a:avLst/>
          </a:prstGeom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41103" y="1058522"/>
            <a:ext cx="6412333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zh-CN" sz="800" dirty="0">
                <a:solidFill>
                  <a:srgbClr val="BBB529"/>
                </a:solidFill>
                <a:latin typeface="Consolas" panose="020B0609020204030204" pitchFamily="49" charset="0"/>
              </a:rPr>
              <a:t>@Configuration</a:t>
            </a:r>
            <a:br>
              <a:rPr lang="zh-CN" altLang="zh-CN" sz="8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BBB529"/>
                </a:solidFill>
                <a:latin typeface="Consolas" panose="020B0609020204030204" pitchFamily="49" charset="0"/>
              </a:rPr>
              <a:t>@ComponentScan</a:t>
            </a:r>
            <a:r>
              <a:rPr lang="zh-CN" altLang="zh-CN" sz="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({</a:t>
            </a:r>
            <a:r>
              <a:rPr lang="zh-CN" altLang="zh-CN" sz="8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“com</a:t>
            </a:r>
            <a:r>
              <a:rPr lang="zh-CN" altLang="zh-CN" sz="800" dirty="0">
                <a:solidFill>
                  <a:srgbClr val="6A8759"/>
                </a:solidFill>
                <a:latin typeface="Consolas" panose="020B0609020204030204" pitchFamily="49" charset="0"/>
              </a:rPr>
              <a:t>.gentlemanqc.spring.event.</a:t>
            </a:r>
            <a:r>
              <a:rPr lang="zh-CN" altLang="zh-CN" sz="8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async”</a:t>
            </a:r>
            <a:r>
              <a:rPr lang="zh-CN" altLang="zh-CN" sz="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zh-CN" altLang="zh-CN" sz="800" dirty="0" smtClean="0">
                <a:solidFill>
                  <a:srgbClr val="BBB529"/>
                </a:solidFill>
                <a:latin typeface="Consolas" panose="020B0609020204030204" pitchFamily="49" charset="0"/>
              </a:rPr>
              <a:t>EnableAsync</a:t>
            </a:r>
            <a:r>
              <a:rPr lang="zh-CN" altLang="zh-CN" sz="8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800" dirty="0" smtClean="0">
                <a:solidFill>
                  <a:srgbClr val="808080"/>
                </a:solidFill>
                <a:latin typeface="宋体" panose="02010600030101010101" pitchFamily="2" charset="-122"/>
              </a:rPr>
              <a:t>使用</a:t>
            </a:r>
            <a:r>
              <a:rPr lang="en-US" altLang="zh-CN" sz="800" dirty="0" smtClean="0">
                <a:solidFill>
                  <a:srgbClr val="808080"/>
                </a:solidFill>
                <a:latin typeface="宋体" panose="02010600030101010101" pitchFamily="2" charset="-122"/>
              </a:rPr>
              <a:t>@</a:t>
            </a:r>
            <a:r>
              <a:rPr lang="en-US" altLang="zh-CN" sz="800" dirty="0" err="1" smtClean="0">
                <a:solidFill>
                  <a:srgbClr val="808080"/>
                </a:solidFill>
                <a:latin typeface="宋体" panose="02010600030101010101" pitchFamily="2" charset="-122"/>
              </a:rPr>
              <a:t>Async</a:t>
            </a:r>
            <a:r>
              <a:rPr lang="zh-CN" altLang="en-US" sz="800" dirty="0" smtClean="0">
                <a:solidFill>
                  <a:srgbClr val="808080"/>
                </a:solidFill>
                <a:latin typeface="宋体" panose="02010600030101010101" pitchFamily="2" charset="-122"/>
              </a:rPr>
              <a:t>必须提供</a:t>
            </a:r>
            <a:r>
              <a:rPr lang="en-US" altLang="zh-CN" sz="800" dirty="0" err="1" smtClean="0">
                <a:solidFill>
                  <a:srgbClr val="808080"/>
                </a:solidFill>
                <a:latin typeface="宋体" panose="02010600030101010101" pitchFamily="2" charset="-122"/>
              </a:rPr>
              <a:t>taskExecutor</a:t>
            </a:r>
            <a:r>
              <a:rPr lang="zh-CN" altLang="en-US" sz="800" dirty="0" smtClean="0">
                <a:solidFill>
                  <a:srgbClr val="808080"/>
                </a:solidFill>
                <a:latin typeface="宋体" panose="02010600030101010101" pitchFamily="2" charset="-122"/>
              </a:rPr>
              <a:t>，所以实现</a:t>
            </a:r>
            <a:r>
              <a:rPr lang="zh-CN" altLang="zh-CN" sz="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AsyncConfigurer</a:t>
            </a:r>
            <a:r>
              <a:rPr lang="zh-CN" altLang="en-US" sz="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接口</a:t>
            </a:r>
            <a:r>
              <a:rPr lang="zh-CN" altLang="zh-CN" sz="800" dirty="0">
                <a:solidFill>
                  <a:srgbClr val="BBB529"/>
                </a:solidFill>
                <a:latin typeface="Consolas" panose="020B0609020204030204" pitchFamily="49" charset="0"/>
              </a:rPr>
              <a:t/>
            </a:r>
            <a:br>
              <a:rPr lang="zh-CN" altLang="zh-CN" sz="8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EventConfig 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implements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AsyncConfigurer </a:t>
            </a:r>
            <a:r>
              <a:rPr lang="zh-CN" altLang="zh-CN" sz="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endParaRPr lang="en-US" altLang="zh-CN" sz="8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800" dirty="0" smtClean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zh-CN" altLang="zh-CN" sz="800" dirty="0">
                <a:solidFill>
                  <a:srgbClr val="BBB529"/>
                </a:solidFill>
                <a:latin typeface="Consolas" panose="020B0609020204030204" pitchFamily="49" charset="0"/>
              </a:rPr>
              <a:t>Override</a:t>
            </a:r>
            <a:br>
              <a:rPr lang="zh-CN" altLang="zh-CN" sz="8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Executor </a:t>
            </a:r>
            <a:r>
              <a:rPr lang="zh-CN" altLang="zh-CN" sz="800" dirty="0">
                <a:solidFill>
                  <a:srgbClr val="FFC66D"/>
                </a:solidFill>
                <a:latin typeface="Consolas" panose="020B0609020204030204" pitchFamily="49" charset="0"/>
              </a:rPr>
              <a:t>getAsyncExecutor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        ThreadPoolTaskExecutor taskExecutor = 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ThreadPoolTaskExecutor()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taskExecutor.setCorePoolSize(</a:t>
            </a:r>
            <a:r>
              <a:rPr lang="zh-CN" altLang="zh-CN" sz="800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taskExecutor.setMaxPoolSize(</a:t>
            </a:r>
            <a:r>
              <a:rPr lang="zh-CN" altLang="zh-CN" sz="800" dirty="0">
                <a:solidFill>
                  <a:srgbClr val="6897BB"/>
                </a:solidFill>
                <a:latin typeface="Consolas" panose="020B0609020204030204" pitchFamily="49" charset="0"/>
              </a:rPr>
              <a:t>80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taskExecutor.setQueueCapacity(</a:t>
            </a:r>
            <a:r>
              <a:rPr lang="zh-CN" altLang="zh-CN" sz="800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taskExecutor.initialize()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        return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taskExecutor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800" dirty="0">
                <a:solidFill>
                  <a:srgbClr val="FFC66D"/>
                </a:solidFill>
                <a:latin typeface="Consolas" panose="020B0609020204030204" pitchFamily="49" charset="0"/>
              </a:rPr>
              <a:t>main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(String[] args) 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throws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Exception {</a:t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        AnnotationConfigApplicationContext context = 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AnnotationConfigApplicationContext(EventConfig.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DemoPublisher publisher = context.getBean(DemoPublisher.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publisher.published()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context.close()</a:t>
            </a:r>
            <a:r>
              <a:rPr lang="zh-CN" altLang="zh-CN" sz="8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800" dirty="0">
                <a:solidFill>
                  <a:srgbClr val="808080"/>
                </a:solidFill>
                <a:latin typeface="宋体" panose="02010600030101010101" pitchFamily="2" charset="-122"/>
              </a:rPr>
              <a:t/>
            </a:r>
            <a:br>
              <a:rPr lang="zh-CN" altLang="zh-CN" sz="800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800" dirty="0">
                <a:solidFill>
                  <a:srgbClr val="80808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199" y="3957068"/>
            <a:ext cx="85966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发布</a:t>
            </a:r>
            <a:r>
              <a:rPr lang="zh-CN" altLang="zh-CN" sz="1000" dirty="0" smtClean="0"/>
              <a:t>event</a:t>
            </a:r>
            <a:r>
              <a:rPr lang="zh-CN" altLang="zh-CN" sz="1000" dirty="0"/>
              <a:t>：com.gentlemanqc.spring.event.async.DemoEvent[source=com.gentlemanqc.spring.event.async.DemoPublisher@4ae9cfc1]</a:t>
            </a:r>
            <a:br>
              <a:rPr lang="zh-CN" altLang="zh-CN" sz="1000" dirty="0"/>
            </a:br>
            <a:r>
              <a:rPr lang="zh-CN" altLang="en-US" sz="1000" dirty="0"/>
              <a:t>发布</a:t>
            </a:r>
            <a:r>
              <a:rPr lang="zh-CN" altLang="zh-CN" sz="1000" dirty="0" smtClean="0"/>
              <a:t>event</a:t>
            </a:r>
            <a:r>
              <a:rPr lang="zh-CN" altLang="zh-CN" sz="1000" dirty="0"/>
              <a:t>：com.gentlemanqc.spring.event.async.DemoEvent[source=com.gentlemanqc.spring.event.async.DemoPublisher@4ae9cfc1]</a:t>
            </a:r>
            <a:r>
              <a:rPr lang="zh-CN" altLang="zh-CN" sz="1000" dirty="0" smtClean="0"/>
              <a:t>完成</a:t>
            </a:r>
            <a:r>
              <a:rPr lang="zh-CN" altLang="zh-CN" sz="1000" dirty="0"/>
              <a:t/>
            </a:r>
            <a:br>
              <a:rPr lang="zh-CN" altLang="zh-CN" sz="1000" dirty="0"/>
            </a:br>
            <a:r>
              <a:rPr lang="zh-CN" altLang="zh-CN" sz="1000" dirty="0"/>
              <a:t>demoListener</a:t>
            </a:r>
            <a:r>
              <a:rPr lang="zh-CN" altLang="zh-CN" sz="1000" dirty="0" smtClean="0"/>
              <a:t>3</a:t>
            </a:r>
            <a:r>
              <a:rPr lang="zh-CN" altLang="en-US" sz="1000" dirty="0"/>
              <a:t>接收</a:t>
            </a:r>
            <a:r>
              <a:rPr lang="zh-CN" altLang="zh-CN" sz="1000" dirty="0" smtClean="0"/>
              <a:t>消息：</a:t>
            </a:r>
            <a:r>
              <a:rPr lang="zh-CN" altLang="en-US" sz="1000" dirty="0"/>
              <a:t>用户付款出现大量失败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3992760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文本框 12"/>
          <p:cNvSpPr txBox="1">
            <a:spLocks noChangeArrowheads="1"/>
          </p:cNvSpPr>
          <p:nvPr/>
        </p:nvSpPr>
        <p:spPr bwMode="auto">
          <a:xfrm>
            <a:off x="1036526" y="337175"/>
            <a:ext cx="56921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类图</a:t>
            </a:r>
            <a:endParaRPr lang="zh-CN" altLang="en-US" sz="3200" dirty="0">
              <a:solidFill>
                <a:srgbClr val="00479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135" y="298384"/>
            <a:ext cx="662359" cy="6623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065" y="6525454"/>
            <a:ext cx="1441526" cy="1844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465" y="6677854"/>
            <a:ext cx="1441526" cy="1844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865" y="6830254"/>
            <a:ext cx="1441526" cy="1844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265" y="6982654"/>
            <a:ext cx="1441526" cy="18442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494" y="960743"/>
            <a:ext cx="6752512" cy="370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30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文本框 12"/>
          <p:cNvSpPr txBox="1">
            <a:spLocks noChangeArrowheads="1"/>
          </p:cNvSpPr>
          <p:nvPr/>
        </p:nvSpPr>
        <p:spPr bwMode="auto">
          <a:xfrm>
            <a:off x="1036526" y="337175"/>
            <a:ext cx="56921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初始化时</a:t>
            </a:r>
            <a:r>
              <a:rPr lang="zh-CN" altLang="en-US" sz="3200" dirty="0" smtClean="0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类图</a:t>
            </a:r>
            <a:endParaRPr lang="zh-CN" altLang="en-US" sz="3200" dirty="0">
              <a:solidFill>
                <a:srgbClr val="00479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135" y="298384"/>
            <a:ext cx="662359" cy="6623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065" y="6525454"/>
            <a:ext cx="1441526" cy="1844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465" y="6677854"/>
            <a:ext cx="1441526" cy="1844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865" y="6830254"/>
            <a:ext cx="1441526" cy="1844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265" y="6982654"/>
            <a:ext cx="1441526" cy="18442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494" y="921950"/>
            <a:ext cx="7822405" cy="376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文本框 12"/>
          <p:cNvSpPr txBox="1">
            <a:spLocks noChangeArrowheads="1"/>
          </p:cNvSpPr>
          <p:nvPr/>
        </p:nvSpPr>
        <p:spPr bwMode="auto">
          <a:xfrm>
            <a:off x="1036526" y="337175"/>
            <a:ext cx="56921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通知时</a:t>
            </a:r>
            <a:r>
              <a:rPr lang="zh-CN" altLang="en-US" sz="3200" dirty="0" smtClean="0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类图</a:t>
            </a:r>
            <a:endParaRPr lang="zh-CN" altLang="en-US" sz="3200" dirty="0">
              <a:solidFill>
                <a:srgbClr val="00479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135" y="298384"/>
            <a:ext cx="662359" cy="6623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065" y="6525454"/>
            <a:ext cx="1441526" cy="1844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465" y="6677854"/>
            <a:ext cx="1441526" cy="1844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865" y="6830254"/>
            <a:ext cx="1441526" cy="1844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265" y="6982654"/>
            <a:ext cx="1441526" cy="1844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526" y="960743"/>
            <a:ext cx="7611637" cy="369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72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 rot="19275804">
            <a:off x="7422064" y="-446589"/>
            <a:ext cx="2474912" cy="1457326"/>
          </a:xfrm>
          <a:prstGeom prst="rect">
            <a:avLst/>
          </a:prstGeom>
          <a:solidFill>
            <a:srgbClr val="00479D"/>
          </a:solidFill>
          <a:ln>
            <a:solidFill>
              <a:srgbClr val="004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2" name="原创设计师QQ598969553      _3"/>
          <p:cNvSpPr>
            <a:spLocks noChangeArrowheads="1"/>
          </p:cNvSpPr>
          <p:nvPr/>
        </p:nvSpPr>
        <p:spPr bwMode="auto">
          <a:xfrm>
            <a:off x="7757026" y="429712"/>
            <a:ext cx="1282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目     录     </a:t>
            </a:r>
            <a:endParaRPr lang="en-US" altLang="zh-CN" sz="20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原创设计师QQ598969553      _5"/>
          <p:cNvSpPr>
            <a:spLocks noChangeArrowheads="1"/>
          </p:cNvSpPr>
          <p:nvPr/>
        </p:nvSpPr>
        <p:spPr bwMode="auto">
          <a:xfrm>
            <a:off x="7696701" y="742449"/>
            <a:ext cx="10922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CONTENTS</a:t>
            </a:r>
            <a:r>
              <a:rPr lang="zh-CN" altLang="en-US" sz="15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lang="en-US" altLang="zh-CN" sz="15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62367" y="2570783"/>
            <a:ext cx="2374310" cy="504825"/>
          </a:xfrm>
          <a:prstGeom prst="rect">
            <a:avLst/>
          </a:prstGeom>
        </p:spPr>
        <p:txBody>
          <a:bodyPr/>
          <a:lstStyle>
            <a:lvl1pPr marL="171450" indent="-17145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buFont typeface="Arial" charset="0"/>
              <a:buNone/>
            </a:pPr>
            <a:r>
              <a:rPr lang="zh-CN" altLang="en-US" sz="1800" kern="0" dirty="0" smtClean="0">
                <a:solidFill>
                  <a:srgbClr val="00479D"/>
                </a:solidFill>
                <a:latin typeface="Microsoft YaHei" charset="-122"/>
                <a:ea typeface="Microsoft YaHei" charset="-122"/>
                <a:cs typeface="Microsoft YaHei" charset="-122"/>
              </a:rPr>
              <a:t>观察者模式</a:t>
            </a:r>
            <a:endParaRPr lang="zh-CN" altLang="en-US" sz="1800" kern="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62366" y="2086356"/>
            <a:ext cx="2374310" cy="1311259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2366" y="1756683"/>
            <a:ext cx="571888" cy="571888"/>
          </a:xfrm>
          <a:prstGeom prst="rect">
            <a:avLst/>
          </a:prstGeom>
        </p:spPr>
      </p:pic>
      <p:sp>
        <p:nvSpPr>
          <p:cNvPr id="22" name="内容占位符 2"/>
          <p:cNvSpPr txBox="1">
            <a:spLocks/>
          </p:cNvSpPr>
          <p:nvPr/>
        </p:nvSpPr>
        <p:spPr>
          <a:xfrm>
            <a:off x="3090064" y="2570783"/>
            <a:ext cx="2549224" cy="504825"/>
          </a:xfrm>
          <a:prstGeom prst="rect">
            <a:avLst/>
          </a:prstGeom>
        </p:spPr>
        <p:txBody>
          <a:bodyPr/>
          <a:lstStyle>
            <a:lvl1pPr marL="171450" indent="-17145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buFont typeface="Arial" charset="0"/>
              <a:buNone/>
            </a:pPr>
            <a:r>
              <a:rPr lang="en-US" altLang="zh-CN" sz="1800" kern="0" dirty="0" smtClean="0">
                <a:solidFill>
                  <a:srgbClr val="00479D"/>
                </a:solidFill>
                <a:latin typeface="Microsoft YaHei" charset="-122"/>
                <a:ea typeface="Microsoft YaHei" charset="-122"/>
                <a:cs typeface="Microsoft YaHei" charset="-122"/>
              </a:rPr>
              <a:t>Spring</a:t>
            </a:r>
            <a:r>
              <a:rPr lang="zh-CN" altLang="en-US" sz="1800" kern="0" dirty="0">
                <a:solidFill>
                  <a:srgbClr val="00479D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事件机制</a:t>
            </a:r>
            <a:endParaRPr lang="zh-CN" altLang="en-US" sz="1800" kern="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090063" y="2086356"/>
            <a:ext cx="2491270" cy="1311259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90063" y="1756683"/>
            <a:ext cx="571888" cy="571888"/>
          </a:xfrm>
          <a:prstGeom prst="rect">
            <a:avLst/>
          </a:prstGeom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5992677" y="2570783"/>
            <a:ext cx="2549224" cy="504825"/>
          </a:xfrm>
          <a:prstGeom prst="rect">
            <a:avLst/>
          </a:prstGeom>
        </p:spPr>
        <p:txBody>
          <a:bodyPr/>
          <a:lstStyle>
            <a:lvl1pPr marL="171450" indent="-17145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buFont typeface="Arial" charset="0"/>
              <a:buNone/>
            </a:pPr>
            <a:r>
              <a:rPr lang="en-US" altLang="zh-CN" sz="1800" kern="0" dirty="0" smtClean="0">
                <a:solidFill>
                  <a:srgbClr val="00479D"/>
                </a:solidFill>
                <a:latin typeface="Microsoft YaHei" charset="-122"/>
                <a:ea typeface="Microsoft YaHei" charset="-122"/>
                <a:cs typeface="Microsoft YaHei" charset="-122"/>
              </a:rPr>
              <a:t>JDK</a:t>
            </a:r>
            <a:r>
              <a:rPr lang="zh-CN" altLang="en-US" sz="1800" kern="0" dirty="0">
                <a:solidFill>
                  <a:srgbClr val="00479D"/>
                </a:solidFill>
                <a:latin typeface="Microsoft YaHei" charset="-122"/>
                <a:ea typeface="Microsoft YaHei" charset="-122"/>
                <a:cs typeface="Microsoft YaHei" charset="-122"/>
              </a:rPr>
              <a:t>观察</a:t>
            </a:r>
            <a:r>
              <a:rPr lang="zh-CN" altLang="en-US" sz="1800" kern="0" dirty="0" smtClean="0">
                <a:solidFill>
                  <a:srgbClr val="00479D"/>
                </a:solidFill>
                <a:latin typeface="Microsoft YaHei" charset="-122"/>
                <a:ea typeface="Microsoft YaHei" charset="-122"/>
                <a:cs typeface="Microsoft YaHei" charset="-122"/>
              </a:rPr>
              <a:t>者模式</a:t>
            </a:r>
            <a:endParaRPr lang="zh-CN" altLang="en-US" sz="1800" kern="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992676" y="2086356"/>
            <a:ext cx="2491270" cy="1311259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92676" y="1756683"/>
            <a:ext cx="571888" cy="5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4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文本框 12"/>
          <p:cNvSpPr txBox="1">
            <a:spLocks noChangeArrowheads="1"/>
          </p:cNvSpPr>
          <p:nvPr/>
        </p:nvSpPr>
        <p:spPr bwMode="auto">
          <a:xfrm>
            <a:off x="1036526" y="337175"/>
            <a:ext cx="7899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核心类</a:t>
            </a:r>
            <a:r>
              <a:rPr lang="en-US" altLang="zh-CN" sz="2000" dirty="0" err="1" smtClean="0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AbstractApplicationEventMulticaster</a:t>
            </a:r>
            <a:endParaRPr lang="zh-CN" altLang="en-US" sz="2000" dirty="0">
              <a:solidFill>
                <a:srgbClr val="00479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135" y="298384"/>
            <a:ext cx="662359" cy="6623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065" y="6525454"/>
            <a:ext cx="1441526" cy="1844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465" y="6677854"/>
            <a:ext cx="1441526" cy="1844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865" y="6830254"/>
            <a:ext cx="1441526" cy="1844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265" y="6982654"/>
            <a:ext cx="1441526" cy="184424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86976" y="931434"/>
            <a:ext cx="6514556" cy="16004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>public abstract class 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AbstractApplicationEventMulticaster</a:t>
            </a:r>
            <a:b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>implements 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ApplicationEventMulticaster</a:t>
            </a: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BeanClassLoaderAware</a:t>
            </a: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BeanFactoryAware {</a:t>
            </a:r>
            <a:b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>private final 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ListenerRetriever </a:t>
            </a:r>
            <a:r>
              <a:rPr lang="zh-CN" altLang="zh-CN" sz="700" dirty="0">
                <a:solidFill>
                  <a:srgbClr val="9876AA"/>
                </a:solidFill>
                <a:latin typeface="Consolas" panose="020B0609020204030204" pitchFamily="49" charset="0"/>
              </a:rPr>
              <a:t>defaultRetriever 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ListenerRetriever(</a:t>
            </a: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>false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>   final 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Map&lt;ListenerCacheKey</a:t>
            </a: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ListenerRetriever&gt; </a:t>
            </a:r>
            <a:r>
              <a:rPr lang="zh-CN" altLang="zh-CN" sz="700" dirty="0">
                <a:solidFill>
                  <a:srgbClr val="9876AA"/>
                </a:solidFill>
                <a:latin typeface="Consolas" panose="020B0609020204030204" pitchFamily="49" charset="0"/>
              </a:rPr>
              <a:t>retrieverCache 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ConcurrentHashMap&lt;&gt;(</a:t>
            </a:r>
            <a:r>
              <a:rPr lang="zh-CN" altLang="zh-CN" sz="700" dirty="0">
                <a:solidFill>
                  <a:srgbClr val="6897BB"/>
                </a:solidFill>
                <a:latin typeface="Consolas" panose="020B0609020204030204" pitchFamily="49" charset="0"/>
              </a:rPr>
              <a:t>64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700" dirty="0">
                <a:solidFill>
                  <a:srgbClr val="BBB529"/>
                </a:solidFill>
                <a:latin typeface="Consolas" panose="020B0609020204030204" pitchFamily="49" charset="0"/>
              </a:rPr>
              <a:t>@Nullable</a:t>
            </a:r>
            <a:br>
              <a:rPr lang="zh-CN" altLang="zh-CN" sz="7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zh-CN" altLang="zh-CN" sz="700" dirty="0">
                <a:solidFill>
                  <a:srgbClr val="BBB529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ClassLoader </a:t>
            </a:r>
            <a:r>
              <a:rPr lang="zh-CN" altLang="zh-CN" sz="700" dirty="0">
                <a:solidFill>
                  <a:srgbClr val="9876AA"/>
                </a:solidFill>
                <a:latin typeface="Consolas" panose="020B0609020204030204" pitchFamily="49" charset="0"/>
              </a:rPr>
              <a:t>beanClassLoader</a:t>
            </a: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700" dirty="0">
                <a:solidFill>
                  <a:srgbClr val="BBB529"/>
                </a:solidFill>
                <a:latin typeface="Consolas" panose="020B0609020204030204" pitchFamily="49" charset="0"/>
              </a:rPr>
              <a:t>@Nullable</a:t>
            </a:r>
            <a:br>
              <a:rPr lang="zh-CN" altLang="zh-CN" sz="7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zh-CN" altLang="zh-CN" sz="700" dirty="0">
                <a:solidFill>
                  <a:srgbClr val="BBB529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BeanFactory </a:t>
            </a:r>
            <a:r>
              <a:rPr lang="zh-CN" altLang="zh-CN" sz="700" dirty="0">
                <a:solidFill>
                  <a:srgbClr val="9876AA"/>
                </a:solidFill>
                <a:latin typeface="Consolas" panose="020B0609020204030204" pitchFamily="49" charset="0"/>
              </a:rPr>
              <a:t>beanFactory</a:t>
            </a: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>   private 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Object </a:t>
            </a:r>
            <a:r>
              <a:rPr lang="zh-CN" altLang="zh-CN" sz="700" dirty="0">
                <a:solidFill>
                  <a:srgbClr val="9876AA"/>
                </a:solidFill>
                <a:latin typeface="Consolas" panose="020B0609020204030204" pitchFamily="49" charset="0"/>
              </a:rPr>
              <a:t>retrievalMutex 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700" dirty="0">
                <a:solidFill>
                  <a:srgbClr val="9876AA"/>
                </a:solidFill>
                <a:latin typeface="Consolas" panose="020B0609020204030204" pitchFamily="49" charset="0"/>
              </a:rPr>
              <a:t>defaultRetriever</a:t>
            </a: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lang="zh-CN" altLang="zh-CN" sz="1200" dirty="0"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74908" y="1276345"/>
            <a:ext cx="852060" cy="1538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400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086976" y="2601062"/>
            <a:ext cx="6514556" cy="235449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zh-CN" sz="700" dirty="0">
                <a:solidFill>
                  <a:srgbClr val="BBB529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sz="7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700" dirty="0">
                <a:solidFill>
                  <a:srgbClr val="FFC66D"/>
                </a:solidFill>
                <a:latin typeface="Consolas" panose="020B0609020204030204" pitchFamily="49" charset="0"/>
              </a:rPr>
              <a:t>addApplicationListener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(ApplicationListener&lt;?&gt; listener) {</a:t>
            </a:r>
            <a:b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>synchronized 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700" dirty="0">
                <a:solidFill>
                  <a:srgbClr val="9876AA"/>
                </a:solidFill>
                <a:latin typeface="Consolas" panose="020B0609020204030204" pitchFamily="49" charset="0"/>
              </a:rPr>
              <a:t>retrievalMutex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700" dirty="0">
                <a:solidFill>
                  <a:srgbClr val="808080"/>
                </a:solidFill>
                <a:latin typeface="Consolas" panose="020B0609020204030204" pitchFamily="49" charset="0"/>
              </a:rPr>
              <a:t>// Explicitly remove target for a proxy, if registered already,</a:t>
            </a:r>
            <a:br>
              <a:rPr lang="zh-CN" altLang="zh-CN" sz="7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700" dirty="0">
                <a:solidFill>
                  <a:srgbClr val="808080"/>
                </a:solidFill>
                <a:latin typeface="Consolas" panose="020B0609020204030204" pitchFamily="49" charset="0"/>
              </a:rPr>
              <a:t>      // in order to avoid double invocations of the same listener.</a:t>
            </a:r>
            <a:br>
              <a:rPr lang="zh-CN" altLang="zh-CN" sz="7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700" dirty="0">
                <a:solidFill>
                  <a:srgbClr val="808080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Object singletonTarget = AopProxyUtils.</a:t>
            </a:r>
            <a:r>
              <a:rPr lang="zh-CN" altLang="zh-CN" sz="700" i="1" dirty="0">
                <a:solidFill>
                  <a:srgbClr val="A9B7C6"/>
                </a:solidFill>
                <a:latin typeface="Consolas" panose="020B0609020204030204" pitchFamily="49" charset="0"/>
              </a:rPr>
              <a:t>getSingletonTarget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(listener)</a:t>
            </a: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>      if 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(singletonTarget </a:t>
            </a: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>instanceof 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ApplicationListener) {</a:t>
            </a:r>
            <a:b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         </a:t>
            </a: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700" dirty="0">
                <a:solidFill>
                  <a:srgbClr val="9876AA"/>
                </a:solidFill>
                <a:latin typeface="Consolas" panose="020B0609020204030204" pitchFamily="49" charset="0"/>
              </a:rPr>
              <a:t>defaultRetriever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700" dirty="0">
                <a:solidFill>
                  <a:srgbClr val="9876AA"/>
                </a:solidFill>
                <a:latin typeface="Consolas" panose="020B0609020204030204" pitchFamily="49" charset="0"/>
              </a:rPr>
              <a:t>applicationListeners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.remove(singletonTarget)</a:t>
            </a: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700" dirty="0">
                <a:solidFill>
                  <a:srgbClr val="9876AA"/>
                </a:solidFill>
                <a:latin typeface="Consolas" panose="020B0609020204030204" pitchFamily="49" charset="0"/>
              </a:rPr>
              <a:t>defaultRetriever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700" dirty="0">
                <a:solidFill>
                  <a:srgbClr val="9876AA"/>
                </a:solidFill>
                <a:latin typeface="Consolas" panose="020B0609020204030204" pitchFamily="49" charset="0"/>
              </a:rPr>
              <a:t>applicationListeners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.add(listener)</a:t>
            </a: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>      this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700" dirty="0">
                <a:solidFill>
                  <a:srgbClr val="9876AA"/>
                </a:solidFill>
                <a:latin typeface="Consolas" panose="020B0609020204030204" pitchFamily="49" charset="0"/>
              </a:rPr>
              <a:t>retrieverCache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.clear()</a:t>
            </a: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700" dirty="0">
                <a:solidFill>
                  <a:srgbClr val="BBB529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sz="7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700" dirty="0">
                <a:solidFill>
                  <a:srgbClr val="FFC66D"/>
                </a:solidFill>
                <a:latin typeface="Consolas" panose="020B0609020204030204" pitchFamily="49" charset="0"/>
              </a:rPr>
              <a:t>addApplicationListenerBean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(String listenerBeanName) {</a:t>
            </a:r>
            <a:b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>synchronized 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700" dirty="0">
                <a:solidFill>
                  <a:srgbClr val="9876AA"/>
                </a:solidFill>
                <a:latin typeface="Consolas" panose="020B0609020204030204" pitchFamily="49" charset="0"/>
              </a:rPr>
              <a:t>retrievalMutex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700" dirty="0">
                <a:solidFill>
                  <a:srgbClr val="9876AA"/>
                </a:solidFill>
                <a:latin typeface="Consolas" panose="020B0609020204030204" pitchFamily="49" charset="0"/>
              </a:rPr>
              <a:t>defaultRetriever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700" dirty="0">
                <a:solidFill>
                  <a:srgbClr val="9876AA"/>
                </a:solidFill>
                <a:latin typeface="Consolas" panose="020B0609020204030204" pitchFamily="49" charset="0"/>
              </a:rPr>
              <a:t>applicationListenerBeans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.add(listenerBeanName)</a:t>
            </a: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>      this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700" dirty="0">
                <a:solidFill>
                  <a:srgbClr val="9876AA"/>
                </a:solidFill>
                <a:latin typeface="Consolas" panose="020B0609020204030204" pitchFamily="49" charset="0"/>
              </a:rPr>
              <a:t>retrieverCache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.clear()</a:t>
            </a: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700" dirty="0">
                <a:solidFill>
                  <a:srgbClr val="CC7832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7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zh-CN" altLang="zh-CN" sz="1200" dirty="0">
              <a:latin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96698" y="4477132"/>
            <a:ext cx="852060" cy="107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696698" y="3624419"/>
            <a:ext cx="852060" cy="123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00" dirty="0"/>
          </a:p>
        </p:txBody>
      </p:sp>
    </p:spTree>
    <p:extLst>
      <p:ext uri="{BB962C8B-B14F-4D97-AF65-F5344CB8AC3E}">
        <p14:creationId xmlns:p14="http://schemas.microsoft.com/office/powerpoint/2010/main" val="2818590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文本框 12"/>
          <p:cNvSpPr txBox="1">
            <a:spLocks noChangeArrowheads="1"/>
          </p:cNvSpPr>
          <p:nvPr/>
        </p:nvSpPr>
        <p:spPr bwMode="auto">
          <a:xfrm>
            <a:off x="1036526" y="337175"/>
            <a:ext cx="56921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核心类</a:t>
            </a:r>
            <a:r>
              <a:rPr lang="zh-CN" altLang="zh-CN" sz="2000" dirty="0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ListenerRetriever</a:t>
            </a:r>
            <a:endParaRPr lang="zh-CN" altLang="en-US" sz="2800" dirty="0">
              <a:solidFill>
                <a:srgbClr val="00479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135" y="298384"/>
            <a:ext cx="662359" cy="6623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065" y="6525454"/>
            <a:ext cx="1441526" cy="1844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465" y="6677854"/>
            <a:ext cx="1441526" cy="1844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865" y="6830254"/>
            <a:ext cx="1441526" cy="1844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265" y="6982654"/>
            <a:ext cx="1441526" cy="184424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36526" y="960743"/>
            <a:ext cx="6580648" cy="390876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class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ListenerRetriever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final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Set&lt;ApplicationListener&lt;?&gt;&gt;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applicationListeners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public final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Set&lt;String&gt;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applicationListenerBeans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private final boolean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preFiltered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public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ListenerRetriever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preFiltered)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applicationListeners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LinkedHashSet&lt;&gt;()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this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applicationListenerBeans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LinkedHashSet&lt;&gt;()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this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preFiltered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preFiltered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Collection&lt;ApplicationListener&lt;?&gt;&gt;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getApplicationListeners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List&lt;ApplicationListener&lt;?&gt;&gt; allListeners =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ArrayList&lt;&gt;(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applicationListeners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.size() +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applicationListenerBeans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.size())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allListeners.addAll(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applicationListeners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if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applicationListenerBeans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.isEmpty())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BeanFactory beanFactory = getBeanFactory()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for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listenerBeanName :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applicationListenerBeans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ApplicationListener&lt;?&gt; listener = beanFactory.getBean(listenerBeanName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ApplicationListener.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if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preFiltered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|| !allListeners.contains(listener))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allListeners.add(listener)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(NoSuchBeanDefinitionException ex)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Singleton listener instance (without backing bean definition) disappeared -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   // probably in the middle of the destruction phase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AnnotationAwareOrderComparator.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(allListeners)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return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allListeners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zh-CN" sz="8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}}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flipH="1">
            <a:off x="4729655" y="1115195"/>
            <a:ext cx="790810" cy="13410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5433229" y="8896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保存监听器的注册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25807" y="1172354"/>
            <a:ext cx="1203847" cy="107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678777" y="1278355"/>
            <a:ext cx="1388726" cy="1279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00" dirty="0"/>
          </a:p>
        </p:txBody>
      </p:sp>
    </p:spTree>
    <p:extLst>
      <p:ext uri="{BB962C8B-B14F-4D97-AF65-F5344CB8AC3E}">
        <p14:creationId xmlns:p14="http://schemas.microsoft.com/office/powerpoint/2010/main" val="1001405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文本框 12"/>
          <p:cNvSpPr txBox="1">
            <a:spLocks noChangeArrowheads="1"/>
          </p:cNvSpPr>
          <p:nvPr/>
        </p:nvSpPr>
        <p:spPr bwMode="auto">
          <a:xfrm>
            <a:off x="1036526" y="337175"/>
            <a:ext cx="56921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核心类</a:t>
            </a:r>
            <a:r>
              <a:rPr lang="en-US" altLang="zh-CN" sz="2000" dirty="0" err="1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SimpleApplicationEventMulticaster</a:t>
            </a:r>
            <a:endParaRPr lang="zh-CN" altLang="en-US" sz="2800" dirty="0">
              <a:solidFill>
                <a:srgbClr val="00479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135" y="298384"/>
            <a:ext cx="662359" cy="6623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065" y="6525454"/>
            <a:ext cx="1441526" cy="1844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465" y="6677854"/>
            <a:ext cx="1441526" cy="1844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865" y="6830254"/>
            <a:ext cx="1441526" cy="1844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265" y="6982654"/>
            <a:ext cx="1441526" cy="184424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36526" y="1207522"/>
            <a:ext cx="5795176" cy="24314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private void </a:t>
            </a:r>
            <a:r>
              <a:rPr lang="zh-CN" altLang="zh-CN" sz="800" dirty="0">
                <a:solidFill>
                  <a:srgbClr val="FFC66D"/>
                </a:solidFill>
                <a:latin typeface="Consolas" panose="020B0609020204030204" pitchFamily="49" charset="0"/>
              </a:rPr>
              <a:t>doInvokeListener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(ApplicationListener listener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ApplicationEvent event) {</a:t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try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      listener.onApplicationEvent(event)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catch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(ClassCastException ex) {</a:t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      String msg = ex.getMessage()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      if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(msg == 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null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|| matchesClassCastMessage(msg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event.getClass().getName())) {</a:t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         </a:t>
            </a:r>
            <a:r>
              <a:rPr lang="zh-CN" altLang="zh-CN" sz="800" dirty="0">
                <a:solidFill>
                  <a:srgbClr val="808080"/>
                </a:solidFill>
                <a:latin typeface="Consolas" panose="020B0609020204030204" pitchFamily="49" charset="0"/>
              </a:rPr>
              <a:t>// Possibly a lambda-defined listener which we could not resolve the generic event type for</a:t>
            </a:r>
            <a:br>
              <a:rPr lang="zh-CN" altLang="zh-CN" sz="8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808080"/>
                </a:solidFill>
                <a:latin typeface="Consolas" panose="020B0609020204030204" pitchFamily="49" charset="0"/>
              </a:rPr>
              <a:t>         // -&gt; let's suppress the exception and just log a debug message.</a:t>
            </a:r>
            <a:br>
              <a:rPr lang="zh-CN" altLang="zh-CN" sz="8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808080"/>
                </a:solidFill>
                <a:latin typeface="Consolas" panose="020B0609020204030204" pitchFamily="49" charset="0"/>
              </a:rPr>
              <a:t>        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Log logger = LogFactory.</a:t>
            </a:r>
            <a:r>
              <a:rPr lang="zh-CN" altLang="zh-CN" sz="800" i="1" dirty="0">
                <a:solidFill>
                  <a:srgbClr val="A9B7C6"/>
                </a:solidFill>
                <a:latin typeface="Consolas" panose="020B0609020204030204" pitchFamily="49" charset="0"/>
              </a:rPr>
              <a:t>getLog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(getClass())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         if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(logger.isDebugEnabled()) {</a:t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logger.debug(</a:t>
            </a:r>
            <a:r>
              <a:rPr lang="zh-CN" altLang="zh-CN" sz="800" dirty="0">
                <a:solidFill>
                  <a:srgbClr val="6A8759"/>
                </a:solidFill>
                <a:latin typeface="Consolas" panose="020B0609020204030204" pitchFamily="49" charset="0"/>
              </a:rPr>
              <a:t>"Non-matching event type for listener: "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+ listener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ex)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        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      }</a:t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else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         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throw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ex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   }</a:t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30338" y="1534295"/>
            <a:ext cx="1077724" cy="99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00" dirty="0"/>
          </a:p>
        </p:txBody>
      </p:sp>
    </p:spTree>
    <p:extLst>
      <p:ext uri="{BB962C8B-B14F-4D97-AF65-F5344CB8AC3E}">
        <p14:creationId xmlns:p14="http://schemas.microsoft.com/office/powerpoint/2010/main" val="1816763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文本框 12"/>
          <p:cNvSpPr txBox="1">
            <a:spLocks noChangeArrowheads="1"/>
          </p:cNvSpPr>
          <p:nvPr/>
        </p:nvSpPr>
        <p:spPr bwMode="auto">
          <a:xfrm>
            <a:off x="1036526" y="337175"/>
            <a:ext cx="56921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sz="3200" dirty="0" smtClean="0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zh-CN" altLang="en-US" sz="3200" dirty="0">
              <a:solidFill>
                <a:srgbClr val="00479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135" y="298384"/>
            <a:ext cx="662359" cy="6623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065" y="6525454"/>
            <a:ext cx="1441526" cy="1844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465" y="6677854"/>
            <a:ext cx="1441526" cy="1844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865" y="6830254"/>
            <a:ext cx="1441526" cy="1844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265" y="6982654"/>
            <a:ext cx="1441526" cy="184424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70608" y="1128851"/>
            <a:ext cx="3131135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JdkDemoEvent{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000" dirty="0">
                <a:solidFill>
                  <a:srgbClr val="9876AA"/>
                </a:solidFill>
                <a:latin typeface="Consolas" panose="020B0609020204030204" pitchFamily="49" charset="0"/>
              </a:rPr>
              <a:t>msg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public void </a:t>
            </a:r>
            <a:r>
              <a:rPr lang="zh-CN" altLang="zh-CN" sz="1000" dirty="0">
                <a:solidFill>
                  <a:srgbClr val="FFC66D"/>
                </a:solidFill>
                <a:latin typeface="Consolas" panose="020B0609020204030204" pitchFamily="49" charset="0"/>
              </a:rPr>
              <a:t>sysLog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   System.</a:t>
            </a:r>
            <a:r>
              <a:rPr lang="zh-CN" altLang="zh-CN" sz="1000" i="1" dirty="0">
                <a:solidFill>
                  <a:srgbClr val="9876A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000" dirty="0">
                <a:solidFill>
                  <a:srgbClr val="9876AA"/>
                </a:solidFill>
                <a:latin typeface="Consolas" panose="020B0609020204030204" pitchFamily="49" charset="0"/>
              </a:rPr>
              <a:t>msg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000" dirty="0">
                <a:solidFill>
                  <a:srgbClr val="FFC66D"/>
                </a:solidFill>
                <a:latin typeface="Consolas" panose="020B0609020204030204" pitchFamily="49" charset="0"/>
              </a:rPr>
              <a:t>JdkDemoEvent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(String msg) {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.setMsg(msg)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000" dirty="0">
                <a:solidFill>
                  <a:srgbClr val="FFC66D"/>
                </a:solidFill>
                <a:latin typeface="Consolas" panose="020B0609020204030204" pitchFamily="49" charset="0"/>
              </a:rPr>
              <a:t>getMsg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000" dirty="0">
                <a:solidFill>
                  <a:srgbClr val="9876AA"/>
                </a:solidFill>
                <a:latin typeface="Consolas" panose="020B0609020204030204" pitchFamily="49" charset="0"/>
              </a:rPr>
              <a:t>msg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000" dirty="0">
                <a:solidFill>
                  <a:srgbClr val="FFC66D"/>
                </a:solidFill>
                <a:latin typeface="Consolas" panose="020B0609020204030204" pitchFamily="49" charset="0"/>
              </a:rPr>
              <a:t>setMsg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(String msg) {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000" dirty="0">
                <a:solidFill>
                  <a:srgbClr val="9876AA"/>
                </a:solidFill>
                <a:latin typeface="Consolas" panose="020B0609020204030204" pitchFamily="49" charset="0"/>
              </a:rPr>
              <a:t>msg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= msg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07056" y="2910028"/>
            <a:ext cx="4136069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JdkDemoListener 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implements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Observer {</a:t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800" dirty="0">
                <a:solidFill>
                  <a:srgbClr val="BBB529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sz="8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800" dirty="0">
                <a:solidFill>
                  <a:srgbClr val="FFC66D"/>
                </a:solidFill>
                <a:latin typeface="Consolas" panose="020B0609020204030204" pitchFamily="49" charset="0"/>
              </a:rPr>
              <a:t>update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(Observable o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Object arg) {</a:t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        JdkDemoEvent jdkDemoEvent = (JdkDemoEvent)arg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JdkDemoPublisher jdkDemoPublisher = (JdkDemoPublisher)o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System.</a:t>
            </a:r>
            <a:r>
              <a:rPr lang="zh-CN" altLang="zh-CN" sz="800" i="1" dirty="0">
                <a:solidFill>
                  <a:srgbClr val="9876A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8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800" dirty="0">
                <a:solidFill>
                  <a:srgbClr val="6A8759"/>
                </a:solidFill>
                <a:latin typeface="宋体" panose="02010600030101010101" pitchFamily="2" charset="-122"/>
              </a:rPr>
              <a:t>观察者获取到消息：</a:t>
            </a:r>
            <a:r>
              <a:rPr lang="zh-CN" altLang="zh-CN" sz="800" dirty="0">
                <a:solidFill>
                  <a:srgbClr val="6A8759"/>
                </a:solidFill>
                <a:latin typeface="Consolas" panose="020B0609020204030204" pitchFamily="49" charset="0"/>
              </a:rPr>
              <a:t>"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+ jdkDemoEvent.getMsg</a:t>
            </a:r>
            <a:r>
              <a:rPr lang="zh-CN" altLang="zh-CN" sz="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endParaRPr lang="en-US" altLang="zh-CN" sz="8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	</a:t>
            </a:r>
            <a:r>
              <a:rPr lang="zh-CN" altLang="zh-CN" sz="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+ </a:t>
            </a:r>
            <a:r>
              <a:rPr lang="zh-CN" altLang="zh-CN" sz="8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800" dirty="0">
                <a:solidFill>
                  <a:srgbClr val="6A8759"/>
                </a:solidFill>
                <a:latin typeface="宋体" panose="02010600030101010101" pitchFamily="2" charset="-122"/>
              </a:rPr>
              <a:t>，发布时间为</a:t>
            </a:r>
            <a:r>
              <a:rPr lang="zh-CN" altLang="zh-CN" sz="800" dirty="0">
                <a:solidFill>
                  <a:srgbClr val="6A8759"/>
                </a:solidFill>
                <a:latin typeface="Consolas" panose="020B0609020204030204" pitchFamily="49" charset="0"/>
              </a:rPr>
              <a:t>"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+ jdkDemoPublisher.getPublishTime())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16061" y="402423"/>
            <a:ext cx="4059934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JdkDemoPublisher 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extends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Observable{</a:t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Date </a:t>
            </a:r>
            <a:r>
              <a:rPr lang="zh-CN" altLang="zh-CN" sz="800" dirty="0">
                <a:solidFill>
                  <a:srgbClr val="9876AA"/>
                </a:solidFill>
                <a:latin typeface="Consolas" panose="020B0609020204030204" pitchFamily="49" charset="0"/>
              </a:rPr>
              <a:t>publishTime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    public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Date </a:t>
            </a:r>
            <a:r>
              <a:rPr lang="zh-CN" altLang="zh-CN" sz="800" dirty="0">
                <a:solidFill>
                  <a:srgbClr val="FFC66D"/>
                </a:solidFill>
                <a:latin typeface="Consolas" panose="020B0609020204030204" pitchFamily="49" charset="0"/>
              </a:rPr>
              <a:t>getPublishTime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800" dirty="0">
                <a:solidFill>
                  <a:srgbClr val="9876AA"/>
                </a:solidFill>
                <a:latin typeface="Consolas" panose="020B0609020204030204" pitchFamily="49" charset="0"/>
              </a:rPr>
              <a:t>publishTime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800" dirty="0">
                <a:solidFill>
                  <a:srgbClr val="FFC66D"/>
                </a:solidFill>
                <a:latin typeface="Consolas" panose="020B0609020204030204" pitchFamily="49" charset="0"/>
              </a:rPr>
              <a:t>setPublishTime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(Date publishTime) {</a:t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800" dirty="0">
                <a:solidFill>
                  <a:srgbClr val="9876AA"/>
                </a:solidFill>
                <a:latin typeface="Consolas" panose="020B0609020204030204" pitchFamily="49" charset="0"/>
              </a:rPr>
              <a:t>publishTime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= publishTime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800" dirty="0">
                <a:solidFill>
                  <a:srgbClr val="FFC66D"/>
                </a:solidFill>
                <a:latin typeface="Consolas" panose="020B0609020204030204" pitchFamily="49" charset="0"/>
              </a:rPr>
              <a:t>publishEvent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(JdkDemoEvent jdkDemoEvent){</a:t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        setChanged()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8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800" dirty="0">
                <a:solidFill>
                  <a:srgbClr val="808080"/>
                </a:solidFill>
                <a:latin typeface="宋体" panose="02010600030101010101" pitchFamily="2" charset="-122"/>
              </a:rPr>
              <a:t>因为不同包中</a:t>
            </a:r>
            <a:r>
              <a:rPr lang="zh-CN" altLang="zh-CN" sz="800" dirty="0">
                <a:solidFill>
                  <a:srgbClr val="808080"/>
                </a:solidFill>
                <a:latin typeface="Consolas" panose="020B0609020204030204" pitchFamily="49" charset="0"/>
              </a:rPr>
              <a:t>protected</a:t>
            </a:r>
            <a:r>
              <a:rPr lang="zh-CN" altLang="zh-CN" sz="800" dirty="0">
                <a:solidFill>
                  <a:srgbClr val="808080"/>
                </a:solidFill>
                <a:latin typeface="宋体" panose="02010600030101010101" pitchFamily="2" charset="-122"/>
              </a:rPr>
              <a:t>方法无法被子类继承，所以无法通过创建子类对象的方式来调用父类</a:t>
            </a:r>
            <a:r>
              <a:rPr lang="zh-CN" altLang="zh-CN" sz="800" dirty="0">
                <a:solidFill>
                  <a:srgbClr val="808080"/>
                </a:solidFill>
                <a:latin typeface="Consolas" panose="020B0609020204030204" pitchFamily="49" charset="0"/>
              </a:rPr>
              <a:t>protected</a:t>
            </a:r>
            <a:r>
              <a:rPr lang="zh-CN" altLang="zh-CN" sz="800" dirty="0">
                <a:solidFill>
                  <a:srgbClr val="808080"/>
                </a:solidFill>
                <a:latin typeface="宋体" panose="02010600030101010101" pitchFamily="2" charset="-122"/>
              </a:rPr>
              <a:t>方法</a:t>
            </a:r>
            <a:br>
              <a:rPr lang="zh-CN" altLang="zh-CN" sz="800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800" dirty="0">
                <a:solidFill>
                  <a:srgbClr val="80808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notifyObservers(jdkDemoEvent)</a:t>
            </a: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8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15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文本框 12"/>
          <p:cNvSpPr txBox="1">
            <a:spLocks noChangeArrowheads="1"/>
          </p:cNvSpPr>
          <p:nvPr/>
        </p:nvSpPr>
        <p:spPr bwMode="auto">
          <a:xfrm>
            <a:off x="1036526" y="337175"/>
            <a:ext cx="56921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sz="3200" dirty="0" smtClean="0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zh-CN" altLang="en-US" sz="3200" dirty="0">
              <a:solidFill>
                <a:srgbClr val="00479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135" y="298384"/>
            <a:ext cx="662359" cy="6623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065" y="6525454"/>
            <a:ext cx="1441526" cy="1844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465" y="6677854"/>
            <a:ext cx="1441526" cy="1844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865" y="6830254"/>
            <a:ext cx="1441526" cy="1844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265" y="6982654"/>
            <a:ext cx="1441526" cy="184424"/>
          </a:xfrm>
          <a:prstGeom prst="rect">
            <a:avLst/>
          </a:prstGeom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41103" y="1072519"/>
            <a:ext cx="4762842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JdkEventConfig {</a:t>
            </a:r>
            <a:b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900" dirty="0">
                <a:solidFill>
                  <a:srgbClr val="FFC66D"/>
                </a:solidFill>
                <a:latin typeface="Consolas" panose="020B0609020204030204" pitchFamily="49" charset="0"/>
              </a:rPr>
              <a:t>main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(String[] args) 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throws 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Exception {</a:t>
            </a:r>
            <a:b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        JdkDemoPublisher jdkDemoPublisher = 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JdkDemoPublisher()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jdkDemoPublisher.setPublishTime(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Date())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Observer jdkDemoListener = 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JdkDemoListener()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jdkDemoPublisher.addObserver(jdkDemoListener)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JdkDemoEvent jdkDemoEvent = 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JdkDemoEvent(</a:t>
            </a:r>
            <a:r>
              <a:rPr lang="zh-CN" altLang="zh-CN" sz="9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900" dirty="0">
                <a:solidFill>
                  <a:srgbClr val="6A8759"/>
                </a:solidFill>
                <a:latin typeface="宋体" panose="02010600030101010101" pitchFamily="2" charset="-122"/>
              </a:rPr>
              <a:t>这是一条测试消息</a:t>
            </a:r>
            <a:r>
              <a:rPr lang="zh-CN" altLang="zh-CN" sz="9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jdkDemoPublisher.publishEvent(jdkDemoEvent)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1103" y="3446703"/>
            <a:ext cx="4724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观察者获取到消息：这是一条测试消息，发布时间为</a:t>
            </a:r>
            <a:r>
              <a:rPr lang="en-US" altLang="zh-CN" sz="1000" dirty="0"/>
              <a:t>Thu Aug 16 19:45:17 CST 2018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24066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文本框 12"/>
          <p:cNvSpPr txBox="1">
            <a:spLocks noChangeArrowheads="1"/>
          </p:cNvSpPr>
          <p:nvPr/>
        </p:nvSpPr>
        <p:spPr bwMode="auto">
          <a:xfrm>
            <a:off x="1036526" y="337175"/>
            <a:ext cx="56921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sz="3200" dirty="0" smtClean="0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zh-CN" altLang="en-US" sz="3200" dirty="0">
              <a:solidFill>
                <a:srgbClr val="00479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135" y="298384"/>
            <a:ext cx="662359" cy="6623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065" y="6525454"/>
            <a:ext cx="1441526" cy="1844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465" y="6677854"/>
            <a:ext cx="1441526" cy="1844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865" y="6830254"/>
            <a:ext cx="1441526" cy="1844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265" y="6982654"/>
            <a:ext cx="1441526" cy="1844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997" y="1042326"/>
            <a:ext cx="2543175" cy="2657475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48611" y="1042326"/>
            <a:ext cx="3943708" cy="36625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notifyObservers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(Object arg)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* a temporary array buffer, used as a snapshot of the state of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* current Observers.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*/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Object[] arrLocal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synchronized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We don't want the Observer doing callbacks into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* arbitrary code while holding its own Monitor.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* The code where we extract each Observable from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* the Vector and store the state of the Observer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* needs synchronization, but notifying observers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* does not (should not).  The worst result of any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* potential race-condition here is that: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* 1) a newly-added Observer will miss a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*   notification in progress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* 2) a recently unregistered Observer will be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*   wrongly notified when it doesn't care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*/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changed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arrLocal =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obs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.toArray()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clearChanged()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= arrLocal.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i&gt;=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i--)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((Observer)arrLocal[i]).update(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this,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852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文本框 12"/>
          <p:cNvSpPr txBox="1">
            <a:spLocks noChangeArrowheads="1"/>
          </p:cNvSpPr>
          <p:nvPr/>
        </p:nvSpPr>
        <p:spPr bwMode="auto">
          <a:xfrm>
            <a:off x="1036526" y="337175"/>
            <a:ext cx="56921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sz="3200" dirty="0" smtClean="0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zh-CN" altLang="en-US" sz="3200" dirty="0">
              <a:solidFill>
                <a:srgbClr val="00479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135" y="298384"/>
            <a:ext cx="662359" cy="6623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065" y="6525454"/>
            <a:ext cx="1441526" cy="1844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465" y="6677854"/>
            <a:ext cx="1441526" cy="1844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865" y="6830254"/>
            <a:ext cx="1441526" cy="1844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265" y="6982654"/>
            <a:ext cx="1441526" cy="18442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31872" y="1449510"/>
            <a:ext cx="83905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  <a:latin typeface="+mn-ea"/>
                <a:ea typeface="+mn-ea"/>
              </a:rPr>
              <a:t>问：</a:t>
            </a:r>
            <a:r>
              <a:rPr lang="en-US" altLang="zh-CN" b="1" dirty="0" smtClean="0">
                <a:solidFill>
                  <a:srgbClr val="00B050"/>
                </a:solidFill>
                <a:latin typeface="+mn-ea"/>
                <a:ea typeface="+mn-ea"/>
              </a:rPr>
              <a:t>     </a:t>
            </a:r>
            <a:endParaRPr lang="en-US" altLang="zh-CN" b="1" dirty="0" smtClean="0">
              <a:solidFill>
                <a:srgbClr val="00B050"/>
              </a:solidFill>
              <a:latin typeface="+mn-ea"/>
              <a:ea typeface="+mn-ea"/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为什么</a:t>
            </a:r>
            <a:r>
              <a:rPr lang="zh-CN" altLang="zh-CN" dirty="0"/>
              <a:t>setChanged</a:t>
            </a:r>
            <a:r>
              <a:rPr lang="zh-CN" altLang="en-US" dirty="0"/>
              <a:t>采用</a:t>
            </a:r>
            <a:r>
              <a:rPr lang="en-US" altLang="zh-CN" dirty="0"/>
              <a:t>protected</a:t>
            </a:r>
            <a:r>
              <a:rPr lang="zh-CN" altLang="en-US" dirty="0" smtClean="0"/>
              <a:t>修饰？</a:t>
            </a:r>
            <a:endParaRPr lang="en-US" altLang="zh-CN" dirty="0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Observer</a:t>
            </a:r>
            <a:r>
              <a:rPr lang="zh-CN" altLang="en-US" dirty="0" smtClean="0"/>
              <a:t>定义为类，有什么缺陷？这样设计合理吗？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2954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文本框 12"/>
          <p:cNvSpPr txBox="1">
            <a:spLocks noChangeArrowheads="1"/>
          </p:cNvSpPr>
          <p:nvPr/>
        </p:nvSpPr>
        <p:spPr bwMode="auto">
          <a:xfrm>
            <a:off x="1036526" y="375968"/>
            <a:ext cx="54714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学习资料</a:t>
            </a:r>
            <a:endParaRPr lang="zh-CN" altLang="en-US" sz="3200" dirty="0">
              <a:solidFill>
                <a:srgbClr val="00479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135" y="298384"/>
            <a:ext cx="662359" cy="6623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065" y="6525454"/>
            <a:ext cx="1441526" cy="1844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465" y="6677854"/>
            <a:ext cx="1441526" cy="1844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865" y="6830254"/>
            <a:ext cx="1441526" cy="1844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265" y="6982654"/>
            <a:ext cx="1441526" cy="18442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93135" y="1250834"/>
            <a:ext cx="81483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zh-CN" altLang="en-US" sz="1400" dirty="0">
                <a:solidFill>
                  <a:srgbClr val="333333"/>
                </a:solidFill>
                <a:latin typeface="+mn-lt"/>
                <a:ea typeface="+mn-ea"/>
              </a:rPr>
              <a:t>官</a:t>
            </a:r>
            <a:r>
              <a:rPr lang="zh-CN" altLang="en-US" sz="1400" dirty="0" smtClean="0">
                <a:solidFill>
                  <a:srgbClr val="333333"/>
                </a:solidFill>
                <a:latin typeface="+mn-lt"/>
                <a:ea typeface="+mn-ea"/>
              </a:rPr>
              <a:t>网地址</a:t>
            </a:r>
            <a:r>
              <a:rPr lang="zh-CN" altLang="en-US" sz="1400" dirty="0" smtClean="0">
                <a:solidFill>
                  <a:srgbClr val="333333"/>
                </a:solidFill>
                <a:latin typeface="+mn-lt"/>
                <a:ea typeface="+mn-ea"/>
              </a:rPr>
              <a:t>：</a:t>
            </a:r>
            <a:r>
              <a:rPr lang="en-US" altLang="zh-CN" sz="1400" dirty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en-US" altLang="zh-CN" sz="1400" dirty="0">
                <a:solidFill>
                  <a:srgbClr val="333333"/>
                </a:solidFill>
                <a:latin typeface="+mn-lt"/>
                <a:ea typeface="+mn-ea"/>
                <a:hlinkClick r:id="rId5"/>
              </a:rPr>
              <a:t>https://</a:t>
            </a:r>
            <a:r>
              <a:rPr lang="en-US" altLang="zh-CN" sz="1400" dirty="0" smtClean="0">
                <a:solidFill>
                  <a:srgbClr val="333333"/>
                </a:solidFill>
                <a:latin typeface="+mn-lt"/>
                <a:ea typeface="+mn-ea"/>
                <a:hlinkClick r:id="rId5"/>
              </a:rPr>
              <a:t>docs.spring.io/spring-framework/docs/current/spring-framework-reference/core.html#context-functionality-events</a:t>
            </a:r>
            <a:endParaRPr lang="en-US" altLang="zh-CN" sz="14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309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矩形 6"/>
          <p:cNvSpPr>
            <a:spLocks noChangeArrowheads="1"/>
          </p:cNvSpPr>
          <p:nvPr/>
        </p:nvSpPr>
        <p:spPr bwMode="auto">
          <a:xfrm>
            <a:off x="0" y="3676650"/>
            <a:ext cx="9144000" cy="1466850"/>
          </a:xfrm>
          <a:prstGeom prst="rect">
            <a:avLst/>
          </a:prstGeom>
          <a:solidFill>
            <a:srgbClr val="00479E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39938" name="图片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056" y="265510"/>
            <a:ext cx="5611416" cy="280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文本框 12"/>
          <p:cNvSpPr txBox="1">
            <a:spLocks noChangeArrowheads="1"/>
          </p:cNvSpPr>
          <p:nvPr/>
        </p:nvSpPr>
        <p:spPr bwMode="auto">
          <a:xfrm>
            <a:off x="2831541" y="2193333"/>
            <a:ext cx="365152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5400" b="1" dirty="0" smtClean="0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THANKS</a:t>
            </a:r>
            <a:r>
              <a:rPr lang="zh-CN" altLang="en-US" sz="5400" b="1" dirty="0" smtClean="0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sz="5400" b="1" dirty="0">
              <a:solidFill>
                <a:srgbClr val="00479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942" name="直接连接符 58"/>
          <p:cNvCxnSpPr>
            <a:cxnSpLocks noChangeShapeType="1"/>
          </p:cNvCxnSpPr>
          <p:nvPr/>
        </p:nvCxnSpPr>
        <p:spPr bwMode="auto">
          <a:xfrm>
            <a:off x="2663554" y="2974432"/>
            <a:ext cx="3938588" cy="0"/>
          </a:xfrm>
          <a:prstGeom prst="line">
            <a:avLst/>
          </a:prstGeom>
          <a:noFill/>
          <a:ln w="635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矩形 1"/>
          <p:cNvSpPr/>
          <p:nvPr/>
        </p:nvSpPr>
        <p:spPr>
          <a:xfrm>
            <a:off x="3736782" y="4794573"/>
            <a:ext cx="16225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www.cardinfo.com.cn</a:t>
            </a:r>
            <a:endParaRPr lang="zh-CN" altLang="en-US" sz="11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文本框 12"/>
          <p:cNvSpPr txBox="1">
            <a:spLocks noChangeArrowheads="1"/>
          </p:cNvSpPr>
          <p:nvPr/>
        </p:nvSpPr>
        <p:spPr bwMode="auto">
          <a:xfrm>
            <a:off x="1074548" y="337175"/>
            <a:ext cx="54714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思考</a:t>
            </a:r>
            <a:endParaRPr lang="zh-CN" altLang="en-US" sz="3200" dirty="0">
              <a:solidFill>
                <a:srgbClr val="00479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135" y="298384"/>
            <a:ext cx="662359" cy="6623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065" y="6525454"/>
            <a:ext cx="1441526" cy="1844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465" y="6677854"/>
            <a:ext cx="1441526" cy="1844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865" y="6830254"/>
            <a:ext cx="1441526" cy="1844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265" y="6982654"/>
            <a:ext cx="1441526" cy="18442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31872" y="1449510"/>
            <a:ext cx="83905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  <a:latin typeface="+mn-ea"/>
                <a:ea typeface="+mn-ea"/>
              </a:rPr>
              <a:t>问：</a:t>
            </a:r>
            <a:r>
              <a:rPr lang="en-US" altLang="zh-CN" b="1" dirty="0" smtClean="0">
                <a:solidFill>
                  <a:srgbClr val="00B050"/>
                </a:solidFill>
                <a:latin typeface="+mn-ea"/>
                <a:ea typeface="+mn-ea"/>
              </a:rPr>
              <a:t>     </a:t>
            </a:r>
            <a:endParaRPr lang="en-US" altLang="zh-CN" b="1" dirty="0" smtClean="0">
              <a:solidFill>
                <a:srgbClr val="00B050"/>
              </a:solidFill>
              <a:latin typeface="+mn-ea"/>
              <a:ea typeface="+mn-ea"/>
            </a:endParaRPr>
          </a:p>
          <a:p>
            <a:r>
              <a:rPr lang="en-US" altLang="zh-CN" dirty="0" smtClean="0"/>
              <a:t>        </a:t>
            </a:r>
            <a:r>
              <a:rPr lang="zh-CN" altLang="en-US" dirty="0"/>
              <a:t>有一个</a:t>
            </a:r>
            <a:r>
              <a:rPr lang="zh-CN" altLang="en-US" dirty="0" smtClean="0"/>
              <a:t>购物商城的系统</a:t>
            </a:r>
            <a:r>
              <a:rPr lang="zh-CN" altLang="en-US" dirty="0" smtClean="0"/>
              <a:t>，出现了大量用户</a:t>
            </a:r>
            <a:r>
              <a:rPr lang="zh-CN" altLang="en-US" dirty="0" smtClean="0"/>
              <a:t>添加商品到购物车失败的情况、</a:t>
            </a:r>
            <a:r>
              <a:rPr lang="zh-CN" altLang="en-US" dirty="0" smtClean="0"/>
              <a:t>大量用户付款失败的情况等等。</a:t>
            </a:r>
            <a:r>
              <a:rPr lang="zh-CN" altLang="en-US" dirty="0" smtClean="0"/>
              <a:t>为了及时发现问题，通常会发送报警给相关技术负责人，你作为这块报警功能的开发者，会怎么设计？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482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文本框 12"/>
          <p:cNvSpPr txBox="1">
            <a:spLocks noChangeArrowheads="1"/>
          </p:cNvSpPr>
          <p:nvPr/>
        </p:nvSpPr>
        <p:spPr bwMode="auto">
          <a:xfrm>
            <a:off x="1074548" y="337175"/>
            <a:ext cx="54714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思考</a:t>
            </a:r>
            <a:endParaRPr lang="zh-CN" altLang="en-US" sz="3200" dirty="0">
              <a:solidFill>
                <a:srgbClr val="00479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135" y="298384"/>
            <a:ext cx="662359" cy="6623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065" y="6525454"/>
            <a:ext cx="1441526" cy="1844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465" y="6677854"/>
            <a:ext cx="1441526" cy="1844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865" y="6830254"/>
            <a:ext cx="1441526" cy="1844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265" y="6982654"/>
            <a:ext cx="1441526" cy="18442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25566" y="1499960"/>
            <a:ext cx="83905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  <a:latin typeface="+mn-ea"/>
                <a:ea typeface="+mn-ea"/>
              </a:rPr>
              <a:t>答：</a:t>
            </a:r>
            <a:r>
              <a:rPr lang="en-US" altLang="zh-CN" b="1" dirty="0" smtClean="0">
                <a:solidFill>
                  <a:srgbClr val="00B050"/>
                </a:solidFill>
                <a:latin typeface="+mn-ea"/>
                <a:ea typeface="+mn-ea"/>
              </a:rPr>
              <a:t>     </a:t>
            </a:r>
            <a:endParaRPr lang="en-US" altLang="zh-CN" b="1" dirty="0" smtClean="0">
              <a:solidFill>
                <a:srgbClr val="00B050"/>
              </a:solidFill>
              <a:latin typeface="+mn-ea"/>
              <a:ea typeface="+mn-ea"/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提供发送报警的模块，在添加购物车模块里调用发送报警的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，在用户付款模块里调用发送报警的</a:t>
            </a:r>
            <a:r>
              <a:rPr lang="en-US" altLang="zh-CN" dirty="0" smtClean="0"/>
              <a:t>API【</a:t>
            </a:r>
            <a:r>
              <a:rPr lang="zh-CN" altLang="en-US" b="1" dirty="0" smtClean="0">
                <a:solidFill>
                  <a:srgbClr val="FF0000"/>
                </a:solidFill>
              </a:rPr>
              <a:t>紧耦合</a:t>
            </a:r>
            <a:r>
              <a:rPr lang="en-US" altLang="zh-CN" dirty="0" smtClean="0"/>
              <a:t>】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利用观察者模式，业务模块</a:t>
            </a:r>
            <a:r>
              <a:rPr lang="en-US" altLang="zh-CN" dirty="0" smtClean="0"/>
              <a:t>(</a:t>
            </a:r>
            <a:r>
              <a:rPr lang="zh-CN" altLang="en-US" dirty="0" smtClean="0"/>
              <a:t>作为被观察者</a:t>
            </a:r>
            <a:r>
              <a:rPr lang="en-US" altLang="zh-CN" dirty="0"/>
              <a:t>)</a:t>
            </a:r>
            <a:r>
              <a:rPr lang="zh-CN" altLang="en-US" dirty="0" smtClean="0"/>
              <a:t>发布报警消息，报警模块</a:t>
            </a:r>
            <a:r>
              <a:rPr lang="en-US" altLang="zh-CN" dirty="0" smtClean="0"/>
              <a:t>(</a:t>
            </a:r>
            <a:r>
              <a:rPr lang="zh-CN" altLang="en-US" dirty="0" smtClean="0"/>
              <a:t>观察者</a:t>
            </a:r>
            <a:r>
              <a:rPr lang="en-US" altLang="zh-CN" dirty="0" smtClean="0"/>
              <a:t>)</a:t>
            </a:r>
            <a:r>
              <a:rPr lang="zh-CN" altLang="en-US" dirty="0" smtClean="0"/>
              <a:t>监听对应的消息进行发送</a:t>
            </a:r>
            <a:r>
              <a:rPr lang="en-US" altLang="zh-CN" dirty="0" smtClean="0"/>
              <a:t>【</a:t>
            </a:r>
            <a:r>
              <a:rPr lang="zh-CN" altLang="en-US" b="1" dirty="0" smtClean="0">
                <a:solidFill>
                  <a:srgbClr val="FF0000"/>
                </a:solidFill>
              </a:rPr>
              <a:t>松耦合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9565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文本框 12"/>
          <p:cNvSpPr txBox="1">
            <a:spLocks noChangeArrowheads="1"/>
          </p:cNvSpPr>
          <p:nvPr/>
        </p:nvSpPr>
        <p:spPr bwMode="auto">
          <a:xfrm>
            <a:off x="1074548" y="337175"/>
            <a:ext cx="54714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zh-CN" altLang="en-US" sz="3200" dirty="0">
              <a:solidFill>
                <a:srgbClr val="00479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135" y="298384"/>
            <a:ext cx="662359" cy="6623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065" y="6525454"/>
            <a:ext cx="1441526" cy="1844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465" y="6677854"/>
            <a:ext cx="1441526" cy="1844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865" y="6830254"/>
            <a:ext cx="1441526" cy="1844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265" y="6982654"/>
            <a:ext cx="1441526" cy="184424"/>
          </a:xfrm>
          <a:prstGeom prst="rect">
            <a:avLst/>
          </a:prstGeom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983487" y="1229459"/>
            <a:ext cx="4978504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MessageEvent {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000" dirty="0">
                <a:solidFill>
                  <a:srgbClr val="9876AA"/>
                </a:solidFill>
                <a:latin typeface="Consolas" panose="020B0609020204030204" pitchFamily="49" charset="0"/>
              </a:rPr>
              <a:t>message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public </a:t>
            </a:r>
            <a:r>
              <a:rPr lang="zh-CN" altLang="zh-CN" sz="1000" dirty="0">
                <a:solidFill>
                  <a:srgbClr val="FFC66D"/>
                </a:solidFill>
                <a:latin typeface="Consolas" panose="020B0609020204030204" pitchFamily="49" charset="0"/>
              </a:rPr>
              <a:t>MessageEvent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(String message) {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000" dirty="0">
                <a:solidFill>
                  <a:srgbClr val="9876AA"/>
                </a:solidFill>
                <a:latin typeface="Consolas" panose="020B0609020204030204" pitchFamily="49" charset="0"/>
              </a:rPr>
              <a:t>message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= message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000" dirty="0">
                <a:solidFill>
                  <a:srgbClr val="FFC66D"/>
                </a:solidFill>
                <a:latin typeface="Consolas" panose="020B0609020204030204" pitchFamily="49" charset="0"/>
              </a:rPr>
              <a:t>getMessage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000" dirty="0">
                <a:solidFill>
                  <a:srgbClr val="9876AA"/>
                </a:solidFill>
                <a:latin typeface="Consolas" panose="020B0609020204030204" pitchFamily="49" charset="0"/>
              </a:rPr>
              <a:t>message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000" dirty="0">
                <a:solidFill>
                  <a:srgbClr val="FFC66D"/>
                </a:solidFill>
                <a:latin typeface="Consolas" panose="020B0609020204030204" pitchFamily="49" charset="0"/>
              </a:rPr>
              <a:t>setMessage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(String message) {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000" dirty="0">
                <a:solidFill>
                  <a:srgbClr val="9876AA"/>
                </a:solidFill>
                <a:latin typeface="Consolas" panose="020B0609020204030204" pitchFamily="49" charset="0"/>
              </a:rPr>
              <a:t>message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= message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BBB529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sz="10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000" dirty="0">
                <a:solidFill>
                  <a:srgbClr val="FFC66D"/>
                </a:solidFill>
                <a:latin typeface="Consolas" panose="020B0609020204030204" pitchFamily="49" charset="0"/>
              </a:rPr>
              <a:t>toString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000" dirty="0">
                <a:solidFill>
                  <a:srgbClr val="6A8759"/>
                </a:solidFill>
                <a:latin typeface="Consolas" panose="020B0609020204030204" pitchFamily="49" charset="0"/>
              </a:rPr>
              <a:t>"MessageEvent{" </a:t>
            </a:r>
            <a:r>
              <a:rPr lang="zh-CN" altLang="zh-CN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0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000" dirty="0">
                <a:solidFill>
                  <a:srgbClr val="6A8759"/>
                </a:solidFill>
                <a:latin typeface="Consolas" panose="020B0609020204030204" pitchFamily="49" charset="0"/>
              </a:rPr>
              <a:t>message='"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+ </a:t>
            </a:r>
            <a:r>
              <a:rPr lang="zh-CN" altLang="zh-CN" sz="1000" dirty="0">
                <a:solidFill>
                  <a:srgbClr val="9876AA"/>
                </a:solidFill>
                <a:latin typeface="Consolas" panose="020B0609020204030204" pitchFamily="49" charset="0"/>
              </a:rPr>
              <a:t>message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+ </a:t>
            </a:r>
            <a:r>
              <a:rPr lang="zh-CN" altLang="zh-CN" sz="10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\'</a:t>
            </a:r>
            <a:r>
              <a:rPr lang="zh-CN" altLang="zh-CN" sz="1000" dirty="0">
                <a:solidFill>
                  <a:srgbClr val="6A8759"/>
                </a:solidFill>
                <a:latin typeface="Consolas" panose="020B0609020204030204" pitchFamily="49" charset="0"/>
              </a:rPr>
              <a:t>' </a:t>
            </a:r>
            <a:r>
              <a:rPr lang="zh-CN" altLang="zh-CN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0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'}'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3488" y="1044793"/>
            <a:ext cx="160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消息事件：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215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文本框 12"/>
          <p:cNvSpPr txBox="1">
            <a:spLocks noChangeArrowheads="1"/>
          </p:cNvSpPr>
          <p:nvPr/>
        </p:nvSpPr>
        <p:spPr bwMode="auto">
          <a:xfrm>
            <a:off x="1074548" y="337175"/>
            <a:ext cx="54714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zh-CN" altLang="en-US" sz="3200" dirty="0">
              <a:solidFill>
                <a:srgbClr val="00479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135" y="298384"/>
            <a:ext cx="662359" cy="6623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065" y="6525454"/>
            <a:ext cx="1441526" cy="1844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465" y="6677854"/>
            <a:ext cx="1441526" cy="1844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865" y="6830254"/>
            <a:ext cx="1441526" cy="1844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265" y="6982654"/>
            <a:ext cx="1441526" cy="184424"/>
          </a:xfrm>
          <a:prstGeom prst="rect">
            <a:avLst/>
          </a:prstGeom>
        </p:spPr>
      </p:pic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811156" y="1210540"/>
            <a:ext cx="6250429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MessageEventPublisher {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Set&lt;MessageEventListener&gt; </a:t>
            </a:r>
            <a:r>
              <a:rPr lang="zh-CN" altLang="zh-CN" sz="1000" dirty="0">
                <a:solidFill>
                  <a:srgbClr val="9876AA"/>
                </a:solidFill>
                <a:latin typeface="Consolas" panose="020B0609020204030204" pitchFamily="49" charset="0"/>
              </a:rPr>
              <a:t>messageEventListeners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public </a:t>
            </a:r>
            <a:r>
              <a:rPr lang="zh-CN" altLang="zh-CN" sz="1000" dirty="0">
                <a:solidFill>
                  <a:srgbClr val="FFC66D"/>
                </a:solidFill>
                <a:latin typeface="Consolas" panose="020B0609020204030204" pitchFamily="49" charset="0"/>
              </a:rPr>
              <a:t>MessageEventPublisher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00" dirty="0">
                <a:solidFill>
                  <a:srgbClr val="9876AA"/>
                </a:solidFill>
                <a:latin typeface="Consolas" panose="020B0609020204030204" pitchFamily="49" charset="0"/>
              </a:rPr>
              <a:t>messageEventListeners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LinkedHashSet&lt;&gt;()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000" dirty="0">
                <a:solidFill>
                  <a:srgbClr val="FFC66D"/>
                </a:solidFill>
                <a:latin typeface="Consolas" panose="020B0609020204030204" pitchFamily="49" charset="0"/>
              </a:rPr>
              <a:t>addMessageEventListener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(MessageEventListener messageEventListener){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00" dirty="0">
                <a:solidFill>
                  <a:srgbClr val="9876AA"/>
                </a:solidFill>
                <a:latin typeface="Consolas" panose="020B0609020204030204" pitchFamily="49" charset="0"/>
              </a:rPr>
              <a:t>messageEventListeners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.add(messageEventListener)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000" dirty="0">
                <a:solidFill>
                  <a:srgbClr val="FFC66D"/>
                </a:solidFill>
                <a:latin typeface="Consolas" panose="020B0609020204030204" pitchFamily="49" charset="0"/>
              </a:rPr>
              <a:t>removeMessageEventListener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(MessageEventListener messageEventListener){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00" dirty="0">
                <a:solidFill>
                  <a:srgbClr val="9876AA"/>
                </a:solidFill>
                <a:latin typeface="Consolas" panose="020B0609020204030204" pitchFamily="49" charset="0"/>
              </a:rPr>
              <a:t>messageEventListeners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.remove(messageEventListener)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000" dirty="0">
                <a:solidFill>
                  <a:srgbClr val="FFC66D"/>
                </a:solidFill>
                <a:latin typeface="Consolas" panose="020B0609020204030204" pitchFamily="49" charset="0"/>
              </a:rPr>
              <a:t>publishEvent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(MessageEvent messageEvent){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for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(MessageEventListener messageEventListener : </a:t>
            </a:r>
            <a:r>
              <a:rPr lang="zh-CN" altLang="zh-CN" sz="1000" dirty="0">
                <a:solidFill>
                  <a:srgbClr val="9876AA"/>
                </a:solidFill>
                <a:latin typeface="Consolas" panose="020B0609020204030204" pitchFamily="49" charset="0"/>
              </a:rPr>
              <a:t>messageEventListeners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){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messageEventListener.onApplicationEvent(messageEvent)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3135" y="1025874"/>
            <a:ext cx="160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事件</a:t>
            </a:r>
            <a:r>
              <a:rPr lang="zh-CN" altLang="en-US" b="1" dirty="0" smtClean="0">
                <a:solidFill>
                  <a:srgbClr val="FF0000"/>
                </a:solidFill>
              </a:rPr>
              <a:t>发布</a:t>
            </a:r>
            <a:r>
              <a:rPr lang="zh-CN" altLang="en-US" b="1" dirty="0">
                <a:solidFill>
                  <a:srgbClr val="FF0000"/>
                </a:solidFill>
              </a:rPr>
              <a:t>者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987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文本框 12"/>
          <p:cNvSpPr txBox="1">
            <a:spLocks noChangeArrowheads="1"/>
          </p:cNvSpPr>
          <p:nvPr/>
        </p:nvSpPr>
        <p:spPr bwMode="auto">
          <a:xfrm>
            <a:off x="1074548" y="337175"/>
            <a:ext cx="54714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zh-CN" altLang="en-US" sz="3200" dirty="0">
              <a:solidFill>
                <a:srgbClr val="00479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135" y="298384"/>
            <a:ext cx="662359" cy="6623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065" y="6525454"/>
            <a:ext cx="1441526" cy="1844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465" y="6677854"/>
            <a:ext cx="1441526" cy="1844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865" y="6830254"/>
            <a:ext cx="1441526" cy="1844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265" y="6982654"/>
            <a:ext cx="1441526" cy="184424"/>
          </a:xfrm>
          <a:prstGeom prst="rect">
            <a:avLst/>
          </a:prstGeom>
        </p:spPr>
      </p:pic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778321" y="1831218"/>
            <a:ext cx="4063933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public interface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MessageEventListener {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void </a:t>
            </a:r>
            <a:r>
              <a:rPr lang="zh-CN" altLang="zh-CN" sz="1000" dirty="0">
                <a:solidFill>
                  <a:srgbClr val="FFC66D"/>
                </a:solidFill>
                <a:latin typeface="Consolas" panose="020B0609020204030204" pitchFamily="49" charset="0"/>
              </a:rPr>
              <a:t>onApplicationEvent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(MessageEvent messageEvent)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3135" y="1263721"/>
            <a:ext cx="160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事件</a:t>
            </a:r>
            <a:r>
              <a:rPr lang="zh-CN" altLang="en-US" b="1" dirty="0" smtClean="0">
                <a:solidFill>
                  <a:srgbClr val="FF0000"/>
                </a:solidFill>
              </a:rPr>
              <a:t>监听器：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778321" y="3121465"/>
            <a:ext cx="5194944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MessageEventPrintListener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implements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MessageEventListener{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BBB529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sz="10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000" dirty="0">
                <a:solidFill>
                  <a:srgbClr val="FFC66D"/>
                </a:solidFill>
                <a:latin typeface="Consolas" panose="020B0609020204030204" pitchFamily="49" charset="0"/>
              </a:rPr>
              <a:t>onApplicationEvent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(MessageEvent messageEvent){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   System.</a:t>
            </a:r>
            <a:r>
              <a:rPr lang="zh-CN" altLang="zh-CN" sz="1000" i="1" dirty="0">
                <a:solidFill>
                  <a:srgbClr val="9876A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.println</a:t>
            </a:r>
            <a:r>
              <a:rPr lang="zh-CN" altLang="zh-CN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0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000" dirty="0">
                <a:solidFill>
                  <a:srgbClr val="6A8759"/>
                </a:solidFill>
                <a:latin typeface="宋体" panose="02010600030101010101" pitchFamily="2" charset="-122"/>
              </a:rPr>
              <a:t>处理</a:t>
            </a:r>
            <a:r>
              <a:rPr lang="zh-CN" altLang="zh-CN" sz="1000" dirty="0">
                <a:solidFill>
                  <a:srgbClr val="6A8759"/>
                </a:solidFill>
                <a:latin typeface="Consolas" panose="020B0609020204030204" pitchFamily="49" charset="0"/>
              </a:rPr>
              <a:t>"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+ </a:t>
            </a:r>
            <a:r>
              <a:rPr lang="zh-CN" altLang="zh-CN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messageEvent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863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文本框 12"/>
          <p:cNvSpPr txBox="1">
            <a:spLocks noChangeArrowheads="1"/>
          </p:cNvSpPr>
          <p:nvPr/>
        </p:nvSpPr>
        <p:spPr bwMode="auto">
          <a:xfrm>
            <a:off x="1074548" y="337175"/>
            <a:ext cx="54714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zh-CN" altLang="en-US" sz="3200" dirty="0">
              <a:solidFill>
                <a:srgbClr val="00479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135" y="298384"/>
            <a:ext cx="662359" cy="6623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065" y="6525454"/>
            <a:ext cx="1441526" cy="1844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465" y="6677854"/>
            <a:ext cx="1441526" cy="1844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865" y="6830254"/>
            <a:ext cx="1441526" cy="1844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265" y="6982654"/>
            <a:ext cx="1441526" cy="18442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93135" y="1025874"/>
            <a:ext cx="160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运行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523602" y="1124800"/>
            <a:ext cx="6462025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MessageEventMain {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000" dirty="0">
                <a:solidFill>
                  <a:srgbClr val="FFC66D"/>
                </a:solidFill>
                <a:latin typeface="Consolas" panose="020B0609020204030204" pitchFamily="49" charset="0"/>
              </a:rPr>
              <a:t>main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(String[] args){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   MessageEvent messageEvent =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MessageEvent</a:t>
            </a:r>
            <a:r>
              <a:rPr lang="zh-CN" altLang="zh-CN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0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“</a:t>
            </a:r>
            <a:r>
              <a:rPr lang="zh-CN" altLang="en-US" sz="1000" dirty="0" smtClean="0">
                <a:solidFill>
                  <a:srgbClr val="6A8759"/>
                </a:solidFill>
                <a:latin typeface="宋体" panose="02010600030101010101" pitchFamily="2" charset="-122"/>
              </a:rPr>
              <a:t>用户添加商品到购物车失败</a:t>
            </a:r>
            <a:r>
              <a:rPr lang="zh-CN" altLang="zh-CN" sz="10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MessageEventPublisher messageEventPublisher = 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MessageEventPublisher()</a:t>
            </a:r>
            <a:r>
              <a:rPr lang="zh-CN" altLang="zh-CN" sz="1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MessageEventListener messageEventPrintListener = 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MessageEventPrintListener()</a:t>
            </a:r>
            <a:r>
              <a:rPr lang="zh-CN" altLang="zh-CN" sz="1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messageEventPublisher.addMessageEventListener(messageEventPrintListener)</a:t>
            </a:r>
            <a:r>
              <a:rPr lang="zh-CN" altLang="zh-CN" sz="1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messageEventPublisher.publishEvent(messageEvent)</a:t>
            </a: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523602" y="3333695"/>
            <a:ext cx="3672800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1000" dirty="0">
                <a:solidFill>
                  <a:srgbClr val="CC7832"/>
                </a:solidFill>
                <a:latin typeface="Consolas" panose="020B0609020204030204" pitchFamily="49" charset="0"/>
              </a:rPr>
              <a:t>处理</a:t>
            </a:r>
            <a:r>
              <a:rPr lang="en-US" altLang="zh-CN" sz="1000" dirty="0" err="1">
                <a:solidFill>
                  <a:srgbClr val="CC7832"/>
                </a:solidFill>
                <a:latin typeface="Consolas" panose="020B0609020204030204" pitchFamily="49" charset="0"/>
              </a:rPr>
              <a:t>MessageEvent</a:t>
            </a:r>
            <a:r>
              <a:rPr lang="en-US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{message</a:t>
            </a:r>
            <a:r>
              <a:rPr lang="en-US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='</a:t>
            </a:r>
            <a:r>
              <a:rPr lang="zh-CN" altLang="en-US" sz="1000" dirty="0">
                <a:solidFill>
                  <a:srgbClr val="CC7832"/>
                </a:solidFill>
                <a:latin typeface="Consolas" panose="020B0609020204030204" pitchFamily="49" charset="0"/>
              </a:rPr>
              <a:t>用户添加商品到购物车失败</a:t>
            </a:r>
            <a:r>
              <a:rPr lang="en-US" altLang="zh-CN" sz="1000" dirty="0">
                <a:solidFill>
                  <a:srgbClr val="CC7832"/>
                </a:solidFill>
                <a:latin typeface="Consolas" panose="020B0609020204030204" pitchFamily="49" charset="0"/>
              </a:rPr>
              <a:t>'}</a:t>
            </a:r>
            <a:endParaRPr lang="zh-CN" altLang="zh-CN" sz="1000" dirty="0">
              <a:solidFill>
                <a:srgbClr val="CC783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9548" y="3062249"/>
            <a:ext cx="160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结果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550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文本框 12"/>
          <p:cNvSpPr txBox="1">
            <a:spLocks noChangeArrowheads="1"/>
          </p:cNvSpPr>
          <p:nvPr/>
        </p:nvSpPr>
        <p:spPr bwMode="auto">
          <a:xfrm>
            <a:off x="1074548" y="337175"/>
            <a:ext cx="54714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00479E"/>
                </a:solidFill>
                <a:latin typeface="微软雅黑" pitchFamily="34" charset="-122"/>
                <a:ea typeface="微软雅黑" pitchFamily="34" charset="-122"/>
              </a:rPr>
              <a:t>观察者模式</a:t>
            </a:r>
            <a:endParaRPr lang="zh-CN" altLang="en-US" sz="3200" dirty="0">
              <a:solidFill>
                <a:srgbClr val="00479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135" y="298384"/>
            <a:ext cx="662359" cy="6623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065" y="6525454"/>
            <a:ext cx="1441526" cy="1844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465" y="6677854"/>
            <a:ext cx="1441526" cy="1844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865" y="6830254"/>
            <a:ext cx="1441526" cy="1844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265" y="6982654"/>
            <a:ext cx="1441526" cy="18442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0341" y="1237499"/>
            <a:ext cx="83905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  <a:latin typeface="+mn-ea"/>
                <a:ea typeface="+mn-ea"/>
              </a:rPr>
              <a:t>概念：</a:t>
            </a:r>
            <a:r>
              <a:rPr lang="en-US" altLang="zh-CN" b="1" dirty="0" smtClean="0">
                <a:solidFill>
                  <a:srgbClr val="00B050"/>
                </a:solidFill>
                <a:latin typeface="+mn-ea"/>
                <a:ea typeface="+mn-ea"/>
              </a:rPr>
              <a:t>     </a:t>
            </a:r>
            <a:endParaRPr lang="en-US" altLang="zh-CN" b="1" dirty="0" smtClean="0">
              <a:solidFill>
                <a:srgbClr val="00B050"/>
              </a:solidFill>
              <a:latin typeface="+mn-ea"/>
              <a:ea typeface="+mn-ea"/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定义了对象间一对多的关系，当被观察者状态发生变更时，所有的观察者都会收到通知，并进行相应的处理。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 bwMode="auto">
          <a:xfrm>
            <a:off x="5242840" y="2549562"/>
            <a:ext cx="1666899" cy="27747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zh-CN" sz="1000" b="1" dirty="0">
                <a:latin typeface="Consolas" panose="020B0609020204030204" pitchFamily="49" charset="0"/>
              </a:rPr>
              <a:t>MessageEventListener</a:t>
            </a:r>
            <a:endParaRPr lang="zh-CN" altLang="en-US" sz="1000" b="1" dirty="0"/>
          </a:p>
        </p:txBody>
      </p:sp>
      <p:sp>
        <p:nvSpPr>
          <p:cNvPr id="11" name="矩形 10"/>
          <p:cNvSpPr/>
          <p:nvPr/>
        </p:nvSpPr>
        <p:spPr bwMode="auto">
          <a:xfrm>
            <a:off x="5242840" y="3681745"/>
            <a:ext cx="1666899" cy="27747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00" b="1" dirty="0">
                <a:latin typeface="Consolas" panose="020B0609020204030204" pitchFamily="49" charset="0"/>
              </a:rPr>
              <a:t>观察者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1830234" y="2585599"/>
            <a:ext cx="1666899" cy="27747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zh-CN" sz="1000" b="1" dirty="0">
                <a:latin typeface="Consolas" panose="020B0609020204030204" pitchFamily="49" charset="0"/>
              </a:rPr>
              <a:t>MessageEventPublisher</a:t>
            </a:r>
            <a:endParaRPr lang="zh-CN" altLang="en-US" sz="1000" b="1" dirty="0"/>
          </a:p>
        </p:txBody>
      </p:sp>
      <p:sp>
        <p:nvSpPr>
          <p:cNvPr id="14" name="矩形 13"/>
          <p:cNvSpPr/>
          <p:nvPr/>
        </p:nvSpPr>
        <p:spPr bwMode="auto">
          <a:xfrm>
            <a:off x="1822817" y="3681745"/>
            <a:ext cx="1674316" cy="27747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00" b="1" dirty="0">
                <a:latin typeface="Consolas" panose="020B0609020204030204" pitchFamily="49" charset="0"/>
              </a:rPr>
              <a:t>被观察者</a:t>
            </a:r>
          </a:p>
        </p:txBody>
      </p:sp>
      <p:sp>
        <p:nvSpPr>
          <p:cNvPr id="15" name="上下箭头 14"/>
          <p:cNvSpPr/>
          <p:nvPr/>
        </p:nvSpPr>
        <p:spPr bwMode="auto">
          <a:xfrm>
            <a:off x="2502320" y="2912955"/>
            <a:ext cx="315310" cy="718907"/>
          </a:xfrm>
          <a:prstGeom prst="upDown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7" name="上下箭头 16"/>
          <p:cNvSpPr/>
          <p:nvPr/>
        </p:nvSpPr>
        <p:spPr bwMode="auto">
          <a:xfrm>
            <a:off x="5918634" y="2907944"/>
            <a:ext cx="315310" cy="718907"/>
          </a:xfrm>
          <a:prstGeom prst="up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8" name="左箭头 17"/>
          <p:cNvSpPr/>
          <p:nvPr/>
        </p:nvSpPr>
        <p:spPr bwMode="auto">
          <a:xfrm>
            <a:off x="3845314" y="3626851"/>
            <a:ext cx="978408" cy="329617"/>
          </a:xfrm>
          <a:prstGeom prst="lef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20" name="右箭头 19"/>
          <p:cNvSpPr/>
          <p:nvPr/>
        </p:nvSpPr>
        <p:spPr bwMode="auto">
          <a:xfrm>
            <a:off x="3845314" y="2549563"/>
            <a:ext cx="978408" cy="31351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949265" y="25216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dk1"/>
                </a:solidFill>
              </a:rPr>
              <a:t>通知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984291" y="36021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dk1"/>
                </a:solidFill>
              </a:rPr>
              <a:t>注册</a:t>
            </a:r>
            <a:endParaRPr lang="zh-CN" alt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974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清风素材 https://12sc.taobao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4024</TotalTime>
  <Pages>0</Pages>
  <Words>561</Words>
  <Characters>0</Characters>
  <Application>Microsoft Office PowerPoint</Application>
  <DocSecurity>0</DocSecurity>
  <PresentationFormat>全屏显示(16:9)</PresentationFormat>
  <Lines>0</Lines>
  <Paragraphs>116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DengXian</vt:lpstr>
      <vt:lpstr>DengXian Light</vt:lpstr>
      <vt:lpstr>宋体</vt:lpstr>
      <vt:lpstr>微软雅黑</vt:lpstr>
      <vt:lpstr>微软雅黑</vt:lpstr>
      <vt:lpstr>Arial</vt:lpstr>
      <vt:lpstr>Calibri</vt:lpstr>
      <vt:lpstr>Calibri Light</vt:lpstr>
      <vt:lpstr>Consolas</vt:lpstr>
      <vt:lpstr>Impact</vt:lpstr>
      <vt:lpstr>清风素材 https://12sc.taobao.com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12sc.taobao.com</dc:subject>
  <dc:creator>user</dc:creator>
  <cp:keywords>12sc.taobao.com</cp:keywords>
  <dc:description>12sc.taobao.com</dc:description>
  <cp:lastModifiedBy>祁 琛琛</cp:lastModifiedBy>
  <cp:revision>382</cp:revision>
  <dcterms:created xsi:type="dcterms:W3CDTF">2015-07-17T02:38:59Z</dcterms:created>
  <dcterms:modified xsi:type="dcterms:W3CDTF">2018-08-16T11:50:46Z</dcterms:modified>
  <cp:category>12sc.taobao.com</cp:category>
  <cp:contentStatus>12sc.taobao.com</cp:contentStatus>
</cp:coreProperties>
</file>