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63" r:id="rId3"/>
    <p:sldId id="264" r:id="rId4"/>
    <p:sldId id="257" r:id="rId5"/>
    <p:sldId id="258" r:id="rId6"/>
    <p:sldId id="259" r:id="rId7"/>
    <p:sldId id="261" r:id="rId8"/>
    <p:sldId id="262"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AFE16A-676D-4F11-92DA-A804EA18939F}" type="datetimeFigureOut">
              <a:rPr lang="en-ID" smtClean="0"/>
              <a:t>07/06/2023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1D0CEF1F-8345-41C4-99FD-20DBA3E926D9}" type="slidenum">
              <a:rPr lang="en-ID" smtClean="0"/>
              <a:t>‹#›</a:t>
            </a:fld>
            <a:endParaRPr lang="en-ID"/>
          </a:p>
        </p:txBody>
      </p:sp>
    </p:spTree>
    <p:extLst>
      <p:ext uri="{BB962C8B-B14F-4D97-AF65-F5344CB8AC3E}">
        <p14:creationId xmlns:p14="http://schemas.microsoft.com/office/powerpoint/2010/main" val="60791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FE16A-676D-4F11-92DA-A804EA18939F}" type="datetimeFigureOut">
              <a:rPr lang="en-ID" smtClean="0"/>
              <a:t>07/06/2023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374419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FE16A-676D-4F11-92DA-A804EA18939F}" type="datetimeFigureOut">
              <a:rPr lang="en-ID" smtClean="0"/>
              <a:t>07/06/2023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42124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FE16A-676D-4F11-92DA-A804EA18939F}" type="datetimeFigureOut">
              <a:rPr lang="en-ID" smtClean="0"/>
              <a:t>07/06/2023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2910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9AFE16A-676D-4F11-92DA-A804EA18939F}" type="datetimeFigureOut">
              <a:rPr lang="en-ID" smtClean="0"/>
              <a:t>07/06/2023</a:t>
            </a:fld>
            <a:endParaRPr lang="en-ID"/>
          </a:p>
        </p:txBody>
      </p:sp>
      <p:sp>
        <p:nvSpPr>
          <p:cNvPr id="5" name="Footer Placeholder 4"/>
          <p:cNvSpPr>
            <a:spLocks noGrp="1"/>
          </p:cNvSpPr>
          <p:nvPr>
            <p:ph type="ftr" sz="quarter" idx="11"/>
          </p:nvPr>
        </p:nvSpPr>
        <p:spPr>
          <a:xfrm>
            <a:off x="2182708" y="6272784"/>
            <a:ext cx="6327648" cy="365125"/>
          </a:xfrm>
        </p:spPr>
        <p:txBody>
          <a:bodyPr/>
          <a:lstStyle/>
          <a:p>
            <a:endParaRPr lang="en-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0CEF1F-8345-41C4-99FD-20DBA3E926D9}" type="slidenum">
              <a:rPr lang="en-ID" smtClean="0"/>
              <a:t>‹#›</a:t>
            </a:fld>
            <a:endParaRPr lang="en-ID"/>
          </a:p>
        </p:txBody>
      </p:sp>
    </p:spTree>
    <p:extLst>
      <p:ext uri="{BB962C8B-B14F-4D97-AF65-F5344CB8AC3E}">
        <p14:creationId xmlns:p14="http://schemas.microsoft.com/office/powerpoint/2010/main" val="176536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FE16A-676D-4F11-92DA-A804EA18939F}" type="datetimeFigureOut">
              <a:rPr lang="en-ID" smtClean="0"/>
              <a:t>07/06/2023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232115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AFE16A-676D-4F11-92DA-A804EA18939F}" type="datetimeFigureOut">
              <a:rPr lang="en-ID" smtClean="0"/>
              <a:t>07/06/2023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297203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AFE16A-676D-4F11-92DA-A804EA18939F}" type="datetimeFigureOut">
              <a:rPr lang="en-ID" smtClean="0"/>
              <a:t>07/06/2023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135847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FE16A-676D-4F11-92DA-A804EA18939F}" type="datetimeFigureOut">
              <a:rPr lang="en-ID" smtClean="0"/>
              <a:t>07/06/2023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206672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FE16A-676D-4F11-92DA-A804EA18939F}" type="datetimeFigureOut">
              <a:rPr lang="en-ID" smtClean="0"/>
              <a:t>07/06/2023</a:t>
            </a:fld>
            <a:endParaRPr lang="en-ID"/>
          </a:p>
        </p:txBody>
      </p:sp>
      <p:sp>
        <p:nvSpPr>
          <p:cNvPr id="6" name="Footer Placeholder 5"/>
          <p:cNvSpPr>
            <a:spLocks noGrp="1"/>
          </p:cNvSpPr>
          <p:nvPr>
            <p:ph type="ftr" sz="quarter" idx="11"/>
          </p:nvPr>
        </p:nvSpPr>
        <p:spPr/>
        <p:txBody>
          <a:bodyPr/>
          <a:lstStyle/>
          <a:p>
            <a:endParaRPr lang="en-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60100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FE16A-676D-4F11-92DA-A804EA18939F}" type="datetimeFigureOut">
              <a:rPr lang="en-ID" smtClean="0"/>
              <a:t>07/06/2023</a:t>
            </a:fld>
            <a:endParaRPr lang="en-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0CEF1F-8345-41C4-99FD-20DBA3E926D9}" type="slidenum">
              <a:rPr lang="en-ID" smtClean="0"/>
              <a:t>‹#›</a:t>
            </a:fld>
            <a:endParaRPr lang="en-ID"/>
          </a:p>
        </p:txBody>
      </p:sp>
    </p:spTree>
    <p:extLst>
      <p:ext uri="{BB962C8B-B14F-4D97-AF65-F5344CB8AC3E}">
        <p14:creationId xmlns:p14="http://schemas.microsoft.com/office/powerpoint/2010/main" val="126838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9AFE16A-676D-4F11-92DA-A804EA18939F}" type="datetimeFigureOut">
              <a:rPr lang="en-ID" smtClean="0"/>
              <a:t>07/06/2023</a:t>
            </a:fld>
            <a:endParaRPr lang="en-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1D0CEF1F-8345-41C4-99FD-20DBA3E926D9}" type="slidenum">
              <a:rPr lang="en-ID" smtClean="0"/>
              <a:t>‹#›</a:t>
            </a:fld>
            <a:endParaRPr lang="en-ID"/>
          </a:p>
        </p:txBody>
      </p:sp>
    </p:spTree>
    <p:extLst>
      <p:ext uri="{BB962C8B-B14F-4D97-AF65-F5344CB8AC3E}">
        <p14:creationId xmlns:p14="http://schemas.microsoft.com/office/powerpoint/2010/main" val="288561097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evertap.com/blog/ecommerce-return-rate-statistics/)we"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B6A8-E62C-A5DC-8A97-6E60CC4ED75B}"/>
              </a:ext>
            </a:extLst>
          </p:cNvPr>
          <p:cNvSpPr>
            <a:spLocks noGrp="1"/>
          </p:cNvSpPr>
          <p:nvPr>
            <p:ph type="ctrTitle"/>
          </p:nvPr>
        </p:nvSpPr>
        <p:spPr/>
        <p:txBody>
          <a:bodyPr/>
          <a:lstStyle/>
          <a:p>
            <a:r>
              <a:rPr lang="en-US" dirty="0"/>
              <a:t>The Look Stock and Shipping </a:t>
            </a:r>
            <a:endParaRPr lang="en-ID" dirty="0"/>
          </a:p>
        </p:txBody>
      </p:sp>
      <p:sp>
        <p:nvSpPr>
          <p:cNvPr id="3" name="Subtitle 2">
            <a:extLst>
              <a:ext uri="{FF2B5EF4-FFF2-40B4-BE49-F238E27FC236}">
                <a16:creationId xmlns:a16="http://schemas.microsoft.com/office/drawing/2014/main" id="{D350B754-6298-A8AD-657F-14CDB2EEBD7E}"/>
              </a:ext>
            </a:extLst>
          </p:cNvPr>
          <p:cNvSpPr>
            <a:spLocks noGrp="1"/>
          </p:cNvSpPr>
          <p:nvPr>
            <p:ph type="subTitle" idx="1"/>
          </p:nvPr>
        </p:nvSpPr>
        <p:spPr/>
        <p:txBody>
          <a:bodyPr/>
          <a:lstStyle/>
          <a:p>
            <a:r>
              <a:rPr lang="en-US" dirty="0"/>
              <a:t>Gentur Herlambang</a:t>
            </a:r>
            <a:endParaRPr lang="en-ID" dirty="0"/>
          </a:p>
        </p:txBody>
      </p:sp>
    </p:spTree>
    <p:extLst>
      <p:ext uri="{BB962C8B-B14F-4D97-AF65-F5344CB8AC3E}">
        <p14:creationId xmlns:p14="http://schemas.microsoft.com/office/powerpoint/2010/main" val="3730035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2929-7E42-13BA-F3DE-F6F10A1BB466}"/>
              </a:ext>
            </a:extLst>
          </p:cNvPr>
          <p:cNvSpPr>
            <a:spLocks noGrp="1"/>
          </p:cNvSpPr>
          <p:nvPr>
            <p:ph type="title"/>
          </p:nvPr>
        </p:nvSpPr>
        <p:spPr>
          <a:xfrm>
            <a:off x="803148" y="1720161"/>
            <a:ext cx="10058400" cy="1609344"/>
          </a:xfrm>
        </p:spPr>
        <p:txBody>
          <a:bodyPr/>
          <a:lstStyle/>
          <a:p>
            <a:r>
              <a:rPr lang="en-US" dirty="0"/>
              <a:t>Thank You</a:t>
            </a:r>
            <a:endParaRPr lang="en-ID" dirty="0"/>
          </a:p>
        </p:txBody>
      </p:sp>
    </p:spTree>
    <p:extLst>
      <p:ext uri="{BB962C8B-B14F-4D97-AF65-F5344CB8AC3E}">
        <p14:creationId xmlns:p14="http://schemas.microsoft.com/office/powerpoint/2010/main" val="64103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4A73-2D2C-06C2-3E64-DD139F069255}"/>
              </a:ext>
            </a:extLst>
          </p:cNvPr>
          <p:cNvSpPr>
            <a:spLocks noGrp="1"/>
          </p:cNvSpPr>
          <p:nvPr>
            <p:ph type="title"/>
          </p:nvPr>
        </p:nvSpPr>
        <p:spPr/>
        <p:txBody>
          <a:bodyPr/>
          <a:lstStyle/>
          <a:p>
            <a:r>
              <a:rPr lang="en-US" dirty="0"/>
              <a:t>Background</a:t>
            </a:r>
            <a:endParaRPr lang="en-ID" dirty="0"/>
          </a:p>
        </p:txBody>
      </p:sp>
      <p:sp>
        <p:nvSpPr>
          <p:cNvPr id="3" name="Content Placeholder 2">
            <a:extLst>
              <a:ext uri="{FF2B5EF4-FFF2-40B4-BE49-F238E27FC236}">
                <a16:creationId xmlns:a16="http://schemas.microsoft.com/office/drawing/2014/main" id="{768CBAEE-FD29-BF4A-9635-674F767EFF44}"/>
              </a:ext>
            </a:extLst>
          </p:cNvPr>
          <p:cNvSpPr>
            <a:spLocks noGrp="1"/>
          </p:cNvSpPr>
          <p:nvPr>
            <p:ph idx="1"/>
          </p:nvPr>
        </p:nvSpPr>
        <p:spPr/>
        <p:txBody>
          <a:bodyPr/>
          <a:lstStyle/>
          <a:p>
            <a:pPr algn="just"/>
            <a:r>
              <a:rPr lang="en-US" b="0" i="0" dirty="0">
                <a:effectLst/>
                <a:latin typeface="Söhne"/>
              </a:rPr>
              <a:t>A well-known online retailer called "The Look" provides clients with access to a variety of goods. We thoroughly examined the stock and shipping performance for the first and second quarters of 2023 (Q1-Q2 2023) as part of our ongoing efforts to assess and improve the company's performance. The objective of this review is to offer insightful information on the effectiveness of order processing, top shipped categories, distribution center performance, destination nations, and the relationship between gender and order cancellation. We can find areas for development and improvement by looking at these important areas.</a:t>
            </a:r>
            <a:endParaRPr lang="en-ID" dirty="0"/>
          </a:p>
        </p:txBody>
      </p:sp>
    </p:spTree>
    <p:extLst>
      <p:ext uri="{BB962C8B-B14F-4D97-AF65-F5344CB8AC3E}">
        <p14:creationId xmlns:p14="http://schemas.microsoft.com/office/powerpoint/2010/main" val="288803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A2DE-BCB6-C7DE-1A79-6D4CADF3F748}"/>
              </a:ext>
            </a:extLst>
          </p:cNvPr>
          <p:cNvSpPr>
            <a:spLocks noGrp="1"/>
          </p:cNvSpPr>
          <p:nvPr>
            <p:ph type="title"/>
          </p:nvPr>
        </p:nvSpPr>
        <p:spPr/>
        <p:txBody>
          <a:bodyPr/>
          <a:lstStyle/>
          <a:p>
            <a:r>
              <a:rPr lang="en-US" dirty="0"/>
              <a:t>Key Issues</a:t>
            </a:r>
            <a:endParaRPr lang="en-ID" dirty="0"/>
          </a:p>
        </p:txBody>
      </p:sp>
      <p:sp>
        <p:nvSpPr>
          <p:cNvPr id="3" name="Content Placeholder 2">
            <a:extLst>
              <a:ext uri="{FF2B5EF4-FFF2-40B4-BE49-F238E27FC236}">
                <a16:creationId xmlns:a16="http://schemas.microsoft.com/office/drawing/2014/main" id="{916965BD-9F17-6C64-808D-C7D0D5B9F68A}"/>
              </a:ext>
            </a:extLst>
          </p:cNvPr>
          <p:cNvSpPr>
            <a:spLocks noGrp="1"/>
          </p:cNvSpPr>
          <p:nvPr>
            <p:ph idx="1"/>
          </p:nvPr>
        </p:nvSpPr>
        <p:spPr/>
        <p:txBody>
          <a:bodyPr/>
          <a:lstStyle/>
          <a:p>
            <a:r>
              <a:rPr lang="en-US" dirty="0"/>
              <a:t>Order Status Distribution: Evaluate order processing efficiency and identify bottlenecks affecting customer satisfaction.</a:t>
            </a:r>
          </a:p>
          <a:p>
            <a:r>
              <a:rPr lang="en-US" dirty="0"/>
              <a:t>Top Shipped Categories: Understand customer preferences and guide inventory planning and marketing strategies.</a:t>
            </a:r>
          </a:p>
          <a:p>
            <a:r>
              <a:rPr lang="en-US" dirty="0"/>
              <a:t>Distribution Center Performance: Assess fulfillment and shipping performance for each center, identifying areas for improvement.</a:t>
            </a:r>
          </a:p>
          <a:p>
            <a:r>
              <a:rPr lang="en-US" dirty="0"/>
              <a:t>Destination Countries: Identify top shipping destinations in Q1-Q2 2023 to uncover growth opportunities and inform expansion strategies.</a:t>
            </a:r>
          </a:p>
          <a:p>
            <a:r>
              <a:rPr lang="en-US" dirty="0"/>
              <a:t>Gender-based Order Cancelation: Analyze the correlation between gender and order cancelation, revealing customer behavior insights for targeted marketing.</a:t>
            </a:r>
            <a:endParaRPr lang="en-ID" dirty="0"/>
          </a:p>
        </p:txBody>
      </p:sp>
    </p:spTree>
    <p:extLst>
      <p:ext uri="{BB962C8B-B14F-4D97-AF65-F5344CB8AC3E}">
        <p14:creationId xmlns:p14="http://schemas.microsoft.com/office/powerpoint/2010/main" val="29054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6A72E-C874-728E-F2C7-98795BAEEEB2}"/>
              </a:ext>
            </a:extLst>
          </p:cNvPr>
          <p:cNvSpPr>
            <a:spLocks noGrp="1"/>
          </p:cNvSpPr>
          <p:nvPr>
            <p:ph type="title"/>
          </p:nvPr>
        </p:nvSpPr>
        <p:spPr/>
        <p:txBody>
          <a:bodyPr/>
          <a:lstStyle/>
          <a:p>
            <a:r>
              <a:rPr lang="en-US" dirty="0"/>
              <a:t>Order status</a:t>
            </a:r>
            <a:endParaRPr lang="en-ID" dirty="0"/>
          </a:p>
        </p:txBody>
      </p:sp>
      <p:pic>
        <p:nvPicPr>
          <p:cNvPr id="8" name="Content Placeholder 7">
            <a:extLst>
              <a:ext uri="{FF2B5EF4-FFF2-40B4-BE49-F238E27FC236}">
                <a16:creationId xmlns:a16="http://schemas.microsoft.com/office/drawing/2014/main" id="{C2009851-4DBA-411E-F037-86DFB3F61C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975" y="2425360"/>
            <a:ext cx="4754563" cy="3515405"/>
          </a:xfrm>
        </p:spPr>
      </p:pic>
      <p:sp>
        <p:nvSpPr>
          <p:cNvPr id="6" name="Content Placeholder 5">
            <a:extLst>
              <a:ext uri="{FF2B5EF4-FFF2-40B4-BE49-F238E27FC236}">
                <a16:creationId xmlns:a16="http://schemas.microsoft.com/office/drawing/2014/main" id="{0CADB122-7FB5-7B4E-F74D-432EC85F132F}"/>
              </a:ext>
            </a:extLst>
          </p:cNvPr>
          <p:cNvSpPr>
            <a:spLocks noGrp="1"/>
          </p:cNvSpPr>
          <p:nvPr>
            <p:ph sz="half" idx="2"/>
          </p:nvPr>
        </p:nvSpPr>
        <p:spPr/>
        <p:txBody>
          <a:bodyPr>
            <a:normAutofit/>
          </a:bodyPr>
          <a:lstStyle/>
          <a:p>
            <a:r>
              <a:rPr lang="en-US" dirty="0"/>
              <a:t>The completed shipment is around 25 % where are the returned and canceled combined is also estimated at 25%</a:t>
            </a:r>
          </a:p>
          <a:p>
            <a:r>
              <a:rPr lang="en-US" dirty="0"/>
              <a:t>Based on(</a:t>
            </a:r>
            <a:r>
              <a:rPr lang="en-US" dirty="0">
                <a:hlinkClick r:id="rId3"/>
              </a:rPr>
              <a:t>https://clevertap.com/blog/ecommerce-return-rate-statistics/) we</a:t>
            </a:r>
            <a:r>
              <a:rPr lang="en-US" dirty="0"/>
              <a:t> still  bellow the 30% of the standard in the industry .</a:t>
            </a:r>
            <a:endParaRPr lang="en-ID" dirty="0"/>
          </a:p>
        </p:txBody>
      </p:sp>
    </p:spTree>
    <p:extLst>
      <p:ext uri="{BB962C8B-B14F-4D97-AF65-F5344CB8AC3E}">
        <p14:creationId xmlns:p14="http://schemas.microsoft.com/office/powerpoint/2010/main" val="161095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181C9CD-E9CF-4BA5-44D9-C75651CA856C}"/>
              </a:ext>
            </a:extLst>
          </p:cNvPr>
          <p:cNvSpPr>
            <a:spLocks noGrp="1"/>
          </p:cNvSpPr>
          <p:nvPr>
            <p:ph type="title"/>
          </p:nvPr>
        </p:nvSpPr>
        <p:spPr/>
        <p:txBody>
          <a:bodyPr/>
          <a:lstStyle/>
          <a:p>
            <a:r>
              <a:rPr lang="en-US" dirty="0"/>
              <a:t>Categories</a:t>
            </a:r>
            <a:endParaRPr lang="en-ID" dirty="0"/>
          </a:p>
        </p:txBody>
      </p:sp>
      <p:pic>
        <p:nvPicPr>
          <p:cNvPr id="5" name="Content Placeholder 4">
            <a:extLst>
              <a:ext uri="{FF2B5EF4-FFF2-40B4-BE49-F238E27FC236}">
                <a16:creationId xmlns:a16="http://schemas.microsoft.com/office/drawing/2014/main" id="{BD9A8CEC-3824-06CB-7C14-F08F8A956D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975" y="2366916"/>
            <a:ext cx="4754563" cy="3632293"/>
          </a:xfrm>
        </p:spPr>
      </p:pic>
      <p:sp>
        <p:nvSpPr>
          <p:cNvPr id="11" name="Content Placeholder 10">
            <a:extLst>
              <a:ext uri="{FF2B5EF4-FFF2-40B4-BE49-F238E27FC236}">
                <a16:creationId xmlns:a16="http://schemas.microsoft.com/office/drawing/2014/main" id="{EA8E5D71-9A7E-C23E-42FD-EED6EEA97D46}"/>
              </a:ext>
            </a:extLst>
          </p:cNvPr>
          <p:cNvSpPr>
            <a:spLocks noGrp="1"/>
          </p:cNvSpPr>
          <p:nvPr>
            <p:ph sz="half" idx="2"/>
          </p:nvPr>
        </p:nvSpPr>
        <p:spPr/>
        <p:txBody>
          <a:bodyPr/>
          <a:lstStyle/>
          <a:p>
            <a:r>
              <a:rPr lang="en-US" dirty="0"/>
              <a:t>Intimate , jeans , and Tops and tees are the top three item that we shipped for the first half of 2023.</a:t>
            </a:r>
          </a:p>
          <a:p>
            <a:r>
              <a:rPr lang="en-US" dirty="0"/>
              <a:t>But the gap between the top 10 categories don’t show much significant difference.</a:t>
            </a:r>
            <a:endParaRPr lang="en-ID" dirty="0"/>
          </a:p>
        </p:txBody>
      </p:sp>
    </p:spTree>
    <p:extLst>
      <p:ext uri="{BB962C8B-B14F-4D97-AF65-F5344CB8AC3E}">
        <p14:creationId xmlns:p14="http://schemas.microsoft.com/office/powerpoint/2010/main" val="225595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163A8-2DE0-404B-2940-CC93B836B4AC}"/>
              </a:ext>
            </a:extLst>
          </p:cNvPr>
          <p:cNvSpPr>
            <a:spLocks noGrp="1"/>
          </p:cNvSpPr>
          <p:nvPr>
            <p:ph type="title"/>
          </p:nvPr>
        </p:nvSpPr>
        <p:spPr/>
        <p:txBody>
          <a:bodyPr/>
          <a:lstStyle/>
          <a:p>
            <a:r>
              <a:rPr lang="en-US" dirty="0"/>
              <a:t>Distribution Performance</a:t>
            </a:r>
            <a:endParaRPr lang="en-ID" dirty="0"/>
          </a:p>
        </p:txBody>
      </p:sp>
      <p:pic>
        <p:nvPicPr>
          <p:cNvPr id="8" name="Content Placeholder 7">
            <a:extLst>
              <a:ext uri="{FF2B5EF4-FFF2-40B4-BE49-F238E27FC236}">
                <a16:creationId xmlns:a16="http://schemas.microsoft.com/office/drawing/2014/main" id="{CB03AE4A-8498-2DEF-6991-0B68AB3C20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975" y="2394113"/>
            <a:ext cx="4754563" cy="3577898"/>
          </a:xfrm>
        </p:spPr>
      </p:pic>
      <p:sp>
        <p:nvSpPr>
          <p:cNvPr id="6" name="Content Placeholder 5">
            <a:extLst>
              <a:ext uri="{FF2B5EF4-FFF2-40B4-BE49-F238E27FC236}">
                <a16:creationId xmlns:a16="http://schemas.microsoft.com/office/drawing/2014/main" id="{85EDC6F7-03B5-B04F-AB61-C8DE0775E504}"/>
              </a:ext>
            </a:extLst>
          </p:cNvPr>
          <p:cNvSpPr>
            <a:spLocks noGrp="1"/>
          </p:cNvSpPr>
          <p:nvPr>
            <p:ph sz="half" idx="2"/>
          </p:nvPr>
        </p:nvSpPr>
        <p:spPr/>
        <p:txBody>
          <a:bodyPr/>
          <a:lstStyle/>
          <a:p>
            <a:r>
              <a:rPr lang="en-US" dirty="0"/>
              <a:t>The top 3 distribution center are 1,2,3 that send around 45 thousand item for the Q1 and Q2 of 2023 show significant difference between the other  center at around 30 thousand.</a:t>
            </a:r>
            <a:endParaRPr lang="en-ID" dirty="0"/>
          </a:p>
        </p:txBody>
      </p:sp>
    </p:spTree>
    <p:extLst>
      <p:ext uri="{BB962C8B-B14F-4D97-AF65-F5344CB8AC3E}">
        <p14:creationId xmlns:p14="http://schemas.microsoft.com/office/powerpoint/2010/main" val="189145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0799-66B5-55DC-3D81-31B1C71AF263}"/>
              </a:ext>
            </a:extLst>
          </p:cNvPr>
          <p:cNvSpPr>
            <a:spLocks noGrp="1"/>
          </p:cNvSpPr>
          <p:nvPr>
            <p:ph type="title"/>
          </p:nvPr>
        </p:nvSpPr>
        <p:spPr/>
        <p:txBody>
          <a:bodyPr/>
          <a:lstStyle/>
          <a:p>
            <a:r>
              <a:rPr lang="en-US" dirty="0"/>
              <a:t>Global reach</a:t>
            </a:r>
            <a:endParaRPr lang="en-ID" dirty="0"/>
          </a:p>
        </p:txBody>
      </p:sp>
      <p:pic>
        <p:nvPicPr>
          <p:cNvPr id="6" name="Content Placeholder 5">
            <a:extLst>
              <a:ext uri="{FF2B5EF4-FFF2-40B4-BE49-F238E27FC236}">
                <a16:creationId xmlns:a16="http://schemas.microsoft.com/office/drawing/2014/main" id="{BD4FC949-32EA-3162-D2B1-E70A1CD289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975" y="2397061"/>
            <a:ext cx="4754563" cy="3572002"/>
          </a:xfrm>
        </p:spPr>
      </p:pic>
      <p:sp>
        <p:nvSpPr>
          <p:cNvPr id="4" name="Content Placeholder 3">
            <a:extLst>
              <a:ext uri="{FF2B5EF4-FFF2-40B4-BE49-F238E27FC236}">
                <a16:creationId xmlns:a16="http://schemas.microsoft.com/office/drawing/2014/main" id="{CCC19D2E-2982-FDC0-BE9C-04578C41FED0}"/>
              </a:ext>
            </a:extLst>
          </p:cNvPr>
          <p:cNvSpPr>
            <a:spLocks noGrp="1"/>
          </p:cNvSpPr>
          <p:nvPr>
            <p:ph sz="half" idx="2"/>
          </p:nvPr>
        </p:nvSpPr>
        <p:spPr/>
        <p:txBody>
          <a:bodyPr>
            <a:normAutofit/>
          </a:bodyPr>
          <a:lstStyle/>
          <a:p>
            <a:r>
              <a:rPr lang="en-US" dirty="0"/>
              <a:t>As seen the highest number of order are to outside the countries especially China and Korea</a:t>
            </a:r>
          </a:p>
          <a:p>
            <a:r>
              <a:rPr lang="en-US" dirty="0"/>
              <a:t>For future global expansion we suggest into China because it is our biggest market and also can tap into Korea market which is also still in our top 5</a:t>
            </a:r>
            <a:endParaRPr lang="en-ID" dirty="0"/>
          </a:p>
        </p:txBody>
      </p:sp>
    </p:spTree>
    <p:extLst>
      <p:ext uri="{BB962C8B-B14F-4D97-AF65-F5344CB8AC3E}">
        <p14:creationId xmlns:p14="http://schemas.microsoft.com/office/powerpoint/2010/main" val="25879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F2BD-F1EC-EC66-3972-AA395374BD47}"/>
              </a:ext>
            </a:extLst>
          </p:cNvPr>
          <p:cNvSpPr>
            <a:spLocks noGrp="1"/>
          </p:cNvSpPr>
          <p:nvPr>
            <p:ph type="title"/>
          </p:nvPr>
        </p:nvSpPr>
        <p:spPr/>
        <p:txBody>
          <a:bodyPr/>
          <a:lstStyle/>
          <a:p>
            <a:r>
              <a:rPr lang="en-US" dirty="0"/>
              <a:t>Gender</a:t>
            </a:r>
            <a:endParaRPr lang="en-ID" dirty="0"/>
          </a:p>
        </p:txBody>
      </p:sp>
      <p:pic>
        <p:nvPicPr>
          <p:cNvPr id="6" name="Content Placeholder 5">
            <a:extLst>
              <a:ext uri="{FF2B5EF4-FFF2-40B4-BE49-F238E27FC236}">
                <a16:creationId xmlns:a16="http://schemas.microsoft.com/office/drawing/2014/main" id="{D145BC2D-0077-8320-D756-3D212532DA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9975" y="2424114"/>
            <a:ext cx="4754563" cy="3517896"/>
          </a:xfrm>
        </p:spPr>
      </p:pic>
      <p:sp>
        <p:nvSpPr>
          <p:cNvPr id="4" name="Content Placeholder 3">
            <a:extLst>
              <a:ext uri="{FF2B5EF4-FFF2-40B4-BE49-F238E27FC236}">
                <a16:creationId xmlns:a16="http://schemas.microsoft.com/office/drawing/2014/main" id="{432FCAAC-D654-9313-A6B8-521C1A085D90}"/>
              </a:ext>
            </a:extLst>
          </p:cNvPr>
          <p:cNvSpPr>
            <a:spLocks noGrp="1"/>
          </p:cNvSpPr>
          <p:nvPr>
            <p:ph sz="half" idx="2"/>
          </p:nvPr>
        </p:nvSpPr>
        <p:spPr/>
        <p:txBody>
          <a:bodyPr/>
          <a:lstStyle/>
          <a:p>
            <a:r>
              <a:rPr lang="en-US" dirty="0"/>
              <a:t>It shown that both male and female gender don’t show both have the same percentage of canceling their order.</a:t>
            </a:r>
            <a:endParaRPr lang="en-ID" dirty="0"/>
          </a:p>
        </p:txBody>
      </p:sp>
    </p:spTree>
    <p:extLst>
      <p:ext uri="{BB962C8B-B14F-4D97-AF65-F5344CB8AC3E}">
        <p14:creationId xmlns:p14="http://schemas.microsoft.com/office/powerpoint/2010/main" val="39590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20C4C9-846E-5D46-CB84-97ADEE10E779}"/>
              </a:ext>
            </a:extLst>
          </p:cNvPr>
          <p:cNvSpPr>
            <a:spLocks noGrp="1"/>
          </p:cNvSpPr>
          <p:nvPr>
            <p:ph type="title"/>
          </p:nvPr>
        </p:nvSpPr>
        <p:spPr/>
        <p:txBody>
          <a:bodyPr/>
          <a:lstStyle/>
          <a:p>
            <a:r>
              <a:rPr lang="en-US" dirty="0"/>
              <a:t>Summary</a:t>
            </a:r>
            <a:endParaRPr lang="en-ID" dirty="0"/>
          </a:p>
        </p:txBody>
      </p:sp>
      <p:sp>
        <p:nvSpPr>
          <p:cNvPr id="6" name="Content Placeholder 5">
            <a:extLst>
              <a:ext uri="{FF2B5EF4-FFF2-40B4-BE49-F238E27FC236}">
                <a16:creationId xmlns:a16="http://schemas.microsoft.com/office/drawing/2014/main" id="{812345BF-D2B3-79E5-6A32-B5FC7F629E09}"/>
              </a:ext>
            </a:extLst>
          </p:cNvPr>
          <p:cNvSpPr>
            <a:spLocks noGrp="1"/>
          </p:cNvSpPr>
          <p:nvPr>
            <p:ph idx="1"/>
          </p:nvPr>
        </p:nvSpPr>
        <p:spPr/>
        <p:txBody>
          <a:bodyPr>
            <a:normAutofit fontScale="85000" lnSpcReduction="20000"/>
          </a:bodyPr>
          <a:lstStyle/>
          <a:p>
            <a:pPr marL="0" indent="0">
              <a:buNone/>
            </a:pPr>
            <a:r>
              <a:rPr lang="en-US" dirty="0"/>
              <a:t>In summary, the key points from the analysis of The Look's shipping and stock performance for Q1-Q2 of 2023 are:</a:t>
            </a:r>
          </a:p>
          <a:p>
            <a:r>
              <a:rPr lang="en-US" dirty="0"/>
              <a:t>Order Status Distribution: The completion rate is around 25%, while returns and cancellations combined also account for approximately 25%, indicating room for improvement compared to industry standards.</a:t>
            </a:r>
          </a:p>
          <a:p>
            <a:r>
              <a:rPr lang="en-US" dirty="0"/>
              <a:t>Top Shipped Categories: Intimates, Jeans, and Tops and Tees are the top three categories shipped, showcasing customer preference across a range of products. However, the gap between the top 10 categories is not significantly different.</a:t>
            </a:r>
          </a:p>
          <a:p>
            <a:r>
              <a:rPr lang="en-US" dirty="0"/>
              <a:t>Distribution Center Performance: Distribution Centers 1, 2, and 3 outperform others, shipping around 45,000 items, indicating the need for further examination and potential optimization of other centers.</a:t>
            </a:r>
          </a:p>
          <a:p>
            <a:r>
              <a:rPr lang="en-US" dirty="0"/>
              <a:t>Destination Countries: Orders shipped to countries outside the home market, particularly China and Korea, represent growth opportunities. Expanding further into China and leveraging the presence in Korea can tap into these markets.</a:t>
            </a:r>
          </a:p>
          <a:p>
            <a:r>
              <a:rPr lang="en-US" dirty="0"/>
              <a:t>Gender-based Order Cancelation: There is no significant difference in cancelation rates between male and female customers, suggesting cancelation decisions are influenced by factors beyond gender.</a:t>
            </a:r>
            <a:endParaRPr lang="en-ID" dirty="0"/>
          </a:p>
        </p:txBody>
      </p:sp>
    </p:spTree>
    <p:extLst>
      <p:ext uri="{BB962C8B-B14F-4D97-AF65-F5344CB8AC3E}">
        <p14:creationId xmlns:p14="http://schemas.microsoft.com/office/powerpoint/2010/main" val="2168022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74</TotalTime>
  <Words>587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Georgia</vt:lpstr>
      <vt:lpstr>Söhne</vt:lpstr>
      <vt:lpstr>Trebuchet MS</vt:lpstr>
      <vt:lpstr>Wingdings</vt:lpstr>
      <vt:lpstr>Wood Type</vt:lpstr>
      <vt:lpstr>The Look Stock and Shipping </vt:lpstr>
      <vt:lpstr>Background</vt:lpstr>
      <vt:lpstr>Key Issues</vt:lpstr>
      <vt:lpstr>Order status</vt:lpstr>
      <vt:lpstr>Categories</vt:lpstr>
      <vt:lpstr>Distribution Performance</vt:lpstr>
      <vt:lpstr>Global reach</vt:lpstr>
      <vt:lpstr>Gender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parman suhambi</dc:creator>
  <cp:lastModifiedBy>parman suhambi</cp:lastModifiedBy>
  <cp:revision>4</cp:revision>
  <dcterms:created xsi:type="dcterms:W3CDTF">2023-06-06T15:21:19Z</dcterms:created>
  <dcterms:modified xsi:type="dcterms:W3CDTF">2023-06-07T00:23:43Z</dcterms:modified>
</cp:coreProperties>
</file>