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6.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9.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4"/>
  </p:sldMasterIdLst>
  <p:notesMasterIdLst>
    <p:notesMasterId r:id="rId47"/>
  </p:notesMasterIdLst>
  <p:handoutMasterIdLst>
    <p:handoutMasterId r:id="rId48"/>
  </p:handoutMasterIdLst>
  <p:sldIdLst>
    <p:sldId id="2745" r:id="rId5"/>
    <p:sldId id="3342" r:id="rId6"/>
    <p:sldId id="4144" r:id="rId7"/>
    <p:sldId id="4335" r:id="rId8"/>
    <p:sldId id="4336" r:id="rId9"/>
    <p:sldId id="4337" r:id="rId10"/>
    <p:sldId id="4451" r:id="rId11"/>
    <p:sldId id="4475" r:id="rId12"/>
    <p:sldId id="4476" r:id="rId13"/>
    <p:sldId id="4381" r:id="rId14"/>
    <p:sldId id="4477" r:id="rId15"/>
    <p:sldId id="4478" r:id="rId16"/>
    <p:sldId id="4445" r:id="rId17"/>
    <p:sldId id="4479" r:id="rId18"/>
    <p:sldId id="4480" r:id="rId19"/>
    <p:sldId id="4362" r:id="rId20"/>
    <p:sldId id="4481" r:id="rId21"/>
    <p:sldId id="4482" r:id="rId22"/>
    <p:sldId id="4483" r:id="rId23"/>
    <p:sldId id="4484" r:id="rId24"/>
    <p:sldId id="4498" r:id="rId25"/>
    <p:sldId id="4499" r:id="rId26"/>
    <p:sldId id="4500" r:id="rId27"/>
    <p:sldId id="4503" r:id="rId28"/>
    <p:sldId id="4504" r:id="rId29"/>
    <p:sldId id="4505" r:id="rId30"/>
    <p:sldId id="4506" r:id="rId31"/>
    <p:sldId id="4509" r:id="rId32"/>
    <p:sldId id="4468" r:id="rId33"/>
    <p:sldId id="4485" r:id="rId34"/>
    <p:sldId id="4486" r:id="rId35"/>
    <p:sldId id="4487" r:id="rId36"/>
    <p:sldId id="4488" r:id="rId37"/>
    <p:sldId id="4489" r:id="rId38"/>
    <p:sldId id="4490" r:id="rId39"/>
    <p:sldId id="4491" r:id="rId40"/>
    <p:sldId id="4492" r:id="rId41"/>
    <p:sldId id="4493" r:id="rId42"/>
    <p:sldId id="4494" r:id="rId43"/>
    <p:sldId id="4495" r:id="rId44"/>
    <p:sldId id="4496" r:id="rId45"/>
    <p:sldId id="4497" r:id="rId46"/>
  </p:sldIdLst>
  <p:sldSz cx="12192000" cy="6858000"/>
  <p:notesSz cx="6761163" cy="9942513"/>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3840" userDrawn="1">
          <p15:clr>
            <a:srgbClr val="A4A3A4"/>
          </p15:clr>
        </p15:guide>
        <p15:guide id="3" pos="211" userDrawn="1">
          <p15:clr>
            <a:srgbClr val="A4A3A4"/>
          </p15:clr>
        </p15:guide>
        <p15:guide id="4" pos="7559" userDrawn="1">
          <p15:clr>
            <a:srgbClr val="A4A3A4"/>
          </p15:clr>
        </p15:guide>
        <p15:guide id="6" orient="horz" pos="4110" userDrawn="1">
          <p15:clr>
            <a:srgbClr val="A4A3A4"/>
          </p15:clr>
        </p15:guide>
        <p15:guide id="7" pos="5654" userDrawn="1">
          <p15:clr>
            <a:srgbClr val="A4A3A4"/>
          </p15:clr>
        </p15:guide>
        <p15:guide id="8" orient="horz" pos="2160" userDrawn="1">
          <p15:clr>
            <a:srgbClr val="A4A3A4"/>
          </p15:clr>
        </p15:guide>
        <p15:guide id="9" pos="2026" userDrawn="1">
          <p15:clr>
            <a:srgbClr val="A4A3A4"/>
          </p15:clr>
        </p15:guide>
        <p15:guide id="10" orient="horz" pos="1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Zarate" initials="PZ" lastIdx="118" clrIdx="0">
    <p:extLst>
      <p:ext uri="{19B8F6BF-5375-455C-9EA6-DF929625EA0E}">
        <p15:presenceInfo xmlns:p15="http://schemas.microsoft.com/office/powerpoint/2012/main" userId="S-1-5-21-420884313-3299036535-2794288728-1270" providerId="AD"/>
      </p:ext>
    </p:extLst>
  </p:cmAuthor>
  <p:cmAuthor id="2" name="Laura Amaya" initials="LA" lastIdx="35" clrIdx="1">
    <p:extLst>
      <p:ext uri="{19B8F6BF-5375-455C-9EA6-DF929625EA0E}">
        <p15:presenceInfo xmlns:p15="http://schemas.microsoft.com/office/powerpoint/2012/main" userId="S-1-5-21-420884313-3299036535-2794288728-1428" providerId="AD"/>
      </p:ext>
    </p:extLst>
  </p:cmAuthor>
  <p:cmAuthor id="3" name="Kely Alexandra Palpa Luque" initials="KAPL" lastIdx="1" clrIdx="2">
    <p:extLst>
      <p:ext uri="{19B8F6BF-5375-455C-9EA6-DF929625EA0E}">
        <p15:presenceInfo xmlns:p15="http://schemas.microsoft.com/office/powerpoint/2012/main" userId="b8a3a67a3e62c7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A56"/>
    <a:srgbClr val="B89AB2"/>
    <a:srgbClr val="2D8F90"/>
    <a:srgbClr val="FAE9E2"/>
    <a:srgbClr val="2599B8"/>
    <a:srgbClr val="938518"/>
    <a:srgbClr val="8EA9A3"/>
    <a:srgbClr val="44546A"/>
    <a:srgbClr val="195160"/>
    <a:srgbClr val="5E9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5F07C9-97FA-4809-BAE4-4876923DEA1A}" v="1" dt="2022-05-27T00:22:39.99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038" autoAdjust="0"/>
  </p:normalViewPr>
  <p:slideViewPr>
    <p:cSldViewPr snapToGrid="0">
      <p:cViewPr varScale="1">
        <p:scale>
          <a:sx n="125" d="100"/>
          <a:sy n="125" d="100"/>
        </p:scale>
        <p:origin x="90" y="96"/>
      </p:cViewPr>
      <p:guideLst>
        <p:guide orient="horz" pos="3861"/>
        <p:guide pos="3840"/>
        <p:guide pos="211"/>
        <p:guide pos="7559"/>
        <p:guide orient="horz" pos="4110"/>
        <p:guide pos="5654"/>
        <p:guide orient="horz" pos="2160"/>
        <p:guide pos="2026"/>
        <p:guide orient="horz" pos="164"/>
      </p:guideLst>
    </p:cSldViewPr>
  </p:slideViewPr>
  <p:notesTextViewPr>
    <p:cViewPr>
      <p:scale>
        <a:sx n="1" d="1"/>
        <a:sy n="1" d="1"/>
      </p:scale>
      <p:origin x="0" y="0"/>
    </p:cViewPr>
  </p:notesTextViewPr>
  <p:sorterViewPr>
    <p:cViewPr>
      <p:scale>
        <a:sx n="100" d="100"/>
        <a:sy n="100" d="100"/>
      </p:scale>
      <p:origin x="0" y="-13566"/>
    </p:cViewPr>
  </p:sorterViewPr>
  <p:notesViewPr>
    <p:cSldViewPr snapToGrid="0">
      <p:cViewPr varScale="1">
        <p:scale>
          <a:sx n="49" d="100"/>
          <a:sy n="49" d="100"/>
        </p:scale>
        <p:origin x="292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y Palpa Luque" userId="3b6444b2-d8cb-4a3e-8e33-b06479a0da28" providerId="ADAL" clId="{8A5F07C9-97FA-4809-BAE4-4876923DEA1A}"/>
    <pc:docChg chg="custSel modSld modMainMaster">
      <pc:chgData name="Kely Palpa Luque" userId="3b6444b2-d8cb-4a3e-8e33-b06479a0da28" providerId="ADAL" clId="{8A5F07C9-97FA-4809-BAE4-4876923DEA1A}" dt="2022-05-27T00:23:40.556" v="6" actId="478"/>
      <pc:docMkLst>
        <pc:docMk/>
      </pc:docMkLst>
      <pc:sldChg chg="delSp mod">
        <pc:chgData name="Kely Palpa Luque" userId="3b6444b2-d8cb-4a3e-8e33-b06479a0da28" providerId="ADAL" clId="{8A5F07C9-97FA-4809-BAE4-4876923DEA1A}" dt="2022-05-27T00:23:40.556" v="6" actId="478"/>
        <pc:sldMkLst>
          <pc:docMk/>
          <pc:sldMk cId="4234752359" sldId="4445"/>
        </pc:sldMkLst>
        <pc:spChg chg="del">
          <ac:chgData name="Kely Palpa Luque" userId="3b6444b2-d8cb-4a3e-8e33-b06479a0da28" providerId="ADAL" clId="{8A5F07C9-97FA-4809-BAE4-4876923DEA1A}" dt="2022-05-27T00:23:40.556" v="6" actId="478"/>
          <ac:spMkLst>
            <pc:docMk/>
            <pc:sldMk cId="4234752359" sldId="4445"/>
            <ac:spMk id="4" creationId="{00000000-0000-0000-0000-000000000000}"/>
          </ac:spMkLst>
        </pc:spChg>
      </pc:sldChg>
      <pc:sldChg chg="addSp delSp modSp mod">
        <pc:chgData name="Kely Palpa Luque" userId="3b6444b2-d8cb-4a3e-8e33-b06479a0da28" providerId="ADAL" clId="{8A5F07C9-97FA-4809-BAE4-4876923DEA1A}" dt="2022-05-27T00:22:46.388" v="5" actId="478"/>
        <pc:sldMkLst>
          <pc:docMk/>
          <pc:sldMk cId="103817079" sldId="4446"/>
        </pc:sldMkLst>
        <pc:spChg chg="del">
          <ac:chgData name="Kely Palpa Luque" userId="3b6444b2-d8cb-4a3e-8e33-b06479a0da28" providerId="ADAL" clId="{8A5F07C9-97FA-4809-BAE4-4876923DEA1A}" dt="2022-05-27T00:22:46.388" v="5" actId="478"/>
          <ac:spMkLst>
            <pc:docMk/>
            <pc:sldMk cId="103817079" sldId="4446"/>
            <ac:spMk id="2" creationId="{00000000-0000-0000-0000-000000000000}"/>
          </ac:spMkLst>
        </pc:spChg>
        <pc:spChg chg="add mod">
          <ac:chgData name="Kely Palpa Luque" userId="3b6444b2-d8cb-4a3e-8e33-b06479a0da28" providerId="ADAL" clId="{8A5F07C9-97FA-4809-BAE4-4876923DEA1A}" dt="2022-05-27T00:22:39.993" v="4"/>
          <ac:spMkLst>
            <pc:docMk/>
            <pc:sldMk cId="103817079" sldId="4446"/>
            <ac:spMk id="7" creationId="{23EB4AD6-9CAF-58C5-33FF-B36F6423D1FE}"/>
          </ac:spMkLst>
        </pc:spChg>
      </pc:sldChg>
      <pc:sldMasterChg chg="modSp mod">
        <pc:chgData name="Kely Palpa Luque" userId="3b6444b2-d8cb-4a3e-8e33-b06479a0da28" providerId="ADAL" clId="{8A5F07C9-97FA-4809-BAE4-4876923DEA1A}" dt="2022-05-27T00:22:04.695" v="3" actId="20577"/>
        <pc:sldMasterMkLst>
          <pc:docMk/>
          <pc:sldMasterMk cId="2844183177" sldId="2147483660"/>
        </pc:sldMasterMkLst>
        <pc:spChg chg="mod">
          <ac:chgData name="Kely Palpa Luque" userId="3b6444b2-d8cb-4a3e-8e33-b06479a0da28" providerId="ADAL" clId="{8A5F07C9-97FA-4809-BAE4-4876923DEA1A}" dt="2022-05-27T00:22:04.695" v="3" actId="20577"/>
          <ac:spMkLst>
            <pc:docMk/>
            <pc:sldMasterMk cId="2844183177" sldId="2147483660"/>
            <ac:spMk id="79" creationId="{00000000-0000-0000-0000-000000000000}"/>
          </ac:spMkLst>
        </pc:sp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xlsx"/></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3" Type="http://schemas.openxmlformats.org/officeDocument/2006/relationships/package" Target="../embeddings/Hoja_de_c_lculo_de_Microsoft_Excel9.xlsx"/><Relationship Id="rId2" Type="http://schemas.microsoft.com/office/2011/relationships/chartColorStyle" Target="colors7.xml"/><Relationship Id="rId1" Type="http://schemas.microsoft.com/office/2011/relationships/chartStyle" Target="style7.xml"/></Relationships>
</file>

<file path=ppt/charts/_rels/chart12.xml.rels><?xml version="1.0" encoding="UTF-8" standalone="yes"?>
<Relationships xmlns="http://schemas.openxmlformats.org/package/2006/relationships"><Relationship Id="rId3" Type="http://schemas.openxmlformats.org/officeDocument/2006/relationships/package" Target="../embeddings/Hoja_de_c_lculo_de_Microsoft_Excel10.xlsx"/><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1" Type="http://schemas.openxmlformats.org/officeDocument/2006/relationships/package" Target="../embeddings/Hoja_de_c_lculo_de_Microsoft_Excel4.xlsx"/></Relationships>
</file>

<file path=ppt/charts/_rels/chart6.xml.rels><?xml version="1.0" encoding="UTF-8" standalone="yes"?>
<Relationships xmlns="http://schemas.openxmlformats.org/package/2006/relationships"><Relationship Id="rId1" Type="http://schemas.openxmlformats.org/officeDocument/2006/relationships/package" Target="../embeddings/Hoja_de_c_lculo_de_Microsoft_Excel5.xlsx"/></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3.xml"/><Relationship Id="rId1" Type="http://schemas.microsoft.com/office/2011/relationships/chartStyle" Target="style3.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4.xml"/><Relationship Id="rId1" Type="http://schemas.microsoft.com/office/2011/relationships/chartStyle" Target="style4.xml"/></Relationships>
</file>

<file path=ppt/charts/_rels/chart9.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4.1858763350626854E-2"/>
                  <c:y val="3.63085424888258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6C1-4179-8DD3-2EED4AC7E66E}"/>
                </c:ext>
              </c:extLst>
            </c:dLbl>
            <c:dLbl>
              <c:idx val="1"/>
              <c:layout>
                <c:manualLayout>
                  <c:x val="-3.1613936404962489E-2"/>
                  <c:y val="4.04307360300946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6E-40F3-BFED-DB4E3B41B71A}"/>
                </c:ext>
              </c:extLst>
            </c:dLbl>
            <c:dLbl>
              <c:idx val="2"/>
              <c:layout>
                <c:manualLayout>
                  <c:x val="-1.4869158595424506E-3"/>
                  <c:y val="-3.88303087477098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20E-4DA7-B0CD-CDF5D0170783}"/>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Hoja1!$A$2:$A$11</c:f>
              <c:numCache>
                <c:formatCode>mmm\-yy</c:formatCode>
                <c:ptCount val="10"/>
                <c:pt idx="0">
                  <c:v>44409</c:v>
                </c:pt>
                <c:pt idx="1">
                  <c:v>44440</c:v>
                </c:pt>
                <c:pt idx="2">
                  <c:v>44470</c:v>
                </c:pt>
                <c:pt idx="3">
                  <c:v>44501</c:v>
                </c:pt>
                <c:pt idx="4">
                  <c:v>44531</c:v>
                </c:pt>
                <c:pt idx="5">
                  <c:v>44562</c:v>
                </c:pt>
                <c:pt idx="6">
                  <c:v>44593</c:v>
                </c:pt>
                <c:pt idx="7">
                  <c:v>44621</c:v>
                </c:pt>
                <c:pt idx="8">
                  <c:v>44652</c:v>
                </c:pt>
                <c:pt idx="9">
                  <c:v>44682</c:v>
                </c:pt>
              </c:numCache>
            </c:numRef>
          </c:cat>
          <c:val>
            <c:numRef>
              <c:f>Hoja1!$B$2:$B$11</c:f>
              <c:numCache>
                <c:formatCode>0%</c:formatCode>
                <c:ptCount val="10"/>
                <c:pt idx="0">
                  <c:v>0.38</c:v>
                </c:pt>
                <c:pt idx="1">
                  <c:v>0.40100000000000002</c:v>
                </c:pt>
                <c:pt idx="2">
                  <c:v>0.35399999999999998</c:v>
                </c:pt>
                <c:pt idx="3">
                  <c:v>0.25</c:v>
                </c:pt>
                <c:pt idx="4">
                  <c:v>0.28399999999999997</c:v>
                </c:pt>
                <c:pt idx="5">
                  <c:v>0.28999999999999998</c:v>
                </c:pt>
                <c:pt idx="6">
                  <c:v>0.28100000000000003</c:v>
                </c:pt>
                <c:pt idx="7">
                  <c:v>0.24199999999999999</c:v>
                </c:pt>
                <c:pt idx="8">
                  <c:v>0.253</c:v>
                </c:pt>
                <c:pt idx="9">
                  <c:v>0.20899999999999999</c:v>
                </c:pt>
              </c:numCache>
            </c:numRef>
          </c:val>
          <c:smooth val="0"/>
          <c:extLst>
            <c:ext xmlns:c16="http://schemas.microsoft.com/office/drawing/2014/chart" uri="{C3380CC4-5D6E-409C-BE32-E72D297353CC}">
              <c16:uniqueId val="{0000000D-D0C6-4C10-B134-1D40F3AA011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2.6131673756387447E-2"/>
                  <c:y val="-6.83991196502502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6EA-48F7-89F3-72F4E19A2BFB}"/>
                </c:ext>
              </c:extLst>
            </c:dLbl>
            <c:dLbl>
              <c:idx val="6"/>
              <c:layout>
                <c:manualLayout>
                  <c:x val="-3.580393531381118E-2"/>
                  <c:y val="-4.98407309290685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157-490C-A23D-F09DFE75B3B6}"/>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Hoja1!$A$2:$A$11</c:f>
              <c:numCache>
                <c:formatCode>mmm\-yy</c:formatCode>
                <c:ptCount val="10"/>
                <c:pt idx="0">
                  <c:v>44409</c:v>
                </c:pt>
                <c:pt idx="1">
                  <c:v>44440</c:v>
                </c:pt>
                <c:pt idx="2">
                  <c:v>44470</c:v>
                </c:pt>
                <c:pt idx="3">
                  <c:v>44501</c:v>
                </c:pt>
                <c:pt idx="4">
                  <c:v>44531</c:v>
                </c:pt>
                <c:pt idx="5">
                  <c:v>44562</c:v>
                </c:pt>
                <c:pt idx="6">
                  <c:v>44593</c:v>
                </c:pt>
                <c:pt idx="7">
                  <c:v>44621</c:v>
                </c:pt>
                <c:pt idx="8">
                  <c:v>44652</c:v>
                </c:pt>
                <c:pt idx="9">
                  <c:v>44682</c:v>
                </c:pt>
              </c:numCache>
            </c:numRef>
          </c:cat>
          <c:val>
            <c:numRef>
              <c:f>Hoja1!$C$2:$C$11</c:f>
              <c:numCache>
                <c:formatCode>0%</c:formatCode>
                <c:ptCount val="10"/>
                <c:pt idx="0">
                  <c:v>0.46</c:v>
                </c:pt>
                <c:pt idx="1">
                  <c:v>0.42</c:v>
                </c:pt>
                <c:pt idx="2">
                  <c:v>0.47899999999999998</c:v>
                </c:pt>
                <c:pt idx="3">
                  <c:v>0.65</c:v>
                </c:pt>
                <c:pt idx="4">
                  <c:v>0.6</c:v>
                </c:pt>
                <c:pt idx="5">
                  <c:v>0.62</c:v>
                </c:pt>
                <c:pt idx="6">
                  <c:v>0.63100000000000001</c:v>
                </c:pt>
                <c:pt idx="7">
                  <c:v>0.67599999999999993</c:v>
                </c:pt>
                <c:pt idx="8">
                  <c:v>0.66700000000000004</c:v>
                </c:pt>
                <c:pt idx="9">
                  <c:v>0.70299999999999996</c:v>
                </c:pt>
              </c:numCache>
            </c:numRef>
          </c:val>
          <c:smooth val="0"/>
          <c:extLst>
            <c:ext xmlns:c16="http://schemas.microsoft.com/office/drawing/2014/chart" uri="{C3380CC4-5D6E-409C-BE32-E72D297353CC}">
              <c16:uniqueId val="{0000001C-D0C6-4C10-B134-1D40F3AA0116}"/>
            </c:ext>
          </c:extLst>
        </c:ser>
        <c:ser>
          <c:idx val="2"/>
          <c:order val="2"/>
          <c:tx>
            <c:strRef>
              <c:f>Hoja1!$D$1</c:f>
              <c:strCache>
                <c:ptCount val="1"/>
                <c:pt idx="0">
                  <c:v>NS/NP</c:v>
                </c:pt>
              </c:strCache>
            </c:strRef>
          </c:tx>
          <c:marker>
            <c:symbol val="circle"/>
            <c:size val="9"/>
          </c:marker>
          <c:dLbls>
            <c:dLbl>
              <c:idx val="0"/>
              <c:layout>
                <c:manualLayout>
                  <c:x val="-3.4750499016186785E-2"/>
                  <c:y val="3.59265682895290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0E-4DA7-B0CD-CDF5D0170783}"/>
                </c:ext>
              </c:extLst>
            </c:dLbl>
            <c:dLbl>
              <c:idx val="1"/>
              <c:layout>
                <c:manualLayout>
                  <c:x val="-2.9389768510942074E-2"/>
                  <c:y val="4.12541187987560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3ED-4B19-90CC-53467F8CC74E}"/>
                </c:ext>
              </c:extLst>
            </c:dLbl>
            <c:dLbl>
              <c:idx val="2"/>
              <c:layout>
                <c:manualLayout>
                  <c:x val="-3.9433941254239234E-2"/>
                  <c:y val="3.77496642086220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707-4A78-A8A5-056E31293541}"/>
                </c:ext>
              </c:extLst>
            </c:dLbl>
            <c:dLbl>
              <c:idx val="3"/>
              <c:layout>
                <c:manualLayout>
                  <c:x val="-4.7046989679080262E-2"/>
                  <c:y val="2.87890302460497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3AA-4C83-8049-C20DABD8B92E}"/>
                </c:ext>
              </c:extLst>
            </c:dLbl>
            <c:dLbl>
              <c:idx val="4"/>
              <c:layout>
                <c:manualLayout>
                  <c:x val="-2.9058434801784865E-2"/>
                  <c:y val="3.95849165883185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3AA-4C83-8049-C20DABD8B92E}"/>
                </c:ext>
              </c:extLst>
            </c:dLbl>
            <c:dLbl>
              <c:idx val="5"/>
              <c:layout>
                <c:manualLayout>
                  <c:x val="-2.9058434801784865E-2"/>
                  <c:y val="2.54505065302090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8A0-49B9-AABE-63096942D702}"/>
                </c:ext>
              </c:extLst>
            </c:dLbl>
            <c:dLbl>
              <c:idx val="6"/>
              <c:layout>
                <c:manualLayout>
                  <c:x val="-3.2247013545675433E-2"/>
                  <c:y val="2.12484244063250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157-490C-A23D-F09DFE75B3B6}"/>
                </c:ext>
              </c:extLst>
            </c:dLbl>
            <c:dLbl>
              <c:idx val="7"/>
              <c:layout>
                <c:manualLayout>
                  <c:x val="-4.0292608051378229E-2"/>
                  <c:y val="3.0176240476771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1AF-4DE4-9E13-8BDD10A2930C}"/>
                </c:ext>
              </c:extLst>
            </c:dLbl>
            <c:dLbl>
              <c:idx val="8"/>
              <c:layout>
                <c:manualLayout>
                  <c:x val="-2.9894515651022417E-2"/>
                  <c:y val="-3.0176240476771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1AF-4DE4-9E13-8BDD10A2930C}"/>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Hoja1!$A$2:$A$11</c:f>
              <c:numCache>
                <c:formatCode>mmm\-yy</c:formatCode>
                <c:ptCount val="10"/>
                <c:pt idx="0">
                  <c:v>44409</c:v>
                </c:pt>
                <c:pt idx="1">
                  <c:v>44440</c:v>
                </c:pt>
                <c:pt idx="2">
                  <c:v>44470</c:v>
                </c:pt>
                <c:pt idx="3">
                  <c:v>44501</c:v>
                </c:pt>
                <c:pt idx="4">
                  <c:v>44531</c:v>
                </c:pt>
                <c:pt idx="5">
                  <c:v>44562</c:v>
                </c:pt>
                <c:pt idx="6">
                  <c:v>44593</c:v>
                </c:pt>
                <c:pt idx="7">
                  <c:v>44621</c:v>
                </c:pt>
                <c:pt idx="8">
                  <c:v>44652</c:v>
                </c:pt>
                <c:pt idx="9">
                  <c:v>44682</c:v>
                </c:pt>
              </c:numCache>
            </c:numRef>
          </c:cat>
          <c:val>
            <c:numRef>
              <c:f>Hoja1!$D$2:$D$11</c:f>
              <c:numCache>
                <c:formatCode>0%</c:formatCode>
                <c:ptCount val="10"/>
                <c:pt idx="0">
                  <c:v>0.16</c:v>
                </c:pt>
                <c:pt idx="1">
                  <c:v>0.17800000000000002</c:v>
                </c:pt>
                <c:pt idx="2">
                  <c:v>0.16699999999999998</c:v>
                </c:pt>
                <c:pt idx="3">
                  <c:v>0.1</c:v>
                </c:pt>
                <c:pt idx="4">
                  <c:v>0.11599999999999999</c:v>
                </c:pt>
                <c:pt idx="5">
                  <c:v>0.09</c:v>
                </c:pt>
                <c:pt idx="6">
                  <c:v>8.6999999999999994E-2</c:v>
                </c:pt>
                <c:pt idx="7">
                  <c:v>8.199999999999999E-2</c:v>
                </c:pt>
                <c:pt idx="8">
                  <c:v>7.9000000000000001E-2</c:v>
                </c:pt>
                <c:pt idx="9">
                  <c:v>8.6999999999999994E-2</c:v>
                </c:pt>
              </c:numCache>
            </c:numRef>
          </c:val>
          <c:smooth val="0"/>
          <c:extLst>
            <c:ext xmlns:c16="http://schemas.microsoft.com/office/drawing/2014/chart" uri="{C3380CC4-5D6E-409C-BE32-E72D297353CC}">
              <c16:uniqueId val="{00000002-03ED-4B19-90CC-53467F8CC74E}"/>
            </c:ext>
          </c:extLst>
        </c:ser>
        <c:dLbls>
          <c:showLegendKey val="0"/>
          <c:showVal val="0"/>
          <c:showCatName val="0"/>
          <c:showSerName val="0"/>
          <c:showPercent val="0"/>
          <c:showBubbleSize val="0"/>
        </c:dLbls>
        <c:marker val="1"/>
        <c:smooth val="0"/>
        <c:axId val="321606344"/>
        <c:axId val="321601640"/>
      </c:lineChart>
      <c:catAx>
        <c:axId val="321606344"/>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321601640"/>
        <c:crosses val="autoZero"/>
        <c:auto val="0"/>
        <c:lblAlgn val="ctr"/>
        <c:lblOffset val="100"/>
        <c:noMultiLvlLbl val="0"/>
      </c:catAx>
      <c:valAx>
        <c:axId val="321601640"/>
        <c:scaling>
          <c:orientation val="minMax"/>
        </c:scaling>
        <c:delete val="1"/>
        <c:axPos val="l"/>
        <c:numFmt formatCode="0%" sourceLinked="1"/>
        <c:majorTickMark val="out"/>
        <c:minorTickMark val="none"/>
        <c:tickLblPos val="none"/>
        <c:crossAx val="321606344"/>
        <c:crosses val="autoZero"/>
        <c:crossBetween val="between"/>
      </c:valAx>
    </c:plotArea>
    <c:legend>
      <c:legendPos val="t"/>
      <c:layout>
        <c:manualLayout>
          <c:xMode val="edge"/>
          <c:yMode val="edge"/>
          <c:x val="0.18799420563739325"/>
          <c:y val="6.6941862593585602E-2"/>
          <c:w val="0.5233470441800871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965984791259865E-2"/>
          <c:y val="2.9569892473118281E-2"/>
          <c:w val="0.89087454225284635"/>
          <c:h val="0.89310007620015242"/>
        </c:manualLayout>
      </c:layout>
      <c:barChart>
        <c:barDir val="col"/>
        <c:grouping val="clustered"/>
        <c:varyColors val="0"/>
        <c:ser>
          <c:idx val="0"/>
          <c:order val="0"/>
          <c:tx>
            <c:strRef>
              <c:f>Hoja1!$B$14</c:f>
              <c:strCache>
                <c:ptCount val="1"/>
                <c:pt idx="0">
                  <c:v>Hacer algunos cambios a la actual Constitución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Hoja1!$C$13:$E$13</c:f>
              <c:strCache>
                <c:ptCount val="3"/>
                <c:pt idx="0">
                  <c:v>Ha leído algunos artículos</c:v>
                </c:pt>
                <c:pt idx="1">
                  <c:v>Ha leído toda la Constitución</c:v>
                </c:pt>
                <c:pt idx="2">
                  <c:v>No la ha leído</c:v>
                </c:pt>
              </c:strCache>
            </c:strRef>
          </c:cat>
          <c:val>
            <c:numRef>
              <c:f>Hoja1!$C$14:$E$14</c:f>
              <c:numCache>
                <c:formatCode>###0%</c:formatCode>
                <c:ptCount val="3"/>
                <c:pt idx="0">
                  <c:v>0.53238546603475512</c:v>
                </c:pt>
                <c:pt idx="1">
                  <c:v>0.66</c:v>
                </c:pt>
                <c:pt idx="2">
                  <c:v>0.42685370741482964</c:v>
                </c:pt>
              </c:numCache>
            </c:numRef>
          </c:val>
          <c:extLst>
            <c:ext xmlns:c16="http://schemas.microsoft.com/office/drawing/2014/chart" uri="{C3380CC4-5D6E-409C-BE32-E72D297353CC}">
              <c16:uniqueId val="{00000000-EDAF-48C9-BDD0-B89502B3F1C9}"/>
            </c:ext>
          </c:extLst>
        </c:ser>
        <c:ser>
          <c:idx val="1"/>
          <c:order val="1"/>
          <c:tx>
            <c:strRef>
              <c:f>Hoja1!$B$15</c:f>
              <c:strCache>
                <c:ptCount val="1"/>
                <c:pt idx="0">
                  <c:v>Cambiar a una nueva Constitución</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Hoja1!$C$13:$E$13</c:f>
              <c:strCache>
                <c:ptCount val="3"/>
                <c:pt idx="0">
                  <c:v>Ha leído algunos artículos</c:v>
                </c:pt>
                <c:pt idx="1">
                  <c:v>Ha leído toda la Constitución</c:v>
                </c:pt>
                <c:pt idx="2">
                  <c:v>No la ha leído</c:v>
                </c:pt>
              </c:strCache>
            </c:strRef>
          </c:cat>
          <c:val>
            <c:numRef>
              <c:f>Hoja1!$C$15:$E$15</c:f>
              <c:numCache>
                <c:formatCode>###0%</c:formatCode>
                <c:ptCount val="3"/>
                <c:pt idx="0">
                  <c:v>0.2890995260663507</c:v>
                </c:pt>
                <c:pt idx="1">
                  <c:v>0.16</c:v>
                </c:pt>
                <c:pt idx="2">
                  <c:v>0.35671342685370744</c:v>
                </c:pt>
              </c:numCache>
            </c:numRef>
          </c:val>
          <c:extLst>
            <c:ext xmlns:c16="http://schemas.microsoft.com/office/drawing/2014/chart" uri="{C3380CC4-5D6E-409C-BE32-E72D297353CC}">
              <c16:uniqueId val="{00000001-EDAF-48C9-BDD0-B89502B3F1C9}"/>
            </c:ext>
          </c:extLst>
        </c:ser>
        <c:ser>
          <c:idx val="2"/>
          <c:order val="2"/>
          <c:tx>
            <c:strRef>
              <c:f>Hoja1!$B$16</c:f>
              <c:strCache>
                <c:ptCount val="1"/>
                <c:pt idx="0">
                  <c:v>No se debe cambiar nada</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Hoja1!$C$13:$E$13</c:f>
              <c:strCache>
                <c:ptCount val="3"/>
                <c:pt idx="0">
                  <c:v>Ha leído algunos artículos</c:v>
                </c:pt>
                <c:pt idx="1">
                  <c:v>Ha leído toda la Constitución</c:v>
                </c:pt>
                <c:pt idx="2">
                  <c:v>No la ha leído</c:v>
                </c:pt>
              </c:strCache>
            </c:strRef>
          </c:cat>
          <c:val>
            <c:numRef>
              <c:f>Hoja1!$C$16:$E$16</c:f>
              <c:numCache>
                <c:formatCode>###0%</c:formatCode>
                <c:ptCount val="3"/>
                <c:pt idx="0">
                  <c:v>0.16429699842022116</c:v>
                </c:pt>
                <c:pt idx="1">
                  <c:v>0.16</c:v>
                </c:pt>
                <c:pt idx="2">
                  <c:v>0.16833667334669339</c:v>
                </c:pt>
              </c:numCache>
            </c:numRef>
          </c:val>
          <c:extLst>
            <c:ext xmlns:c16="http://schemas.microsoft.com/office/drawing/2014/chart" uri="{C3380CC4-5D6E-409C-BE32-E72D297353CC}">
              <c16:uniqueId val="{00000002-EDAF-48C9-BDD0-B89502B3F1C9}"/>
            </c:ext>
          </c:extLst>
        </c:ser>
        <c:ser>
          <c:idx val="3"/>
          <c:order val="3"/>
          <c:tx>
            <c:strRef>
              <c:f>Hoja1!$B$17</c:f>
              <c:strCache>
                <c:ptCount val="1"/>
                <c:pt idx="0">
                  <c:v>NS/NP</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Hoja1!$C$13:$E$13</c:f>
              <c:strCache>
                <c:ptCount val="3"/>
                <c:pt idx="0">
                  <c:v>Ha leído algunos artículos</c:v>
                </c:pt>
                <c:pt idx="1">
                  <c:v>Ha leído toda la Constitución</c:v>
                </c:pt>
                <c:pt idx="2">
                  <c:v>No la ha leído</c:v>
                </c:pt>
              </c:strCache>
            </c:strRef>
          </c:cat>
          <c:val>
            <c:numRef>
              <c:f>Hoja1!$C$17:$E$17</c:f>
              <c:numCache>
                <c:formatCode>###0%</c:formatCode>
                <c:ptCount val="3"/>
                <c:pt idx="0">
                  <c:v>1.4218009478672987E-2</c:v>
                </c:pt>
                <c:pt idx="1">
                  <c:v>0.02</c:v>
                </c:pt>
                <c:pt idx="2">
                  <c:v>4.8096192384769546E-2</c:v>
                </c:pt>
              </c:numCache>
            </c:numRef>
          </c:val>
          <c:extLst>
            <c:ext xmlns:c16="http://schemas.microsoft.com/office/drawing/2014/chart" uri="{C3380CC4-5D6E-409C-BE32-E72D297353CC}">
              <c16:uniqueId val="{00000003-EDAF-48C9-BDD0-B89502B3F1C9}"/>
            </c:ext>
          </c:extLst>
        </c:ser>
        <c:dLbls>
          <c:showLegendKey val="0"/>
          <c:showVal val="0"/>
          <c:showCatName val="0"/>
          <c:showSerName val="0"/>
          <c:showPercent val="0"/>
          <c:showBubbleSize val="0"/>
        </c:dLbls>
        <c:gapWidth val="219"/>
        <c:overlap val="-27"/>
        <c:axId val="481926824"/>
        <c:axId val="481925648"/>
      </c:barChart>
      <c:catAx>
        <c:axId val="4819268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crossAx val="481925648"/>
        <c:crosses val="autoZero"/>
        <c:auto val="1"/>
        <c:lblAlgn val="ctr"/>
        <c:lblOffset val="100"/>
        <c:noMultiLvlLbl val="0"/>
      </c:catAx>
      <c:valAx>
        <c:axId val="481925648"/>
        <c:scaling>
          <c:orientation val="minMax"/>
          <c:max val="1"/>
        </c:scaling>
        <c:delete val="1"/>
        <c:axPos val="l"/>
        <c:numFmt formatCode="###0%" sourceLinked="1"/>
        <c:majorTickMark val="out"/>
        <c:minorTickMark val="none"/>
        <c:tickLblPos val="nextTo"/>
        <c:crossAx val="481926824"/>
        <c:crosses val="autoZero"/>
        <c:crossBetween val="between"/>
      </c:valAx>
      <c:spPr>
        <a:noFill/>
        <a:ln>
          <a:noFill/>
        </a:ln>
        <a:effectLst/>
      </c:spPr>
    </c:plotArea>
    <c:legend>
      <c:legendPos val="r"/>
      <c:layout>
        <c:manualLayout>
          <c:xMode val="edge"/>
          <c:yMode val="edge"/>
          <c:x val="0"/>
          <c:y val="0.10637233121976909"/>
          <c:w val="1"/>
          <c:h val="0.1149796751304813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a:noFill/>
    </a:ln>
    <a:effectLst/>
  </c:spPr>
  <c:txPr>
    <a:bodyPr/>
    <a:lstStyle/>
    <a:p>
      <a:pPr>
        <a:defRPr sz="1400">
          <a:latin typeface="Corbel" panose="020B0503020204020204" pitchFamily="34" charset="0"/>
        </a:defRPr>
      </a:pPr>
      <a:endParaRPr lang="es-P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5365652359876671"/>
          <c:y val="0.13220445224075786"/>
          <c:w val="0.28504329627257147"/>
          <c:h val="1"/>
        </c:manualLayout>
      </c:layout>
      <c:doughnutChart>
        <c:varyColors val="1"/>
        <c:ser>
          <c:idx val="0"/>
          <c:order val="0"/>
          <c:tx>
            <c:strRef>
              <c:f>Hoja1!$A$2</c:f>
              <c:strCache>
                <c:ptCount val="1"/>
              </c:strCache>
            </c:strRef>
          </c:tx>
          <c:dPt>
            <c:idx val="0"/>
            <c:bubble3D val="0"/>
            <c:spPr>
              <a:solidFill>
                <a:schemeClr val="accent1"/>
              </a:solidFill>
              <a:ln>
                <a:noFill/>
              </a:ln>
              <a:effectLst/>
            </c:spPr>
            <c:extLst>
              <c:ext xmlns:c16="http://schemas.microsoft.com/office/drawing/2014/chart" uri="{C3380CC4-5D6E-409C-BE32-E72D297353CC}">
                <c16:uniqueId val="{00000003-F73A-4259-B55B-F5F94A044233}"/>
              </c:ext>
            </c:extLst>
          </c:dPt>
          <c:dPt>
            <c:idx val="1"/>
            <c:bubble3D val="0"/>
            <c:spPr>
              <a:solidFill>
                <a:srgbClr val="DC291E"/>
              </a:solidFill>
              <a:ln>
                <a:noFill/>
              </a:ln>
              <a:effectLst/>
            </c:spPr>
            <c:extLst>
              <c:ext xmlns:c16="http://schemas.microsoft.com/office/drawing/2014/chart" uri="{C3380CC4-5D6E-409C-BE32-E72D297353CC}">
                <c16:uniqueId val="{00000001-F73A-4259-B55B-F5F94A044233}"/>
              </c:ext>
            </c:extLst>
          </c:dPt>
          <c:dPt>
            <c:idx val="2"/>
            <c:bubble3D val="0"/>
            <c:spPr>
              <a:solidFill>
                <a:schemeClr val="bg1">
                  <a:lumMod val="50000"/>
                </a:schemeClr>
              </a:solidFill>
              <a:ln>
                <a:noFill/>
              </a:ln>
              <a:effectLst/>
            </c:spPr>
            <c:extLst>
              <c:ext xmlns:c16="http://schemas.microsoft.com/office/drawing/2014/chart" uri="{C3380CC4-5D6E-409C-BE32-E72D297353CC}">
                <c16:uniqueId val="{00000000-E566-49F8-B1F0-800ABD1678DC}"/>
              </c:ext>
            </c:extLst>
          </c:dPt>
          <c:dLbls>
            <c:dLbl>
              <c:idx val="0"/>
              <c:layout>
                <c:manualLayout>
                  <c:x val="-4.9322583253298621E-2"/>
                  <c:y val="3.0185526521789352E-2"/>
                </c:manualLayout>
              </c:layout>
              <c:spPr>
                <a:noFill/>
                <a:ln>
                  <a:noFill/>
                </a:ln>
                <a:effectLst/>
              </c:spPr>
              <c:txPr>
                <a:bodyPr rot="0" spcFirstLastPara="1" vertOverflow="ellipsis" vert="horz" wrap="square" anchor="ctr" anchorCtr="1"/>
                <a:lstStyle/>
                <a:p>
                  <a:pPr algn="ctr">
                    <a:defRPr sz="32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layout>
                    <c:manualLayout>
                      <c:w val="0.12497774307633479"/>
                      <c:h val="0.17515980470157275"/>
                    </c:manualLayout>
                  </c15:layout>
                </c:ext>
                <c:ext xmlns:c16="http://schemas.microsoft.com/office/drawing/2014/chart" uri="{C3380CC4-5D6E-409C-BE32-E72D297353CC}">
                  <c16:uniqueId val="{00000003-F73A-4259-B55B-F5F94A044233}"/>
                </c:ext>
              </c:extLst>
            </c:dLbl>
            <c:dLbl>
              <c:idx val="1"/>
              <c:layout>
                <c:manualLayout>
                  <c:x val="4.2963333332205166E-3"/>
                  <c:y val="7.3914948920114232E-3"/>
                </c:manualLayout>
              </c:layout>
              <c:tx>
                <c:rich>
                  <a:bodyPr/>
                  <a:lstStyle/>
                  <a:p>
                    <a:fld id="{71384582-E1B9-43C7-BBF7-C6E6C8276F7C}" type="VALUE">
                      <a:rPr lang="en-US" sz="2400" b="1"/>
                      <a:pPr/>
                      <a:t>[VALOR]</a:t>
                    </a:fld>
                    <a:endParaRPr lang="es-PE"/>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73A-4259-B55B-F5F94A044233}"/>
                </c:ext>
              </c:extLst>
            </c:dLbl>
            <c:dLbl>
              <c:idx val="2"/>
              <c:layout>
                <c:manualLayout>
                  <c:x val="-1.5115668187517125E-3"/>
                  <c:y val="-2.0153879598646705E-2"/>
                </c:manualLayout>
              </c:layout>
              <c:tx>
                <c:rich>
                  <a:bodyPr rot="0" spcFirstLastPara="1" vertOverflow="ellipsis" vert="horz" wrap="square" anchor="ctr" anchorCtr="1"/>
                  <a:lstStyle/>
                  <a:p>
                    <a:pPr algn="ctr">
                      <a:defRPr sz="1600" b="1" i="0" u="none" strike="noStrike" kern="1200" baseline="0">
                        <a:solidFill>
                          <a:schemeClr val="bg1"/>
                        </a:solidFill>
                        <a:latin typeface="Corbel" panose="020B0503020204020204" pitchFamily="34" charset="0"/>
                        <a:ea typeface="+mn-ea"/>
                        <a:cs typeface="+mn-cs"/>
                      </a:defRPr>
                    </a:pPr>
                    <a:fld id="{BCCADA91-A16C-4B14-B81F-3566EB6E2012}" type="VALUE">
                      <a:rPr lang="en-US" sz="1600" b="0"/>
                      <a:pPr algn="ctr">
                        <a:defRPr sz="1600" b="1">
                          <a:solidFill>
                            <a:schemeClr val="bg1"/>
                          </a:solidFill>
                          <a:latin typeface="Corbel" panose="020B0503020204020204" pitchFamily="34" charset="0"/>
                        </a:defRPr>
                      </a:pPr>
                      <a:t>[VALOR]</a:t>
                    </a:fld>
                    <a:endParaRPr lang="es-PE"/>
                  </a:p>
                </c:rich>
              </c:tx>
              <c:spPr>
                <a:noFill/>
                <a:ln>
                  <a:noFill/>
                </a:ln>
                <a:effectLst/>
              </c:spPr>
              <c:txPr>
                <a:bodyPr rot="0" spcFirstLastPara="1" vertOverflow="ellipsis" vert="horz" wrap="square" anchor="ctr" anchorCtr="1"/>
                <a:lstStyle/>
                <a:p>
                  <a:pPr algn="ctr">
                    <a:defRPr sz="16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E566-49F8-B1F0-800ABD1678DC}"/>
                </c:ext>
              </c:extLst>
            </c:dLbl>
            <c:spPr>
              <a:noFill/>
              <a:ln>
                <a:noFill/>
              </a:ln>
              <a:effectLst/>
            </c:spPr>
            <c:txPr>
              <a:bodyPr rot="0" spcFirstLastPara="1" vertOverflow="ellipsis" vert="horz" wrap="square" anchor="ctr" anchorCtr="1"/>
              <a:lstStyle/>
              <a:p>
                <a:pPr algn="ctr">
                  <a:defRPr sz="2400" b="0"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extLst>
          </c:dLbls>
          <c:cat>
            <c:strRef>
              <c:f>Hoja1!$B$1:$D$1</c:f>
              <c:strCache>
                <c:ptCount val="3"/>
                <c:pt idx="0">
                  <c:v>Debe enseñarse en los colegios</c:v>
                </c:pt>
                <c:pt idx="1">
                  <c:v>No debe enseñarse en los colegios, solo corresponde a los padres de familia</c:v>
                </c:pt>
                <c:pt idx="2">
                  <c:v>NS/NP</c:v>
                </c:pt>
              </c:strCache>
            </c:strRef>
          </c:cat>
          <c:val>
            <c:numRef>
              <c:f>Hoja1!$B$2:$D$2</c:f>
              <c:numCache>
                <c:formatCode>0%</c:formatCode>
                <c:ptCount val="3"/>
                <c:pt idx="0">
                  <c:v>0.82</c:v>
                </c:pt>
                <c:pt idx="1">
                  <c:v>0.12</c:v>
                </c:pt>
                <c:pt idx="2">
                  <c:v>0.06</c:v>
                </c:pt>
              </c:numCache>
            </c:numRef>
          </c:val>
          <c:extLst>
            <c:ext xmlns:c16="http://schemas.microsoft.com/office/drawing/2014/chart" uri="{C3380CC4-5D6E-409C-BE32-E72D297353CC}">
              <c16:uniqueId val="{00000006-F73A-4259-B55B-F5F94A044233}"/>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4.7716137986499138E-2"/>
          <c:y val="0.12366349259191793"/>
          <c:w val="0.40813125625350494"/>
          <c:h val="0.7935584577034799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pPr>
      <a:endParaRPr lang="es-P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023483013752664"/>
          <c:y val="0.13220445224075786"/>
          <c:w val="0.28504329627257147"/>
          <c:h val="1"/>
        </c:manualLayout>
      </c:layout>
      <c:doughnutChart>
        <c:varyColors val="1"/>
        <c:ser>
          <c:idx val="0"/>
          <c:order val="0"/>
          <c:tx>
            <c:strRef>
              <c:f>Hoja1!$A$2</c:f>
              <c:strCache>
                <c:ptCount val="1"/>
              </c:strCache>
            </c:strRef>
          </c:tx>
          <c:dPt>
            <c:idx val="0"/>
            <c:bubble3D val="0"/>
            <c:spPr>
              <a:solidFill>
                <a:schemeClr val="accent1"/>
              </a:solidFill>
              <a:ln>
                <a:noFill/>
              </a:ln>
              <a:effectLst/>
            </c:spPr>
            <c:extLst>
              <c:ext xmlns:c16="http://schemas.microsoft.com/office/drawing/2014/chart" uri="{C3380CC4-5D6E-409C-BE32-E72D297353CC}">
                <c16:uniqueId val="{00000003-F73A-4259-B55B-F5F94A044233}"/>
              </c:ext>
            </c:extLst>
          </c:dPt>
          <c:dPt>
            <c:idx val="1"/>
            <c:bubble3D val="0"/>
            <c:spPr>
              <a:solidFill>
                <a:srgbClr val="DC291E"/>
              </a:solidFill>
              <a:ln>
                <a:noFill/>
              </a:ln>
              <a:effectLst/>
            </c:spPr>
            <c:extLst>
              <c:ext xmlns:c16="http://schemas.microsoft.com/office/drawing/2014/chart" uri="{C3380CC4-5D6E-409C-BE32-E72D297353CC}">
                <c16:uniqueId val="{00000001-F73A-4259-B55B-F5F94A044233}"/>
              </c:ext>
            </c:extLst>
          </c:dPt>
          <c:dPt>
            <c:idx val="2"/>
            <c:bubble3D val="0"/>
            <c:spPr>
              <a:solidFill>
                <a:schemeClr val="bg1">
                  <a:lumMod val="50000"/>
                </a:schemeClr>
              </a:solidFill>
              <a:ln>
                <a:noFill/>
              </a:ln>
              <a:effectLst/>
            </c:spPr>
            <c:extLst>
              <c:ext xmlns:c16="http://schemas.microsoft.com/office/drawing/2014/chart" uri="{C3380CC4-5D6E-409C-BE32-E72D297353CC}">
                <c16:uniqueId val="{00000000-E566-49F8-B1F0-800ABD1678DC}"/>
              </c:ext>
            </c:extLst>
          </c:dPt>
          <c:dLbls>
            <c:dLbl>
              <c:idx val="0"/>
              <c:layout>
                <c:manualLayout>
                  <c:x val="-7.6532694363695655E-2"/>
                  <c:y val="7.0838748427852316E-2"/>
                </c:manualLayout>
              </c:layout>
              <c:spPr>
                <a:noFill/>
                <a:ln>
                  <a:noFill/>
                </a:ln>
                <a:effectLst/>
              </c:spPr>
              <c:txPr>
                <a:bodyPr rot="0" spcFirstLastPara="1" vertOverflow="ellipsis" vert="horz" wrap="square" anchor="ctr" anchorCtr="1"/>
                <a:lstStyle/>
                <a:p>
                  <a:pPr algn="ctr">
                    <a:defRPr sz="32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layout>
                    <c:manualLayout>
                      <c:w val="0.14216307640921708"/>
                      <c:h val="0.17515980470157275"/>
                    </c:manualLayout>
                  </c15:layout>
                </c:ext>
                <c:ext xmlns:c16="http://schemas.microsoft.com/office/drawing/2014/chart" uri="{C3380CC4-5D6E-409C-BE32-E72D297353CC}">
                  <c16:uniqueId val="{00000003-F73A-4259-B55B-F5F94A044233}"/>
                </c:ext>
              </c:extLst>
            </c:dLbl>
            <c:dLbl>
              <c:idx val="1"/>
              <c:layout>
                <c:manualLayout>
                  <c:x val="2.8642222221470456E-3"/>
                  <c:y val="1.4782989784022779E-2"/>
                </c:manualLayout>
              </c:layout>
              <c:tx>
                <c:rich>
                  <a:bodyPr/>
                  <a:lstStyle/>
                  <a:p>
                    <a:fld id="{71384582-E1B9-43C7-BBF7-C6E6C8276F7C}" type="VALUE">
                      <a:rPr lang="en-US" sz="2400" b="1"/>
                      <a:pPr/>
                      <a:t>[VALOR]</a:t>
                    </a:fld>
                    <a:endParaRPr lang="es-PE"/>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73A-4259-B55B-F5F94A044233}"/>
                </c:ext>
              </c:extLst>
            </c:dLbl>
            <c:dLbl>
              <c:idx val="2"/>
              <c:layout>
                <c:manualLayout>
                  <c:x val="-1.5115668187517125E-3"/>
                  <c:y val="-2.0153879598646705E-2"/>
                </c:manualLayout>
              </c:layout>
              <c:tx>
                <c:rich>
                  <a:bodyPr rot="0" spcFirstLastPara="1" vertOverflow="ellipsis" vert="horz" wrap="square" anchor="ctr" anchorCtr="1"/>
                  <a:lstStyle/>
                  <a:p>
                    <a:pPr algn="ctr">
                      <a:defRPr sz="1800" b="1" i="0" u="none" strike="noStrike" kern="1200" baseline="0">
                        <a:solidFill>
                          <a:schemeClr val="bg1"/>
                        </a:solidFill>
                        <a:latin typeface="Corbel" panose="020B0503020204020204" pitchFamily="34" charset="0"/>
                        <a:ea typeface="+mn-ea"/>
                        <a:cs typeface="+mn-cs"/>
                      </a:defRPr>
                    </a:pPr>
                    <a:fld id="{BCCADA91-A16C-4B14-B81F-3566EB6E2012}" type="VALUE">
                      <a:rPr lang="en-US" sz="1800" b="0"/>
                      <a:pPr algn="ctr">
                        <a:defRPr sz="1800" b="1">
                          <a:solidFill>
                            <a:schemeClr val="bg1"/>
                          </a:solidFill>
                          <a:latin typeface="Corbel" panose="020B0503020204020204" pitchFamily="34" charset="0"/>
                        </a:defRPr>
                      </a:pPr>
                      <a:t>[VALOR]</a:t>
                    </a:fld>
                    <a:endParaRPr lang="es-PE"/>
                  </a:p>
                </c:rich>
              </c:tx>
              <c:spPr>
                <a:noFill/>
                <a:ln>
                  <a:noFill/>
                </a:ln>
                <a:effectLst/>
              </c:spPr>
              <c:txPr>
                <a:bodyPr rot="0" spcFirstLastPara="1" vertOverflow="ellipsis" vert="horz" wrap="square" anchor="ctr" anchorCtr="1"/>
                <a:lstStyle/>
                <a:p>
                  <a:pPr algn="ctr">
                    <a:defRPr sz="18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E566-49F8-B1F0-800ABD1678DC}"/>
                </c:ext>
              </c:extLst>
            </c:dLbl>
            <c:spPr>
              <a:noFill/>
              <a:ln>
                <a:noFill/>
              </a:ln>
              <a:effectLst/>
            </c:spPr>
            <c:txPr>
              <a:bodyPr rot="0" spcFirstLastPara="1" vertOverflow="ellipsis" vert="horz" wrap="square" anchor="ctr" anchorCtr="1"/>
              <a:lstStyle/>
              <a:p>
                <a:pPr algn="ctr">
                  <a:defRPr sz="2400" b="0"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extLst>
          </c:dLbls>
          <c:cat>
            <c:strRef>
              <c:f>Hoja1!$B$1:$D$1</c:f>
              <c:strCache>
                <c:ptCount val="3"/>
                <c:pt idx="0">
                  <c:v>Un grupo de profesionales externos a la universidad y seleccionados por concurso</c:v>
                </c:pt>
                <c:pt idx="1">
                  <c:v>Un grupo de profesionales elegidos por las propias universidades</c:v>
                </c:pt>
                <c:pt idx="2">
                  <c:v>NS/NP</c:v>
                </c:pt>
              </c:strCache>
            </c:strRef>
          </c:cat>
          <c:val>
            <c:numRef>
              <c:f>Hoja1!$B$2:$D$2</c:f>
              <c:numCache>
                <c:formatCode>0%</c:formatCode>
                <c:ptCount val="3"/>
                <c:pt idx="0">
                  <c:v>0.74</c:v>
                </c:pt>
                <c:pt idx="1">
                  <c:v>0.19</c:v>
                </c:pt>
                <c:pt idx="2">
                  <c:v>7.0000000000000007E-2</c:v>
                </c:pt>
              </c:numCache>
            </c:numRef>
          </c:val>
          <c:extLst>
            <c:ext xmlns:c16="http://schemas.microsoft.com/office/drawing/2014/chart" uri="{C3380CC4-5D6E-409C-BE32-E72D297353CC}">
              <c16:uniqueId val="{00000006-F73A-4259-B55B-F5F94A044233}"/>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5.9173026875087319E-2"/>
          <c:y val="0.13844648237594073"/>
          <c:w val="0.45109458958571058"/>
          <c:h val="0.8231244372715255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6.9492850741164028E-2"/>
                  <c:y val="2.21907164927966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30A-4EFB-8667-60804037B5D6}"/>
                </c:ext>
              </c:extLst>
            </c:dLbl>
            <c:dLbl>
              <c:idx val="1"/>
              <c:layout>
                <c:manualLayout>
                  <c:x val="-4.0673311884773716E-2"/>
                  <c:y val="-5.27554989418118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60A-4BCB-9197-870A4EA0E999}"/>
                </c:ext>
              </c:extLst>
            </c:dLbl>
            <c:dLbl>
              <c:idx val="2"/>
              <c:layout>
                <c:manualLayout>
                  <c:x val="-1.4766130647407751E-2"/>
                  <c:y val="-7.95836535963156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60-4EDF-926B-4203C25C61DA}"/>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Hoja1!$A$2:$A$7</c:f>
              <c:strCache>
                <c:ptCount val="4"/>
                <c:pt idx="0">
                  <c:v>Feb-22*</c:v>
                </c:pt>
                <c:pt idx="1">
                  <c:v>Mar-22</c:v>
                </c:pt>
                <c:pt idx="2">
                  <c:v>Abr-22</c:v>
                </c:pt>
                <c:pt idx="3">
                  <c:v>May-22</c:v>
                </c:pt>
              </c:strCache>
            </c:strRef>
          </c:cat>
          <c:val>
            <c:numRef>
              <c:f>Hoja1!$B$2:$B$7</c:f>
              <c:numCache>
                <c:formatCode>0%</c:formatCode>
                <c:ptCount val="4"/>
                <c:pt idx="0">
                  <c:v>0.36</c:v>
                </c:pt>
                <c:pt idx="1">
                  <c:v>0.28999999999999998</c:v>
                </c:pt>
                <c:pt idx="2">
                  <c:v>0.24</c:v>
                </c:pt>
                <c:pt idx="3">
                  <c:v>0.21</c:v>
                </c:pt>
              </c:numCache>
            </c:numRef>
          </c:val>
          <c:smooth val="0"/>
          <c:extLst>
            <c:ext xmlns:c16="http://schemas.microsoft.com/office/drawing/2014/chart" uri="{C3380CC4-5D6E-409C-BE32-E72D297353CC}">
              <c16:uniqueId val="{00000002-A30A-4EFB-8667-60804037B5D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7.1394925573718071E-2"/>
                  <c:y val="-4.892290541973991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30A-4EFB-8667-60804037B5D6}"/>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Hoja1!$A$2:$A$7</c:f>
              <c:strCache>
                <c:ptCount val="4"/>
                <c:pt idx="0">
                  <c:v>Feb-22*</c:v>
                </c:pt>
                <c:pt idx="1">
                  <c:v>Mar-22</c:v>
                </c:pt>
                <c:pt idx="2">
                  <c:v>Abr-22</c:v>
                </c:pt>
                <c:pt idx="3">
                  <c:v>May-22</c:v>
                </c:pt>
              </c:strCache>
            </c:strRef>
          </c:cat>
          <c:val>
            <c:numRef>
              <c:f>Hoja1!$C$2:$C$7</c:f>
              <c:numCache>
                <c:formatCode>0%</c:formatCode>
                <c:ptCount val="4"/>
                <c:pt idx="0">
                  <c:v>0.54</c:v>
                </c:pt>
                <c:pt idx="1">
                  <c:v>0.61</c:v>
                </c:pt>
                <c:pt idx="2">
                  <c:v>0.67</c:v>
                </c:pt>
                <c:pt idx="3">
                  <c:v>0.7</c:v>
                </c:pt>
              </c:numCache>
            </c:numRef>
          </c:val>
          <c:smooth val="0"/>
          <c:extLst>
            <c:ext xmlns:c16="http://schemas.microsoft.com/office/drawing/2014/chart" uri="{C3380CC4-5D6E-409C-BE32-E72D297353CC}">
              <c16:uniqueId val="{00000004-A30A-4EFB-8667-60804037B5D6}"/>
            </c:ext>
          </c:extLst>
        </c:ser>
        <c:ser>
          <c:idx val="2"/>
          <c:order val="2"/>
          <c:tx>
            <c:strRef>
              <c:f>Hoja1!$D$1</c:f>
              <c:strCache>
                <c:ptCount val="1"/>
                <c:pt idx="0">
                  <c:v>NS/NP</c:v>
                </c:pt>
              </c:strCache>
            </c:strRef>
          </c:tx>
          <c:marker>
            <c:symbol val="circle"/>
            <c:size val="9"/>
          </c:marker>
          <c:dLbls>
            <c:dLbl>
              <c:idx val="0"/>
              <c:layout>
                <c:manualLayout>
                  <c:x val="-5.8092466719405447E-2"/>
                  <c:y val="-3.06607481765758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30A-4EFB-8667-60804037B5D6}"/>
                </c:ext>
              </c:extLst>
            </c:dLbl>
            <c:dLbl>
              <c:idx val="1"/>
              <c:layout>
                <c:manualLayout>
                  <c:x val="-4.1935308119739965E-2"/>
                  <c:y val="-3.83259352207198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60-4EDF-926B-4203C25C61DA}"/>
                </c:ext>
              </c:extLst>
            </c:dLbl>
            <c:dLbl>
              <c:idx val="2"/>
              <c:layout>
                <c:manualLayout>
                  <c:x val="-9.6773787968630568E-3"/>
                  <c:y val="-2.68281546545037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08C-4B75-878D-14BB39EF1098}"/>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Hoja1!$A$2:$A$7</c:f>
              <c:strCache>
                <c:ptCount val="4"/>
                <c:pt idx="0">
                  <c:v>Feb-22*</c:v>
                </c:pt>
                <c:pt idx="1">
                  <c:v>Mar-22</c:v>
                </c:pt>
                <c:pt idx="2">
                  <c:v>Abr-22</c:v>
                </c:pt>
                <c:pt idx="3">
                  <c:v>May-22</c:v>
                </c:pt>
              </c:strCache>
            </c:strRef>
          </c:cat>
          <c:val>
            <c:numRef>
              <c:f>Hoja1!$D$2:$D$7</c:f>
              <c:numCache>
                <c:formatCode>0%</c:formatCode>
                <c:ptCount val="4"/>
                <c:pt idx="0">
                  <c:v>0.1</c:v>
                </c:pt>
                <c:pt idx="1">
                  <c:v>0.1</c:v>
                </c:pt>
                <c:pt idx="2">
                  <c:v>0.09</c:v>
                </c:pt>
                <c:pt idx="3">
                  <c:v>0.09</c:v>
                </c:pt>
              </c:numCache>
            </c:numRef>
          </c:val>
          <c:smooth val="0"/>
          <c:extLst>
            <c:ext xmlns:c16="http://schemas.microsoft.com/office/drawing/2014/chart" uri="{C3380CC4-5D6E-409C-BE32-E72D297353CC}">
              <c16:uniqueId val="{00000008-A30A-4EFB-8667-60804037B5D6}"/>
            </c:ext>
          </c:extLst>
        </c:ser>
        <c:dLbls>
          <c:showLegendKey val="0"/>
          <c:showVal val="0"/>
          <c:showCatName val="0"/>
          <c:showSerName val="0"/>
          <c:showPercent val="0"/>
          <c:showBubbleSize val="0"/>
        </c:dLbls>
        <c:marker val="1"/>
        <c:smooth val="0"/>
        <c:axId val="321603600"/>
        <c:axId val="321492056"/>
      </c:lineChart>
      <c:catAx>
        <c:axId val="321603600"/>
        <c:scaling>
          <c:orientation val="minMax"/>
        </c:scaling>
        <c:delete val="0"/>
        <c:axPos val="b"/>
        <c:numFmt formatCode="General" sourceLinked="1"/>
        <c:majorTickMark val="out"/>
        <c:minorTickMark val="none"/>
        <c:tickLblPos val="nextTo"/>
        <c:spPr>
          <a:noFill/>
        </c:spPr>
        <c:txPr>
          <a:bodyPr/>
          <a:lstStyle/>
          <a:p>
            <a:pPr>
              <a:defRPr sz="1600">
                <a:latin typeface="Corbel" panose="020B0503020204020204" pitchFamily="34" charset="0"/>
              </a:defRPr>
            </a:pPr>
            <a:endParaRPr lang="es-PE"/>
          </a:p>
        </c:txPr>
        <c:crossAx val="321492056"/>
        <c:crosses val="autoZero"/>
        <c:auto val="0"/>
        <c:lblAlgn val="ctr"/>
        <c:lblOffset val="100"/>
        <c:noMultiLvlLbl val="0"/>
      </c:catAx>
      <c:valAx>
        <c:axId val="321492056"/>
        <c:scaling>
          <c:orientation val="minMax"/>
        </c:scaling>
        <c:delete val="1"/>
        <c:axPos val="l"/>
        <c:numFmt formatCode="0%" sourceLinked="1"/>
        <c:majorTickMark val="out"/>
        <c:minorTickMark val="none"/>
        <c:tickLblPos val="none"/>
        <c:crossAx val="321603600"/>
        <c:crosses val="autoZero"/>
        <c:crossBetween val="between"/>
      </c:valAx>
    </c:plotArea>
    <c:legend>
      <c:legendPos val="t"/>
      <c:layout>
        <c:manualLayout>
          <c:xMode val="edge"/>
          <c:yMode val="edge"/>
          <c:x val="0.2292992676053047"/>
          <c:y val="2.0159705271109815E-2"/>
          <c:w val="0.5433321145593370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7839831818981663E-2"/>
          <c:w val="0.99208965566178786"/>
          <c:h val="0.82417555525256869"/>
        </c:manualLayout>
      </c:layout>
      <c:barChart>
        <c:barDir val="col"/>
        <c:grouping val="clustered"/>
        <c:varyColors val="0"/>
        <c:ser>
          <c:idx val="0"/>
          <c:order val="0"/>
          <c:tx>
            <c:strRef>
              <c:f>Hoja1!$B$1</c:f>
              <c:strCache>
                <c:ptCount val="1"/>
                <c:pt idx="0">
                  <c:v>Dic-21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1-250F-431C-874A-94A4479952DF}"/>
              </c:ext>
            </c:extLst>
          </c:dPt>
          <c:dPt>
            <c:idx val="1"/>
            <c:invertIfNegative val="0"/>
            <c:bubble3D val="0"/>
            <c:extLst>
              <c:ext xmlns:c16="http://schemas.microsoft.com/office/drawing/2014/chart" uri="{C3380CC4-5D6E-409C-BE32-E72D297353CC}">
                <c16:uniqueId val="{00000002-250F-431C-874A-94A4479952DF}"/>
              </c:ext>
            </c:extLst>
          </c:dPt>
          <c:dPt>
            <c:idx val="2"/>
            <c:invertIfNegative val="0"/>
            <c:bubble3D val="0"/>
            <c:extLst>
              <c:ext xmlns:c16="http://schemas.microsoft.com/office/drawing/2014/chart" uri="{C3380CC4-5D6E-409C-BE32-E72D297353CC}">
                <c16:uniqueId val="{00000003-250F-431C-874A-94A4479952DF}"/>
              </c:ext>
            </c:extLst>
          </c:dPt>
          <c:dPt>
            <c:idx val="3"/>
            <c:invertIfNegative val="0"/>
            <c:bubble3D val="0"/>
            <c:extLst>
              <c:ext xmlns:c16="http://schemas.microsoft.com/office/drawing/2014/chart" uri="{C3380CC4-5D6E-409C-BE32-E72D297353CC}">
                <c16:uniqueId val="{00000006-E59E-4724-8AA1-C266FF7C5F11}"/>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Menos corrupto</c:v>
                </c:pt>
                <c:pt idx="1">
                  <c:v>Igual de corrupto</c:v>
                </c:pt>
                <c:pt idx="2">
                  <c:v>Más corrupto</c:v>
                </c:pt>
                <c:pt idx="3">
                  <c:v>NS/NP </c:v>
                </c:pt>
              </c:strCache>
            </c:strRef>
          </c:cat>
          <c:val>
            <c:numRef>
              <c:f>Hoja1!$B$2:$B$28</c:f>
              <c:numCache>
                <c:formatCode>0%</c:formatCode>
                <c:ptCount val="4"/>
                <c:pt idx="0">
                  <c:v>0.39</c:v>
                </c:pt>
                <c:pt idx="1">
                  <c:v>0.33</c:v>
                </c:pt>
                <c:pt idx="2">
                  <c:v>0.21</c:v>
                </c:pt>
                <c:pt idx="3">
                  <c:v>7.0000000000000007E-2</c:v>
                </c:pt>
              </c:numCache>
            </c:numRef>
          </c:val>
          <c:extLst>
            <c:ext xmlns:c16="http://schemas.microsoft.com/office/drawing/2014/chart" uri="{C3380CC4-5D6E-409C-BE32-E72D297353CC}">
              <c16:uniqueId val="{00000001-D4EC-4FCB-9E41-29C4836C2A78}"/>
            </c:ext>
          </c:extLst>
        </c:ser>
        <c:ser>
          <c:idx val="1"/>
          <c:order val="1"/>
          <c:tx>
            <c:strRef>
              <c:f>Hoja1!$C$1</c:f>
              <c:strCache>
                <c:ptCount val="1"/>
                <c:pt idx="0">
                  <c:v>Mar-22</c:v>
                </c:pt>
              </c:strCache>
            </c:strRef>
          </c:tx>
          <c:spPr>
            <a:solidFill>
              <a:srgbClr val="A2AD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Menos corrupto</c:v>
                </c:pt>
                <c:pt idx="1">
                  <c:v>Igual de corrupto</c:v>
                </c:pt>
                <c:pt idx="2">
                  <c:v>Más corrupto</c:v>
                </c:pt>
                <c:pt idx="3">
                  <c:v>NS/NP </c:v>
                </c:pt>
              </c:strCache>
            </c:strRef>
          </c:cat>
          <c:val>
            <c:numRef>
              <c:f>Hoja1!$C$2:$C$28</c:f>
              <c:numCache>
                <c:formatCode>0%</c:formatCode>
                <c:ptCount val="4"/>
                <c:pt idx="0">
                  <c:v>0.32</c:v>
                </c:pt>
                <c:pt idx="1">
                  <c:v>0.40399999999999997</c:v>
                </c:pt>
                <c:pt idx="2">
                  <c:v>0.20600000000000002</c:v>
                </c:pt>
                <c:pt idx="3">
                  <c:v>7.0999999999999994E-2</c:v>
                </c:pt>
              </c:numCache>
            </c:numRef>
          </c:val>
          <c:extLst>
            <c:ext xmlns:c16="http://schemas.microsoft.com/office/drawing/2014/chart" uri="{C3380CC4-5D6E-409C-BE32-E72D297353CC}">
              <c16:uniqueId val="{00000000-9A3E-435E-B76A-9201AF5974EB}"/>
            </c:ext>
          </c:extLst>
        </c:ser>
        <c:ser>
          <c:idx val="2"/>
          <c:order val="2"/>
          <c:tx>
            <c:strRef>
              <c:f>Hoja1!$D$1</c:f>
              <c:strCache>
                <c:ptCount val="1"/>
                <c:pt idx="0">
                  <c:v>May-22</c:v>
                </c:pt>
              </c:strCache>
            </c:strRef>
          </c:tx>
          <c:spPr>
            <a:solidFill>
              <a:srgbClr val="E55A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Hoja1!$A$2:$A$28</c:f>
              <c:strCache>
                <c:ptCount val="4"/>
                <c:pt idx="0">
                  <c:v>Menos corrupto</c:v>
                </c:pt>
                <c:pt idx="1">
                  <c:v>Igual de corrupto</c:v>
                </c:pt>
                <c:pt idx="2">
                  <c:v>Más corrupto</c:v>
                </c:pt>
                <c:pt idx="3">
                  <c:v>NS/NP </c:v>
                </c:pt>
              </c:strCache>
            </c:strRef>
          </c:cat>
          <c:val>
            <c:numRef>
              <c:f>Hoja1!$D$2:$D$28</c:f>
              <c:numCache>
                <c:formatCode>0%</c:formatCode>
                <c:ptCount val="4"/>
                <c:pt idx="0">
                  <c:v>0.2</c:v>
                </c:pt>
                <c:pt idx="1">
                  <c:v>0.4</c:v>
                </c:pt>
                <c:pt idx="2">
                  <c:v>0.32</c:v>
                </c:pt>
                <c:pt idx="3">
                  <c:v>0.08</c:v>
                </c:pt>
              </c:numCache>
            </c:numRef>
          </c:val>
          <c:extLst>
            <c:ext xmlns:c16="http://schemas.microsoft.com/office/drawing/2014/chart" uri="{C3380CC4-5D6E-409C-BE32-E72D297353CC}">
              <c16:uniqueId val="{00000005-581A-4287-B732-91CB55F3E5C5}"/>
            </c:ext>
          </c:extLst>
        </c:ser>
        <c:dLbls>
          <c:dLblPos val="outEnd"/>
          <c:showLegendKey val="0"/>
          <c:showVal val="1"/>
          <c:showCatName val="0"/>
          <c:showSerName val="0"/>
          <c:showPercent val="0"/>
          <c:showBubbleSize val="0"/>
        </c:dLbls>
        <c:gapWidth val="150"/>
        <c:overlap val="-1"/>
        <c:axId val="389598456"/>
        <c:axId val="389604336"/>
      </c:barChart>
      <c:catAx>
        <c:axId val="389598456"/>
        <c:scaling>
          <c:orientation val="minMax"/>
        </c:scaling>
        <c:delete val="0"/>
        <c:axPos val="b"/>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89604336"/>
        <c:crosses val="autoZero"/>
        <c:auto val="0"/>
        <c:lblAlgn val="ctr"/>
        <c:lblOffset val="100"/>
        <c:noMultiLvlLbl val="0"/>
      </c:catAx>
      <c:valAx>
        <c:axId val="389604336"/>
        <c:scaling>
          <c:orientation val="minMax"/>
          <c:max val="1"/>
        </c:scaling>
        <c:delete val="1"/>
        <c:axPos val="l"/>
        <c:numFmt formatCode="0%" sourceLinked="1"/>
        <c:majorTickMark val="out"/>
        <c:minorTickMark val="none"/>
        <c:tickLblPos val="nextTo"/>
        <c:crossAx val="389598456"/>
        <c:crosses val="autoZero"/>
        <c:crossBetween val="between"/>
      </c:valAx>
      <c:spPr>
        <a:noFill/>
        <a:ln>
          <a:noFill/>
        </a:ln>
        <a:effectLst/>
      </c:spPr>
    </c:plotArea>
    <c:legend>
      <c:legendPos val="r"/>
      <c:layout>
        <c:manualLayout>
          <c:xMode val="edge"/>
          <c:yMode val="edge"/>
          <c:x val="0.72935502415996922"/>
          <c:y val="0.25289265058738664"/>
          <c:w val="0.26453315767230007"/>
          <c:h val="0.173721563017195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latin typeface="+mn-lt"/>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45728391307261E-3"/>
          <c:y val="0"/>
          <c:w val="0.99845427160869271"/>
          <c:h val="0.74123028924145951"/>
        </c:manualLayout>
      </c:layout>
      <c:barChart>
        <c:barDir val="col"/>
        <c:grouping val="clustered"/>
        <c:varyColors val="0"/>
        <c:ser>
          <c:idx val="0"/>
          <c:order val="0"/>
          <c:tx>
            <c:strRef>
              <c:f>Hoja1!$B$1</c:f>
              <c:strCache>
                <c:ptCount val="1"/>
                <c:pt idx="0">
                  <c:v>Feb-22</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1-9645-41B2-9A38-6523F64EF1B6}"/>
              </c:ext>
            </c:extLst>
          </c:dPt>
          <c:dPt>
            <c:idx val="1"/>
            <c:invertIfNegative val="0"/>
            <c:bubble3D val="0"/>
            <c:extLst>
              <c:ext xmlns:c16="http://schemas.microsoft.com/office/drawing/2014/chart" uri="{C3380CC4-5D6E-409C-BE32-E72D297353CC}">
                <c16:uniqueId val="{00000003-9645-41B2-9A38-6523F64EF1B6}"/>
              </c:ext>
            </c:extLst>
          </c:dPt>
          <c:dPt>
            <c:idx val="2"/>
            <c:invertIfNegative val="0"/>
            <c:bubble3D val="0"/>
            <c:extLst>
              <c:ext xmlns:c16="http://schemas.microsoft.com/office/drawing/2014/chart" uri="{C3380CC4-5D6E-409C-BE32-E72D297353CC}">
                <c16:uniqueId val="{00000005-9645-41B2-9A38-6523F64EF1B6}"/>
              </c:ext>
            </c:extLst>
          </c:dPt>
          <c:dPt>
            <c:idx val="3"/>
            <c:invertIfNegative val="0"/>
            <c:bubble3D val="0"/>
            <c:extLst>
              <c:ext xmlns:c16="http://schemas.microsoft.com/office/drawing/2014/chart" uri="{C3380CC4-5D6E-409C-BE32-E72D297353CC}">
                <c16:uniqueId val="{00000007-9645-41B2-9A38-6523F64EF1B6}"/>
              </c:ext>
            </c:extLst>
          </c:dPt>
          <c:dPt>
            <c:idx val="4"/>
            <c:invertIfNegative val="0"/>
            <c:bubble3D val="0"/>
            <c:extLst>
              <c:ext xmlns:c16="http://schemas.microsoft.com/office/drawing/2014/chart" uri="{C3380CC4-5D6E-409C-BE32-E72D297353CC}">
                <c16:uniqueId val="{00000009-9645-41B2-9A38-6523F64EF1B6}"/>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Que haya Elecciones Generales y se elija nuevo presidente y nuevos congresistas.</c:v>
                </c:pt>
                <c:pt idx="1">
                  <c:v>Que Pedro Castillo se mantenga como presidente hasta 2026.</c:v>
                </c:pt>
                <c:pt idx="2">
                  <c:v>Que haya elecciones presidenciales y se mantengan los mismos congresistas.</c:v>
                </c:pt>
                <c:pt idx="3">
                  <c:v>Que Pedro Castillo deje el gobierno y que Dina Boluarte asuma la presidencia.</c:v>
                </c:pt>
                <c:pt idx="4">
                  <c:v>NS/NP </c:v>
                </c:pt>
              </c:strCache>
            </c:strRef>
          </c:cat>
          <c:val>
            <c:numRef>
              <c:f>Hoja1!$B$2:$B$6</c:f>
              <c:numCache>
                <c:formatCode>0%</c:formatCode>
                <c:ptCount val="5"/>
                <c:pt idx="0">
                  <c:v>0.48399999999999999</c:v>
                </c:pt>
                <c:pt idx="1">
                  <c:v>0.38400000000000001</c:v>
                </c:pt>
                <c:pt idx="2">
                  <c:v>3.9E-2</c:v>
                </c:pt>
                <c:pt idx="3">
                  <c:v>4.4000000000000004E-2</c:v>
                </c:pt>
                <c:pt idx="4">
                  <c:v>5.5E-2</c:v>
                </c:pt>
              </c:numCache>
            </c:numRef>
          </c:val>
          <c:extLst>
            <c:ext xmlns:c16="http://schemas.microsoft.com/office/drawing/2014/chart" uri="{C3380CC4-5D6E-409C-BE32-E72D297353CC}">
              <c16:uniqueId val="{0000000C-9645-41B2-9A38-6523F64EF1B6}"/>
            </c:ext>
          </c:extLst>
        </c:ser>
        <c:ser>
          <c:idx val="1"/>
          <c:order val="1"/>
          <c:tx>
            <c:strRef>
              <c:f>Hoja1!$C$1</c:f>
              <c:strCache>
                <c:ptCount val="1"/>
                <c:pt idx="0">
                  <c:v>Abr-22</c:v>
                </c:pt>
              </c:strCache>
            </c:strRef>
          </c:tx>
          <c:spPr>
            <a:solidFill>
              <a:srgbClr val="A2AD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Que haya Elecciones Generales y se elija nuevo presidente y nuevos congresistas.</c:v>
                </c:pt>
                <c:pt idx="1">
                  <c:v>Que Pedro Castillo se mantenga como presidente hasta 2026.</c:v>
                </c:pt>
                <c:pt idx="2">
                  <c:v>Que haya elecciones presidenciales y se mantengan los mismos congresistas.</c:v>
                </c:pt>
                <c:pt idx="3">
                  <c:v>Que Pedro Castillo deje el gobierno y que Dina Boluarte asuma la presidencia.</c:v>
                </c:pt>
                <c:pt idx="4">
                  <c:v>NS/NP </c:v>
                </c:pt>
              </c:strCache>
            </c:strRef>
          </c:cat>
          <c:val>
            <c:numRef>
              <c:f>Hoja1!$C$2:$C$6</c:f>
              <c:numCache>
                <c:formatCode>0%</c:formatCode>
                <c:ptCount val="5"/>
                <c:pt idx="0">
                  <c:v>0.61</c:v>
                </c:pt>
                <c:pt idx="1">
                  <c:v>0.27100000000000002</c:v>
                </c:pt>
                <c:pt idx="2">
                  <c:v>2.7999999999999997E-2</c:v>
                </c:pt>
                <c:pt idx="3">
                  <c:v>4.2999999999999997E-2</c:v>
                </c:pt>
                <c:pt idx="4">
                  <c:v>4.9000000000000002E-2</c:v>
                </c:pt>
              </c:numCache>
            </c:numRef>
          </c:val>
          <c:extLst>
            <c:ext xmlns:c16="http://schemas.microsoft.com/office/drawing/2014/chart" uri="{C3380CC4-5D6E-409C-BE32-E72D297353CC}">
              <c16:uniqueId val="{00000000-D691-481B-9DB2-61884C5FC2FF}"/>
            </c:ext>
          </c:extLst>
        </c:ser>
        <c:ser>
          <c:idx val="2"/>
          <c:order val="2"/>
          <c:tx>
            <c:strRef>
              <c:f>Hoja1!$D$1</c:f>
              <c:strCache>
                <c:ptCount val="1"/>
                <c:pt idx="0">
                  <c:v>May-22</c:v>
                </c:pt>
              </c:strCache>
            </c:strRef>
          </c:tx>
          <c:spPr>
            <a:solidFill>
              <a:srgbClr val="E55A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Que haya Elecciones Generales y se elija nuevo presidente y nuevos congresistas.</c:v>
                </c:pt>
                <c:pt idx="1">
                  <c:v>Que Pedro Castillo se mantenga como presidente hasta 2026.</c:v>
                </c:pt>
                <c:pt idx="2">
                  <c:v>Que haya elecciones presidenciales y se mantengan los mismos congresistas.</c:v>
                </c:pt>
                <c:pt idx="3">
                  <c:v>Que Pedro Castillo deje el gobierno y que Dina Boluarte asuma la presidencia.</c:v>
                </c:pt>
                <c:pt idx="4">
                  <c:v>NS/NP </c:v>
                </c:pt>
              </c:strCache>
            </c:strRef>
          </c:cat>
          <c:val>
            <c:numRef>
              <c:f>Hoja1!$D$2:$D$6</c:f>
              <c:numCache>
                <c:formatCode>0%</c:formatCode>
                <c:ptCount val="5"/>
                <c:pt idx="0">
                  <c:v>0.67</c:v>
                </c:pt>
                <c:pt idx="1">
                  <c:v>0.24</c:v>
                </c:pt>
                <c:pt idx="2">
                  <c:v>0.03</c:v>
                </c:pt>
                <c:pt idx="3">
                  <c:v>0.02</c:v>
                </c:pt>
                <c:pt idx="4">
                  <c:v>0.04</c:v>
                </c:pt>
              </c:numCache>
            </c:numRef>
          </c:val>
          <c:extLst>
            <c:ext xmlns:c16="http://schemas.microsoft.com/office/drawing/2014/chart" uri="{C3380CC4-5D6E-409C-BE32-E72D297353CC}">
              <c16:uniqueId val="{0000000B-53FE-47B4-90CC-9944417AF0C5}"/>
            </c:ext>
          </c:extLst>
        </c:ser>
        <c:dLbls>
          <c:dLblPos val="outEnd"/>
          <c:showLegendKey val="0"/>
          <c:showVal val="1"/>
          <c:showCatName val="0"/>
          <c:showSerName val="0"/>
          <c:showPercent val="0"/>
          <c:showBubbleSize val="0"/>
        </c:dLbls>
        <c:gapWidth val="219"/>
        <c:overlap val="-27"/>
        <c:axId val="389601984"/>
        <c:axId val="389603944"/>
      </c:barChart>
      <c:catAx>
        <c:axId val="3896019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crossAx val="389603944"/>
        <c:crosses val="autoZero"/>
        <c:auto val="1"/>
        <c:lblAlgn val="ctr"/>
        <c:lblOffset val="100"/>
        <c:noMultiLvlLbl val="0"/>
      </c:catAx>
      <c:valAx>
        <c:axId val="389603944"/>
        <c:scaling>
          <c:orientation val="minMax"/>
          <c:max val="1"/>
        </c:scaling>
        <c:delete val="1"/>
        <c:axPos val="l"/>
        <c:numFmt formatCode="0%" sourceLinked="1"/>
        <c:majorTickMark val="out"/>
        <c:minorTickMark val="none"/>
        <c:tickLblPos val="nextTo"/>
        <c:crossAx val="389601984"/>
        <c:crosses val="autoZero"/>
        <c:crossBetween val="between"/>
      </c:valAx>
      <c:spPr>
        <a:noFill/>
        <a:ln>
          <a:noFill/>
        </a:ln>
        <a:effectLst/>
      </c:spPr>
    </c:plotArea>
    <c:legend>
      <c:legendPos val="r"/>
      <c:layout>
        <c:manualLayout>
          <c:xMode val="edge"/>
          <c:yMode val="edge"/>
          <c:x val="0.76207108857813466"/>
          <c:y val="3.0721746062198064E-2"/>
          <c:w val="0.20155525792400605"/>
          <c:h val="0.16211207482705078"/>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Corbel" panose="020B0503020204020204" pitchFamily="34" charset="0"/>
        </a:defRPr>
      </a:pPr>
      <a:endParaRPr lang="es-P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34954928771416638"/>
          <c:w val="0.97243580993517897"/>
          <c:h val="0.44373506416102154"/>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2.2503969693802431E-2"/>
                  <c:y val="-5.95062955629733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6E-40F3-BFED-DB4E3B41B71A}"/>
                </c:ext>
              </c:extLst>
            </c:dLbl>
            <c:dLbl>
              <c:idx val="2"/>
              <c:layout>
                <c:manualLayout>
                  <c:x val="-2.4331749689136432E-2"/>
                  <c:y val="-4.67959669044987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8FF-442B-B412-3FEB1F9782FB}"/>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Hoja1!$A$2:$A$11</c:f>
              <c:numCache>
                <c:formatCode>mmm\-yy</c:formatCode>
                <c:ptCount val="10"/>
                <c:pt idx="0">
                  <c:v>44409</c:v>
                </c:pt>
                <c:pt idx="1">
                  <c:v>44440</c:v>
                </c:pt>
                <c:pt idx="2">
                  <c:v>44470</c:v>
                </c:pt>
                <c:pt idx="3">
                  <c:v>44501</c:v>
                </c:pt>
                <c:pt idx="4">
                  <c:v>44531</c:v>
                </c:pt>
                <c:pt idx="5">
                  <c:v>44562</c:v>
                </c:pt>
                <c:pt idx="6">
                  <c:v>44593</c:v>
                </c:pt>
                <c:pt idx="7">
                  <c:v>44621</c:v>
                </c:pt>
                <c:pt idx="8">
                  <c:v>44652</c:v>
                </c:pt>
                <c:pt idx="9">
                  <c:v>44682</c:v>
                </c:pt>
              </c:numCache>
            </c:numRef>
          </c:cat>
          <c:val>
            <c:numRef>
              <c:f>Hoja1!$B$2:$B$11</c:f>
              <c:numCache>
                <c:formatCode>0%</c:formatCode>
                <c:ptCount val="10"/>
                <c:pt idx="0">
                  <c:v>0.31</c:v>
                </c:pt>
                <c:pt idx="1">
                  <c:v>0.32</c:v>
                </c:pt>
                <c:pt idx="2">
                  <c:v>0.21</c:v>
                </c:pt>
                <c:pt idx="3">
                  <c:v>0.21</c:v>
                </c:pt>
                <c:pt idx="4">
                  <c:v>0.18</c:v>
                </c:pt>
                <c:pt idx="5">
                  <c:v>0.2</c:v>
                </c:pt>
                <c:pt idx="6">
                  <c:v>0.14000000000000001</c:v>
                </c:pt>
                <c:pt idx="7">
                  <c:v>0.17</c:v>
                </c:pt>
                <c:pt idx="8">
                  <c:v>0.11</c:v>
                </c:pt>
                <c:pt idx="9">
                  <c:v>0.1</c:v>
                </c:pt>
              </c:numCache>
            </c:numRef>
          </c:val>
          <c:smooth val="0"/>
          <c:extLst>
            <c:ext xmlns:c16="http://schemas.microsoft.com/office/drawing/2014/chart" uri="{C3380CC4-5D6E-409C-BE32-E72D297353CC}">
              <c16:uniqueId val="{0000000D-D0C6-4C10-B134-1D40F3AA011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2.6131673756387447E-2"/>
                  <c:y val="-6.83991196502502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EA-48F7-89F3-72F4E19A2BFB}"/>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Hoja1!$A$2:$A$11</c:f>
              <c:numCache>
                <c:formatCode>mmm\-yy</c:formatCode>
                <c:ptCount val="10"/>
                <c:pt idx="0">
                  <c:v>44409</c:v>
                </c:pt>
                <c:pt idx="1">
                  <c:v>44440</c:v>
                </c:pt>
                <c:pt idx="2">
                  <c:v>44470</c:v>
                </c:pt>
                <c:pt idx="3">
                  <c:v>44501</c:v>
                </c:pt>
                <c:pt idx="4">
                  <c:v>44531</c:v>
                </c:pt>
                <c:pt idx="5">
                  <c:v>44562</c:v>
                </c:pt>
                <c:pt idx="6">
                  <c:v>44593</c:v>
                </c:pt>
                <c:pt idx="7">
                  <c:v>44621</c:v>
                </c:pt>
                <c:pt idx="8">
                  <c:v>44652</c:v>
                </c:pt>
                <c:pt idx="9">
                  <c:v>44682</c:v>
                </c:pt>
              </c:numCache>
            </c:numRef>
          </c:cat>
          <c:val>
            <c:numRef>
              <c:f>Hoja1!$C$2:$C$11</c:f>
              <c:numCache>
                <c:formatCode>0%</c:formatCode>
                <c:ptCount val="10"/>
                <c:pt idx="0">
                  <c:v>0.61</c:v>
                </c:pt>
                <c:pt idx="1">
                  <c:v>0.61</c:v>
                </c:pt>
                <c:pt idx="2">
                  <c:v>0.75</c:v>
                </c:pt>
                <c:pt idx="3">
                  <c:v>0.75</c:v>
                </c:pt>
                <c:pt idx="4">
                  <c:v>0.78</c:v>
                </c:pt>
                <c:pt idx="5">
                  <c:v>0.77</c:v>
                </c:pt>
                <c:pt idx="6">
                  <c:v>0.82</c:v>
                </c:pt>
                <c:pt idx="7">
                  <c:v>0.79</c:v>
                </c:pt>
                <c:pt idx="8">
                  <c:v>0.86</c:v>
                </c:pt>
                <c:pt idx="9">
                  <c:v>0.87</c:v>
                </c:pt>
              </c:numCache>
            </c:numRef>
          </c:val>
          <c:smooth val="0"/>
          <c:extLst>
            <c:ext xmlns:c16="http://schemas.microsoft.com/office/drawing/2014/chart" uri="{C3380CC4-5D6E-409C-BE32-E72D297353CC}">
              <c16:uniqueId val="{0000001C-D0C6-4C10-B134-1D40F3AA0116}"/>
            </c:ext>
          </c:extLst>
        </c:ser>
        <c:ser>
          <c:idx val="2"/>
          <c:order val="2"/>
          <c:tx>
            <c:strRef>
              <c:f>Hoja1!$D$1</c:f>
              <c:strCache>
                <c:ptCount val="1"/>
                <c:pt idx="0">
                  <c:v>NS/NP</c:v>
                </c:pt>
              </c:strCache>
            </c:strRef>
          </c:tx>
          <c:marker>
            <c:symbol val="circle"/>
            <c:size val="9"/>
          </c:marker>
          <c:dLbls>
            <c:dLbl>
              <c:idx val="0"/>
              <c:layout>
                <c:manualLayout>
                  <c:x val="-2.0644860161738596E-2"/>
                  <c:y val="-2.4464071928191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3ED-4B19-90CC-53467F8CC74E}"/>
                </c:ext>
              </c:extLst>
            </c:dLbl>
            <c:dLbl>
              <c:idx val="1"/>
              <c:layout>
                <c:manualLayout>
                  <c:x val="-1.8229506695584517E-2"/>
                  <c:y val="-3.68067323189546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591-4708-9625-FA7A20E66DCB}"/>
                </c:ext>
              </c:extLst>
            </c:dLbl>
            <c:dLbl>
              <c:idx val="2"/>
              <c:layout>
                <c:manualLayout>
                  <c:x val="-1.2664443283812405E-2"/>
                  <c:y val="-2.87196139755904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8FF-442B-B412-3FEB1F9782FB}"/>
                </c:ext>
              </c:extLst>
            </c:dLbl>
            <c:dLbl>
              <c:idx val="3"/>
              <c:layout>
                <c:manualLayout>
                  <c:x val="-9.2616458402928377E-3"/>
                  <c:y val="-3.112120409299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37-4400-817A-51857AE4D976}"/>
                </c:ext>
              </c:extLst>
            </c:dLbl>
            <c:dLbl>
              <c:idx val="4"/>
              <c:layout>
                <c:manualLayout>
                  <c:x val="-6.0615324293774794E-3"/>
                  <c:y val="-3.21488873194156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CAE-49AE-80A6-97CC62A7F1FD}"/>
                </c:ext>
              </c:extLst>
            </c:dLbl>
            <c:dLbl>
              <c:idx val="5"/>
              <c:layout>
                <c:manualLayout>
                  <c:x val="-1.212306485875507E-2"/>
                  <c:y val="-3.21488873194156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F7-42F8-8687-81C67FC52C21}"/>
                </c:ext>
              </c:extLst>
            </c:dLbl>
            <c:dLbl>
              <c:idx val="6"/>
              <c:layout>
                <c:manualLayout>
                  <c:x val="-5.3839383975703599E-3"/>
                  <c:y val="-2.1614311056599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096-40FC-882E-A6DFA4CBC523}"/>
                </c:ext>
              </c:extLst>
            </c:dLbl>
            <c:dLbl>
              <c:idx val="7"/>
              <c:layout>
                <c:manualLayout>
                  <c:x val="-2.557370738845911E-2"/>
                  <c:y val="-3.36222616435990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096-40FC-882E-A6DFA4CBC523}"/>
                </c:ext>
              </c:extLst>
            </c:dLbl>
            <c:dLbl>
              <c:idx val="8"/>
              <c:layout>
                <c:manualLayout>
                  <c:x val="-1.076787679514072E-2"/>
                  <c:y val="-1.44095407043996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7C-4C38-9BFA-1119AC3FF947}"/>
                </c:ext>
              </c:extLst>
            </c:dLbl>
            <c:dLbl>
              <c:idx val="9"/>
              <c:layout>
                <c:manualLayout>
                  <c:x val="-6.7299229969629499E-3"/>
                  <c:y val="-1.44095407043996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F2D-415D-8855-A3AA2EA65609}"/>
                </c:ext>
              </c:extLst>
            </c:dLbl>
            <c:spPr>
              <a:noFill/>
              <a:ln>
                <a:noFill/>
              </a:ln>
              <a:effectLst/>
            </c:spPr>
            <c:txPr>
              <a:bodyPr wrap="square" lIns="38100" tIns="19050" rIns="38100" bIns="19050" anchor="ctr" anchorCtr="0">
                <a:spAutoFit/>
              </a:bodyPr>
              <a:lstStyle/>
              <a:p>
                <a:pPr algn="ctr">
                  <a:defRPr lang="es-PE" sz="14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Hoja1!$A$2:$A$11</c:f>
              <c:numCache>
                <c:formatCode>mmm\-yy</c:formatCode>
                <c:ptCount val="10"/>
                <c:pt idx="0">
                  <c:v>44409</c:v>
                </c:pt>
                <c:pt idx="1">
                  <c:v>44440</c:v>
                </c:pt>
                <c:pt idx="2">
                  <c:v>44470</c:v>
                </c:pt>
                <c:pt idx="3">
                  <c:v>44501</c:v>
                </c:pt>
                <c:pt idx="4">
                  <c:v>44531</c:v>
                </c:pt>
                <c:pt idx="5">
                  <c:v>44562</c:v>
                </c:pt>
                <c:pt idx="6">
                  <c:v>44593</c:v>
                </c:pt>
                <c:pt idx="7">
                  <c:v>44621</c:v>
                </c:pt>
                <c:pt idx="8">
                  <c:v>44652</c:v>
                </c:pt>
                <c:pt idx="9">
                  <c:v>44682</c:v>
                </c:pt>
              </c:numCache>
            </c:numRef>
          </c:cat>
          <c:val>
            <c:numRef>
              <c:f>Hoja1!$D$2:$D$11</c:f>
              <c:numCache>
                <c:formatCode>0%</c:formatCode>
                <c:ptCount val="10"/>
                <c:pt idx="0">
                  <c:v>0.08</c:v>
                </c:pt>
                <c:pt idx="1">
                  <c:v>7.0000000000000007E-2</c:v>
                </c:pt>
                <c:pt idx="2">
                  <c:v>0.04</c:v>
                </c:pt>
                <c:pt idx="3">
                  <c:v>0.04</c:v>
                </c:pt>
                <c:pt idx="4">
                  <c:v>0.04</c:v>
                </c:pt>
                <c:pt idx="5">
                  <c:v>0.03</c:v>
                </c:pt>
                <c:pt idx="6">
                  <c:v>0.04</c:v>
                </c:pt>
                <c:pt idx="7">
                  <c:v>0.04</c:v>
                </c:pt>
                <c:pt idx="8">
                  <c:v>0.03</c:v>
                </c:pt>
                <c:pt idx="9">
                  <c:v>0.03</c:v>
                </c:pt>
              </c:numCache>
            </c:numRef>
          </c:val>
          <c:smooth val="0"/>
          <c:extLst>
            <c:ext xmlns:c16="http://schemas.microsoft.com/office/drawing/2014/chart" uri="{C3380CC4-5D6E-409C-BE32-E72D297353CC}">
              <c16:uniqueId val="{00000002-03ED-4B19-90CC-53467F8CC74E}"/>
            </c:ext>
          </c:extLst>
        </c:ser>
        <c:dLbls>
          <c:showLegendKey val="0"/>
          <c:showVal val="0"/>
          <c:showCatName val="0"/>
          <c:showSerName val="0"/>
          <c:showPercent val="0"/>
          <c:showBubbleSize val="0"/>
        </c:dLbls>
        <c:marker val="1"/>
        <c:smooth val="0"/>
        <c:axId val="389599240"/>
        <c:axId val="389599632"/>
      </c:lineChart>
      <c:catAx>
        <c:axId val="389599240"/>
        <c:scaling>
          <c:orientation val="minMax"/>
        </c:scaling>
        <c:delete val="0"/>
        <c:axPos val="b"/>
        <c:numFmt formatCode="mmm\-yy" sourceLinked="1"/>
        <c:majorTickMark val="out"/>
        <c:minorTickMark val="none"/>
        <c:tickLblPos val="nextTo"/>
        <c:spPr>
          <a:noFill/>
        </c:spPr>
        <c:txPr>
          <a:bodyPr/>
          <a:lstStyle/>
          <a:p>
            <a:pPr>
              <a:defRPr sz="1400">
                <a:latin typeface="Corbel" panose="020B0503020204020204" pitchFamily="34" charset="0"/>
              </a:defRPr>
            </a:pPr>
            <a:endParaRPr lang="es-PE"/>
          </a:p>
        </c:txPr>
        <c:crossAx val="389599632"/>
        <c:crosses val="autoZero"/>
        <c:auto val="0"/>
        <c:lblAlgn val="ctr"/>
        <c:lblOffset val="100"/>
        <c:noMultiLvlLbl val="0"/>
      </c:catAx>
      <c:valAx>
        <c:axId val="389599632"/>
        <c:scaling>
          <c:orientation val="minMax"/>
        </c:scaling>
        <c:delete val="1"/>
        <c:axPos val="l"/>
        <c:numFmt formatCode="0%" sourceLinked="1"/>
        <c:majorTickMark val="out"/>
        <c:minorTickMark val="none"/>
        <c:tickLblPos val="none"/>
        <c:crossAx val="389599240"/>
        <c:crosses val="autoZero"/>
        <c:crossBetween val="between"/>
      </c:valAx>
    </c:plotArea>
    <c:legend>
      <c:legendPos val="t"/>
      <c:layout>
        <c:manualLayout>
          <c:xMode val="edge"/>
          <c:yMode val="edge"/>
          <c:x val="0.2319912559753238"/>
          <c:y val="0.17841191853641294"/>
          <c:w val="0.54333211455933705"/>
          <c:h val="7.5658869442505591E-2"/>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7099031991077E-2"/>
          <c:y val="0.16353299377202274"/>
          <c:w val="0.97243580993517897"/>
          <c:h val="0.62975130869359397"/>
        </c:manualLayout>
      </c:layout>
      <c:lineChart>
        <c:grouping val="standard"/>
        <c:varyColors val="0"/>
        <c:ser>
          <c:idx val="0"/>
          <c:order val="0"/>
          <c:tx>
            <c:strRef>
              <c:f>Hoja1!$B$1</c:f>
              <c:strCache>
                <c:ptCount val="1"/>
                <c:pt idx="0">
                  <c:v>Aprueba</c:v>
                </c:pt>
              </c:strCache>
            </c:strRef>
          </c:tx>
          <c:spPr>
            <a:ln>
              <a:solidFill>
                <a:schemeClr val="accent1"/>
              </a:solidFill>
            </a:ln>
          </c:spPr>
          <c:marker>
            <c:symbol val="circle"/>
            <c:size val="7"/>
            <c:spPr>
              <a:solidFill>
                <a:schemeClr val="accent1"/>
              </a:solidFill>
              <a:ln w="38100">
                <a:solidFill>
                  <a:schemeClr val="accent1"/>
                </a:solidFill>
              </a:ln>
            </c:spPr>
          </c:marker>
          <c:dLbls>
            <c:dLbl>
              <c:idx val="0"/>
              <c:layout>
                <c:manualLayout>
                  <c:x val="-2.2503969693802431E-2"/>
                  <c:y val="-5.95062955629733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6E-40F3-BFED-DB4E3B41B71A}"/>
                </c:ext>
              </c:extLst>
            </c:dLbl>
            <c:dLbl>
              <c:idx val="2"/>
              <c:layout>
                <c:manualLayout>
                  <c:x val="-3.8847817884431014E-2"/>
                  <c:y val="-5.446115394864271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35A-4066-BDA2-1730A89EF467}"/>
                </c:ext>
              </c:extLst>
            </c:dLbl>
            <c:spPr>
              <a:noFill/>
              <a:ln>
                <a:noFill/>
              </a:ln>
              <a:effectLst/>
            </c:spPr>
            <c:txPr>
              <a:bodyPr wrap="square" lIns="38100" tIns="19050" rIns="38100" bIns="19050" anchor="ctr">
                <a:spAutoFit/>
              </a:bodyPr>
              <a:lstStyle/>
              <a:p>
                <a:pPr>
                  <a:defRPr sz="1600" b="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Hoja1!$A$2:$A$11</c:f>
              <c:numCache>
                <c:formatCode>mmm\-yy</c:formatCode>
                <c:ptCount val="10"/>
                <c:pt idx="0">
                  <c:v>44409</c:v>
                </c:pt>
                <c:pt idx="1">
                  <c:v>44440</c:v>
                </c:pt>
                <c:pt idx="2">
                  <c:v>44470</c:v>
                </c:pt>
                <c:pt idx="3">
                  <c:v>44501</c:v>
                </c:pt>
                <c:pt idx="4">
                  <c:v>44531</c:v>
                </c:pt>
                <c:pt idx="5">
                  <c:v>44562</c:v>
                </c:pt>
                <c:pt idx="6">
                  <c:v>44593</c:v>
                </c:pt>
                <c:pt idx="7">
                  <c:v>44621</c:v>
                </c:pt>
                <c:pt idx="8">
                  <c:v>44652</c:v>
                </c:pt>
                <c:pt idx="9">
                  <c:v>44682</c:v>
                </c:pt>
              </c:numCache>
            </c:numRef>
          </c:cat>
          <c:val>
            <c:numRef>
              <c:f>Hoja1!$B$2:$B$11</c:f>
              <c:numCache>
                <c:formatCode>0%</c:formatCode>
                <c:ptCount val="10"/>
                <c:pt idx="0">
                  <c:v>0.34</c:v>
                </c:pt>
                <c:pt idx="1">
                  <c:v>0.34</c:v>
                </c:pt>
                <c:pt idx="2">
                  <c:v>0.28000000000000003</c:v>
                </c:pt>
                <c:pt idx="3">
                  <c:v>0.31</c:v>
                </c:pt>
                <c:pt idx="4">
                  <c:v>0.23</c:v>
                </c:pt>
                <c:pt idx="5">
                  <c:v>0.26</c:v>
                </c:pt>
                <c:pt idx="6">
                  <c:v>0.2</c:v>
                </c:pt>
                <c:pt idx="7">
                  <c:v>0.24</c:v>
                </c:pt>
                <c:pt idx="8">
                  <c:v>0.18</c:v>
                </c:pt>
                <c:pt idx="9">
                  <c:v>0.16</c:v>
                </c:pt>
              </c:numCache>
            </c:numRef>
          </c:val>
          <c:smooth val="0"/>
          <c:extLst>
            <c:ext xmlns:c16="http://schemas.microsoft.com/office/drawing/2014/chart" uri="{C3380CC4-5D6E-409C-BE32-E72D297353CC}">
              <c16:uniqueId val="{0000000D-D0C6-4C10-B134-1D40F3AA0116}"/>
            </c:ext>
          </c:extLst>
        </c:ser>
        <c:ser>
          <c:idx val="1"/>
          <c:order val="1"/>
          <c:tx>
            <c:strRef>
              <c:f>Hoja1!$C$1</c:f>
              <c:strCache>
                <c:ptCount val="1"/>
                <c:pt idx="0">
                  <c:v>Desaprueba</c:v>
                </c:pt>
              </c:strCache>
            </c:strRef>
          </c:tx>
          <c:spPr>
            <a:ln>
              <a:solidFill>
                <a:srgbClr val="DC291E"/>
              </a:solidFill>
            </a:ln>
          </c:spPr>
          <c:marker>
            <c:symbol val="circle"/>
            <c:size val="7"/>
            <c:spPr>
              <a:solidFill>
                <a:srgbClr val="DC291E"/>
              </a:solidFill>
              <a:ln w="38100">
                <a:solidFill>
                  <a:srgbClr val="DC291E"/>
                </a:solidFill>
              </a:ln>
            </c:spPr>
          </c:marker>
          <c:dLbls>
            <c:dLbl>
              <c:idx val="0"/>
              <c:layout>
                <c:manualLayout>
                  <c:x val="-2.6131673756387447E-2"/>
                  <c:y val="-6.83991196502502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6EA-48F7-89F3-72F4E19A2BFB}"/>
                </c:ext>
              </c:extLst>
            </c:dLbl>
            <c:spPr>
              <a:noFill/>
              <a:ln>
                <a:noFill/>
              </a:ln>
              <a:effectLst/>
            </c:spPr>
            <c:txPr>
              <a:bodyPr wrap="square" lIns="38100" tIns="19050" rIns="38100" bIns="19050" anchor="ctr">
                <a:spAutoFit/>
              </a:bodyPr>
              <a:lstStyle/>
              <a:p>
                <a:pPr>
                  <a:defRPr sz="1600">
                    <a:latin typeface="Corbel" panose="020B0503020204020204" pitchFamily="34" charset="0"/>
                  </a:defRPr>
                </a:pPr>
                <a:endParaRPr lang="es-P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Hoja1!$A$2:$A$11</c:f>
              <c:numCache>
                <c:formatCode>mmm\-yy</c:formatCode>
                <c:ptCount val="10"/>
                <c:pt idx="0">
                  <c:v>44409</c:v>
                </c:pt>
                <c:pt idx="1">
                  <c:v>44440</c:v>
                </c:pt>
                <c:pt idx="2">
                  <c:v>44470</c:v>
                </c:pt>
                <c:pt idx="3">
                  <c:v>44501</c:v>
                </c:pt>
                <c:pt idx="4">
                  <c:v>44531</c:v>
                </c:pt>
                <c:pt idx="5">
                  <c:v>44562</c:v>
                </c:pt>
                <c:pt idx="6">
                  <c:v>44593</c:v>
                </c:pt>
                <c:pt idx="7">
                  <c:v>44621</c:v>
                </c:pt>
                <c:pt idx="8">
                  <c:v>44652</c:v>
                </c:pt>
                <c:pt idx="9">
                  <c:v>44682</c:v>
                </c:pt>
              </c:numCache>
            </c:numRef>
          </c:cat>
          <c:val>
            <c:numRef>
              <c:f>Hoja1!$C$2:$C$11</c:f>
              <c:numCache>
                <c:formatCode>0%</c:formatCode>
                <c:ptCount val="10"/>
                <c:pt idx="0">
                  <c:v>0.54</c:v>
                </c:pt>
                <c:pt idx="1">
                  <c:v>0.56000000000000005</c:v>
                </c:pt>
                <c:pt idx="2">
                  <c:v>0.57999999999999996</c:v>
                </c:pt>
                <c:pt idx="3">
                  <c:v>0.61</c:v>
                </c:pt>
                <c:pt idx="4">
                  <c:v>0.68</c:v>
                </c:pt>
                <c:pt idx="5">
                  <c:v>0.65</c:v>
                </c:pt>
                <c:pt idx="6">
                  <c:v>0.73</c:v>
                </c:pt>
                <c:pt idx="7">
                  <c:v>0.69</c:v>
                </c:pt>
                <c:pt idx="8">
                  <c:v>0.76</c:v>
                </c:pt>
                <c:pt idx="9">
                  <c:v>0.77</c:v>
                </c:pt>
              </c:numCache>
            </c:numRef>
          </c:val>
          <c:smooth val="0"/>
          <c:extLst>
            <c:ext xmlns:c16="http://schemas.microsoft.com/office/drawing/2014/chart" uri="{C3380CC4-5D6E-409C-BE32-E72D297353CC}">
              <c16:uniqueId val="{0000001C-D0C6-4C10-B134-1D40F3AA0116}"/>
            </c:ext>
          </c:extLst>
        </c:ser>
        <c:ser>
          <c:idx val="2"/>
          <c:order val="2"/>
          <c:tx>
            <c:strRef>
              <c:f>Hoja1!$D$1</c:f>
              <c:strCache>
                <c:ptCount val="1"/>
                <c:pt idx="0">
                  <c:v>NS/NP</c:v>
                </c:pt>
              </c:strCache>
            </c:strRef>
          </c:tx>
          <c:marker>
            <c:symbol val="circle"/>
            <c:size val="9"/>
          </c:marker>
          <c:dLbls>
            <c:dLbl>
              <c:idx val="0"/>
              <c:layout>
                <c:manualLayout>
                  <c:x val="-3.0999210195396514E-2"/>
                  <c:y val="-3.74149304027771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3ED-4B19-90CC-53467F8CC74E}"/>
                </c:ext>
              </c:extLst>
            </c:dLbl>
            <c:dLbl>
              <c:idx val="1"/>
              <c:layout>
                <c:manualLayout>
                  <c:x val="-3.3954907434015594E-2"/>
                  <c:y val="-3.66477476108102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F28-45E6-8446-A620C82F3210}"/>
                </c:ext>
              </c:extLst>
            </c:dLbl>
            <c:dLbl>
              <c:idx val="2"/>
              <c:layout>
                <c:manualLayout>
                  <c:x val="-4.5189294990254793E-2"/>
                  <c:y val="3.44933416986476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35A-4066-BDA2-1730A89EF467}"/>
                </c:ext>
              </c:extLst>
            </c:dLbl>
            <c:dLbl>
              <c:idx val="3"/>
              <c:layout>
                <c:manualLayout>
                  <c:x val="-1.5886521945053914E-2"/>
                  <c:y val="-3.55706147657252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FAB-4187-9199-C1BD90C30793}"/>
                </c:ext>
              </c:extLst>
            </c:dLbl>
            <c:dLbl>
              <c:idx val="4"/>
              <c:layout>
                <c:manualLayout>
                  <c:x val="-2.4529589291894149E-2"/>
                  <c:y val="-3.6772466096777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2F4-4DCA-A487-7940CD2E9CFB}"/>
                </c:ext>
              </c:extLst>
            </c:dLbl>
            <c:dLbl>
              <c:idx val="5"/>
              <c:layout>
                <c:manualLayout>
                  <c:x val="-2.466857936284491E-2"/>
                  <c:y val="-3.9077091409009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D1-4973-A252-2DAF4CF5CCD1}"/>
                </c:ext>
              </c:extLst>
            </c:dLbl>
            <c:dLbl>
              <c:idx val="6"/>
              <c:layout>
                <c:manualLayout>
                  <c:x val="-2.8780009256652497E-2"/>
                  <c:y val="-3.12616731272073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501-43CE-B304-DBD7C05E4EEE}"/>
                </c:ext>
              </c:extLst>
            </c:dLbl>
            <c:dLbl>
              <c:idx val="7"/>
              <c:layout>
                <c:manualLayout>
                  <c:x val="-3.0741047385112935E-2"/>
                  <c:y val="-4.2367245959988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63-4585-B504-B52C5196564A}"/>
                </c:ext>
              </c:extLst>
            </c:dLbl>
            <c:dLbl>
              <c:idx val="8"/>
              <c:layout>
                <c:manualLayout>
                  <c:x val="-1.9562484699617386E-2"/>
                  <c:y val="-2.8244830639992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45A-456F-BD7D-A72E5E479A5E}"/>
                </c:ext>
              </c:extLst>
            </c:dLbl>
            <c:spPr>
              <a:noFill/>
              <a:ln>
                <a:noFill/>
              </a:ln>
              <a:effectLst/>
            </c:spPr>
            <c:txPr>
              <a:bodyPr wrap="square" lIns="38100" tIns="19050" rIns="38100" bIns="19050" anchor="ctr" anchorCtr="0">
                <a:spAutoFit/>
              </a:bodyPr>
              <a:lstStyle/>
              <a:p>
                <a:pPr algn="ctr">
                  <a:defRPr lang="es-PE" sz="1600" b="0" i="0" u="none" strike="noStrike" kern="1200" baseline="0">
                    <a:solidFill>
                      <a:schemeClr val="tx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Hoja1!$A$2:$A$11</c:f>
              <c:numCache>
                <c:formatCode>mmm\-yy</c:formatCode>
                <c:ptCount val="10"/>
                <c:pt idx="0">
                  <c:v>44409</c:v>
                </c:pt>
                <c:pt idx="1">
                  <c:v>44440</c:v>
                </c:pt>
                <c:pt idx="2">
                  <c:v>44470</c:v>
                </c:pt>
                <c:pt idx="3">
                  <c:v>44501</c:v>
                </c:pt>
                <c:pt idx="4">
                  <c:v>44531</c:v>
                </c:pt>
                <c:pt idx="5">
                  <c:v>44562</c:v>
                </c:pt>
                <c:pt idx="6">
                  <c:v>44593</c:v>
                </c:pt>
                <c:pt idx="7">
                  <c:v>44621</c:v>
                </c:pt>
                <c:pt idx="8">
                  <c:v>44652</c:v>
                </c:pt>
                <c:pt idx="9">
                  <c:v>44682</c:v>
                </c:pt>
              </c:numCache>
            </c:numRef>
          </c:cat>
          <c:val>
            <c:numRef>
              <c:f>Hoja1!$D$2:$D$11</c:f>
              <c:numCache>
                <c:formatCode>0%</c:formatCode>
                <c:ptCount val="10"/>
                <c:pt idx="0">
                  <c:v>0.12</c:v>
                </c:pt>
                <c:pt idx="1">
                  <c:v>0.1</c:v>
                </c:pt>
                <c:pt idx="2">
                  <c:v>0.14000000000000001</c:v>
                </c:pt>
                <c:pt idx="3">
                  <c:v>0.08</c:v>
                </c:pt>
                <c:pt idx="4">
                  <c:v>0.09</c:v>
                </c:pt>
                <c:pt idx="5">
                  <c:v>0.09</c:v>
                </c:pt>
                <c:pt idx="6">
                  <c:v>7.0000000000000007E-2</c:v>
                </c:pt>
                <c:pt idx="7">
                  <c:v>7.0000000000000007E-2</c:v>
                </c:pt>
                <c:pt idx="8">
                  <c:v>0.06</c:v>
                </c:pt>
                <c:pt idx="9">
                  <c:v>7.0000000000000007E-2</c:v>
                </c:pt>
              </c:numCache>
            </c:numRef>
          </c:val>
          <c:smooth val="0"/>
          <c:extLst>
            <c:ext xmlns:c16="http://schemas.microsoft.com/office/drawing/2014/chart" uri="{C3380CC4-5D6E-409C-BE32-E72D297353CC}">
              <c16:uniqueId val="{00000002-03ED-4B19-90CC-53467F8CC74E}"/>
            </c:ext>
          </c:extLst>
        </c:ser>
        <c:dLbls>
          <c:showLegendKey val="0"/>
          <c:showVal val="0"/>
          <c:showCatName val="0"/>
          <c:showSerName val="0"/>
          <c:showPercent val="0"/>
          <c:showBubbleSize val="0"/>
        </c:dLbls>
        <c:marker val="1"/>
        <c:smooth val="0"/>
        <c:axId val="389598848"/>
        <c:axId val="389600416"/>
      </c:lineChart>
      <c:catAx>
        <c:axId val="389598848"/>
        <c:scaling>
          <c:orientation val="minMax"/>
        </c:scaling>
        <c:delete val="0"/>
        <c:axPos val="b"/>
        <c:numFmt formatCode="mmm\-yy" sourceLinked="1"/>
        <c:majorTickMark val="out"/>
        <c:minorTickMark val="none"/>
        <c:tickLblPos val="nextTo"/>
        <c:spPr>
          <a:noFill/>
        </c:spPr>
        <c:txPr>
          <a:bodyPr/>
          <a:lstStyle/>
          <a:p>
            <a:pPr>
              <a:defRPr sz="1600">
                <a:latin typeface="Corbel" panose="020B0503020204020204" pitchFamily="34" charset="0"/>
              </a:defRPr>
            </a:pPr>
            <a:endParaRPr lang="es-PE"/>
          </a:p>
        </c:txPr>
        <c:crossAx val="389600416"/>
        <c:crosses val="autoZero"/>
        <c:auto val="0"/>
        <c:lblAlgn val="ctr"/>
        <c:lblOffset val="100"/>
        <c:noMultiLvlLbl val="0"/>
      </c:catAx>
      <c:valAx>
        <c:axId val="389600416"/>
        <c:scaling>
          <c:orientation val="minMax"/>
        </c:scaling>
        <c:delete val="1"/>
        <c:axPos val="l"/>
        <c:numFmt formatCode="0%" sourceLinked="1"/>
        <c:majorTickMark val="out"/>
        <c:minorTickMark val="none"/>
        <c:tickLblPos val="none"/>
        <c:crossAx val="389598848"/>
        <c:crosses val="autoZero"/>
        <c:crossBetween val="between"/>
      </c:valAx>
    </c:plotArea>
    <c:legend>
      <c:legendPos val="t"/>
      <c:layout>
        <c:manualLayout>
          <c:xMode val="edge"/>
          <c:yMode val="edge"/>
          <c:x val="0.2292992676053047"/>
          <c:y val="1.2494556660972097E-2"/>
          <c:w val="0.54333211455933705"/>
          <c:h val="0.12685817157848628"/>
        </c:manualLayout>
      </c:layout>
      <c:overlay val="0"/>
      <c:txPr>
        <a:bodyPr/>
        <a:lstStyle/>
        <a:p>
          <a:pPr>
            <a:defRPr sz="1600">
              <a:latin typeface="Corbel" panose="020B0503020204020204" pitchFamily="34" charset="0"/>
            </a:defRPr>
          </a:pPr>
          <a:endParaRPr lang="es-PE"/>
        </a:p>
      </c:txPr>
    </c:legend>
    <c:plotVisOnly val="1"/>
    <c:dispBlanksAs val="gap"/>
    <c:showDLblsOverMax val="0"/>
  </c:chart>
  <c:txPr>
    <a:bodyPr/>
    <a:lstStyle/>
    <a:p>
      <a:pPr>
        <a:defRPr sz="1400">
          <a:latin typeface="+mn-lt"/>
        </a:defRPr>
      </a:pPr>
      <a:endParaRPr lang="es-PE"/>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45728391307261E-3"/>
          <c:y val="0"/>
          <c:w val="0.99845427160869271"/>
          <c:h val="0.71289540928133988"/>
        </c:manualLayout>
      </c:layout>
      <c:barChart>
        <c:barDir val="col"/>
        <c:grouping val="clustered"/>
        <c:varyColors val="0"/>
        <c:ser>
          <c:idx val="0"/>
          <c:order val="0"/>
          <c:tx>
            <c:strRef>
              <c:f>Hoja1!$B$1</c:f>
              <c:strCache>
                <c:ptCount val="1"/>
                <c:pt idx="0">
                  <c:v>Jul-21</c:v>
                </c:pt>
              </c:strCache>
            </c:strRef>
          </c:tx>
          <c:spPr>
            <a:solidFill>
              <a:schemeClr val="accent1"/>
            </a:solidFill>
            <a:ln>
              <a:noFill/>
            </a:ln>
            <a:effectLst/>
          </c:spPr>
          <c:invertIfNegative val="0"/>
          <c:dPt>
            <c:idx val="4"/>
            <c:invertIfNegative val="0"/>
            <c:bubble3D val="0"/>
            <c:extLst>
              <c:ext xmlns:c16="http://schemas.microsoft.com/office/drawing/2014/chart" uri="{C3380CC4-5D6E-409C-BE32-E72D297353CC}">
                <c16:uniqueId val="{00000009-9645-41B2-9A38-6523F64EF1B6}"/>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Hacer algunos cambios 
a la actual Constitución</c:v>
                </c:pt>
                <c:pt idx="1">
                  <c:v>Cambiar a una nueva Constitución</c:v>
                </c:pt>
                <c:pt idx="2">
                  <c:v>No se debe cambiar nada</c:v>
                </c:pt>
                <c:pt idx="3">
                  <c:v>NS/NP</c:v>
                </c:pt>
              </c:strCache>
            </c:strRef>
          </c:cat>
          <c:val>
            <c:numRef>
              <c:f>Hoja1!$B$2:$B$5</c:f>
              <c:numCache>
                <c:formatCode>0%</c:formatCode>
                <c:ptCount val="4"/>
                <c:pt idx="0">
                  <c:v>0.57999999999999996</c:v>
                </c:pt>
                <c:pt idx="1">
                  <c:v>0.23</c:v>
                </c:pt>
                <c:pt idx="2">
                  <c:v>0.18</c:v>
                </c:pt>
                <c:pt idx="3">
                  <c:v>0.01</c:v>
                </c:pt>
              </c:numCache>
            </c:numRef>
          </c:val>
          <c:extLst>
            <c:ext xmlns:c16="http://schemas.microsoft.com/office/drawing/2014/chart" uri="{C3380CC4-5D6E-409C-BE32-E72D297353CC}">
              <c16:uniqueId val="{0000000C-9645-41B2-9A38-6523F64EF1B6}"/>
            </c:ext>
          </c:extLst>
        </c:ser>
        <c:ser>
          <c:idx val="1"/>
          <c:order val="1"/>
          <c:tx>
            <c:strRef>
              <c:f>Hoja1!$C$1</c:f>
              <c:strCache>
                <c:ptCount val="1"/>
                <c:pt idx="0">
                  <c:v>Feb-22</c:v>
                </c:pt>
              </c:strCache>
            </c:strRef>
          </c:tx>
          <c:spPr>
            <a:solidFill>
              <a:srgbClr val="A2AD00"/>
            </a:solidFill>
            <a:ln>
              <a:noFill/>
            </a:ln>
            <a:effectLst/>
          </c:spPr>
          <c:invertIfNegative val="0"/>
          <c:dPt>
            <c:idx val="0"/>
            <c:invertIfNegative val="0"/>
            <c:bubble3D val="0"/>
            <c:extLst>
              <c:ext xmlns:c16="http://schemas.microsoft.com/office/drawing/2014/chart" uri="{C3380CC4-5D6E-409C-BE32-E72D297353CC}">
                <c16:uniqueId val="{00000003-306B-44BA-8B1A-27F8D9D01B28}"/>
              </c:ext>
            </c:extLst>
          </c:dPt>
          <c:dPt>
            <c:idx val="1"/>
            <c:invertIfNegative val="0"/>
            <c:bubble3D val="0"/>
            <c:extLst>
              <c:ext xmlns:c16="http://schemas.microsoft.com/office/drawing/2014/chart" uri="{C3380CC4-5D6E-409C-BE32-E72D297353CC}">
                <c16:uniqueId val="{00000005-306B-44BA-8B1A-27F8D9D01B28}"/>
              </c:ext>
            </c:extLst>
          </c:dPt>
          <c:dPt>
            <c:idx val="2"/>
            <c:invertIfNegative val="0"/>
            <c:bubble3D val="0"/>
            <c:extLst>
              <c:ext xmlns:c16="http://schemas.microsoft.com/office/drawing/2014/chart" uri="{C3380CC4-5D6E-409C-BE32-E72D297353CC}">
                <c16:uniqueId val="{00000007-306B-44BA-8B1A-27F8D9D01B28}"/>
              </c:ext>
            </c:extLst>
          </c:dPt>
          <c:dPt>
            <c:idx val="3"/>
            <c:invertIfNegative val="0"/>
            <c:bubble3D val="0"/>
            <c:extLst>
              <c:ext xmlns:c16="http://schemas.microsoft.com/office/drawing/2014/chart" uri="{C3380CC4-5D6E-409C-BE32-E72D297353CC}">
                <c16:uniqueId val="{00000009-306B-44BA-8B1A-27F8D9D01B28}"/>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Hacer algunos cambios 
a la actual Constitución</c:v>
                </c:pt>
                <c:pt idx="1">
                  <c:v>Cambiar a una nueva Constitución</c:v>
                </c:pt>
                <c:pt idx="2">
                  <c:v>No se debe cambiar nada</c:v>
                </c:pt>
                <c:pt idx="3">
                  <c:v>NS/NP</c:v>
                </c:pt>
              </c:strCache>
            </c:strRef>
          </c:cat>
          <c:val>
            <c:numRef>
              <c:f>Hoja1!$C$2:$C$5</c:f>
              <c:numCache>
                <c:formatCode>0%</c:formatCode>
                <c:ptCount val="4"/>
                <c:pt idx="0">
                  <c:v>0.51700000000000002</c:v>
                </c:pt>
                <c:pt idx="1">
                  <c:v>0.28000000000000003</c:v>
                </c:pt>
                <c:pt idx="2">
                  <c:v>0.16699999999999998</c:v>
                </c:pt>
                <c:pt idx="3">
                  <c:v>0.03</c:v>
                </c:pt>
              </c:numCache>
            </c:numRef>
          </c:val>
          <c:extLst>
            <c:ext xmlns:c16="http://schemas.microsoft.com/office/drawing/2014/chart" uri="{C3380CC4-5D6E-409C-BE32-E72D297353CC}">
              <c16:uniqueId val="{0000000B-CBF0-4E4A-BFA4-BCA3F8474FDA}"/>
            </c:ext>
          </c:extLst>
        </c:ser>
        <c:ser>
          <c:idx val="2"/>
          <c:order val="2"/>
          <c:tx>
            <c:strRef>
              <c:f>Hoja1!$D$1</c:f>
              <c:strCache>
                <c:ptCount val="1"/>
                <c:pt idx="0">
                  <c:v>May-22</c:v>
                </c:pt>
              </c:strCache>
            </c:strRef>
          </c:tx>
          <c:spPr>
            <a:solidFill>
              <a:srgbClr val="E55A00"/>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extLst>
                <c:ext xmlns:c16="http://schemas.microsoft.com/office/drawing/2014/chart" uri="{C3380CC4-5D6E-409C-BE32-E72D297353CC}">
                  <c16:uniqueId val="{00000005-AC7B-4DB7-AAF6-AD5C4C3803B7}"/>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Hacer algunos cambios 
a la actual Constitución</c:v>
                </c:pt>
                <c:pt idx="1">
                  <c:v>Cambiar a una nueva Constitución</c:v>
                </c:pt>
                <c:pt idx="2">
                  <c:v>No se debe cambiar nada</c:v>
                </c:pt>
                <c:pt idx="3">
                  <c:v>NS/NP</c:v>
                </c:pt>
              </c:strCache>
            </c:strRef>
          </c:cat>
          <c:val>
            <c:numRef>
              <c:f>Hoja1!$D$2:$D$5</c:f>
              <c:numCache>
                <c:formatCode>0%</c:formatCode>
                <c:ptCount val="4"/>
                <c:pt idx="0">
                  <c:v>0.49</c:v>
                </c:pt>
                <c:pt idx="1">
                  <c:v>0.313</c:v>
                </c:pt>
                <c:pt idx="2">
                  <c:v>0.16899999999999998</c:v>
                </c:pt>
                <c:pt idx="3">
                  <c:v>2.8999999999999998E-2</c:v>
                </c:pt>
              </c:numCache>
            </c:numRef>
          </c:val>
          <c:extLst>
            <c:ext xmlns:c16="http://schemas.microsoft.com/office/drawing/2014/chart" uri="{C3380CC4-5D6E-409C-BE32-E72D297353CC}">
              <c16:uniqueId val="{00000000-2B42-43CF-BFFE-2AA46383396D}"/>
            </c:ext>
          </c:extLst>
        </c:ser>
        <c:dLbls>
          <c:dLblPos val="outEnd"/>
          <c:showLegendKey val="0"/>
          <c:showVal val="1"/>
          <c:showCatName val="0"/>
          <c:showSerName val="0"/>
          <c:showPercent val="0"/>
          <c:showBubbleSize val="0"/>
        </c:dLbls>
        <c:gapWidth val="219"/>
        <c:overlap val="-27"/>
        <c:axId val="389604728"/>
        <c:axId val="321602032"/>
      </c:barChart>
      <c:catAx>
        <c:axId val="389604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crossAx val="321602032"/>
        <c:crosses val="autoZero"/>
        <c:auto val="1"/>
        <c:lblAlgn val="ctr"/>
        <c:lblOffset val="100"/>
        <c:noMultiLvlLbl val="0"/>
      </c:catAx>
      <c:valAx>
        <c:axId val="321602032"/>
        <c:scaling>
          <c:orientation val="minMax"/>
          <c:max val="1"/>
        </c:scaling>
        <c:delete val="1"/>
        <c:axPos val="l"/>
        <c:numFmt formatCode="0%" sourceLinked="1"/>
        <c:majorTickMark val="out"/>
        <c:minorTickMark val="none"/>
        <c:tickLblPos val="nextTo"/>
        <c:crossAx val="389604728"/>
        <c:crosses val="autoZero"/>
        <c:crossBetween val="between"/>
      </c:valAx>
      <c:spPr>
        <a:noFill/>
        <a:ln>
          <a:noFill/>
        </a:ln>
        <a:effectLst/>
      </c:spPr>
    </c:plotArea>
    <c:legend>
      <c:legendPos val="t"/>
      <c:layout>
        <c:manualLayout>
          <c:xMode val="edge"/>
          <c:yMode val="edge"/>
          <c:x val="0.70346073051418856"/>
          <c:y val="2.7526815451994438E-2"/>
          <c:w val="0.2127696432483174"/>
          <c:h val="6.8155784382411017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Corbel" panose="020B0503020204020204" pitchFamily="34" charset="0"/>
        </a:defRPr>
      </a:pPr>
      <a:endParaRPr lang="es-P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0042059644284289"/>
          <c:y val="0"/>
          <c:w val="0.28504329627257147"/>
          <c:h val="1"/>
        </c:manualLayout>
      </c:layout>
      <c:doughnutChart>
        <c:varyColors val="1"/>
        <c:ser>
          <c:idx val="0"/>
          <c:order val="0"/>
          <c:tx>
            <c:strRef>
              <c:f>Hoja1!$A$2</c:f>
              <c:strCache>
                <c:ptCount val="1"/>
              </c:strCache>
            </c:strRef>
          </c:tx>
          <c:dPt>
            <c:idx val="0"/>
            <c:bubble3D val="0"/>
            <c:spPr>
              <a:solidFill>
                <a:schemeClr val="accent1"/>
              </a:solidFill>
              <a:ln>
                <a:noFill/>
              </a:ln>
              <a:effectLst/>
            </c:spPr>
            <c:extLst>
              <c:ext xmlns:c16="http://schemas.microsoft.com/office/drawing/2014/chart" uri="{C3380CC4-5D6E-409C-BE32-E72D297353CC}">
                <c16:uniqueId val="{00000003-F73A-4259-B55B-F5F94A044233}"/>
              </c:ext>
            </c:extLst>
          </c:dPt>
          <c:dPt>
            <c:idx val="1"/>
            <c:bubble3D val="0"/>
            <c:spPr>
              <a:solidFill>
                <a:srgbClr val="DC291E"/>
              </a:solidFill>
              <a:ln>
                <a:noFill/>
              </a:ln>
              <a:effectLst/>
            </c:spPr>
            <c:extLst>
              <c:ext xmlns:c16="http://schemas.microsoft.com/office/drawing/2014/chart" uri="{C3380CC4-5D6E-409C-BE32-E72D297353CC}">
                <c16:uniqueId val="{00000001-F73A-4259-B55B-F5F94A044233}"/>
              </c:ext>
            </c:extLst>
          </c:dPt>
          <c:dPt>
            <c:idx val="2"/>
            <c:bubble3D val="0"/>
            <c:spPr>
              <a:solidFill>
                <a:schemeClr val="bg1">
                  <a:lumMod val="50000"/>
                </a:schemeClr>
              </a:solidFill>
              <a:ln>
                <a:noFill/>
              </a:ln>
              <a:effectLst/>
            </c:spPr>
            <c:extLst>
              <c:ext xmlns:c16="http://schemas.microsoft.com/office/drawing/2014/chart" uri="{C3380CC4-5D6E-409C-BE32-E72D297353CC}">
                <c16:uniqueId val="{00000000-E566-49F8-B1F0-800ABD1678DC}"/>
              </c:ext>
            </c:extLst>
          </c:dPt>
          <c:dLbls>
            <c:dLbl>
              <c:idx val="0"/>
              <c:layout>
                <c:manualLayout>
                  <c:x val="1.5173048074842352E-3"/>
                  <c:y val="8.0108963438872624E-3"/>
                </c:manualLayout>
              </c:layout>
              <c:spPr>
                <a:noFill/>
                <a:ln>
                  <a:noFill/>
                </a:ln>
                <a:effectLst/>
              </c:spPr>
              <c:txPr>
                <a:bodyPr rot="0" spcFirstLastPara="1" vertOverflow="ellipsis" vert="horz" wrap="square" anchor="ctr" anchorCtr="1"/>
                <a:lstStyle/>
                <a:p>
                  <a:pPr algn="ctr">
                    <a:defRPr sz="24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layout>
                    <c:manualLayout>
                      <c:w val="8.9174943982761948E-2"/>
                      <c:h val="0.17515972614019301"/>
                    </c:manualLayout>
                  </c15:layout>
                </c:ext>
                <c:ext xmlns:c16="http://schemas.microsoft.com/office/drawing/2014/chart" uri="{C3380CC4-5D6E-409C-BE32-E72D297353CC}">
                  <c16:uniqueId val="{00000003-F73A-4259-B55B-F5F94A044233}"/>
                </c:ext>
              </c:extLst>
            </c:dLbl>
            <c:dLbl>
              <c:idx val="1"/>
              <c:layout>
                <c:manualLayout>
                  <c:x val="3.5802777776838074E-2"/>
                  <c:y val="0.11826391827218277"/>
                </c:manualLayout>
              </c:layout>
              <c:tx>
                <c:rich>
                  <a:bodyPr/>
                  <a:lstStyle/>
                  <a:p>
                    <a:fld id="{71384582-E1B9-43C7-BBF7-C6E6C8276F7C}" type="VALUE">
                      <a:rPr lang="en-US" sz="2400" b="1"/>
                      <a:pPr/>
                      <a:t>[VALOR]</a:t>
                    </a:fld>
                    <a:endParaRPr lang="es-PE"/>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F73A-4259-B55B-F5F94A044233}"/>
                </c:ext>
              </c:extLst>
            </c:dLbl>
            <c:dLbl>
              <c:idx val="2"/>
              <c:layout>
                <c:manualLayout>
                  <c:x val="-1.5115668187517125E-3"/>
                  <c:y val="-2.0153879598646705E-2"/>
                </c:manualLayout>
              </c:layout>
              <c:tx>
                <c:rich>
                  <a:bodyPr rot="0" spcFirstLastPara="1" vertOverflow="ellipsis" vert="horz" wrap="square" anchor="ctr" anchorCtr="1"/>
                  <a:lstStyle/>
                  <a:p>
                    <a:pPr algn="ctr">
                      <a:defRPr sz="2000" b="1" i="0" u="none" strike="noStrike" kern="1200" baseline="0">
                        <a:solidFill>
                          <a:schemeClr val="bg1"/>
                        </a:solidFill>
                        <a:latin typeface="Corbel" panose="020B0503020204020204" pitchFamily="34" charset="0"/>
                        <a:ea typeface="+mn-ea"/>
                        <a:cs typeface="+mn-cs"/>
                      </a:defRPr>
                    </a:pPr>
                    <a:fld id="{BCCADA91-A16C-4B14-B81F-3566EB6E2012}" type="VALUE">
                      <a:rPr lang="en-US" sz="2000" b="0"/>
                      <a:pPr algn="ctr">
                        <a:defRPr sz="2000" b="1">
                          <a:solidFill>
                            <a:schemeClr val="bg1"/>
                          </a:solidFill>
                          <a:latin typeface="Corbel" panose="020B0503020204020204" pitchFamily="34" charset="0"/>
                        </a:defRPr>
                      </a:pPr>
                      <a:t>[VALOR]</a:t>
                    </a:fld>
                    <a:endParaRPr lang="es-PE"/>
                  </a:p>
                </c:rich>
              </c:tx>
              <c:spPr>
                <a:noFill/>
                <a:ln>
                  <a:noFill/>
                </a:ln>
                <a:effectLst/>
              </c:spPr>
              <c:txPr>
                <a:bodyPr rot="0" spcFirstLastPara="1" vertOverflow="ellipsis" vert="horz" wrap="square" anchor="ctr" anchorCtr="1"/>
                <a:lstStyle/>
                <a:p>
                  <a:pPr algn="ctr">
                    <a:defRPr sz="2000" b="1"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E566-49F8-B1F0-800ABD1678DC}"/>
                </c:ext>
              </c:extLst>
            </c:dLbl>
            <c:spPr>
              <a:noFill/>
              <a:ln>
                <a:noFill/>
              </a:ln>
              <a:effectLst/>
            </c:spPr>
            <c:txPr>
              <a:bodyPr rot="0" spcFirstLastPara="1" vertOverflow="ellipsis" vert="horz" wrap="square" anchor="ctr" anchorCtr="1"/>
              <a:lstStyle/>
              <a:p>
                <a:pPr algn="ctr">
                  <a:defRPr sz="2400" b="0" i="0" u="none" strike="noStrike" kern="1200" baseline="0">
                    <a:solidFill>
                      <a:schemeClr val="bg1"/>
                    </a:solidFill>
                    <a:latin typeface="Corbel" panose="020B0503020204020204" pitchFamily="34" charset="0"/>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extLst>
          </c:dLbls>
          <c:cat>
            <c:strRef>
              <c:f>Hoja1!$B$1:$D$1</c:f>
              <c:strCache>
                <c:ptCount val="3"/>
                <c:pt idx="0">
                  <c:v>De acuerdo</c:v>
                </c:pt>
                <c:pt idx="1">
                  <c:v>En desacuerdo</c:v>
                </c:pt>
                <c:pt idx="2">
                  <c:v>NS/NP</c:v>
                </c:pt>
              </c:strCache>
            </c:strRef>
          </c:cat>
          <c:val>
            <c:numRef>
              <c:f>Hoja1!$B$2:$D$2</c:f>
              <c:numCache>
                <c:formatCode>0%</c:formatCode>
                <c:ptCount val="3"/>
                <c:pt idx="0">
                  <c:v>0.47399999999999998</c:v>
                </c:pt>
                <c:pt idx="1">
                  <c:v>0.48799999999999999</c:v>
                </c:pt>
                <c:pt idx="2">
                  <c:v>3.7999999999999999E-2</c:v>
                </c:pt>
              </c:numCache>
            </c:numRef>
          </c:val>
          <c:extLst>
            <c:ext xmlns:c16="http://schemas.microsoft.com/office/drawing/2014/chart" uri="{C3380CC4-5D6E-409C-BE32-E72D297353CC}">
              <c16:uniqueId val="{00000006-F73A-4259-B55B-F5F94A044233}"/>
            </c:ext>
          </c:extLst>
        </c:ser>
        <c:dLbls>
          <c:showLegendKey val="0"/>
          <c:showVal val="0"/>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8.6383187187435956E-2"/>
          <c:y val="0.29736356566688515"/>
          <c:w val="0.20620354163676263"/>
          <c:h val="0.3796347265214009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legend>
    <c:plotVisOnly val="1"/>
    <c:dispBlanksAs val="gap"/>
    <c:showDLblsOverMax val="0"/>
  </c:chart>
  <c:spPr>
    <a:noFill/>
    <a:ln w="9525" cap="flat" cmpd="sng" algn="ctr">
      <a:noFill/>
      <a:prstDash val="solid"/>
    </a:ln>
    <a:effectLst/>
  </c:spPr>
  <c:txPr>
    <a:bodyPr/>
    <a:lstStyle/>
    <a:p>
      <a:pPr>
        <a:defRPr sz="1400"/>
      </a:pPr>
      <a:endParaRPr lang="es-P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45728391307261E-3"/>
          <c:y val="3.6657016820138638E-2"/>
          <c:w val="0.99845427160869271"/>
          <c:h val="0.59004150024332103"/>
        </c:manualLayout>
      </c:layout>
      <c:barChart>
        <c:barDir val="col"/>
        <c:grouping val="clustered"/>
        <c:varyColors val="0"/>
        <c:ser>
          <c:idx val="0"/>
          <c:order val="0"/>
          <c:tx>
            <c:strRef>
              <c:f>Hoja1!$B$1</c:f>
              <c:strCache>
                <c:ptCount val="1"/>
                <c:pt idx="0">
                  <c:v>Serie 1</c:v>
                </c:pt>
              </c:strCache>
            </c:strRef>
          </c:tx>
          <c:spPr>
            <a:solidFill>
              <a:srgbClr val="007DC3"/>
            </a:solidFill>
            <a:ln>
              <a:noFill/>
            </a:ln>
            <a:effectLst/>
          </c:spPr>
          <c:invertIfNegative val="0"/>
          <c:dPt>
            <c:idx val="0"/>
            <c:invertIfNegative val="0"/>
            <c:bubble3D val="0"/>
            <c:extLst>
              <c:ext xmlns:c16="http://schemas.microsoft.com/office/drawing/2014/chart" uri="{C3380CC4-5D6E-409C-BE32-E72D297353CC}">
                <c16:uniqueId val="{00000001-9645-41B2-9A38-6523F64EF1B6}"/>
              </c:ext>
            </c:extLst>
          </c:dPt>
          <c:dPt>
            <c:idx val="1"/>
            <c:invertIfNegative val="0"/>
            <c:bubble3D val="0"/>
            <c:extLst>
              <c:ext xmlns:c16="http://schemas.microsoft.com/office/drawing/2014/chart" uri="{C3380CC4-5D6E-409C-BE32-E72D297353CC}">
                <c16:uniqueId val="{00000003-9645-41B2-9A38-6523F64EF1B6}"/>
              </c:ext>
            </c:extLst>
          </c:dPt>
          <c:dPt>
            <c:idx val="2"/>
            <c:invertIfNegative val="0"/>
            <c:bubble3D val="0"/>
            <c:extLst>
              <c:ext xmlns:c16="http://schemas.microsoft.com/office/drawing/2014/chart" uri="{C3380CC4-5D6E-409C-BE32-E72D297353CC}">
                <c16:uniqueId val="{00000005-9645-41B2-9A38-6523F64EF1B6}"/>
              </c:ext>
            </c:extLst>
          </c:dPt>
          <c:dPt>
            <c:idx val="3"/>
            <c:invertIfNegative val="0"/>
            <c:bubble3D val="0"/>
            <c:extLst>
              <c:ext xmlns:c16="http://schemas.microsoft.com/office/drawing/2014/chart" uri="{C3380CC4-5D6E-409C-BE32-E72D297353CC}">
                <c16:uniqueId val="{00000007-9645-41B2-9A38-6523F64EF1B6}"/>
              </c:ext>
            </c:extLst>
          </c:dPt>
          <c:dPt>
            <c:idx val="4"/>
            <c:invertIfNegative val="0"/>
            <c:bubble3D val="0"/>
            <c:extLst>
              <c:ext xmlns:c16="http://schemas.microsoft.com/office/drawing/2014/chart" uri="{C3380CC4-5D6E-409C-BE32-E72D297353CC}">
                <c16:uniqueId val="{00000009-9645-41B2-9A38-6523F64EF1B6}"/>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Ha leído algunos artículos</c:v>
                </c:pt>
                <c:pt idx="1">
                  <c:v>Ha leído toda la Constitución</c:v>
                </c:pt>
                <c:pt idx="2">
                  <c:v>No la ha leído</c:v>
                </c:pt>
                <c:pt idx="3">
                  <c:v>NS/NP </c:v>
                </c:pt>
              </c:strCache>
            </c:strRef>
          </c:cat>
          <c:val>
            <c:numRef>
              <c:f>Hoja1!$B$2:$B$5</c:f>
              <c:numCache>
                <c:formatCode>0%</c:formatCode>
                <c:ptCount val="4"/>
                <c:pt idx="0">
                  <c:v>0.52700000000000002</c:v>
                </c:pt>
                <c:pt idx="1">
                  <c:v>4.2000000000000003E-2</c:v>
                </c:pt>
                <c:pt idx="2">
                  <c:v>0.41499999999999998</c:v>
                </c:pt>
                <c:pt idx="3">
                  <c:v>0.01</c:v>
                </c:pt>
              </c:numCache>
            </c:numRef>
          </c:val>
          <c:extLst>
            <c:ext xmlns:c16="http://schemas.microsoft.com/office/drawing/2014/chart" uri="{C3380CC4-5D6E-409C-BE32-E72D297353CC}">
              <c16:uniqueId val="{0000000C-9645-41B2-9A38-6523F64EF1B6}"/>
            </c:ext>
          </c:extLst>
        </c:ser>
        <c:dLbls>
          <c:dLblPos val="outEnd"/>
          <c:showLegendKey val="0"/>
          <c:showVal val="1"/>
          <c:showCatName val="0"/>
          <c:showSerName val="0"/>
          <c:showPercent val="0"/>
          <c:showBubbleSize val="0"/>
        </c:dLbls>
        <c:gapWidth val="219"/>
        <c:overlap val="-27"/>
        <c:axId val="390126344"/>
        <c:axId val="390125560"/>
      </c:barChart>
      <c:catAx>
        <c:axId val="3901263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orbel" panose="020B0503020204020204" pitchFamily="34" charset="0"/>
                <a:ea typeface="+mn-ea"/>
                <a:cs typeface="+mn-cs"/>
              </a:defRPr>
            </a:pPr>
            <a:endParaRPr lang="es-PE"/>
          </a:p>
        </c:txPr>
        <c:crossAx val="390125560"/>
        <c:crosses val="autoZero"/>
        <c:auto val="1"/>
        <c:lblAlgn val="ctr"/>
        <c:lblOffset val="100"/>
        <c:noMultiLvlLbl val="0"/>
      </c:catAx>
      <c:valAx>
        <c:axId val="390125560"/>
        <c:scaling>
          <c:orientation val="minMax"/>
          <c:max val="1"/>
        </c:scaling>
        <c:delete val="1"/>
        <c:axPos val="l"/>
        <c:numFmt formatCode="0%" sourceLinked="1"/>
        <c:majorTickMark val="out"/>
        <c:minorTickMark val="none"/>
        <c:tickLblPos val="nextTo"/>
        <c:crossAx val="3901263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Corbel" panose="020B0503020204020204" pitchFamily="34" charset="0"/>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C677858E-9A15-4CB6-B875-01152EF9B81F}" type="datetimeFigureOut">
              <a:rPr lang="es-PE" smtClean="0"/>
              <a:t>27/05/2022</a:t>
            </a:fld>
            <a:endParaRPr lang="es-PE"/>
          </a:p>
        </p:txBody>
      </p:sp>
      <p:sp>
        <p:nvSpPr>
          <p:cNvPr id="4" name="Marcador de pie de página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DC36F383-DF1A-4AE6-8D38-872F6505F4C3}" type="slidenum">
              <a:rPr lang="es-PE" smtClean="0"/>
              <a:t>‹Nº›</a:t>
            </a:fld>
            <a:endParaRPr lang="es-PE"/>
          </a:p>
        </p:txBody>
      </p:sp>
    </p:spTree>
    <p:extLst>
      <p:ext uri="{BB962C8B-B14F-4D97-AF65-F5344CB8AC3E}">
        <p14:creationId xmlns:p14="http://schemas.microsoft.com/office/powerpoint/2010/main" val="2891818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8DF961A7-5D15-4096-9A45-693ADB9E083A}" type="datetimeFigureOut">
              <a:rPr lang="es-PE" smtClean="0"/>
              <a:t>27/05/2022</a:t>
            </a:fld>
            <a:endParaRPr lang="es-PE"/>
          </a:p>
        </p:txBody>
      </p:sp>
      <p:sp>
        <p:nvSpPr>
          <p:cNvPr id="4" name="Marcador de imagen de diapositiva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23DA237B-E9E3-4EDF-8E2E-042A7196A3EE}" type="slidenum">
              <a:rPr lang="es-PE" smtClean="0"/>
              <a:t>‹Nº›</a:t>
            </a:fld>
            <a:endParaRPr lang="es-PE"/>
          </a:p>
        </p:txBody>
      </p:sp>
    </p:spTree>
    <p:extLst>
      <p:ext uri="{BB962C8B-B14F-4D97-AF65-F5344CB8AC3E}">
        <p14:creationId xmlns:p14="http://schemas.microsoft.com/office/powerpoint/2010/main" val="1644101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4111857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11</a:t>
            </a:fld>
            <a:endParaRPr lang="en-US" sz="800" dirty="0">
              <a:solidFill>
                <a:srgbClr val="EEECE1"/>
              </a:solidFill>
            </a:endParaRPr>
          </a:p>
        </p:txBody>
      </p:sp>
    </p:spTree>
    <p:extLst>
      <p:ext uri="{BB962C8B-B14F-4D97-AF65-F5344CB8AC3E}">
        <p14:creationId xmlns:p14="http://schemas.microsoft.com/office/powerpoint/2010/main" val="485385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12</a:t>
            </a:fld>
            <a:endParaRPr lang="es-PE"/>
          </a:p>
        </p:txBody>
      </p:sp>
    </p:spTree>
    <p:extLst>
      <p:ext uri="{BB962C8B-B14F-4D97-AF65-F5344CB8AC3E}">
        <p14:creationId xmlns:p14="http://schemas.microsoft.com/office/powerpoint/2010/main" val="4229574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13</a:t>
            </a:fld>
            <a:endParaRPr lang="en-US" sz="800" dirty="0">
              <a:solidFill>
                <a:schemeClr val="bg2"/>
              </a:solidFill>
            </a:endParaRPr>
          </a:p>
        </p:txBody>
      </p:sp>
    </p:spTree>
    <p:extLst>
      <p:ext uri="{BB962C8B-B14F-4D97-AF65-F5344CB8AC3E}">
        <p14:creationId xmlns:p14="http://schemas.microsoft.com/office/powerpoint/2010/main" val="82581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14</a:t>
            </a:fld>
            <a:endParaRPr lang="es-PE"/>
          </a:p>
        </p:txBody>
      </p:sp>
    </p:spTree>
    <p:extLst>
      <p:ext uri="{BB962C8B-B14F-4D97-AF65-F5344CB8AC3E}">
        <p14:creationId xmlns:p14="http://schemas.microsoft.com/office/powerpoint/2010/main" val="3448586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15</a:t>
            </a:fld>
            <a:endParaRPr lang="es-PE"/>
          </a:p>
        </p:txBody>
      </p:sp>
    </p:spTree>
    <p:extLst>
      <p:ext uri="{BB962C8B-B14F-4D97-AF65-F5344CB8AC3E}">
        <p14:creationId xmlns:p14="http://schemas.microsoft.com/office/powerpoint/2010/main" val="503936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2908887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17</a:t>
            </a:fld>
            <a:endParaRPr lang="es-PE"/>
          </a:p>
        </p:txBody>
      </p:sp>
    </p:spTree>
    <p:extLst>
      <p:ext uri="{BB962C8B-B14F-4D97-AF65-F5344CB8AC3E}">
        <p14:creationId xmlns:p14="http://schemas.microsoft.com/office/powerpoint/2010/main" val="1910629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18</a:t>
            </a:fld>
            <a:endParaRPr lang="es-PE"/>
          </a:p>
        </p:txBody>
      </p:sp>
    </p:spTree>
    <p:extLst>
      <p:ext uri="{BB962C8B-B14F-4D97-AF65-F5344CB8AC3E}">
        <p14:creationId xmlns:p14="http://schemas.microsoft.com/office/powerpoint/2010/main" val="1117657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19</a:t>
            </a:fld>
            <a:endParaRPr lang="es-PE"/>
          </a:p>
        </p:txBody>
      </p:sp>
    </p:spTree>
    <p:extLst>
      <p:ext uri="{BB962C8B-B14F-4D97-AF65-F5344CB8AC3E}">
        <p14:creationId xmlns:p14="http://schemas.microsoft.com/office/powerpoint/2010/main" val="3499470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20</a:t>
            </a:fld>
            <a:endParaRPr lang="es-PE"/>
          </a:p>
        </p:txBody>
      </p:sp>
    </p:spTree>
    <p:extLst>
      <p:ext uri="{BB962C8B-B14F-4D97-AF65-F5344CB8AC3E}">
        <p14:creationId xmlns:p14="http://schemas.microsoft.com/office/powerpoint/2010/main" val="579196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3</a:t>
            </a:fld>
            <a:endParaRPr lang="en-US" sz="800" dirty="0">
              <a:solidFill>
                <a:schemeClr val="bg2"/>
              </a:solidFill>
            </a:endParaRPr>
          </a:p>
        </p:txBody>
      </p:sp>
    </p:spTree>
    <p:extLst>
      <p:ext uri="{BB962C8B-B14F-4D97-AF65-F5344CB8AC3E}">
        <p14:creationId xmlns:p14="http://schemas.microsoft.com/office/powerpoint/2010/main" val="253044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1616735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22</a:t>
            </a:fld>
            <a:endParaRPr lang="es-PE"/>
          </a:p>
        </p:txBody>
      </p:sp>
    </p:spTree>
    <p:extLst>
      <p:ext uri="{BB962C8B-B14F-4D97-AF65-F5344CB8AC3E}">
        <p14:creationId xmlns:p14="http://schemas.microsoft.com/office/powerpoint/2010/main" val="1012441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23</a:t>
            </a:fld>
            <a:endParaRPr lang="es-PE"/>
          </a:p>
        </p:txBody>
      </p:sp>
    </p:spTree>
    <p:extLst>
      <p:ext uri="{BB962C8B-B14F-4D97-AF65-F5344CB8AC3E}">
        <p14:creationId xmlns:p14="http://schemas.microsoft.com/office/powerpoint/2010/main" val="1345574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24</a:t>
            </a:fld>
            <a:endParaRPr lang="es-PE"/>
          </a:p>
        </p:txBody>
      </p:sp>
    </p:spTree>
    <p:extLst>
      <p:ext uri="{BB962C8B-B14F-4D97-AF65-F5344CB8AC3E}">
        <p14:creationId xmlns:p14="http://schemas.microsoft.com/office/powerpoint/2010/main" val="1547644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25</a:t>
            </a:fld>
            <a:endParaRPr lang="es-PE"/>
          </a:p>
        </p:txBody>
      </p:sp>
    </p:spTree>
    <p:extLst>
      <p:ext uri="{BB962C8B-B14F-4D97-AF65-F5344CB8AC3E}">
        <p14:creationId xmlns:p14="http://schemas.microsoft.com/office/powerpoint/2010/main" val="1560755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26</a:t>
            </a:fld>
            <a:endParaRPr lang="es-PE"/>
          </a:p>
        </p:txBody>
      </p:sp>
    </p:spTree>
    <p:extLst>
      <p:ext uri="{BB962C8B-B14F-4D97-AF65-F5344CB8AC3E}">
        <p14:creationId xmlns:p14="http://schemas.microsoft.com/office/powerpoint/2010/main" val="478171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27</a:t>
            </a:fld>
            <a:endParaRPr lang="es-PE"/>
          </a:p>
        </p:txBody>
      </p:sp>
    </p:spTree>
    <p:extLst>
      <p:ext uri="{BB962C8B-B14F-4D97-AF65-F5344CB8AC3E}">
        <p14:creationId xmlns:p14="http://schemas.microsoft.com/office/powerpoint/2010/main" val="356045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28</a:t>
            </a:fld>
            <a:endParaRPr lang="es-PE"/>
          </a:p>
        </p:txBody>
      </p:sp>
    </p:spTree>
    <p:extLst>
      <p:ext uri="{BB962C8B-B14F-4D97-AF65-F5344CB8AC3E}">
        <p14:creationId xmlns:p14="http://schemas.microsoft.com/office/powerpoint/2010/main" val="2891953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3110072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30</a:t>
            </a:fld>
            <a:endParaRPr lang="es-PE"/>
          </a:p>
        </p:txBody>
      </p:sp>
    </p:spTree>
    <p:extLst>
      <p:ext uri="{BB962C8B-B14F-4D97-AF65-F5344CB8AC3E}">
        <p14:creationId xmlns:p14="http://schemas.microsoft.com/office/powerpoint/2010/main" val="95764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4</a:t>
            </a:fld>
            <a:endParaRPr lang="en-US" sz="800" dirty="0">
              <a:solidFill>
                <a:srgbClr val="EEECE1"/>
              </a:solidFill>
            </a:endParaRPr>
          </a:p>
        </p:txBody>
      </p:sp>
    </p:spTree>
    <p:extLst>
      <p:ext uri="{BB962C8B-B14F-4D97-AF65-F5344CB8AC3E}">
        <p14:creationId xmlns:p14="http://schemas.microsoft.com/office/powerpoint/2010/main" val="2454716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31</a:t>
            </a:fld>
            <a:endParaRPr lang="es-PE"/>
          </a:p>
        </p:txBody>
      </p:sp>
    </p:spTree>
    <p:extLst>
      <p:ext uri="{BB962C8B-B14F-4D97-AF65-F5344CB8AC3E}">
        <p14:creationId xmlns:p14="http://schemas.microsoft.com/office/powerpoint/2010/main" val="1161375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32</a:t>
            </a:fld>
            <a:endParaRPr lang="es-PE"/>
          </a:p>
        </p:txBody>
      </p:sp>
    </p:spTree>
    <p:extLst>
      <p:ext uri="{BB962C8B-B14F-4D97-AF65-F5344CB8AC3E}">
        <p14:creationId xmlns:p14="http://schemas.microsoft.com/office/powerpoint/2010/main" val="2303387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33</a:t>
            </a:fld>
            <a:endParaRPr lang="es-PE"/>
          </a:p>
        </p:txBody>
      </p:sp>
    </p:spTree>
    <p:extLst>
      <p:ext uri="{BB962C8B-B14F-4D97-AF65-F5344CB8AC3E}">
        <p14:creationId xmlns:p14="http://schemas.microsoft.com/office/powerpoint/2010/main" val="130772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34</a:t>
            </a:fld>
            <a:endParaRPr lang="en-US" sz="800" dirty="0">
              <a:solidFill>
                <a:schemeClr val="bg2"/>
              </a:solidFill>
            </a:endParaRPr>
          </a:p>
        </p:txBody>
      </p:sp>
    </p:spTree>
    <p:extLst>
      <p:ext uri="{BB962C8B-B14F-4D97-AF65-F5344CB8AC3E}">
        <p14:creationId xmlns:p14="http://schemas.microsoft.com/office/powerpoint/2010/main" val="412783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721359" y="10253825"/>
            <a:ext cx="2847300" cy="539675"/>
          </a:xfrm>
          <a:prstGeom prst="rect">
            <a:avLst/>
          </a:prstGeom>
          <a:noFill/>
          <a:ln w="9525">
            <a:noFill/>
            <a:miter lim="800000"/>
            <a:headEnd/>
            <a:tailEnd/>
          </a:ln>
        </p:spPr>
        <p:txBody>
          <a:bodyPr lIns="92504" tIns="46252" rIns="92504" bIns="46252" anchor="b"/>
          <a:lstStyle/>
          <a:p>
            <a:pPr marL="0" marR="0" lvl="0" indent="0" algn="r" defTabSz="925226" rtl="0" eaLnBrk="0" fontAlgn="auto" latinLnBrk="0" hangingPunct="0">
              <a:lnSpc>
                <a:spcPct val="100000"/>
              </a:lnSpc>
              <a:spcBef>
                <a:spcPts val="0"/>
              </a:spcBef>
              <a:spcAft>
                <a:spcPts val="0"/>
              </a:spcAft>
              <a:buClrTx/>
              <a:buSzTx/>
              <a:buFontTx/>
              <a:buNone/>
              <a:tabLst/>
              <a:defRPr/>
            </a:pPr>
            <a:fld id="{3FC82279-A093-4200-BD0B-F58EC8032BE0}" type="slidenum">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25226" rtl="0" eaLnBrk="0" fontAlgn="auto" latinLnBrk="0" hangingPunct="0">
                <a:lnSpc>
                  <a:spcPct val="100000"/>
                </a:lnSpc>
                <a:spcBef>
                  <a:spcPts val="0"/>
                </a:spcBef>
                <a:spcAft>
                  <a:spcPts val="0"/>
                </a:spcAft>
                <a:buClrTx/>
                <a:buSzTx/>
                <a:buFontTx/>
                <a:buNone/>
                <a:tabLst/>
                <a:defRPr/>
              </a:pPr>
              <a:t>42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35" name="Rectangle 1026"/>
          <p:cNvSpPr>
            <a:spLocks noGrp="1" noRot="1" noChangeAspect="1" noChangeArrowheads="1" noTextEdit="1"/>
          </p:cNvSpPr>
          <p:nvPr>
            <p:ph type="sldImg"/>
          </p:nvPr>
        </p:nvSpPr>
        <p:spPr>
          <a:xfrm>
            <a:off x="-309563" y="809625"/>
            <a:ext cx="7188201" cy="4044950"/>
          </a:xfrm>
          <a:ln/>
        </p:spPr>
      </p:sp>
      <p:sp>
        <p:nvSpPr>
          <p:cNvPr id="18436" name="Rectangle 1027"/>
          <p:cNvSpPr>
            <a:spLocks noGrp="1" noChangeArrowheads="1"/>
          </p:cNvSpPr>
          <p:nvPr>
            <p:ph type="body" idx="1"/>
          </p:nvPr>
        </p:nvSpPr>
        <p:spPr>
          <a:noFill/>
          <a:ln/>
        </p:spPr>
        <p:txBody>
          <a:bodyPr/>
          <a:lstStyle/>
          <a:p>
            <a:endParaRPr lang="pt-BR">
              <a:latin typeface="Times"/>
            </a:endParaRPr>
          </a:p>
        </p:txBody>
      </p:sp>
    </p:spTree>
    <p:extLst>
      <p:ext uri="{BB962C8B-B14F-4D97-AF65-F5344CB8AC3E}">
        <p14:creationId xmlns:p14="http://schemas.microsoft.com/office/powerpoint/2010/main" val="316745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5</a:t>
            </a:fld>
            <a:endParaRPr lang="en-US" sz="800" dirty="0">
              <a:solidFill>
                <a:srgbClr val="EEECE1"/>
              </a:solidFill>
            </a:endParaRPr>
          </a:p>
        </p:txBody>
      </p:sp>
    </p:spTree>
    <p:extLst>
      <p:ext uri="{BB962C8B-B14F-4D97-AF65-F5344CB8AC3E}">
        <p14:creationId xmlns:p14="http://schemas.microsoft.com/office/powerpoint/2010/main" val="69496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3" y="809625"/>
            <a:ext cx="7192963" cy="40465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rgbClr val="EEECE1"/>
                </a:solidFill>
              </a:rPr>
              <a:t>Page </a:t>
            </a:r>
            <a:fld id="{631115FC-FCCC-412E-8B45-85A3F482063D}" type="slidenum">
              <a:rPr lang="en-US" sz="800">
                <a:solidFill>
                  <a:srgbClr val="EEECE1"/>
                </a:solidFill>
              </a:rPr>
              <a:pPr/>
              <a:t>6</a:t>
            </a:fld>
            <a:endParaRPr lang="en-US" sz="800" dirty="0">
              <a:solidFill>
                <a:srgbClr val="EEECE1"/>
              </a:solidFill>
            </a:endParaRPr>
          </a:p>
        </p:txBody>
      </p:sp>
    </p:spTree>
    <p:extLst>
      <p:ext uri="{BB962C8B-B14F-4D97-AF65-F5344CB8AC3E}">
        <p14:creationId xmlns:p14="http://schemas.microsoft.com/office/powerpoint/2010/main" val="1755058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 y="815975"/>
            <a:ext cx="7261225" cy="40846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EECE1"/>
                </a:solidFill>
                <a:effectLst/>
                <a:uLnTx/>
                <a:uFillTx/>
                <a:latin typeface="Calibri"/>
                <a:ea typeface="+mn-ea"/>
                <a:cs typeface="+mn-cs"/>
              </a:rPr>
              <a:t>Page </a:t>
            </a:r>
            <a:fld id="{631115FC-FCCC-412E-8B45-85A3F482063D}" type="slidenum">
              <a:rPr kumimoji="0" lang="en-US" sz="800" b="0" i="0" u="none" strike="noStrike" kern="1200" cap="none" spc="0" normalizeH="0" baseline="0" noProof="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EEECE1"/>
              </a:solidFill>
              <a:effectLst/>
              <a:uLnTx/>
              <a:uFillTx/>
              <a:latin typeface="Calibri"/>
              <a:ea typeface="+mn-ea"/>
              <a:cs typeface="+mn-cs"/>
            </a:endParaRPr>
          </a:p>
        </p:txBody>
      </p:sp>
    </p:spTree>
    <p:extLst>
      <p:ext uri="{BB962C8B-B14F-4D97-AF65-F5344CB8AC3E}">
        <p14:creationId xmlns:p14="http://schemas.microsoft.com/office/powerpoint/2010/main" val="345936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8</a:t>
            </a:fld>
            <a:endParaRPr lang="es-PE"/>
          </a:p>
        </p:txBody>
      </p:sp>
    </p:spTree>
    <p:extLst>
      <p:ext uri="{BB962C8B-B14F-4D97-AF65-F5344CB8AC3E}">
        <p14:creationId xmlns:p14="http://schemas.microsoft.com/office/powerpoint/2010/main" val="464724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2A3BCAF4-0212-4423-80DA-A482C019B50C}" type="slidenum">
              <a:rPr lang="es-PE" smtClean="0"/>
              <a:t>9</a:t>
            </a:fld>
            <a:endParaRPr lang="es-PE"/>
          </a:p>
        </p:txBody>
      </p:sp>
    </p:spTree>
    <p:extLst>
      <p:ext uri="{BB962C8B-B14F-4D97-AF65-F5344CB8AC3E}">
        <p14:creationId xmlns:p14="http://schemas.microsoft.com/office/powerpoint/2010/main" val="202357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563" y="809625"/>
            <a:ext cx="7188201" cy="40449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z="800" dirty="0">
                <a:solidFill>
                  <a:schemeClr val="bg2"/>
                </a:solidFill>
              </a:rPr>
              <a:t>Page </a:t>
            </a:r>
            <a:fld id="{631115FC-FCCC-412E-8B45-85A3F482063D}" type="slidenum">
              <a:rPr lang="en-US" sz="800">
                <a:solidFill>
                  <a:schemeClr val="bg2"/>
                </a:solidFill>
              </a:rPr>
              <a:pPr/>
              <a:t>10</a:t>
            </a:fld>
            <a:endParaRPr lang="en-US" sz="800" dirty="0">
              <a:solidFill>
                <a:schemeClr val="bg2"/>
              </a:solidFill>
            </a:endParaRPr>
          </a:p>
        </p:txBody>
      </p:sp>
    </p:spTree>
    <p:extLst>
      <p:ext uri="{BB962C8B-B14F-4D97-AF65-F5344CB8AC3E}">
        <p14:creationId xmlns:p14="http://schemas.microsoft.com/office/powerpoint/2010/main" val="272679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31800" y="2372784"/>
            <a:ext cx="11328401" cy="1344257"/>
          </a:xfrm>
        </p:spPr>
        <p:txBody>
          <a:bodyPr anchor="b"/>
          <a:lstStyle>
            <a:lvl1pPr>
              <a:defRPr sz="4800" b="0" cap="none" baseline="0">
                <a:solidFill>
                  <a:schemeClr val="tx2"/>
                </a:solidFill>
                <a:latin typeface="Arial" pitchFamily="34" charset="0"/>
              </a:defRPr>
            </a:lvl1pPr>
          </a:lstStyle>
          <a:p>
            <a:r>
              <a:rPr lang="en-US" dirty="0"/>
              <a:t>Click to add title of presentation</a:t>
            </a:r>
          </a:p>
        </p:txBody>
      </p:sp>
      <p:sp>
        <p:nvSpPr>
          <p:cNvPr id="3" name="Subtitle 2"/>
          <p:cNvSpPr>
            <a:spLocks noGrp="1"/>
          </p:cNvSpPr>
          <p:nvPr>
            <p:ph type="subTitle" idx="1" hasCustomPrompt="1"/>
          </p:nvPr>
        </p:nvSpPr>
        <p:spPr bwMode="gray">
          <a:xfrm>
            <a:off x="431799" y="3813054"/>
            <a:ext cx="11328403" cy="1535764"/>
          </a:xfrm>
        </p:spPr>
        <p:txBody>
          <a:bodyPr/>
          <a:lstStyle>
            <a:lvl1pPr marL="0" indent="0" algn="l">
              <a:spcBef>
                <a:spcPts val="800"/>
              </a:spcBef>
              <a:spcAft>
                <a:spcPts val="0"/>
              </a:spcAft>
              <a:buNone/>
              <a:defRPr sz="2667" baseline="0">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tx2"/>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
        <p:nvSpPr>
          <p:cNvPr id="4" name="Rechteck 3"/>
          <p:cNvSpPr/>
          <p:nvPr/>
        </p:nvSpPr>
        <p:spPr bwMode="gray">
          <a:xfrm>
            <a:off x="0" y="6570171"/>
            <a:ext cx="12192000" cy="2878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6" name="Text Placeholder 10"/>
          <p:cNvSpPr>
            <a:spLocks noGrp="1"/>
          </p:cNvSpPr>
          <p:nvPr>
            <p:ph type="body" sz="quarter" idx="10" hasCustomPrompt="1"/>
          </p:nvPr>
        </p:nvSpPr>
        <p:spPr bwMode="gray">
          <a:xfrm>
            <a:off x="431800" y="6117413"/>
            <a:ext cx="11328400" cy="288000"/>
          </a:xfrm>
        </p:spPr>
        <p:txBody>
          <a:bodyPr tIns="0" anchor="b" anchorCtr="0"/>
          <a:lstStyle>
            <a:lvl1pPr marL="0" indent="0">
              <a:lnSpc>
                <a:spcPct val="100000"/>
              </a:lnSpc>
              <a:spcBef>
                <a:spcPts val="0"/>
              </a:spcBef>
              <a:spcAft>
                <a:spcPts val="0"/>
              </a:spcAft>
              <a:buFontTx/>
              <a:buNone/>
              <a:defRPr sz="1600">
                <a:solidFill>
                  <a:schemeClr val="tx2"/>
                </a:solidFill>
              </a:defRPr>
            </a:lvl1pPr>
            <a:lvl2pPr marL="0" indent="0">
              <a:lnSpc>
                <a:spcPct val="100000"/>
              </a:lnSpc>
              <a:spcBef>
                <a:spcPts val="0"/>
              </a:spcBef>
              <a:spcAft>
                <a:spcPts val="0"/>
              </a:spcAft>
              <a:buFontTx/>
              <a:buNone/>
              <a:defRPr sz="1600">
                <a:solidFill>
                  <a:schemeClr val="tx2"/>
                </a:solidFill>
              </a:defRPr>
            </a:lvl2pPr>
            <a:lvl3pPr marL="0" indent="0">
              <a:lnSpc>
                <a:spcPct val="100000"/>
              </a:lnSpc>
              <a:spcBef>
                <a:spcPts val="0"/>
              </a:spcBef>
              <a:spcAft>
                <a:spcPts val="0"/>
              </a:spcAft>
              <a:buFontTx/>
              <a:buNone/>
              <a:defRPr sz="1600">
                <a:solidFill>
                  <a:schemeClr val="tx2"/>
                </a:solidFill>
              </a:defRPr>
            </a:lvl3pPr>
            <a:lvl4pPr marL="0" indent="0">
              <a:lnSpc>
                <a:spcPct val="100000"/>
              </a:lnSpc>
              <a:spcBef>
                <a:spcPts val="0"/>
              </a:spcBef>
              <a:spcAft>
                <a:spcPts val="0"/>
              </a:spcAft>
              <a:buFontTx/>
              <a:buNone/>
              <a:defRPr sz="1600">
                <a:solidFill>
                  <a:schemeClr val="tx2"/>
                </a:solidFill>
              </a:defRPr>
            </a:lvl4pPr>
            <a:lvl5pPr marL="0" indent="0">
              <a:lnSpc>
                <a:spcPct val="100000"/>
              </a:lnSpc>
              <a:spcBef>
                <a:spcPts val="0"/>
              </a:spcBef>
              <a:spcAft>
                <a:spcPts val="0"/>
              </a:spcAft>
              <a:buFontTx/>
              <a:buNone/>
              <a:defRPr sz="1600">
                <a:solidFill>
                  <a:schemeClr val="tx2"/>
                </a:solidFill>
              </a:defRPr>
            </a:lvl5pPr>
            <a:lvl6pPr marL="0" indent="0">
              <a:lnSpc>
                <a:spcPct val="100000"/>
              </a:lnSpc>
              <a:spcBef>
                <a:spcPts val="0"/>
              </a:spcBef>
              <a:spcAft>
                <a:spcPts val="0"/>
              </a:spcAft>
              <a:buFontTx/>
              <a:buNone/>
              <a:defRPr sz="1600">
                <a:solidFill>
                  <a:schemeClr val="tx2"/>
                </a:solidFill>
              </a:defRPr>
            </a:lvl6pPr>
            <a:lvl7pPr marL="0" indent="0">
              <a:lnSpc>
                <a:spcPct val="100000"/>
              </a:lnSpc>
              <a:spcBef>
                <a:spcPts val="0"/>
              </a:spcBef>
              <a:spcAft>
                <a:spcPts val="0"/>
              </a:spcAft>
              <a:buFontTx/>
              <a:buNone/>
              <a:defRPr sz="1600">
                <a:solidFill>
                  <a:schemeClr val="tx2"/>
                </a:solidFill>
              </a:defRPr>
            </a:lvl7pPr>
            <a:lvl8pPr marL="0" indent="0">
              <a:lnSpc>
                <a:spcPct val="100000"/>
              </a:lnSpc>
              <a:spcBef>
                <a:spcPts val="0"/>
              </a:spcBef>
              <a:spcAft>
                <a:spcPts val="0"/>
              </a:spcAft>
              <a:buFontTx/>
              <a:buNone/>
              <a:defRPr sz="1600">
                <a:solidFill>
                  <a:schemeClr val="bg1"/>
                </a:solidFill>
              </a:defRPr>
            </a:lvl8pPr>
            <a:lvl9pPr marL="0" indent="0">
              <a:lnSpc>
                <a:spcPct val="100000"/>
              </a:lnSpc>
              <a:spcBef>
                <a:spcPts val="0"/>
              </a:spcBef>
              <a:spcAft>
                <a:spcPts val="0"/>
              </a:spcAft>
              <a:buFontTx/>
              <a:buNone/>
              <a:defRPr sz="1600">
                <a:solidFill>
                  <a:schemeClr val="tx2"/>
                </a:solidFill>
              </a:defRPr>
            </a:lvl9pPr>
          </a:lstStyle>
          <a:p>
            <a:pPr lvl="0"/>
            <a:r>
              <a:rPr lang="en-US" noProof="0" dirty="0"/>
              <a:t>Click to add additional text, e.g. author, location, date</a:t>
            </a:r>
          </a:p>
        </p:txBody>
      </p:sp>
      <p:sp>
        <p:nvSpPr>
          <p:cNvPr id="7" name="Rechteck 3"/>
          <p:cNvSpPr/>
          <p:nvPr userDrawn="1"/>
        </p:nvSpPr>
        <p:spPr bwMode="gray">
          <a:xfrm>
            <a:off x="0" y="6597650"/>
            <a:ext cx="12192000" cy="2603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err="1">
              <a:solidFill>
                <a:srgbClr val="000000"/>
              </a:solidFill>
            </a:endParaRPr>
          </a:p>
        </p:txBody>
      </p:sp>
    </p:spTree>
    <p:extLst>
      <p:ext uri="{BB962C8B-B14F-4D97-AF65-F5344CB8AC3E}">
        <p14:creationId xmlns:p14="http://schemas.microsoft.com/office/powerpoint/2010/main" val="228951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4" y="1220694"/>
            <a:ext cx="11329573" cy="384055"/>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8"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4" name="Content Placeholder 3"/>
          <p:cNvSpPr>
            <a:spLocks noGrp="1"/>
          </p:cNvSpPr>
          <p:nvPr>
            <p:ph sz="quarter" idx="13" hasCustomPrompt="1"/>
          </p:nvPr>
        </p:nvSpPr>
        <p:spPr bwMode="gray">
          <a:xfrm>
            <a:off x="431214" y="1700760"/>
            <a:ext cx="3647604"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10"/>
          <p:cNvSpPr>
            <a:spLocks noGrp="1"/>
          </p:cNvSpPr>
          <p:nvPr>
            <p:ph sz="quarter" idx="14" hasCustomPrompt="1"/>
          </p:nvPr>
        </p:nvSpPr>
        <p:spPr bwMode="gray">
          <a:xfrm>
            <a:off x="4271746" y="1701800"/>
            <a:ext cx="3648508" cy="460798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12"/>
          <p:cNvSpPr>
            <a:spLocks noGrp="1"/>
          </p:cNvSpPr>
          <p:nvPr>
            <p:ph sz="quarter" idx="15" hasCustomPrompt="1"/>
          </p:nvPr>
        </p:nvSpPr>
        <p:spPr bwMode="gray">
          <a:xfrm>
            <a:off x="8112280" y="1701800"/>
            <a:ext cx="3648507" cy="460798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5197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3165" name="Diapositiva de think-cell" r:id="rId4" imgW="353" imgH="353" progId="TCLayout.ActiveDocument.1">
                  <p:embed/>
                </p:oleObj>
              </mc:Choice>
              <mc:Fallback>
                <p:oleObj name="Diapositiva de think-cell" r:id="rId4" imgW="353" imgH="353" progId="TCLayout.ActiveDocument.1">
                  <p:embed/>
                  <p:pic>
                    <p:nvPicPr>
                      <p:cNvPr id="5" name="Object 4"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4" name="Content Placeholder 3"/>
          <p:cNvSpPr>
            <a:spLocks noGrp="1"/>
          </p:cNvSpPr>
          <p:nvPr>
            <p:ph sz="quarter" idx="16" hasCustomPrompt="1"/>
          </p:nvPr>
        </p:nvSpPr>
        <p:spPr bwMode="gray">
          <a:xfrm>
            <a:off x="431215" y="1700760"/>
            <a:ext cx="2688373"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3"/>
          <p:cNvSpPr>
            <a:spLocks noGrp="1"/>
          </p:cNvSpPr>
          <p:nvPr>
            <p:ph sz="quarter" idx="17" hasCustomPrompt="1"/>
          </p:nvPr>
        </p:nvSpPr>
        <p:spPr bwMode="gray">
          <a:xfrm>
            <a:off x="3311615" y="1700760"/>
            <a:ext cx="2688372" cy="460798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3"/>
          <p:cNvSpPr>
            <a:spLocks noGrp="1"/>
          </p:cNvSpPr>
          <p:nvPr>
            <p:ph sz="quarter" idx="18" hasCustomPrompt="1"/>
          </p:nvPr>
        </p:nvSpPr>
        <p:spPr bwMode="gray">
          <a:xfrm>
            <a:off x="6192014" y="1700760"/>
            <a:ext cx="2688373" cy="460694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Content Placeholder 3"/>
          <p:cNvSpPr>
            <a:spLocks noGrp="1"/>
          </p:cNvSpPr>
          <p:nvPr>
            <p:ph sz="quarter" idx="19" hasCustomPrompt="1"/>
          </p:nvPr>
        </p:nvSpPr>
        <p:spPr bwMode="gray">
          <a:xfrm>
            <a:off x="9072414" y="1700760"/>
            <a:ext cx="2688373" cy="460590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8"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Tree>
    <p:extLst>
      <p:ext uri="{BB962C8B-B14F-4D97-AF65-F5344CB8AC3E}">
        <p14:creationId xmlns:p14="http://schemas.microsoft.com/office/powerpoint/2010/main" val="2111958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ur contents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8"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4" name="Content Placeholder 3"/>
          <p:cNvSpPr>
            <a:spLocks noGrp="1"/>
          </p:cNvSpPr>
          <p:nvPr>
            <p:ph sz="quarter" idx="13" hasCustomPrompt="1"/>
          </p:nvPr>
        </p:nvSpPr>
        <p:spPr bwMode="gray">
          <a:xfrm>
            <a:off x="431215" y="1700760"/>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Content Placeholder 3"/>
          <p:cNvSpPr>
            <a:spLocks noGrp="1"/>
          </p:cNvSpPr>
          <p:nvPr>
            <p:ph sz="quarter" idx="14" hasCustomPrompt="1"/>
          </p:nvPr>
        </p:nvSpPr>
        <p:spPr bwMode="gray">
          <a:xfrm>
            <a:off x="6192014" y="1700760"/>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Placeholder 3"/>
          <p:cNvSpPr>
            <a:spLocks noGrp="1"/>
          </p:cNvSpPr>
          <p:nvPr>
            <p:ph sz="quarter" idx="15" hasCustomPrompt="1"/>
          </p:nvPr>
        </p:nvSpPr>
        <p:spPr bwMode="gray">
          <a:xfrm>
            <a:off x="431215" y="4101093"/>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16" hasCustomPrompt="1"/>
          </p:nvPr>
        </p:nvSpPr>
        <p:spPr bwMode="gray">
          <a:xfrm>
            <a:off x="6192014" y="4101093"/>
            <a:ext cx="5568773" cy="2208307"/>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58885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Rectangle 4"/>
          <p:cNvSpPr/>
          <p:nvPr/>
        </p:nvSpPr>
        <p:spPr bwMode="gray">
          <a:xfrm>
            <a:off x="0" y="0"/>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spcBef>
                <a:spcPts val="400"/>
              </a:spcBef>
              <a:buFont typeface="Courier New" pitchFamily="49" charset="0"/>
              <a:buNone/>
            </a:pPr>
            <a:endParaRPr lang="en-US" sz="2133">
              <a:solidFill>
                <a:schemeClr val="tx1"/>
              </a:solidFill>
              <a:latin typeface="Arial" pitchFamily="34" charset="0"/>
              <a:cs typeface="Arial" pitchFamily="34" charset="0"/>
            </a:endParaRPr>
          </a:p>
        </p:txBody>
      </p:sp>
      <p:pic>
        <p:nvPicPr>
          <p:cNvPr id="3" name="Imagen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spTree>
    <p:extLst>
      <p:ext uri="{BB962C8B-B14F-4D97-AF65-F5344CB8AC3E}">
        <p14:creationId xmlns:p14="http://schemas.microsoft.com/office/powerpoint/2010/main" val="58982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ure White and text">
    <p:spTree>
      <p:nvGrpSpPr>
        <p:cNvPr id="1" name=""/>
        <p:cNvGrpSpPr/>
        <p:nvPr/>
      </p:nvGrpSpPr>
      <p:grpSpPr>
        <a:xfrm>
          <a:off x="0" y="0"/>
          <a:ext cx="0" cy="0"/>
          <a:chOff x="0" y="0"/>
          <a:chExt cx="0" cy="0"/>
        </a:xfrm>
      </p:grpSpPr>
      <p:sp>
        <p:nvSpPr>
          <p:cNvPr id="62" name="Rechteck 61"/>
          <p:cNvSpPr/>
          <p:nvPr/>
        </p:nvSpPr>
        <p:spPr bwMode="gray">
          <a:xfrm>
            <a:off x="0" y="0"/>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2" name="Titel 1"/>
          <p:cNvSpPr>
            <a:spLocks noGrp="1"/>
          </p:cNvSpPr>
          <p:nvPr>
            <p:ph type="title" hasCustomPrompt="1"/>
          </p:nvPr>
        </p:nvSpPr>
        <p:spPr bwMode="gray">
          <a:xfrm>
            <a:off x="431801" y="1221319"/>
            <a:ext cx="11328399" cy="2685635"/>
          </a:xfrm>
        </p:spPr>
        <p:txBody>
          <a:bodyPr vert="horz" lIns="0" tIns="18000" rIns="0" bIns="0" rtlCol="0" anchor="b" anchorCtr="0">
            <a:noAutofit/>
          </a:bodyPr>
          <a:lstStyle>
            <a:lvl1pPr>
              <a:defRPr lang="de-DE" sz="4800" cap="none" baseline="0">
                <a:solidFill>
                  <a:schemeClr val="tx2"/>
                </a:solidFill>
                <a:latin typeface="Arial" pitchFamily="34" charset="0"/>
                <a:ea typeface="+mn-ea"/>
                <a:cs typeface="+mn-cs"/>
              </a:defRPr>
            </a:lvl1pPr>
          </a:lstStyle>
          <a:p>
            <a:pPr lvl="0"/>
            <a:r>
              <a:rPr lang="en-US" dirty="0"/>
              <a:t>Click to add text</a:t>
            </a:r>
          </a:p>
        </p:txBody>
      </p:sp>
      <p:pic>
        <p:nvPicPr>
          <p:cNvPr id="4" name="Imagen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spTree>
    <p:extLst>
      <p:ext uri="{BB962C8B-B14F-4D97-AF65-F5344CB8AC3E}">
        <p14:creationId xmlns:p14="http://schemas.microsoft.com/office/powerpoint/2010/main" val="794911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ure Black and text">
    <p:bg bwMode="gray">
      <p:bgPr>
        <a:solidFill>
          <a:schemeClr val="bg1"/>
        </a:solidFill>
        <a:effectLst/>
      </p:bgPr>
    </p:bg>
    <p:spTree>
      <p:nvGrpSpPr>
        <p:cNvPr id="1" name=""/>
        <p:cNvGrpSpPr/>
        <p:nvPr/>
      </p:nvGrpSpPr>
      <p:grpSpPr>
        <a:xfrm>
          <a:off x="0" y="0"/>
          <a:ext cx="0" cy="0"/>
          <a:chOff x="0" y="0"/>
          <a:chExt cx="0" cy="0"/>
        </a:xfrm>
      </p:grpSpPr>
      <p:sp>
        <p:nvSpPr>
          <p:cNvPr id="3" name="Rechteck 2"/>
          <p:cNvSpPr/>
          <p:nvPr/>
        </p:nvSpPr>
        <p:spPr bwMode="gray">
          <a:xfrm>
            <a:off x="0" y="0"/>
            <a:ext cx="12192000" cy="68580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2" name="Titel 1"/>
          <p:cNvSpPr>
            <a:spLocks noGrp="1"/>
          </p:cNvSpPr>
          <p:nvPr>
            <p:ph type="title" hasCustomPrompt="1"/>
          </p:nvPr>
        </p:nvSpPr>
        <p:spPr bwMode="gray">
          <a:xfrm>
            <a:off x="431802" y="1221319"/>
            <a:ext cx="11328399" cy="2688168"/>
          </a:xfrm>
        </p:spPr>
        <p:txBody>
          <a:bodyPr vert="horz" lIns="0" tIns="18000" rIns="0" bIns="0" rtlCol="0" anchor="b" anchorCtr="0">
            <a:noAutofit/>
          </a:bodyPr>
          <a:lstStyle>
            <a:lvl1pPr>
              <a:defRPr lang="de-DE" sz="4800" cap="none" baseline="0">
                <a:solidFill>
                  <a:schemeClr val="bg1"/>
                </a:solidFill>
                <a:latin typeface="Arial" pitchFamily="34" charset="0"/>
                <a:ea typeface="+mn-ea"/>
                <a:cs typeface="+mn-cs"/>
              </a:defRPr>
            </a:lvl1pPr>
          </a:lstStyle>
          <a:p>
            <a:pPr lvl="0"/>
            <a:r>
              <a:rPr lang="en-US" dirty="0"/>
              <a:t>Click to add text</a:t>
            </a:r>
          </a:p>
        </p:txBody>
      </p:sp>
    </p:spTree>
    <p:extLst>
      <p:ext uri="{BB962C8B-B14F-4D97-AF65-F5344CB8AC3E}">
        <p14:creationId xmlns:p14="http://schemas.microsoft.com/office/powerpoint/2010/main" val="1057131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e Orange and tex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0" y="0"/>
            <a:ext cx="12192000" cy="6858000"/>
          </a:xfrm>
          <a:prstGeom prst="rect">
            <a:avLst/>
          </a:prstGeom>
          <a:noFill/>
          <a:ln>
            <a:noFill/>
          </a:ln>
        </p:spPr>
      </p:pic>
      <p:sp>
        <p:nvSpPr>
          <p:cNvPr id="3" name="Titel 2"/>
          <p:cNvSpPr>
            <a:spLocks noGrp="1"/>
          </p:cNvSpPr>
          <p:nvPr>
            <p:ph type="title" hasCustomPrompt="1"/>
          </p:nvPr>
        </p:nvSpPr>
        <p:spPr bwMode="gray">
          <a:xfrm>
            <a:off x="431801" y="1221318"/>
            <a:ext cx="11328400" cy="2688167"/>
          </a:xfrm>
        </p:spPr>
        <p:txBody>
          <a:bodyPr vert="horz" lIns="0" tIns="18000" rIns="0" bIns="0" rtlCol="0" anchor="b" anchorCtr="0">
            <a:noAutofit/>
          </a:bodyPr>
          <a:lstStyle>
            <a:lvl1pPr>
              <a:defRPr lang="de-DE" sz="4800" cap="none" baseline="0">
                <a:solidFill>
                  <a:schemeClr val="bg1"/>
                </a:solidFill>
                <a:latin typeface="Arial" pitchFamily="34" charset="0"/>
                <a:ea typeface="+mn-ea"/>
                <a:cs typeface="+mn-cs"/>
              </a:defRPr>
            </a:lvl1pPr>
          </a:lstStyle>
          <a:p>
            <a:pPr lvl="0"/>
            <a:r>
              <a:rPr lang="en-US" dirty="0"/>
              <a:t>Click to add text</a:t>
            </a:r>
          </a:p>
        </p:txBody>
      </p:sp>
    </p:spTree>
    <p:extLst>
      <p:ext uri="{BB962C8B-B14F-4D97-AF65-F5344CB8AC3E}">
        <p14:creationId xmlns:p14="http://schemas.microsoft.com/office/powerpoint/2010/main" val="1503639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ac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24" name="Textplatzhalter 2"/>
          <p:cNvSpPr>
            <a:spLocks noGrp="1"/>
          </p:cNvSpPr>
          <p:nvPr>
            <p:ph type="body" sz="quarter" idx="11" hasCustomPrompt="1"/>
          </p:nvPr>
        </p:nvSpPr>
        <p:spPr bwMode="gray">
          <a:xfrm>
            <a:off x="431800" y="1220755"/>
            <a:ext cx="11328400"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25" name="Picture Placeholder 4"/>
          <p:cNvSpPr>
            <a:spLocks noGrp="1"/>
          </p:cNvSpPr>
          <p:nvPr>
            <p:ph type="pic" sz="quarter" idx="34" hasCustomPrompt="1"/>
          </p:nvPr>
        </p:nvSpPr>
        <p:spPr bwMode="gray">
          <a:xfrm>
            <a:off x="431371" y="1700810"/>
            <a:ext cx="1728192" cy="2208245"/>
          </a:xfrm>
        </p:spPr>
        <p:txBody>
          <a:bodyPr/>
          <a:lstStyle>
            <a:lvl1pPr marL="0" indent="0">
              <a:buNone/>
              <a:defRPr/>
            </a:lvl1pPr>
          </a:lstStyle>
          <a:p>
            <a:r>
              <a:rPr lang="de-DE"/>
              <a:t>Picture</a:t>
            </a:r>
            <a:endParaRPr lang="en-US"/>
          </a:p>
        </p:txBody>
      </p:sp>
      <p:sp>
        <p:nvSpPr>
          <p:cNvPr id="26" name="Text Placeholder 3"/>
          <p:cNvSpPr>
            <a:spLocks noGrp="1"/>
          </p:cNvSpPr>
          <p:nvPr>
            <p:ph type="body" sz="quarter" idx="35" hasCustomPrompt="1"/>
          </p:nvPr>
        </p:nvSpPr>
        <p:spPr bwMode="gray">
          <a:xfrm>
            <a:off x="23515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27" name="Text Placeholder 3"/>
          <p:cNvSpPr>
            <a:spLocks noGrp="1"/>
          </p:cNvSpPr>
          <p:nvPr>
            <p:ph type="body" sz="quarter" idx="36" hasCustomPrompt="1"/>
          </p:nvPr>
        </p:nvSpPr>
        <p:spPr bwMode="gray">
          <a:xfrm>
            <a:off x="23515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28" name="Text Placeholder 3"/>
          <p:cNvSpPr>
            <a:spLocks noGrp="1"/>
          </p:cNvSpPr>
          <p:nvPr>
            <p:ph type="body" sz="quarter" idx="37" hasCustomPrompt="1"/>
          </p:nvPr>
        </p:nvSpPr>
        <p:spPr bwMode="gray">
          <a:xfrm>
            <a:off x="2351584" y="1701800"/>
            <a:ext cx="3648405" cy="76844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noProof="0" dirty="0"/>
              <a:t>[name]</a:t>
            </a:r>
          </a:p>
        </p:txBody>
      </p:sp>
      <p:sp>
        <p:nvSpPr>
          <p:cNvPr id="29" name="Text Placeholder 3"/>
          <p:cNvSpPr>
            <a:spLocks noGrp="1"/>
          </p:cNvSpPr>
          <p:nvPr>
            <p:ph type="body" sz="quarter" idx="38" hasCustomPrompt="1"/>
          </p:nvPr>
        </p:nvSpPr>
        <p:spPr bwMode="gray">
          <a:xfrm>
            <a:off x="23515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0" name="Text Placeholder 3"/>
          <p:cNvSpPr>
            <a:spLocks noGrp="1"/>
          </p:cNvSpPr>
          <p:nvPr>
            <p:ph type="body" sz="quarter" idx="39" hasCustomPrompt="1"/>
          </p:nvPr>
        </p:nvSpPr>
        <p:spPr bwMode="gray">
          <a:xfrm>
            <a:off x="23516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31" name="Picture Placeholder 4"/>
          <p:cNvSpPr>
            <a:spLocks noGrp="1"/>
          </p:cNvSpPr>
          <p:nvPr>
            <p:ph type="pic" sz="quarter" idx="40" hasCustomPrompt="1"/>
          </p:nvPr>
        </p:nvSpPr>
        <p:spPr bwMode="gray">
          <a:xfrm>
            <a:off x="6192971" y="1701800"/>
            <a:ext cx="1728192" cy="2208000"/>
          </a:xfrm>
        </p:spPr>
        <p:txBody>
          <a:bodyPr/>
          <a:lstStyle>
            <a:lvl1pPr marL="0" indent="0">
              <a:buNone/>
              <a:defRPr/>
            </a:lvl1pPr>
          </a:lstStyle>
          <a:p>
            <a:r>
              <a:rPr lang="de-DE"/>
              <a:t>Picture</a:t>
            </a:r>
            <a:endParaRPr lang="en-US"/>
          </a:p>
        </p:txBody>
      </p:sp>
      <p:sp>
        <p:nvSpPr>
          <p:cNvPr id="32" name="Text Placeholder 3"/>
          <p:cNvSpPr>
            <a:spLocks noGrp="1"/>
          </p:cNvSpPr>
          <p:nvPr>
            <p:ph type="body" sz="quarter" idx="41" hasCustomPrompt="1"/>
          </p:nvPr>
        </p:nvSpPr>
        <p:spPr bwMode="gray">
          <a:xfrm>
            <a:off x="81131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33" name="Text Placeholder 3"/>
          <p:cNvSpPr>
            <a:spLocks noGrp="1"/>
          </p:cNvSpPr>
          <p:nvPr>
            <p:ph type="body" sz="quarter" idx="42" hasCustomPrompt="1"/>
          </p:nvPr>
        </p:nvSpPr>
        <p:spPr bwMode="gray">
          <a:xfrm>
            <a:off x="81131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34" name="Text Placeholder 3"/>
          <p:cNvSpPr>
            <a:spLocks noGrp="1"/>
          </p:cNvSpPr>
          <p:nvPr>
            <p:ph type="body" sz="quarter" idx="43" hasCustomPrompt="1"/>
          </p:nvPr>
        </p:nvSpPr>
        <p:spPr bwMode="gray">
          <a:xfrm>
            <a:off x="8113184" y="1702432"/>
            <a:ext cx="3648405" cy="76800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dirty="0"/>
              <a:t>[name]</a:t>
            </a:r>
          </a:p>
        </p:txBody>
      </p:sp>
      <p:sp>
        <p:nvSpPr>
          <p:cNvPr id="35" name="Text Placeholder 3"/>
          <p:cNvSpPr>
            <a:spLocks noGrp="1"/>
          </p:cNvSpPr>
          <p:nvPr>
            <p:ph type="body" sz="quarter" idx="44" hasCustomPrompt="1"/>
          </p:nvPr>
        </p:nvSpPr>
        <p:spPr bwMode="gray">
          <a:xfrm>
            <a:off x="81131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6" name="Text Placeholder 3"/>
          <p:cNvSpPr>
            <a:spLocks noGrp="1"/>
          </p:cNvSpPr>
          <p:nvPr>
            <p:ph type="body" sz="quarter" idx="45" hasCustomPrompt="1"/>
          </p:nvPr>
        </p:nvSpPr>
        <p:spPr bwMode="gray">
          <a:xfrm>
            <a:off x="81132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Tree>
    <p:extLst>
      <p:ext uri="{BB962C8B-B14F-4D97-AF65-F5344CB8AC3E}">
        <p14:creationId xmlns:p14="http://schemas.microsoft.com/office/powerpoint/2010/main" val="3915578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our contac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13" name="Picture Placeholder 4"/>
          <p:cNvSpPr>
            <a:spLocks noGrp="1"/>
          </p:cNvSpPr>
          <p:nvPr>
            <p:ph type="pic" sz="quarter" idx="15" hasCustomPrompt="1"/>
          </p:nvPr>
        </p:nvSpPr>
        <p:spPr bwMode="gray">
          <a:xfrm>
            <a:off x="431371" y="4101320"/>
            <a:ext cx="1728192" cy="2208000"/>
          </a:xfrm>
        </p:spPr>
        <p:txBody>
          <a:bodyPr/>
          <a:lstStyle>
            <a:lvl1pPr marL="0" indent="0">
              <a:buNone/>
              <a:defRPr/>
            </a:lvl1pPr>
          </a:lstStyle>
          <a:p>
            <a:r>
              <a:rPr lang="de-DE"/>
              <a:t>Picture</a:t>
            </a:r>
            <a:endParaRPr lang="en-US"/>
          </a:p>
        </p:txBody>
      </p:sp>
      <p:sp>
        <p:nvSpPr>
          <p:cNvPr id="14" name="Text Placeholder 3"/>
          <p:cNvSpPr>
            <a:spLocks noGrp="1"/>
          </p:cNvSpPr>
          <p:nvPr>
            <p:ph type="body" sz="quarter" idx="18" hasCustomPrompt="1"/>
          </p:nvPr>
        </p:nvSpPr>
        <p:spPr bwMode="gray">
          <a:xfrm>
            <a:off x="2351586" y="5445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17" name="Text Placeholder 3"/>
          <p:cNvSpPr>
            <a:spLocks noGrp="1"/>
          </p:cNvSpPr>
          <p:nvPr>
            <p:ph type="body" sz="quarter" idx="19" hasCustomPrompt="1"/>
          </p:nvPr>
        </p:nvSpPr>
        <p:spPr bwMode="gray">
          <a:xfrm>
            <a:off x="2351584" y="4869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19" name="Text Placeholder 3"/>
          <p:cNvSpPr>
            <a:spLocks noGrp="1"/>
          </p:cNvSpPr>
          <p:nvPr>
            <p:ph type="body" sz="quarter" idx="26" hasCustomPrompt="1"/>
          </p:nvPr>
        </p:nvSpPr>
        <p:spPr bwMode="gray">
          <a:xfrm>
            <a:off x="2351584" y="5733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26" name="Text Placeholder 3"/>
          <p:cNvSpPr>
            <a:spLocks noGrp="1"/>
          </p:cNvSpPr>
          <p:nvPr>
            <p:ph type="body" sz="quarter" idx="27" hasCustomPrompt="1"/>
          </p:nvPr>
        </p:nvSpPr>
        <p:spPr bwMode="gray">
          <a:xfrm>
            <a:off x="2351690" y="6021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27" name="Picture Placeholder 4"/>
          <p:cNvSpPr>
            <a:spLocks noGrp="1"/>
          </p:cNvSpPr>
          <p:nvPr>
            <p:ph type="pic" sz="quarter" idx="28" hasCustomPrompt="1"/>
          </p:nvPr>
        </p:nvSpPr>
        <p:spPr bwMode="gray">
          <a:xfrm>
            <a:off x="6192971" y="4101320"/>
            <a:ext cx="1728192" cy="2208000"/>
          </a:xfrm>
        </p:spPr>
        <p:txBody>
          <a:bodyPr/>
          <a:lstStyle>
            <a:lvl1pPr marL="0" indent="0">
              <a:buNone/>
              <a:defRPr/>
            </a:lvl1pPr>
          </a:lstStyle>
          <a:p>
            <a:r>
              <a:rPr lang="de-DE"/>
              <a:t>Picture</a:t>
            </a:r>
            <a:endParaRPr lang="en-US"/>
          </a:p>
        </p:txBody>
      </p:sp>
      <p:sp>
        <p:nvSpPr>
          <p:cNvPr id="28" name="Text Placeholder 3"/>
          <p:cNvSpPr>
            <a:spLocks noGrp="1"/>
          </p:cNvSpPr>
          <p:nvPr>
            <p:ph type="body" sz="quarter" idx="29" hasCustomPrompt="1"/>
          </p:nvPr>
        </p:nvSpPr>
        <p:spPr bwMode="gray">
          <a:xfrm>
            <a:off x="8113186" y="5445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29" name="Text Placeholder 3"/>
          <p:cNvSpPr>
            <a:spLocks noGrp="1"/>
          </p:cNvSpPr>
          <p:nvPr>
            <p:ph type="body" sz="quarter" idx="30" hasCustomPrompt="1"/>
          </p:nvPr>
        </p:nvSpPr>
        <p:spPr bwMode="gray">
          <a:xfrm>
            <a:off x="8113184" y="4869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31" name="Text Placeholder 3"/>
          <p:cNvSpPr>
            <a:spLocks noGrp="1"/>
          </p:cNvSpPr>
          <p:nvPr>
            <p:ph type="body" sz="quarter" idx="32" hasCustomPrompt="1"/>
          </p:nvPr>
        </p:nvSpPr>
        <p:spPr bwMode="gray">
          <a:xfrm>
            <a:off x="8113184" y="5733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2" name="Text Placeholder 3"/>
          <p:cNvSpPr>
            <a:spLocks noGrp="1"/>
          </p:cNvSpPr>
          <p:nvPr>
            <p:ph type="body" sz="quarter" idx="33" hasCustomPrompt="1"/>
          </p:nvPr>
        </p:nvSpPr>
        <p:spPr bwMode="gray">
          <a:xfrm>
            <a:off x="8113290" y="6021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33" name="Picture Placeholder 4"/>
          <p:cNvSpPr>
            <a:spLocks noGrp="1"/>
          </p:cNvSpPr>
          <p:nvPr>
            <p:ph type="pic" sz="quarter" idx="34" hasCustomPrompt="1"/>
          </p:nvPr>
        </p:nvSpPr>
        <p:spPr bwMode="gray">
          <a:xfrm>
            <a:off x="431371" y="1700810"/>
            <a:ext cx="1728192" cy="2208245"/>
          </a:xfrm>
        </p:spPr>
        <p:txBody>
          <a:bodyPr/>
          <a:lstStyle>
            <a:lvl1pPr marL="0" indent="0">
              <a:buNone/>
              <a:defRPr/>
            </a:lvl1pPr>
          </a:lstStyle>
          <a:p>
            <a:r>
              <a:rPr lang="de-DE"/>
              <a:t>Picture</a:t>
            </a:r>
            <a:endParaRPr lang="en-US"/>
          </a:p>
        </p:txBody>
      </p:sp>
      <p:sp>
        <p:nvSpPr>
          <p:cNvPr id="34" name="Text Placeholder 3"/>
          <p:cNvSpPr>
            <a:spLocks noGrp="1"/>
          </p:cNvSpPr>
          <p:nvPr>
            <p:ph type="body" sz="quarter" idx="35" hasCustomPrompt="1"/>
          </p:nvPr>
        </p:nvSpPr>
        <p:spPr bwMode="gray">
          <a:xfrm>
            <a:off x="23515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35" name="Text Placeholder 3"/>
          <p:cNvSpPr>
            <a:spLocks noGrp="1"/>
          </p:cNvSpPr>
          <p:nvPr>
            <p:ph type="body" sz="quarter" idx="36" hasCustomPrompt="1"/>
          </p:nvPr>
        </p:nvSpPr>
        <p:spPr bwMode="gray">
          <a:xfrm>
            <a:off x="23515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37" name="Text Placeholder 3"/>
          <p:cNvSpPr>
            <a:spLocks noGrp="1"/>
          </p:cNvSpPr>
          <p:nvPr>
            <p:ph type="body" sz="quarter" idx="38" hasCustomPrompt="1"/>
          </p:nvPr>
        </p:nvSpPr>
        <p:spPr bwMode="gray">
          <a:xfrm>
            <a:off x="23515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38" name="Text Placeholder 3"/>
          <p:cNvSpPr>
            <a:spLocks noGrp="1"/>
          </p:cNvSpPr>
          <p:nvPr>
            <p:ph type="body" sz="quarter" idx="39" hasCustomPrompt="1"/>
          </p:nvPr>
        </p:nvSpPr>
        <p:spPr bwMode="gray">
          <a:xfrm>
            <a:off x="23516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39" name="Picture Placeholder 4"/>
          <p:cNvSpPr>
            <a:spLocks noGrp="1"/>
          </p:cNvSpPr>
          <p:nvPr>
            <p:ph type="pic" sz="quarter" idx="40" hasCustomPrompt="1"/>
          </p:nvPr>
        </p:nvSpPr>
        <p:spPr bwMode="gray">
          <a:xfrm>
            <a:off x="6192971" y="1701800"/>
            <a:ext cx="1728192" cy="2208000"/>
          </a:xfrm>
        </p:spPr>
        <p:txBody>
          <a:bodyPr/>
          <a:lstStyle>
            <a:lvl1pPr marL="0" indent="0">
              <a:buNone/>
              <a:defRPr/>
            </a:lvl1pPr>
          </a:lstStyle>
          <a:p>
            <a:r>
              <a:rPr lang="de-DE"/>
              <a:t>Picture</a:t>
            </a:r>
            <a:endParaRPr lang="en-US"/>
          </a:p>
        </p:txBody>
      </p:sp>
      <p:sp>
        <p:nvSpPr>
          <p:cNvPr id="40" name="Text Placeholder 3"/>
          <p:cNvSpPr>
            <a:spLocks noGrp="1"/>
          </p:cNvSpPr>
          <p:nvPr>
            <p:ph type="body" sz="quarter" idx="41" hasCustomPrompt="1"/>
          </p:nvPr>
        </p:nvSpPr>
        <p:spPr bwMode="gray">
          <a:xfrm>
            <a:off x="8113186" y="3046305"/>
            <a:ext cx="3648404"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[phone number]</a:t>
            </a:r>
          </a:p>
        </p:txBody>
      </p:sp>
      <p:sp>
        <p:nvSpPr>
          <p:cNvPr id="41" name="Text Placeholder 3"/>
          <p:cNvSpPr>
            <a:spLocks noGrp="1"/>
          </p:cNvSpPr>
          <p:nvPr>
            <p:ph type="body" sz="quarter" idx="42" hasCustomPrompt="1"/>
          </p:nvPr>
        </p:nvSpPr>
        <p:spPr bwMode="gray">
          <a:xfrm>
            <a:off x="8113184" y="2470241"/>
            <a:ext cx="3648405" cy="576000"/>
          </a:xfrm>
        </p:spPr>
        <p:txBody>
          <a:bodyPr tIns="36000" anchor="t"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[title]</a:t>
            </a:r>
          </a:p>
        </p:txBody>
      </p:sp>
      <p:sp>
        <p:nvSpPr>
          <p:cNvPr id="43" name="Text Placeholder 3"/>
          <p:cNvSpPr>
            <a:spLocks noGrp="1"/>
          </p:cNvSpPr>
          <p:nvPr>
            <p:ph type="body" sz="quarter" idx="44" hasCustomPrompt="1"/>
          </p:nvPr>
        </p:nvSpPr>
        <p:spPr bwMode="gray">
          <a:xfrm>
            <a:off x="8113184" y="3334336"/>
            <a:ext cx="3648405" cy="288032"/>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[email address]</a:t>
            </a:r>
          </a:p>
        </p:txBody>
      </p:sp>
      <p:sp>
        <p:nvSpPr>
          <p:cNvPr id="44" name="Text Placeholder 3"/>
          <p:cNvSpPr>
            <a:spLocks noGrp="1"/>
          </p:cNvSpPr>
          <p:nvPr>
            <p:ph type="body" sz="quarter" idx="45" hasCustomPrompt="1"/>
          </p:nvPr>
        </p:nvSpPr>
        <p:spPr bwMode="gray">
          <a:xfrm>
            <a:off x="8113290" y="3622368"/>
            <a:ext cx="3648301" cy="286685"/>
          </a:xfrm>
        </p:spPr>
        <p:txBody>
          <a:bodyPr tIns="0" anchor="b" anchorCtr="0"/>
          <a:lstStyle>
            <a:lvl1pPr marL="0" indent="0">
              <a:spcBef>
                <a:spcPts val="0"/>
              </a:spcBef>
              <a:spcAft>
                <a:spcPts val="0"/>
              </a:spcAft>
              <a:buNone/>
              <a:defRPr sz="1600">
                <a:solidFill>
                  <a:schemeClr val="tx1"/>
                </a:solidFill>
              </a:defRPr>
            </a:lvl1pPr>
            <a:lvl2pPr marL="0" indent="0">
              <a:spcBef>
                <a:spcPts val="0"/>
              </a:spcBef>
              <a:spcAft>
                <a:spcPts val="0"/>
              </a:spcAft>
              <a:buNone/>
              <a:defRPr sz="1600"/>
            </a:lvl2pPr>
            <a:lvl3pPr marL="0" indent="0" algn="l">
              <a:spcBef>
                <a:spcPts val="0"/>
              </a:spcBef>
              <a:spcAft>
                <a:spcPts val="0"/>
              </a:spcAft>
              <a:buFontTx/>
              <a:buNone/>
              <a:tabLst>
                <a:tab pos="840296" algn="l"/>
              </a:tabLst>
              <a:defRPr sz="1600"/>
            </a:lvl3pPr>
            <a:lvl4pPr marL="0" indent="0" algn="l">
              <a:spcBef>
                <a:spcPts val="0"/>
              </a:spcBef>
              <a:spcAft>
                <a:spcPts val="0"/>
              </a:spcAft>
              <a:buFontTx/>
              <a:buNone/>
              <a:defRPr sz="1600">
                <a:solidFill>
                  <a:schemeClr val="tx1"/>
                </a:solidFill>
              </a:defRPr>
            </a:lvl4pPr>
            <a:lvl5pPr marL="0" indent="0" algn="l">
              <a:spcBef>
                <a:spcPts val="0"/>
              </a:spcBef>
              <a:spcAft>
                <a:spcPts val="0"/>
              </a:spcAft>
              <a:buFontTx/>
              <a:buNone/>
              <a:defRPr sz="1600"/>
            </a:lvl5pPr>
            <a:lvl6pPr marL="0" indent="0" algn="l">
              <a:spcBef>
                <a:spcPts val="0"/>
              </a:spcBef>
              <a:spcAft>
                <a:spcPts val="0"/>
              </a:spcAft>
              <a:buFontTx/>
              <a:buNone/>
              <a:defRPr sz="1600"/>
            </a:lvl6pPr>
            <a:lvl7pPr marL="0" indent="0" algn="l">
              <a:spcBef>
                <a:spcPts val="0"/>
              </a:spcBef>
              <a:spcAft>
                <a:spcPts val="0"/>
              </a:spcAft>
              <a:buFontTx/>
              <a:buNone/>
              <a:defRPr sz="1600"/>
            </a:lvl7pPr>
            <a:lvl8pPr marL="0" indent="0" algn="l">
              <a:spcBef>
                <a:spcPts val="0"/>
              </a:spcBef>
              <a:spcAft>
                <a:spcPts val="0"/>
              </a:spcAft>
              <a:buFontTx/>
              <a:buNone/>
              <a:defRPr sz="1600"/>
            </a:lvl8pPr>
            <a:lvl9pPr marL="0" indent="0" algn="l">
              <a:spcBef>
                <a:spcPts val="0"/>
              </a:spcBef>
              <a:spcAft>
                <a:spcPts val="0"/>
              </a:spcAft>
              <a:buFontTx/>
              <a:buNone/>
              <a:defRPr sz="1600"/>
            </a:lvl9pPr>
          </a:lstStyle>
          <a:p>
            <a:pPr lvl="4"/>
            <a:r>
              <a:rPr lang="en-US" dirty="0"/>
              <a:t>[country]</a:t>
            </a:r>
          </a:p>
        </p:txBody>
      </p:sp>
      <p:sp>
        <p:nvSpPr>
          <p:cNvPr id="45" name="Textplatzhalter 2"/>
          <p:cNvSpPr>
            <a:spLocks noGrp="1"/>
          </p:cNvSpPr>
          <p:nvPr>
            <p:ph type="body" sz="quarter" idx="11" hasCustomPrompt="1"/>
          </p:nvPr>
        </p:nvSpPr>
        <p:spPr bwMode="gray">
          <a:xfrm>
            <a:off x="431800" y="1220755"/>
            <a:ext cx="11328400"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46" name="Text Placeholder 3"/>
          <p:cNvSpPr>
            <a:spLocks noGrp="1"/>
          </p:cNvSpPr>
          <p:nvPr>
            <p:ph type="body" sz="quarter" idx="37" hasCustomPrompt="1"/>
          </p:nvPr>
        </p:nvSpPr>
        <p:spPr bwMode="gray">
          <a:xfrm>
            <a:off x="2351584" y="1701800"/>
            <a:ext cx="3648405" cy="76844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noProof="0" dirty="0"/>
              <a:t>[name]</a:t>
            </a:r>
          </a:p>
        </p:txBody>
      </p:sp>
      <p:sp>
        <p:nvSpPr>
          <p:cNvPr id="47" name="Text Placeholder 3"/>
          <p:cNvSpPr>
            <a:spLocks noGrp="1"/>
          </p:cNvSpPr>
          <p:nvPr>
            <p:ph type="body" sz="quarter" idx="43" hasCustomPrompt="1"/>
          </p:nvPr>
        </p:nvSpPr>
        <p:spPr bwMode="gray">
          <a:xfrm>
            <a:off x="8113184" y="1702432"/>
            <a:ext cx="3648405" cy="76800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dirty="0"/>
              <a:t>[name]</a:t>
            </a:r>
          </a:p>
        </p:txBody>
      </p:sp>
      <p:sp>
        <p:nvSpPr>
          <p:cNvPr id="48" name="Text Placeholder 3"/>
          <p:cNvSpPr>
            <a:spLocks noGrp="1"/>
          </p:cNvSpPr>
          <p:nvPr>
            <p:ph type="body" sz="quarter" idx="46" hasCustomPrompt="1"/>
          </p:nvPr>
        </p:nvSpPr>
        <p:spPr bwMode="gray">
          <a:xfrm>
            <a:off x="2351584" y="4101093"/>
            <a:ext cx="3648405" cy="76844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noProof="0" dirty="0"/>
              <a:t>[name]</a:t>
            </a:r>
          </a:p>
        </p:txBody>
      </p:sp>
      <p:sp>
        <p:nvSpPr>
          <p:cNvPr id="49" name="Text Placeholder 3"/>
          <p:cNvSpPr>
            <a:spLocks noGrp="1"/>
          </p:cNvSpPr>
          <p:nvPr>
            <p:ph type="body" sz="quarter" idx="47" hasCustomPrompt="1"/>
          </p:nvPr>
        </p:nvSpPr>
        <p:spPr bwMode="gray">
          <a:xfrm>
            <a:off x="8113184" y="4101725"/>
            <a:ext cx="3648405" cy="768000"/>
          </a:xfrm>
        </p:spPr>
        <p:txBody>
          <a:bodyPr tIns="0" bIns="36000" anchor="b" anchorCtr="0"/>
          <a:lstStyle>
            <a:lvl1pPr marL="0" indent="0">
              <a:spcBef>
                <a:spcPts val="0"/>
              </a:spcBef>
              <a:spcAft>
                <a:spcPts val="0"/>
              </a:spcAft>
              <a:buFontTx/>
              <a:buNone/>
              <a:defRPr sz="1867">
                <a:solidFill>
                  <a:schemeClr val="tx2"/>
                </a:solidFill>
              </a:defRPr>
            </a:lvl1pPr>
            <a:lvl2pPr marL="0" indent="0">
              <a:spcBef>
                <a:spcPts val="0"/>
              </a:spcBef>
              <a:spcAft>
                <a:spcPts val="0"/>
              </a:spcAft>
              <a:buNone/>
              <a:defRPr sz="1867">
                <a:solidFill>
                  <a:schemeClr val="tx2"/>
                </a:solidFill>
              </a:defRPr>
            </a:lvl2pPr>
            <a:lvl3pPr marL="0" indent="0" algn="l">
              <a:spcBef>
                <a:spcPts val="0"/>
              </a:spcBef>
              <a:spcAft>
                <a:spcPts val="0"/>
              </a:spcAft>
              <a:buFontTx/>
              <a:buNone/>
              <a:tabLst>
                <a:tab pos="840296" algn="l"/>
              </a:tabLst>
              <a:defRPr sz="1867">
                <a:solidFill>
                  <a:schemeClr val="tx2"/>
                </a:solidFill>
              </a:defRPr>
            </a:lvl3pPr>
            <a:lvl4pPr marL="0" indent="0" algn="l">
              <a:spcBef>
                <a:spcPts val="0"/>
              </a:spcBef>
              <a:spcAft>
                <a:spcPts val="0"/>
              </a:spcAft>
              <a:buFontTx/>
              <a:buNone/>
              <a:defRPr sz="1867">
                <a:solidFill>
                  <a:schemeClr val="tx2"/>
                </a:solidFill>
              </a:defRPr>
            </a:lvl4pPr>
            <a:lvl5pPr marL="0" indent="0" algn="l">
              <a:spcBef>
                <a:spcPts val="0"/>
              </a:spcBef>
              <a:spcAft>
                <a:spcPts val="0"/>
              </a:spcAft>
              <a:buFontTx/>
              <a:buNone/>
              <a:defRPr sz="1867" b="0">
                <a:solidFill>
                  <a:schemeClr val="tx2"/>
                </a:solidFill>
              </a:defRPr>
            </a:lvl5pPr>
            <a:lvl6pPr marL="0" indent="0" algn="l">
              <a:spcBef>
                <a:spcPts val="0"/>
              </a:spcBef>
              <a:spcAft>
                <a:spcPts val="0"/>
              </a:spcAft>
              <a:buFontTx/>
              <a:buNone/>
              <a:defRPr sz="1867">
                <a:solidFill>
                  <a:schemeClr val="tx2"/>
                </a:solidFill>
              </a:defRPr>
            </a:lvl6pPr>
            <a:lvl7pPr marL="0" indent="0" algn="l">
              <a:spcBef>
                <a:spcPts val="0"/>
              </a:spcBef>
              <a:spcAft>
                <a:spcPts val="0"/>
              </a:spcAft>
              <a:buFontTx/>
              <a:buNone/>
              <a:defRPr sz="1867">
                <a:solidFill>
                  <a:schemeClr val="tx2"/>
                </a:solidFill>
              </a:defRPr>
            </a:lvl7pPr>
            <a:lvl8pPr marL="0" indent="0" algn="l">
              <a:spcBef>
                <a:spcPts val="0"/>
              </a:spcBef>
              <a:spcAft>
                <a:spcPts val="0"/>
              </a:spcAft>
              <a:buFontTx/>
              <a:buNone/>
              <a:defRPr sz="1867"/>
            </a:lvl8pPr>
            <a:lvl9pPr marL="0" indent="0" algn="l">
              <a:spcBef>
                <a:spcPts val="0"/>
              </a:spcBef>
              <a:spcAft>
                <a:spcPts val="0"/>
              </a:spcAft>
              <a:buFontTx/>
              <a:buNone/>
              <a:defRPr sz="1867">
                <a:solidFill>
                  <a:schemeClr val="tx2"/>
                </a:solidFill>
              </a:defRPr>
            </a:lvl9pPr>
          </a:lstStyle>
          <a:p>
            <a:pPr lvl="0"/>
            <a:r>
              <a:rPr lang="en-US" dirty="0"/>
              <a:t>[name]</a:t>
            </a:r>
          </a:p>
        </p:txBody>
      </p:sp>
    </p:spTree>
    <p:extLst>
      <p:ext uri="{BB962C8B-B14F-4D97-AF65-F5344CB8AC3E}">
        <p14:creationId xmlns:p14="http://schemas.microsoft.com/office/powerpoint/2010/main" val="1147033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7"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0" y="0"/>
            <a:ext cx="12192000" cy="6858000"/>
          </a:xfrm>
          <a:prstGeom prst="rect">
            <a:avLst/>
          </a:prstGeom>
          <a:noFill/>
          <a:ln>
            <a:noFill/>
          </a:ln>
        </p:spPr>
      </p:pic>
      <p:sp>
        <p:nvSpPr>
          <p:cNvPr id="3" name="Title 2"/>
          <p:cNvSpPr>
            <a:spLocks noGrp="1"/>
          </p:cNvSpPr>
          <p:nvPr>
            <p:ph type="title" hasCustomPrompt="1"/>
          </p:nvPr>
        </p:nvSpPr>
        <p:spPr bwMode="gray">
          <a:xfrm>
            <a:off x="431214" y="1316567"/>
            <a:ext cx="11329573" cy="2592917"/>
          </a:xfrm>
        </p:spPr>
        <p:txBody>
          <a:bodyPr anchor="b"/>
          <a:lstStyle>
            <a:lvl1pPr>
              <a:defRPr sz="4800" cap="none" baseline="0">
                <a:solidFill>
                  <a:schemeClr val="bg1"/>
                </a:solidFill>
                <a:latin typeface="Arial" pitchFamily="34" charset="0"/>
              </a:defRPr>
            </a:lvl1pPr>
          </a:lstStyle>
          <a:p>
            <a:r>
              <a:rPr lang="en-US" dirty="0"/>
              <a:t>Thank you</a:t>
            </a:r>
          </a:p>
        </p:txBody>
      </p:sp>
      <p:sp>
        <p:nvSpPr>
          <p:cNvPr id="8" name="Text Placeholder 5"/>
          <p:cNvSpPr>
            <a:spLocks noGrp="1"/>
          </p:cNvSpPr>
          <p:nvPr>
            <p:ph type="body" sz="quarter" idx="10" hasCustomPrompt="1"/>
          </p:nvPr>
        </p:nvSpPr>
        <p:spPr bwMode="gray">
          <a:xfrm>
            <a:off x="431371" y="6309408"/>
            <a:ext cx="11329259" cy="288032"/>
          </a:xfrm>
        </p:spPr>
        <p:txBody>
          <a:bodyPr anchor="b"/>
          <a:lstStyle>
            <a:lvl1pPr marL="0" indent="0">
              <a:spcBef>
                <a:spcPts val="0"/>
              </a:spcBef>
              <a:spcAft>
                <a:spcPts val="0"/>
              </a:spcAft>
              <a:buFontTx/>
              <a:buNone/>
              <a:defRPr sz="1600" baseline="0">
                <a:solidFill>
                  <a:schemeClr val="bg1"/>
                </a:solidFill>
              </a:defRPr>
            </a:lvl1pPr>
            <a:lvl2pPr marL="0" indent="0">
              <a:spcBef>
                <a:spcPts val="0"/>
              </a:spcBef>
              <a:spcAft>
                <a:spcPts val="0"/>
              </a:spcAft>
              <a:buFontTx/>
              <a:buNone/>
              <a:defRPr sz="1600">
                <a:solidFill>
                  <a:schemeClr val="bg1"/>
                </a:solidFill>
              </a:defRPr>
            </a:lvl2pPr>
            <a:lvl3pPr marL="0" indent="0">
              <a:spcBef>
                <a:spcPts val="0"/>
              </a:spcBef>
              <a:spcAft>
                <a:spcPts val="0"/>
              </a:spcAft>
              <a:buFontTx/>
              <a:buNone/>
              <a:defRPr sz="1600">
                <a:solidFill>
                  <a:schemeClr val="bg1"/>
                </a:solidFill>
              </a:defRPr>
            </a:lvl3pPr>
            <a:lvl4pPr marL="0" indent="0">
              <a:spcBef>
                <a:spcPts val="0"/>
              </a:spcBef>
              <a:spcAft>
                <a:spcPts val="0"/>
              </a:spcAft>
              <a:buFontTx/>
              <a:buNone/>
              <a:defRPr sz="1600">
                <a:solidFill>
                  <a:schemeClr val="bg1"/>
                </a:solidFill>
              </a:defRPr>
            </a:lvl4pPr>
            <a:lvl5pPr marL="0" indent="0">
              <a:spcBef>
                <a:spcPts val="0"/>
              </a:spcBef>
              <a:spcAft>
                <a:spcPts val="0"/>
              </a:spcAft>
              <a:buFontTx/>
              <a:buNone/>
              <a:defRPr sz="1600">
                <a:solidFill>
                  <a:schemeClr val="bg1"/>
                </a:solidFill>
              </a:defRPr>
            </a:lvl5pPr>
            <a:lvl6pPr marL="0" indent="0">
              <a:spcBef>
                <a:spcPts val="0"/>
              </a:spcBef>
              <a:spcAft>
                <a:spcPts val="0"/>
              </a:spcAft>
              <a:buFontTx/>
              <a:buNone/>
              <a:defRPr sz="1600">
                <a:solidFill>
                  <a:schemeClr val="bg1"/>
                </a:solidFill>
              </a:defRPr>
            </a:lvl6pPr>
            <a:lvl7pPr marL="0" indent="0">
              <a:spcBef>
                <a:spcPts val="0"/>
              </a:spcBef>
              <a:spcAft>
                <a:spcPts val="0"/>
              </a:spcAft>
              <a:buFontTx/>
              <a:buNone/>
              <a:defRPr sz="1600">
                <a:solidFill>
                  <a:schemeClr val="bg1"/>
                </a:solidFill>
              </a:defRPr>
            </a:lvl7pPr>
            <a:lvl8pPr marL="0" indent="0">
              <a:spcBef>
                <a:spcPts val="0"/>
              </a:spcBef>
              <a:spcAft>
                <a:spcPts val="0"/>
              </a:spcAft>
              <a:buFontTx/>
              <a:buNone/>
              <a:defRPr sz="1600">
                <a:solidFill>
                  <a:schemeClr val="bg1"/>
                </a:solidFill>
              </a:defRPr>
            </a:lvl8pPr>
            <a:lvl9pPr marL="0" indent="0">
              <a:spcBef>
                <a:spcPts val="0"/>
              </a:spcBef>
              <a:spcAft>
                <a:spcPts val="0"/>
              </a:spcAft>
              <a:buFontTx/>
              <a:buNone/>
              <a:defRPr sz="1600">
                <a:solidFill>
                  <a:schemeClr val="bg1"/>
                </a:solidFill>
              </a:defRPr>
            </a:lvl9pPr>
          </a:lstStyle>
          <a:p>
            <a:pPr lvl="0"/>
            <a:r>
              <a:rPr lang="en-US" noProof="0" dirty="0"/>
              <a:t>Click to add additional text, e.g. author, location, date</a:t>
            </a:r>
          </a:p>
        </p:txBody>
      </p:sp>
    </p:spTree>
    <p:extLst>
      <p:ext uri="{BB962C8B-B14F-4D97-AF65-F5344CB8AC3E}">
        <p14:creationId xmlns:p14="http://schemas.microsoft.com/office/powerpoint/2010/main" val="1882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bwMode="gray">
          <a:xfrm>
            <a:off x="431213" y="1316707"/>
            <a:ext cx="11328987" cy="5280943"/>
          </a:xfrm>
        </p:spPr>
        <p:txBody>
          <a:bodyPr/>
          <a:lstStyle/>
          <a:p>
            <a:r>
              <a:rPr lang="en-US"/>
              <a:t>Click to the symbol to add a picture</a:t>
            </a:r>
          </a:p>
        </p:txBody>
      </p:sp>
      <p:sp>
        <p:nvSpPr>
          <p:cNvPr id="2" name="Title 1"/>
          <p:cNvSpPr>
            <a:spLocks noGrp="1"/>
          </p:cNvSpPr>
          <p:nvPr>
            <p:ph type="ctrTitle" hasCustomPrompt="1"/>
          </p:nvPr>
        </p:nvSpPr>
        <p:spPr bwMode="gray">
          <a:xfrm>
            <a:off x="623240" y="2372785"/>
            <a:ext cx="10945520" cy="1344257"/>
          </a:xfrm>
        </p:spPr>
        <p:txBody>
          <a:bodyPr anchor="b"/>
          <a:lstStyle>
            <a:lvl1pPr>
              <a:defRPr sz="4800" cap="none" baseline="0">
                <a:solidFill>
                  <a:schemeClr val="tx2"/>
                </a:solidFill>
              </a:defRPr>
            </a:lvl1pPr>
          </a:lstStyle>
          <a:p>
            <a:r>
              <a:rPr lang="en-US" dirty="0"/>
              <a:t>Click to add title of presentation</a:t>
            </a:r>
          </a:p>
        </p:txBody>
      </p:sp>
      <p:sp>
        <p:nvSpPr>
          <p:cNvPr id="3" name="Subtitle 2"/>
          <p:cNvSpPr>
            <a:spLocks noGrp="1"/>
          </p:cNvSpPr>
          <p:nvPr>
            <p:ph type="subTitle" idx="1" hasCustomPrompt="1"/>
          </p:nvPr>
        </p:nvSpPr>
        <p:spPr bwMode="gray">
          <a:xfrm>
            <a:off x="622495" y="3813054"/>
            <a:ext cx="10946245" cy="1536213"/>
          </a:xfrm>
        </p:spPr>
        <p:txBody>
          <a:bodyPr/>
          <a:lstStyle>
            <a:lvl1pPr marL="0" indent="0" algn="l">
              <a:spcBef>
                <a:spcPts val="800"/>
              </a:spcBef>
              <a:spcAft>
                <a:spcPts val="0"/>
              </a:spcAft>
              <a:buNone/>
              <a:defRPr sz="2667">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bg1"/>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
        <p:nvSpPr>
          <p:cNvPr id="7" name="Rechteck 6"/>
          <p:cNvSpPr/>
          <p:nvPr/>
        </p:nvSpPr>
        <p:spPr bwMode="gray">
          <a:xfrm>
            <a:off x="0" y="6570171"/>
            <a:ext cx="12192000" cy="2878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8" name="Text Placeholder 10"/>
          <p:cNvSpPr>
            <a:spLocks noGrp="1"/>
          </p:cNvSpPr>
          <p:nvPr>
            <p:ph type="body" sz="quarter" idx="10" hasCustomPrompt="1"/>
          </p:nvPr>
        </p:nvSpPr>
        <p:spPr bwMode="gray">
          <a:xfrm>
            <a:off x="623241" y="6117373"/>
            <a:ext cx="10945520" cy="288000"/>
          </a:xfrm>
        </p:spPr>
        <p:txBody>
          <a:bodyPr tIns="0" anchor="b" anchorCtr="0"/>
          <a:lstStyle>
            <a:lvl1pPr marL="0" indent="0">
              <a:lnSpc>
                <a:spcPct val="100000"/>
              </a:lnSpc>
              <a:spcBef>
                <a:spcPts val="0"/>
              </a:spcBef>
              <a:spcAft>
                <a:spcPts val="0"/>
              </a:spcAft>
              <a:buFontTx/>
              <a:buNone/>
              <a:defRPr sz="1600">
                <a:solidFill>
                  <a:schemeClr val="tx2"/>
                </a:solidFill>
              </a:defRPr>
            </a:lvl1pPr>
            <a:lvl2pPr marL="0" indent="0">
              <a:lnSpc>
                <a:spcPct val="100000"/>
              </a:lnSpc>
              <a:spcBef>
                <a:spcPts val="0"/>
              </a:spcBef>
              <a:spcAft>
                <a:spcPts val="0"/>
              </a:spcAft>
              <a:buFontTx/>
              <a:buNone/>
              <a:defRPr sz="1600">
                <a:solidFill>
                  <a:schemeClr val="tx2"/>
                </a:solidFill>
              </a:defRPr>
            </a:lvl2pPr>
            <a:lvl3pPr marL="0" indent="0">
              <a:lnSpc>
                <a:spcPct val="100000"/>
              </a:lnSpc>
              <a:spcBef>
                <a:spcPts val="0"/>
              </a:spcBef>
              <a:spcAft>
                <a:spcPts val="0"/>
              </a:spcAft>
              <a:buFontTx/>
              <a:buNone/>
              <a:defRPr sz="1600">
                <a:solidFill>
                  <a:schemeClr val="tx2"/>
                </a:solidFill>
              </a:defRPr>
            </a:lvl3pPr>
            <a:lvl4pPr marL="0" indent="0">
              <a:lnSpc>
                <a:spcPct val="100000"/>
              </a:lnSpc>
              <a:spcBef>
                <a:spcPts val="0"/>
              </a:spcBef>
              <a:spcAft>
                <a:spcPts val="0"/>
              </a:spcAft>
              <a:buFontTx/>
              <a:buNone/>
              <a:defRPr sz="1600">
                <a:solidFill>
                  <a:schemeClr val="tx2"/>
                </a:solidFill>
              </a:defRPr>
            </a:lvl4pPr>
            <a:lvl5pPr marL="0" indent="0">
              <a:lnSpc>
                <a:spcPct val="100000"/>
              </a:lnSpc>
              <a:spcBef>
                <a:spcPts val="0"/>
              </a:spcBef>
              <a:spcAft>
                <a:spcPts val="0"/>
              </a:spcAft>
              <a:buFontTx/>
              <a:buNone/>
              <a:defRPr sz="1600">
                <a:solidFill>
                  <a:schemeClr val="tx2"/>
                </a:solidFill>
              </a:defRPr>
            </a:lvl5pPr>
            <a:lvl6pPr marL="0" indent="0">
              <a:lnSpc>
                <a:spcPct val="100000"/>
              </a:lnSpc>
              <a:spcBef>
                <a:spcPts val="0"/>
              </a:spcBef>
              <a:spcAft>
                <a:spcPts val="0"/>
              </a:spcAft>
              <a:buFontTx/>
              <a:buNone/>
              <a:defRPr sz="1600">
                <a:solidFill>
                  <a:schemeClr val="tx2"/>
                </a:solidFill>
              </a:defRPr>
            </a:lvl6pPr>
            <a:lvl7pPr marL="0" indent="0">
              <a:lnSpc>
                <a:spcPct val="100000"/>
              </a:lnSpc>
              <a:spcBef>
                <a:spcPts val="0"/>
              </a:spcBef>
              <a:spcAft>
                <a:spcPts val="0"/>
              </a:spcAft>
              <a:buFontTx/>
              <a:buNone/>
              <a:defRPr sz="1600">
                <a:solidFill>
                  <a:schemeClr val="tx2"/>
                </a:solidFill>
              </a:defRPr>
            </a:lvl7pPr>
            <a:lvl8pPr marL="0" indent="0">
              <a:lnSpc>
                <a:spcPct val="100000"/>
              </a:lnSpc>
              <a:spcBef>
                <a:spcPts val="0"/>
              </a:spcBef>
              <a:spcAft>
                <a:spcPts val="0"/>
              </a:spcAft>
              <a:buFontTx/>
              <a:buNone/>
              <a:defRPr sz="1600">
                <a:solidFill>
                  <a:schemeClr val="bg1"/>
                </a:solidFill>
              </a:defRPr>
            </a:lvl8pPr>
            <a:lvl9pPr marL="0" indent="0">
              <a:lnSpc>
                <a:spcPct val="100000"/>
              </a:lnSpc>
              <a:spcBef>
                <a:spcPts val="0"/>
              </a:spcBef>
              <a:spcAft>
                <a:spcPts val="0"/>
              </a:spcAft>
              <a:buFontTx/>
              <a:buNone/>
              <a:defRPr sz="1600">
                <a:solidFill>
                  <a:schemeClr val="tx2"/>
                </a:solidFill>
              </a:defRPr>
            </a:lvl9pPr>
          </a:lstStyle>
          <a:p>
            <a:pPr lvl="0"/>
            <a:r>
              <a:rPr lang="en-US" noProof="0" dirty="0"/>
              <a:t>Click to add additional text, e.g. author, location, date</a:t>
            </a:r>
          </a:p>
        </p:txBody>
      </p:sp>
    </p:spTree>
    <p:extLst>
      <p:ext uri="{BB962C8B-B14F-4D97-AF65-F5344CB8AC3E}">
        <p14:creationId xmlns:p14="http://schemas.microsoft.com/office/powerpoint/2010/main" val="3260334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our Contacts with Pictures">
    <p:spTree>
      <p:nvGrpSpPr>
        <p:cNvPr id="1" name=""/>
        <p:cNvGrpSpPr/>
        <p:nvPr/>
      </p:nvGrpSpPr>
      <p:grpSpPr>
        <a:xfrm>
          <a:off x="0" y="0"/>
          <a:ext cx="0" cy="0"/>
          <a:chOff x="0" y="0"/>
          <a:chExt cx="0" cy="0"/>
        </a:xfrm>
      </p:grpSpPr>
      <p:sp>
        <p:nvSpPr>
          <p:cNvPr id="44" name="Picture Placeholder 4"/>
          <p:cNvSpPr>
            <a:spLocks noGrp="1"/>
          </p:cNvSpPr>
          <p:nvPr>
            <p:ph type="pic" sz="quarter" idx="26" hasCustomPrompt="1"/>
          </p:nvPr>
        </p:nvSpPr>
        <p:spPr bwMode="gray">
          <a:xfrm>
            <a:off x="431800" y="2205038"/>
            <a:ext cx="1727200" cy="2016050"/>
          </a:xfrm>
        </p:spPr>
        <p:txBody>
          <a:bodyPr/>
          <a:lstStyle>
            <a:lvl1pPr marL="0" indent="0">
              <a:buNone/>
              <a:defRPr>
                <a:latin typeface="Arial" pitchFamily="34" charset="0"/>
              </a:defRPr>
            </a:lvl1pPr>
          </a:lstStyle>
          <a:p>
            <a:r>
              <a:rPr lang="de-DE" dirty="0"/>
              <a:t>Picture</a:t>
            </a:r>
            <a:endParaRPr lang="en-US" dirty="0"/>
          </a:p>
        </p:txBody>
      </p:sp>
      <p:sp>
        <p:nvSpPr>
          <p:cNvPr id="45" name="Picture Placeholder 4"/>
          <p:cNvSpPr>
            <a:spLocks noGrp="1"/>
          </p:cNvSpPr>
          <p:nvPr>
            <p:ph type="pic" sz="quarter" idx="27" hasCustomPrompt="1"/>
          </p:nvPr>
        </p:nvSpPr>
        <p:spPr bwMode="gray">
          <a:xfrm>
            <a:off x="6193367" y="2205038"/>
            <a:ext cx="1727200" cy="2016050"/>
          </a:xfrm>
        </p:spPr>
        <p:txBody>
          <a:bodyPr/>
          <a:lstStyle>
            <a:lvl1pPr marL="0" indent="0">
              <a:buNone/>
              <a:defRPr>
                <a:latin typeface="Arial" pitchFamily="34" charset="0"/>
              </a:defRPr>
            </a:lvl1pPr>
          </a:lstStyle>
          <a:p>
            <a:r>
              <a:rPr lang="de-DE" dirty="0"/>
              <a:t>Picture</a:t>
            </a:r>
            <a:endParaRPr lang="en-US" dirty="0"/>
          </a:p>
        </p:txBody>
      </p:sp>
      <p:sp>
        <p:nvSpPr>
          <p:cNvPr id="46" name="Text Placeholder 3"/>
          <p:cNvSpPr>
            <a:spLocks noGrp="1"/>
          </p:cNvSpPr>
          <p:nvPr>
            <p:ph type="body" sz="quarter" idx="28" hasCustomPrompt="1"/>
          </p:nvPr>
        </p:nvSpPr>
        <p:spPr bwMode="gray">
          <a:xfrm>
            <a:off x="2351479" y="3573017"/>
            <a:ext cx="3649271" cy="216023"/>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0"/>
            <a:r>
              <a:rPr lang="en-US" dirty="0"/>
              <a:t>[phone number]</a:t>
            </a:r>
          </a:p>
        </p:txBody>
      </p:sp>
      <p:sp>
        <p:nvSpPr>
          <p:cNvPr id="47" name="Text Placeholder 3"/>
          <p:cNvSpPr>
            <a:spLocks noGrp="1"/>
          </p:cNvSpPr>
          <p:nvPr>
            <p:ph type="body" sz="quarter" idx="29" hasCustomPrompt="1"/>
          </p:nvPr>
        </p:nvSpPr>
        <p:spPr bwMode="gray">
          <a:xfrm>
            <a:off x="2351584" y="3140968"/>
            <a:ext cx="364916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48" name="Text Placeholder 3"/>
          <p:cNvSpPr>
            <a:spLocks noGrp="1"/>
          </p:cNvSpPr>
          <p:nvPr>
            <p:ph type="body" sz="quarter" idx="30" hasCustomPrompt="1"/>
          </p:nvPr>
        </p:nvSpPr>
        <p:spPr bwMode="gray">
          <a:xfrm>
            <a:off x="2351584" y="2205039"/>
            <a:ext cx="3648405" cy="935931"/>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49" name="Text Placeholder 3"/>
          <p:cNvSpPr>
            <a:spLocks noGrp="1"/>
          </p:cNvSpPr>
          <p:nvPr>
            <p:ph type="body" sz="quarter" idx="31" hasCustomPrompt="1"/>
          </p:nvPr>
        </p:nvSpPr>
        <p:spPr bwMode="gray">
          <a:xfrm>
            <a:off x="2351583" y="3789040"/>
            <a:ext cx="3649167"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50" name="Text Placeholder 3"/>
          <p:cNvSpPr>
            <a:spLocks noGrp="1"/>
          </p:cNvSpPr>
          <p:nvPr>
            <p:ph type="body" sz="quarter" idx="32" hasCustomPrompt="1"/>
          </p:nvPr>
        </p:nvSpPr>
        <p:spPr bwMode="gray">
          <a:xfrm>
            <a:off x="2351690" y="4005064"/>
            <a:ext cx="3648301"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51" name="Text Placeholder 3"/>
          <p:cNvSpPr>
            <a:spLocks noGrp="1"/>
          </p:cNvSpPr>
          <p:nvPr>
            <p:ph type="body" sz="quarter" idx="33" hasCustomPrompt="1"/>
          </p:nvPr>
        </p:nvSpPr>
        <p:spPr bwMode="gray">
          <a:xfrm>
            <a:off x="8112224" y="3573017"/>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[phone number]</a:t>
            </a:r>
          </a:p>
        </p:txBody>
      </p:sp>
      <p:sp>
        <p:nvSpPr>
          <p:cNvPr id="52" name="Text Placeholder 3"/>
          <p:cNvSpPr>
            <a:spLocks noGrp="1"/>
          </p:cNvSpPr>
          <p:nvPr>
            <p:ph type="body" sz="quarter" idx="34" hasCustomPrompt="1"/>
          </p:nvPr>
        </p:nvSpPr>
        <p:spPr bwMode="gray">
          <a:xfrm>
            <a:off x="8112224" y="3140969"/>
            <a:ext cx="3648405" cy="21676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53" name="Text Placeholder 3"/>
          <p:cNvSpPr>
            <a:spLocks noGrp="1"/>
          </p:cNvSpPr>
          <p:nvPr>
            <p:ph type="body" sz="quarter" idx="35" hasCustomPrompt="1"/>
          </p:nvPr>
        </p:nvSpPr>
        <p:spPr bwMode="gray">
          <a:xfrm>
            <a:off x="8112224" y="2205039"/>
            <a:ext cx="3648405" cy="935931"/>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54" name="Text Placeholder 3"/>
          <p:cNvSpPr>
            <a:spLocks noGrp="1"/>
          </p:cNvSpPr>
          <p:nvPr>
            <p:ph type="body" sz="quarter" idx="36" hasCustomPrompt="1"/>
          </p:nvPr>
        </p:nvSpPr>
        <p:spPr bwMode="gray">
          <a:xfrm>
            <a:off x="8112224" y="3789040"/>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55" name="Text Placeholder 3"/>
          <p:cNvSpPr>
            <a:spLocks noGrp="1"/>
          </p:cNvSpPr>
          <p:nvPr>
            <p:ph type="body" sz="quarter" idx="37" hasCustomPrompt="1"/>
          </p:nvPr>
        </p:nvSpPr>
        <p:spPr bwMode="gray">
          <a:xfrm>
            <a:off x="8112224" y="4005064"/>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56" name="Picture Placeholder 4"/>
          <p:cNvSpPr>
            <a:spLocks noGrp="1"/>
          </p:cNvSpPr>
          <p:nvPr>
            <p:ph type="pic" sz="quarter" idx="38" hasCustomPrompt="1"/>
          </p:nvPr>
        </p:nvSpPr>
        <p:spPr bwMode="gray">
          <a:xfrm>
            <a:off x="431371" y="4365626"/>
            <a:ext cx="1727200" cy="2015703"/>
          </a:xfrm>
        </p:spPr>
        <p:txBody>
          <a:bodyPr/>
          <a:lstStyle>
            <a:lvl1pPr marL="0" indent="0">
              <a:buNone/>
              <a:defRPr>
                <a:latin typeface="Arial" pitchFamily="34" charset="0"/>
              </a:defRPr>
            </a:lvl1pPr>
          </a:lstStyle>
          <a:p>
            <a:r>
              <a:rPr lang="de-DE" dirty="0"/>
              <a:t>Picture</a:t>
            </a:r>
            <a:endParaRPr lang="en-US" dirty="0"/>
          </a:p>
        </p:txBody>
      </p:sp>
      <p:sp>
        <p:nvSpPr>
          <p:cNvPr id="57" name="Picture Placeholder 4"/>
          <p:cNvSpPr>
            <a:spLocks noGrp="1"/>
          </p:cNvSpPr>
          <p:nvPr>
            <p:ph type="pic" sz="quarter" idx="39" hasCustomPrompt="1"/>
          </p:nvPr>
        </p:nvSpPr>
        <p:spPr bwMode="gray">
          <a:xfrm>
            <a:off x="6192937" y="4365626"/>
            <a:ext cx="1727200" cy="2015703"/>
          </a:xfrm>
        </p:spPr>
        <p:txBody>
          <a:bodyPr/>
          <a:lstStyle>
            <a:lvl1pPr marL="0" indent="0">
              <a:buNone/>
              <a:defRPr>
                <a:latin typeface="Arial" pitchFamily="34" charset="0"/>
              </a:defRPr>
            </a:lvl1pPr>
          </a:lstStyle>
          <a:p>
            <a:r>
              <a:rPr lang="de-DE" dirty="0"/>
              <a:t>Picture</a:t>
            </a:r>
            <a:endParaRPr lang="en-US" dirty="0"/>
          </a:p>
        </p:txBody>
      </p:sp>
      <p:sp>
        <p:nvSpPr>
          <p:cNvPr id="58" name="Text Placeholder 3"/>
          <p:cNvSpPr>
            <a:spLocks noGrp="1"/>
          </p:cNvSpPr>
          <p:nvPr>
            <p:ph type="body" sz="quarter" idx="40" hasCustomPrompt="1"/>
          </p:nvPr>
        </p:nvSpPr>
        <p:spPr bwMode="gray">
          <a:xfrm>
            <a:off x="2351584" y="5733734"/>
            <a:ext cx="364916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[phone number]</a:t>
            </a:r>
          </a:p>
        </p:txBody>
      </p:sp>
      <p:sp>
        <p:nvSpPr>
          <p:cNvPr id="59" name="Text Placeholder 3"/>
          <p:cNvSpPr>
            <a:spLocks noGrp="1"/>
          </p:cNvSpPr>
          <p:nvPr>
            <p:ph type="body" sz="quarter" idx="41" hasCustomPrompt="1"/>
          </p:nvPr>
        </p:nvSpPr>
        <p:spPr bwMode="gray">
          <a:xfrm>
            <a:off x="2351584" y="5301209"/>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60" name="Text Placeholder 3"/>
          <p:cNvSpPr>
            <a:spLocks noGrp="1"/>
          </p:cNvSpPr>
          <p:nvPr>
            <p:ph type="body" sz="quarter" idx="42" hasCustomPrompt="1"/>
          </p:nvPr>
        </p:nvSpPr>
        <p:spPr bwMode="gray">
          <a:xfrm>
            <a:off x="2351584" y="4365625"/>
            <a:ext cx="3648405" cy="935584"/>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61" name="Text Placeholder 3"/>
          <p:cNvSpPr>
            <a:spLocks noGrp="1"/>
          </p:cNvSpPr>
          <p:nvPr>
            <p:ph type="body" sz="quarter" idx="43" hasCustomPrompt="1"/>
          </p:nvPr>
        </p:nvSpPr>
        <p:spPr bwMode="gray">
          <a:xfrm>
            <a:off x="2351584" y="5949237"/>
            <a:ext cx="364916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62" name="Text Placeholder 3"/>
          <p:cNvSpPr>
            <a:spLocks noGrp="1"/>
          </p:cNvSpPr>
          <p:nvPr>
            <p:ph type="body" sz="quarter" idx="44" hasCustomPrompt="1"/>
          </p:nvPr>
        </p:nvSpPr>
        <p:spPr bwMode="gray">
          <a:xfrm>
            <a:off x="2351584" y="6164740"/>
            <a:ext cx="364916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63" name="Text Placeholder 3"/>
          <p:cNvSpPr>
            <a:spLocks noGrp="1"/>
          </p:cNvSpPr>
          <p:nvPr>
            <p:ph type="body" sz="quarter" idx="45" hasCustomPrompt="1"/>
          </p:nvPr>
        </p:nvSpPr>
        <p:spPr bwMode="gray">
          <a:xfrm>
            <a:off x="8112224" y="5733744"/>
            <a:ext cx="364840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[phone number]</a:t>
            </a:r>
          </a:p>
        </p:txBody>
      </p:sp>
      <p:sp>
        <p:nvSpPr>
          <p:cNvPr id="64" name="Text Placeholder 3"/>
          <p:cNvSpPr>
            <a:spLocks noGrp="1"/>
          </p:cNvSpPr>
          <p:nvPr>
            <p:ph type="body" sz="quarter" idx="46" hasCustomPrompt="1"/>
          </p:nvPr>
        </p:nvSpPr>
        <p:spPr bwMode="gray">
          <a:xfrm>
            <a:off x="8112224" y="5301209"/>
            <a:ext cx="3648405" cy="216024"/>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[title]</a:t>
            </a:r>
          </a:p>
        </p:txBody>
      </p:sp>
      <p:sp>
        <p:nvSpPr>
          <p:cNvPr id="65" name="Text Placeholder 3"/>
          <p:cNvSpPr>
            <a:spLocks noGrp="1"/>
          </p:cNvSpPr>
          <p:nvPr>
            <p:ph type="body" sz="quarter" idx="47" hasCustomPrompt="1"/>
          </p:nvPr>
        </p:nvSpPr>
        <p:spPr bwMode="gray">
          <a:xfrm>
            <a:off x="8112224" y="4365625"/>
            <a:ext cx="3648405" cy="935584"/>
          </a:xfrm>
        </p:spPr>
        <p:txBody>
          <a:bodyPr tIns="0" anchor="b" anchorCtr="0"/>
          <a:lstStyle>
            <a:lvl1pPr marL="0" indent="0">
              <a:spcBef>
                <a:spcPts val="0"/>
              </a:spcBef>
              <a:spcAft>
                <a:spcPts val="0"/>
              </a:spcAft>
              <a:buFontTx/>
              <a:buNone/>
              <a:defRPr sz="1400">
                <a:latin typeface="Arial" pitchFamily="34" charset="0"/>
              </a:defRPr>
            </a:lvl1pPr>
            <a:lvl2pPr marL="0" indent="0">
              <a:spcBef>
                <a:spcPts val="0"/>
              </a:spcBef>
              <a:spcAft>
                <a:spcPts val="0"/>
              </a:spcAft>
              <a:buNone/>
              <a:defRPr sz="1400"/>
            </a:lvl2pPr>
            <a:lvl3pPr marL="0" indent="0" algn="l">
              <a:spcBef>
                <a:spcPts val="0"/>
              </a:spcBef>
              <a:spcAft>
                <a:spcPts val="0"/>
              </a:spcAft>
              <a:buFontTx/>
              <a:buNone/>
              <a:tabLst>
                <a:tab pos="630238" algn="l"/>
              </a:tabLst>
              <a:defRPr sz="1400"/>
            </a:lvl3pPr>
            <a:lvl4pPr marL="0" indent="0" algn="l">
              <a:spcBef>
                <a:spcPts val="0"/>
              </a:spcBef>
              <a:spcAft>
                <a:spcPts val="0"/>
              </a:spcAft>
              <a:buFontTx/>
              <a:buNone/>
              <a:defRPr sz="1400">
                <a:solidFill>
                  <a:schemeClr val="tx1"/>
                </a:solidFill>
              </a:defRPr>
            </a:lvl4pPr>
            <a:lvl5pPr marL="0" indent="0" algn="l">
              <a:spcBef>
                <a:spcPts val="0"/>
              </a:spcBef>
              <a:spcAft>
                <a:spcPts val="0"/>
              </a:spcAft>
              <a:buFontTx/>
              <a:buNone/>
              <a:defRPr sz="1400" b="0"/>
            </a:lvl5pPr>
            <a:lvl6pPr marL="0" indent="0" algn="l">
              <a:spcBef>
                <a:spcPts val="0"/>
              </a:spcBef>
              <a:spcAft>
                <a:spcPts val="0"/>
              </a:spcAft>
              <a:buFontTx/>
              <a:buNone/>
              <a:defRPr sz="1400"/>
            </a:lvl6pPr>
            <a:lvl7pPr marL="0" indent="0" algn="l">
              <a:spcBef>
                <a:spcPts val="0"/>
              </a:spcBef>
              <a:spcAft>
                <a:spcPts val="0"/>
              </a:spcAft>
              <a:buFontTx/>
              <a:buNone/>
              <a:defRPr sz="1400"/>
            </a:lvl7pPr>
            <a:lvl8pPr marL="0" indent="0" algn="l">
              <a:spcBef>
                <a:spcPts val="0"/>
              </a:spcBef>
              <a:spcAft>
                <a:spcPts val="0"/>
              </a:spcAft>
              <a:buFontTx/>
              <a:buNone/>
              <a:defRPr sz="1400"/>
            </a:lvl8pPr>
            <a:lvl9pPr marL="0" indent="0" algn="l">
              <a:spcBef>
                <a:spcPts val="0"/>
              </a:spcBef>
              <a:spcAft>
                <a:spcPts val="0"/>
              </a:spcAft>
              <a:buFontTx/>
              <a:buNone/>
              <a:defRPr sz="1400"/>
            </a:lvl9pPr>
          </a:lstStyle>
          <a:p>
            <a:pPr lvl="0"/>
            <a:r>
              <a:rPr lang="en-US" dirty="0"/>
              <a:t>[name]</a:t>
            </a:r>
          </a:p>
        </p:txBody>
      </p:sp>
      <p:sp>
        <p:nvSpPr>
          <p:cNvPr id="66" name="Text Placeholder 3"/>
          <p:cNvSpPr>
            <a:spLocks noGrp="1"/>
          </p:cNvSpPr>
          <p:nvPr>
            <p:ph type="body" sz="quarter" idx="48" hasCustomPrompt="1"/>
          </p:nvPr>
        </p:nvSpPr>
        <p:spPr bwMode="gray">
          <a:xfrm>
            <a:off x="8112224" y="5949247"/>
            <a:ext cx="364840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[email address]</a:t>
            </a:r>
          </a:p>
        </p:txBody>
      </p:sp>
      <p:sp>
        <p:nvSpPr>
          <p:cNvPr id="67" name="Text Placeholder 3"/>
          <p:cNvSpPr>
            <a:spLocks noGrp="1"/>
          </p:cNvSpPr>
          <p:nvPr>
            <p:ph type="body" sz="quarter" idx="49" hasCustomPrompt="1"/>
          </p:nvPr>
        </p:nvSpPr>
        <p:spPr bwMode="gray">
          <a:xfrm>
            <a:off x="8112224" y="6164750"/>
            <a:ext cx="3648405" cy="215535"/>
          </a:xfrm>
        </p:spPr>
        <p:txBody>
          <a:bodyPr tIns="0" anchor="b" anchorCtr="0"/>
          <a:lstStyle>
            <a:lvl1pPr marL="0" indent="0">
              <a:spcBef>
                <a:spcPts val="0"/>
              </a:spcBef>
              <a:spcAft>
                <a:spcPts val="0"/>
              </a:spcAft>
              <a:buNone/>
              <a:defRPr sz="1200">
                <a:solidFill>
                  <a:schemeClr val="tx1"/>
                </a:solidFill>
              </a:defRPr>
            </a:lvl1pPr>
            <a:lvl2pPr marL="0" indent="0">
              <a:spcBef>
                <a:spcPts val="0"/>
              </a:spcBef>
              <a:spcAft>
                <a:spcPts val="0"/>
              </a:spcAft>
              <a:buNone/>
              <a:defRPr sz="1200"/>
            </a:lvl2pPr>
            <a:lvl3pPr marL="0" indent="0" algn="l">
              <a:spcBef>
                <a:spcPts val="0"/>
              </a:spcBef>
              <a:spcAft>
                <a:spcPts val="0"/>
              </a:spcAft>
              <a:buFontTx/>
              <a:buNone/>
              <a:tabLst>
                <a:tab pos="630238" algn="l"/>
              </a:tabLst>
              <a:defRPr sz="1200"/>
            </a:lvl3pPr>
            <a:lvl4pPr marL="0" indent="0" algn="l">
              <a:spcBef>
                <a:spcPts val="0"/>
              </a:spcBef>
              <a:spcAft>
                <a:spcPts val="0"/>
              </a:spcAft>
              <a:buFontTx/>
              <a:buNone/>
              <a:defRPr sz="1200">
                <a:solidFill>
                  <a:schemeClr val="tx1"/>
                </a:solidFill>
              </a:defRPr>
            </a:lvl4pPr>
            <a:lvl5pPr marL="0" indent="0" algn="l">
              <a:spcBef>
                <a:spcPts val="0"/>
              </a:spcBef>
              <a:spcAft>
                <a:spcPts val="0"/>
              </a:spcAft>
              <a:buFontTx/>
              <a:buNone/>
              <a:defRPr sz="1200">
                <a:latin typeface="Arial" pitchFamily="34" charset="0"/>
              </a:defRPr>
            </a:lvl5pPr>
            <a:lvl6pPr marL="0" indent="0" algn="l">
              <a:spcBef>
                <a:spcPts val="0"/>
              </a:spcBef>
              <a:spcAft>
                <a:spcPts val="0"/>
              </a:spcAft>
              <a:buFontTx/>
              <a:buNone/>
              <a:defRPr sz="1200"/>
            </a:lvl6pPr>
            <a:lvl7pPr marL="0" indent="0" algn="l">
              <a:spcBef>
                <a:spcPts val="0"/>
              </a:spcBef>
              <a:spcAft>
                <a:spcPts val="0"/>
              </a:spcAft>
              <a:buFontTx/>
              <a:buNone/>
              <a:defRPr sz="1200"/>
            </a:lvl7pPr>
            <a:lvl8pPr marL="0" indent="0" algn="l">
              <a:spcBef>
                <a:spcPts val="0"/>
              </a:spcBef>
              <a:spcAft>
                <a:spcPts val="0"/>
              </a:spcAft>
              <a:buFontTx/>
              <a:buNone/>
              <a:defRPr sz="1200"/>
            </a:lvl8pPr>
            <a:lvl9pPr marL="0" indent="0" algn="l">
              <a:spcBef>
                <a:spcPts val="0"/>
              </a:spcBef>
              <a:spcAft>
                <a:spcPts val="0"/>
              </a:spcAft>
              <a:buFontTx/>
              <a:buNone/>
              <a:defRPr sz="1200"/>
            </a:lvl9pPr>
          </a:lstStyle>
          <a:p>
            <a:pPr lvl="4"/>
            <a:r>
              <a:rPr lang="en-US" dirty="0"/>
              <a:t>[country]</a:t>
            </a:r>
          </a:p>
        </p:txBody>
      </p:sp>
      <p:sp>
        <p:nvSpPr>
          <p:cNvPr id="3" name="Title 2"/>
          <p:cNvSpPr>
            <a:spLocks noGrp="1"/>
          </p:cNvSpPr>
          <p:nvPr>
            <p:ph type="title" hasCustomPrompt="1"/>
          </p:nvPr>
        </p:nvSpPr>
        <p:spPr bwMode="gray">
          <a:xfrm>
            <a:off x="431801" y="638458"/>
            <a:ext cx="8447617" cy="647402"/>
          </a:xfrm>
          <a:prstGeom prst="rect">
            <a:avLst/>
          </a:prstGeom>
        </p:spPr>
        <p:txBody>
          <a:bodyPr/>
          <a:lstStyle>
            <a:lvl1pPr>
              <a:defRPr>
                <a:latin typeface="Arial" pitchFamily="34" charset="0"/>
              </a:defRPr>
            </a:lvl1pPr>
          </a:lstStyle>
          <a:p>
            <a:r>
              <a:rPr kumimoji="0" lang="en-US" sz="2000" b="0" i="0" u="none" strike="noStrike" kern="1200" cap="none" spc="0" normalizeH="0" baseline="0" noProof="0" dirty="0">
                <a:ln>
                  <a:noFill/>
                </a:ln>
                <a:solidFill>
                  <a:srgbClr val="000000"/>
                </a:solidFill>
                <a:effectLst/>
                <a:uLnTx/>
                <a:uFillTx/>
                <a:latin typeface="Arial" pitchFamily="34" charset="0"/>
                <a:ea typeface="+mj-ea"/>
                <a:cs typeface="+mj-cs"/>
              </a:rPr>
              <a:t>Click to add text</a:t>
            </a:r>
            <a:endParaRPr lang="en-GB" dirty="0"/>
          </a:p>
        </p:txBody>
      </p:sp>
    </p:spTree>
    <p:extLst>
      <p:ext uri="{BB962C8B-B14F-4D97-AF65-F5344CB8AC3E}">
        <p14:creationId xmlns:p14="http://schemas.microsoft.com/office/powerpoint/2010/main" val="4183174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wo Content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89" name="Diapositiva de think-cell" r:id="rId4" imgW="270" imgH="270" progId="TCLayout.ActiveDocument.1">
                  <p:embed/>
                </p:oleObj>
              </mc:Choice>
              <mc:Fallback>
                <p:oleObj name="Diapositiva de think-cell" r:id="rId4" imgW="270" imgH="270" progId="TCLayout.ActiveDocument.1">
                  <p:embed/>
                  <p:pic>
                    <p:nvPicPr>
                      <p:cNvPr id="2" name="Objeto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hasCustomPrompt="1"/>
          </p:nvPr>
        </p:nvSpPr>
        <p:spPr bwMode="gray">
          <a:xfrm>
            <a:off x="431801" y="638458"/>
            <a:ext cx="8447617" cy="647402"/>
          </a:xfrm>
          <a:prstGeom prst="rect">
            <a:avLst/>
          </a:prstGeom>
        </p:spPr>
        <p:txBody>
          <a:bodyPr/>
          <a:lstStyle/>
          <a:p>
            <a:r>
              <a:rPr lang="en-US" noProof="0" dirty="0"/>
              <a:t>Click to add text</a:t>
            </a:r>
            <a:endParaRPr lang="en-GB" dirty="0"/>
          </a:p>
        </p:txBody>
      </p:sp>
      <p:sp>
        <p:nvSpPr>
          <p:cNvPr id="8" name="Textplatzhalter 6"/>
          <p:cNvSpPr>
            <a:spLocks noGrp="1"/>
          </p:cNvSpPr>
          <p:nvPr>
            <p:ph type="body" sz="quarter" idx="12" hasCustomPrompt="1"/>
          </p:nvPr>
        </p:nvSpPr>
        <p:spPr bwMode="gray">
          <a:xfrm>
            <a:off x="431800" y="6453188"/>
            <a:ext cx="11328400" cy="144462"/>
          </a:xfrm>
        </p:spPr>
        <p:txBody>
          <a:bodyPr tIns="0" bIns="36000" anchor="b" anchorCtr="0"/>
          <a:lstStyle>
            <a:lvl1pPr marL="0" indent="0">
              <a:spcBef>
                <a:spcPts val="0"/>
              </a:spcBef>
              <a:spcAft>
                <a:spcPts val="0"/>
              </a:spcAft>
              <a:buFont typeface="Arial" pitchFamily="34" charset="0"/>
              <a:buNone/>
              <a:defRPr sz="800" baseline="0">
                <a:solidFill>
                  <a:schemeClr val="bg2"/>
                </a:solidFill>
              </a:defRPr>
            </a:lvl1pPr>
            <a:lvl2pPr marL="0" indent="0">
              <a:spcBef>
                <a:spcPts val="0"/>
              </a:spcBef>
              <a:spcAft>
                <a:spcPts val="0"/>
              </a:spcAft>
              <a:buFont typeface="Arial" pitchFamily="34" charset="0"/>
              <a:buNone/>
              <a:defRPr sz="800">
                <a:solidFill>
                  <a:schemeClr val="bg2"/>
                </a:solidFill>
              </a:defRPr>
            </a:lvl2pPr>
            <a:lvl3pPr marL="0" indent="0">
              <a:spcBef>
                <a:spcPts val="0"/>
              </a:spcBef>
              <a:spcAft>
                <a:spcPts val="0"/>
              </a:spcAft>
              <a:buFont typeface="Arial" pitchFamily="34" charset="0"/>
              <a:buNone/>
              <a:defRPr sz="800">
                <a:solidFill>
                  <a:schemeClr val="bg2"/>
                </a:solidFill>
              </a:defRPr>
            </a:lvl3pPr>
            <a:lvl4pPr marL="0" indent="0">
              <a:spcBef>
                <a:spcPts val="0"/>
              </a:spcBef>
              <a:spcAft>
                <a:spcPts val="0"/>
              </a:spcAft>
              <a:buNone/>
              <a:defRPr sz="800">
                <a:solidFill>
                  <a:schemeClr val="bg2"/>
                </a:solidFill>
              </a:defRPr>
            </a:lvl4pPr>
            <a:lvl5pPr marL="0" indent="0">
              <a:spcBef>
                <a:spcPts val="300"/>
              </a:spcBef>
              <a:spcAft>
                <a:spcPts val="0"/>
              </a:spcAft>
              <a:buNone/>
              <a:defRPr sz="900" b="0">
                <a:solidFill>
                  <a:schemeClr val="bg2"/>
                </a:solidFill>
              </a:defRPr>
            </a:lvl5pPr>
            <a:lvl6pPr marL="0" indent="0">
              <a:spcBef>
                <a:spcPts val="0"/>
              </a:spcBef>
              <a:buFont typeface="Arial" pitchFamily="34" charset="0"/>
              <a:buNone/>
              <a:defRPr sz="800">
                <a:solidFill>
                  <a:schemeClr val="bg2"/>
                </a:solidFill>
              </a:defRPr>
            </a:lvl6pPr>
            <a:lvl7pPr marL="0" indent="0">
              <a:spcBef>
                <a:spcPts val="0"/>
              </a:spcBef>
              <a:buFont typeface="Arial" pitchFamily="34" charset="0"/>
              <a:buNone/>
              <a:defRPr sz="800">
                <a:solidFill>
                  <a:schemeClr val="bg2"/>
                </a:solidFill>
              </a:defRPr>
            </a:lvl7pPr>
            <a:lvl8pPr marL="0" indent="0">
              <a:spcBef>
                <a:spcPts val="0"/>
              </a:spcBef>
              <a:buFont typeface="Arial" pitchFamily="34" charset="0"/>
              <a:buNone/>
              <a:defRPr sz="800">
                <a:solidFill>
                  <a:schemeClr val="bg2"/>
                </a:solidFill>
              </a:defRPr>
            </a:lvl8pPr>
            <a:lvl9pPr marL="0" indent="0">
              <a:spcBef>
                <a:spcPts val="0"/>
              </a:spcBef>
              <a:buFont typeface="Arial" pitchFamily="34" charset="0"/>
              <a:buNone/>
              <a:defRPr sz="800">
                <a:solidFill>
                  <a:schemeClr val="bg2"/>
                </a:solidFill>
              </a:defRPr>
            </a:lvl9pPr>
          </a:lstStyle>
          <a:p>
            <a:pPr lvl="0"/>
            <a:r>
              <a:rPr lang="en-US" noProof="0" dirty="0"/>
              <a:t>[Source information]</a:t>
            </a:r>
          </a:p>
        </p:txBody>
      </p:sp>
      <p:sp>
        <p:nvSpPr>
          <p:cNvPr id="13" name="Content Placeholder 4"/>
          <p:cNvSpPr>
            <a:spLocks noGrp="1"/>
          </p:cNvSpPr>
          <p:nvPr>
            <p:ph sz="quarter" idx="13" hasCustomPrompt="1"/>
          </p:nvPr>
        </p:nvSpPr>
        <p:spPr>
          <a:xfrm>
            <a:off x="431371"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4" name="Content Placeholder 4"/>
          <p:cNvSpPr>
            <a:spLocks noGrp="1"/>
          </p:cNvSpPr>
          <p:nvPr>
            <p:ph sz="quarter" idx="14" hasCustomPrompt="1"/>
          </p:nvPr>
        </p:nvSpPr>
        <p:spPr>
          <a:xfrm>
            <a:off x="6192014"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671370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s">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13" name="Diapositiva de think-cell" r:id="rId4" imgW="270" imgH="270" progId="TCLayout.ActiveDocument.1">
                  <p:embed/>
                </p:oleObj>
              </mc:Choice>
              <mc:Fallback>
                <p:oleObj name="Diapositiva de think-cell" r:id="rId4" imgW="270" imgH="270" progId="TCLayout.ActiveDocument.1">
                  <p:embed/>
                  <p:pic>
                    <p:nvPicPr>
                      <p:cNvPr id="2" name="Objeto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hasCustomPrompt="1"/>
          </p:nvPr>
        </p:nvSpPr>
        <p:spPr bwMode="gray">
          <a:xfrm>
            <a:off x="431801" y="638458"/>
            <a:ext cx="8447617" cy="647402"/>
          </a:xfrm>
          <a:prstGeom prst="rect">
            <a:avLst/>
          </a:prstGeom>
        </p:spPr>
        <p:txBody>
          <a:bodyPr/>
          <a:lstStyle/>
          <a:p>
            <a:r>
              <a:rPr lang="en-US" noProof="0" dirty="0"/>
              <a:t>Click to add text</a:t>
            </a:r>
            <a:endParaRPr lang="en-GB" dirty="0"/>
          </a:p>
        </p:txBody>
      </p:sp>
      <p:sp>
        <p:nvSpPr>
          <p:cNvPr id="13" name="Content Placeholder 4"/>
          <p:cNvSpPr>
            <a:spLocks noGrp="1"/>
          </p:cNvSpPr>
          <p:nvPr>
            <p:ph sz="quarter" idx="13" hasCustomPrompt="1"/>
          </p:nvPr>
        </p:nvSpPr>
        <p:spPr>
          <a:xfrm>
            <a:off x="431371"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4" name="Content Placeholder 4"/>
          <p:cNvSpPr>
            <a:spLocks noGrp="1"/>
          </p:cNvSpPr>
          <p:nvPr>
            <p:ph sz="quarter" idx="14" hasCustomPrompt="1"/>
          </p:nvPr>
        </p:nvSpPr>
        <p:spPr>
          <a:xfrm>
            <a:off x="6192014" y="1052736"/>
            <a:ext cx="5569380" cy="5328592"/>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42795686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_Title Slide with picture V2">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bwMode="gray">
          <a:xfrm>
            <a:off x="431214" y="3429000"/>
            <a:ext cx="11329573" cy="2880400"/>
          </a:xfrm>
        </p:spPr>
        <p:txBody>
          <a:bodyPr/>
          <a:lstStyle>
            <a:lvl1pPr>
              <a:defRPr/>
            </a:lvl1pPr>
          </a:lstStyle>
          <a:p>
            <a:r>
              <a:rPr lang="de-DE"/>
              <a:t>Click to the symbol to add a picture</a:t>
            </a:r>
            <a:endParaRPr lang="en-GB"/>
          </a:p>
        </p:txBody>
      </p:sp>
      <p:sp>
        <p:nvSpPr>
          <p:cNvPr id="2" name="Title 1"/>
          <p:cNvSpPr>
            <a:spLocks noGrp="1"/>
          </p:cNvSpPr>
          <p:nvPr>
            <p:ph type="ctrTitle" hasCustomPrompt="1"/>
          </p:nvPr>
        </p:nvSpPr>
        <p:spPr bwMode="gray">
          <a:xfrm>
            <a:off x="431214" y="1220693"/>
            <a:ext cx="11329573" cy="1344187"/>
          </a:xfrm>
        </p:spPr>
        <p:txBody>
          <a:bodyPr anchor="b"/>
          <a:lstStyle>
            <a:lvl1pPr>
              <a:defRPr sz="4800" cap="none" baseline="0">
                <a:solidFill>
                  <a:schemeClr val="tx2"/>
                </a:solidFill>
              </a:defRPr>
            </a:lvl1pPr>
          </a:lstStyle>
          <a:p>
            <a:r>
              <a:rPr lang="en-US" dirty="0"/>
              <a:t>Click to add title of presentation</a:t>
            </a:r>
          </a:p>
        </p:txBody>
      </p:sp>
      <p:sp>
        <p:nvSpPr>
          <p:cNvPr id="3" name="Subtitle 2"/>
          <p:cNvSpPr>
            <a:spLocks noGrp="1"/>
          </p:cNvSpPr>
          <p:nvPr>
            <p:ph type="subTitle" idx="1" hasCustomPrompt="1"/>
          </p:nvPr>
        </p:nvSpPr>
        <p:spPr bwMode="gray">
          <a:xfrm>
            <a:off x="431214" y="2660893"/>
            <a:ext cx="11329573" cy="576080"/>
          </a:xfrm>
        </p:spPr>
        <p:txBody>
          <a:bodyPr tIns="0"/>
          <a:lstStyle>
            <a:lvl1pPr marL="0" indent="0" algn="l">
              <a:spcBef>
                <a:spcPts val="800"/>
              </a:spcBef>
              <a:spcAft>
                <a:spcPts val="0"/>
              </a:spcAft>
              <a:buNone/>
              <a:defRPr sz="2667">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bg1"/>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
        <p:nvSpPr>
          <p:cNvPr id="7" name="Rechteck 6"/>
          <p:cNvSpPr/>
          <p:nvPr userDrawn="1"/>
        </p:nvSpPr>
        <p:spPr bwMode="gray">
          <a:xfrm>
            <a:off x="0" y="6570171"/>
            <a:ext cx="12192000" cy="2878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8" name="Text Placeholder 10"/>
          <p:cNvSpPr>
            <a:spLocks noGrp="1"/>
          </p:cNvSpPr>
          <p:nvPr>
            <p:ph type="body" sz="quarter" idx="10" hasCustomPrompt="1"/>
          </p:nvPr>
        </p:nvSpPr>
        <p:spPr bwMode="gray">
          <a:xfrm>
            <a:off x="431371" y="6309400"/>
            <a:ext cx="11328829" cy="288000"/>
          </a:xfrm>
        </p:spPr>
        <p:txBody>
          <a:bodyPr tIns="0" anchor="b" anchorCtr="0"/>
          <a:lstStyle>
            <a:lvl1pPr marL="0" indent="0">
              <a:lnSpc>
                <a:spcPct val="100000"/>
              </a:lnSpc>
              <a:spcBef>
                <a:spcPts val="0"/>
              </a:spcBef>
              <a:spcAft>
                <a:spcPts val="0"/>
              </a:spcAft>
              <a:buFontTx/>
              <a:buNone/>
              <a:defRPr sz="1600">
                <a:solidFill>
                  <a:schemeClr val="tx2"/>
                </a:solidFill>
              </a:defRPr>
            </a:lvl1pPr>
            <a:lvl2pPr marL="0" indent="0">
              <a:lnSpc>
                <a:spcPct val="100000"/>
              </a:lnSpc>
              <a:spcBef>
                <a:spcPts val="0"/>
              </a:spcBef>
              <a:spcAft>
                <a:spcPts val="0"/>
              </a:spcAft>
              <a:buFontTx/>
              <a:buNone/>
              <a:defRPr sz="1600">
                <a:solidFill>
                  <a:schemeClr val="tx2"/>
                </a:solidFill>
              </a:defRPr>
            </a:lvl2pPr>
            <a:lvl3pPr marL="0" indent="0">
              <a:lnSpc>
                <a:spcPct val="100000"/>
              </a:lnSpc>
              <a:spcBef>
                <a:spcPts val="0"/>
              </a:spcBef>
              <a:spcAft>
                <a:spcPts val="0"/>
              </a:spcAft>
              <a:buFontTx/>
              <a:buNone/>
              <a:defRPr sz="1600">
                <a:solidFill>
                  <a:schemeClr val="tx2"/>
                </a:solidFill>
              </a:defRPr>
            </a:lvl3pPr>
            <a:lvl4pPr marL="0" indent="0">
              <a:lnSpc>
                <a:spcPct val="100000"/>
              </a:lnSpc>
              <a:spcBef>
                <a:spcPts val="0"/>
              </a:spcBef>
              <a:spcAft>
                <a:spcPts val="0"/>
              </a:spcAft>
              <a:buFontTx/>
              <a:buNone/>
              <a:defRPr sz="1600">
                <a:solidFill>
                  <a:schemeClr val="tx2"/>
                </a:solidFill>
              </a:defRPr>
            </a:lvl4pPr>
            <a:lvl5pPr marL="0" indent="0">
              <a:lnSpc>
                <a:spcPct val="100000"/>
              </a:lnSpc>
              <a:spcBef>
                <a:spcPts val="0"/>
              </a:spcBef>
              <a:spcAft>
                <a:spcPts val="0"/>
              </a:spcAft>
              <a:buFontTx/>
              <a:buNone/>
              <a:defRPr sz="1600">
                <a:solidFill>
                  <a:schemeClr val="tx2"/>
                </a:solidFill>
              </a:defRPr>
            </a:lvl5pPr>
            <a:lvl6pPr marL="0" indent="0">
              <a:lnSpc>
                <a:spcPct val="100000"/>
              </a:lnSpc>
              <a:spcBef>
                <a:spcPts val="0"/>
              </a:spcBef>
              <a:spcAft>
                <a:spcPts val="0"/>
              </a:spcAft>
              <a:buFontTx/>
              <a:buNone/>
              <a:defRPr sz="1600">
                <a:solidFill>
                  <a:schemeClr val="tx2"/>
                </a:solidFill>
              </a:defRPr>
            </a:lvl6pPr>
            <a:lvl7pPr marL="0" indent="0">
              <a:lnSpc>
                <a:spcPct val="100000"/>
              </a:lnSpc>
              <a:spcBef>
                <a:spcPts val="0"/>
              </a:spcBef>
              <a:spcAft>
                <a:spcPts val="0"/>
              </a:spcAft>
              <a:buFontTx/>
              <a:buNone/>
              <a:defRPr sz="1600">
                <a:solidFill>
                  <a:schemeClr val="tx2"/>
                </a:solidFill>
              </a:defRPr>
            </a:lvl7pPr>
            <a:lvl8pPr marL="0" indent="0">
              <a:lnSpc>
                <a:spcPct val="100000"/>
              </a:lnSpc>
              <a:spcBef>
                <a:spcPts val="0"/>
              </a:spcBef>
              <a:spcAft>
                <a:spcPts val="0"/>
              </a:spcAft>
              <a:buFontTx/>
              <a:buNone/>
              <a:defRPr sz="1600">
                <a:solidFill>
                  <a:schemeClr val="bg1"/>
                </a:solidFill>
              </a:defRPr>
            </a:lvl8pPr>
            <a:lvl9pPr marL="0" indent="0">
              <a:lnSpc>
                <a:spcPct val="100000"/>
              </a:lnSpc>
              <a:spcBef>
                <a:spcPts val="0"/>
              </a:spcBef>
              <a:spcAft>
                <a:spcPts val="0"/>
              </a:spcAft>
              <a:buFontTx/>
              <a:buNone/>
              <a:defRPr sz="1600">
                <a:solidFill>
                  <a:schemeClr val="tx2"/>
                </a:solidFill>
              </a:defRPr>
            </a:lvl9pPr>
          </a:lstStyle>
          <a:p>
            <a:pPr lvl="0"/>
            <a:r>
              <a:rPr lang="en-US" noProof="0" dirty="0"/>
              <a:t>Click to add additional text, e.g. author, location, date</a:t>
            </a:r>
          </a:p>
        </p:txBody>
      </p:sp>
    </p:spTree>
    <p:extLst>
      <p:ext uri="{BB962C8B-B14F-4D97-AF65-F5344CB8AC3E}">
        <p14:creationId xmlns:p14="http://schemas.microsoft.com/office/powerpoint/2010/main" val="391901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E281B4-5743-4C0B-AC79-CDD30D5AE5C0}" type="datetimeFigureOut">
              <a:rPr kumimoji="0" lang="es-PE"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27/05/2022</a:t>
            </a:fld>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
        <p:nvSpPr>
          <p:cNvPr id="5" name="Marcador de pie de página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4A89C4-214B-4F44-8ABC-469AA621495A}" type="slidenum">
              <a:rPr kumimoji="0" lang="es-PE" sz="1800" b="0" i="0" u="none" strike="noStrike" kern="1200" cap="none" spc="0" normalizeH="0" baseline="0" noProof="0" smtClean="0">
                <a:ln>
                  <a:noFill/>
                </a:ln>
                <a:solidFill>
                  <a:prstClr val="black"/>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335892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sp>
        <p:nvSpPr>
          <p:cNvPr id="6" name="Title 5"/>
          <p:cNvSpPr>
            <a:spLocks noGrp="1"/>
          </p:cNvSpPr>
          <p:nvPr>
            <p:ph type="title" hasCustomPrompt="1"/>
          </p:nvPr>
        </p:nvSpPr>
        <p:spPr bwMode="gray">
          <a:xfrm>
            <a:off x="431801" y="260648"/>
            <a:ext cx="8447617" cy="647402"/>
          </a:xfrm>
          <a:prstGeom prst="rect">
            <a:avLst/>
          </a:prstGeom>
        </p:spPr>
        <p:txBody>
          <a:bodyPr/>
          <a:lstStyle>
            <a:lvl1pPr>
              <a:defRPr>
                <a:latin typeface="Arial" pitchFamily="34" charset="0"/>
              </a:defRPr>
            </a:lvl1pPr>
          </a:lstStyle>
          <a:p>
            <a:r>
              <a:rPr lang="en-US" dirty="0"/>
              <a:t>Click to add text</a:t>
            </a:r>
            <a:endParaRPr lang="en-GB" dirty="0"/>
          </a:p>
        </p:txBody>
      </p:sp>
    </p:spTree>
    <p:extLst>
      <p:ext uri="{BB962C8B-B14F-4D97-AF65-F5344CB8AC3E}">
        <p14:creationId xmlns:p14="http://schemas.microsoft.com/office/powerpoint/2010/main" val="340778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V2">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bwMode="gray">
          <a:xfrm>
            <a:off x="431214" y="3429000"/>
            <a:ext cx="11329573" cy="2880400"/>
          </a:xfrm>
        </p:spPr>
        <p:txBody>
          <a:bodyPr/>
          <a:lstStyle>
            <a:lvl1pPr>
              <a:defRPr/>
            </a:lvl1pPr>
          </a:lstStyle>
          <a:p>
            <a:r>
              <a:rPr lang="de-DE"/>
              <a:t>Click to the symbol to add a picture</a:t>
            </a:r>
            <a:endParaRPr lang="en-GB"/>
          </a:p>
        </p:txBody>
      </p:sp>
      <p:sp>
        <p:nvSpPr>
          <p:cNvPr id="2" name="Title 1"/>
          <p:cNvSpPr>
            <a:spLocks noGrp="1"/>
          </p:cNvSpPr>
          <p:nvPr>
            <p:ph type="ctrTitle" hasCustomPrompt="1"/>
          </p:nvPr>
        </p:nvSpPr>
        <p:spPr bwMode="gray">
          <a:xfrm>
            <a:off x="431214" y="1220693"/>
            <a:ext cx="11329573" cy="1344187"/>
          </a:xfrm>
        </p:spPr>
        <p:txBody>
          <a:bodyPr anchor="b"/>
          <a:lstStyle>
            <a:lvl1pPr>
              <a:defRPr sz="4800" cap="none" baseline="0">
                <a:solidFill>
                  <a:schemeClr val="tx2"/>
                </a:solidFill>
              </a:defRPr>
            </a:lvl1pPr>
          </a:lstStyle>
          <a:p>
            <a:r>
              <a:rPr lang="en-US" dirty="0"/>
              <a:t>Click to add title of presentation</a:t>
            </a:r>
          </a:p>
        </p:txBody>
      </p:sp>
      <p:sp>
        <p:nvSpPr>
          <p:cNvPr id="3" name="Subtitle 2"/>
          <p:cNvSpPr>
            <a:spLocks noGrp="1"/>
          </p:cNvSpPr>
          <p:nvPr>
            <p:ph type="subTitle" idx="1" hasCustomPrompt="1"/>
          </p:nvPr>
        </p:nvSpPr>
        <p:spPr bwMode="gray">
          <a:xfrm>
            <a:off x="431214" y="2660893"/>
            <a:ext cx="11329573" cy="576080"/>
          </a:xfrm>
        </p:spPr>
        <p:txBody>
          <a:bodyPr tIns="0"/>
          <a:lstStyle>
            <a:lvl1pPr marL="0" indent="0" algn="l">
              <a:spcBef>
                <a:spcPts val="800"/>
              </a:spcBef>
              <a:spcAft>
                <a:spcPts val="0"/>
              </a:spcAft>
              <a:buNone/>
              <a:defRPr sz="2667">
                <a:solidFill>
                  <a:schemeClr val="tx2"/>
                </a:solidFill>
              </a:defRPr>
            </a:lvl1pPr>
            <a:lvl2pPr marL="0" indent="0" algn="l">
              <a:spcBef>
                <a:spcPts val="800"/>
              </a:spcBef>
              <a:spcAft>
                <a:spcPts val="0"/>
              </a:spcAft>
              <a:buNone/>
              <a:defRPr sz="2667">
                <a:solidFill>
                  <a:schemeClr val="tx2"/>
                </a:solidFill>
              </a:defRPr>
            </a:lvl2pPr>
            <a:lvl3pPr marL="0" indent="0" algn="l">
              <a:spcBef>
                <a:spcPts val="800"/>
              </a:spcBef>
              <a:spcAft>
                <a:spcPts val="0"/>
              </a:spcAft>
              <a:buNone/>
              <a:defRPr sz="2667">
                <a:solidFill>
                  <a:schemeClr val="tx2"/>
                </a:solidFill>
              </a:defRPr>
            </a:lvl3pPr>
            <a:lvl4pPr marL="0" indent="0" algn="l">
              <a:spcBef>
                <a:spcPts val="800"/>
              </a:spcBef>
              <a:spcAft>
                <a:spcPts val="0"/>
              </a:spcAft>
              <a:buNone/>
              <a:defRPr sz="2667">
                <a:solidFill>
                  <a:schemeClr val="tx2"/>
                </a:solidFill>
              </a:defRPr>
            </a:lvl4pPr>
            <a:lvl5pPr marL="0" indent="0" algn="l">
              <a:spcBef>
                <a:spcPts val="800"/>
              </a:spcBef>
              <a:spcAft>
                <a:spcPts val="0"/>
              </a:spcAft>
              <a:buNone/>
              <a:defRPr sz="2667">
                <a:solidFill>
                  <a:schemeClr val="tx2"/>
                </a:solidFill>
              </a:defRPr>
            </a:lvl5pPr>
            <a:lvl6pPr marL="0" indent="0" algn="l">
              <a:spcBef>
                <a:spcPts val="800"/>
              </a:spcBef>
              <a:spcAft>
                <a:spcPts val="0"/>
              </a:spcAft>
              <a:buNone/>
              <a:defRPr sz="2667">
                <a:solidFill>
                  <a:schemeClr val="tx2"/>
                </a:solidFill>
              </a:defRPr>
            </a:lvl6pPr>
            <a:lvl7pPr marL="0" indent="0" algn="l">
              <a:spcBef>
                <a:spcPts val="800"/>
              </a:spcBef>
              <a:spcAft>
                <a:spcPts val="0"/>
              </a:spcAft>
              <a:buNone/>
              <a:defRPr sz="2667">
                <a:solidFill>
                  <a:schemeClr val="tx2"/>
                </a:solidFill>
              </a:defRPr>
            </a:lvl7pPr>
            <a:lvl8pPr marL="0" indent="0" algn="l">
              <a:spcAft>
                <a:spcPts val="0"/>
              </a:spcAft>
              <a:buNone/>
              <a:defRPr sz="2667">
                <a:solidFill>
                  <a:schemeClr val="bg1"/>
                </a:solidFill>
              </a:defRPr>
            </a:lvl8pPr>
            <a:lvl9pPr marL="0" indent="0" algn="l">
              <a:spcBef>
                <a:spcPts val="800"/>
              </a:spcBef>
              <a:spcAft>
                <a:spcPts val="0"/>
              </a:spcAft>
              <a:buNone/>
              <a:defRPr sz="2667">
                <a:solidFill>
                  <a:schemeClr val="tx2"/>
                </a:solidFill>
              </a:defRPr>
            </a:lvl9pPr>
          </a:lstStyle>
          <a:p>
            <a:pPr lvl="0"/>
            <a:r>
              <a:rPr lang="en-US" noProof="0" dirty="0"/>
              <a:t>Click to add subtitle of presentation</a:t>
            </a:r>
          </a:p>
        </p:txBody>
      </p:sp>
    </p:spTree>
    <p:extLst>
      <p:ext uri="{BB962C8B-B14F-4D97-AF65-F5344CB8AC3E}">
        <p14:creationId xmlns:p14="http://schemas.microsoft.com/office/powerpoint/2010/main" val="319837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3" name="Content Placeholder 2"/>
          <p:cNvSpPr>
            <a:spLocks noGrp="1"/>
          </p:cNvSpPr>
          <p:nvPr>
            <p:ph idx="1" hasCustomPrompt="1"/>
          </p:nvPr>
        </p:nvSpPr>
        <p:spPr bwMode="gray"/>
        <p:txBody>
          <a:bodyPr/>
          <a:lstStyle>
            <a:lvl1pPr marL="479988" indent="-479988">
              <a:spcBef>
                <a:spcPts val="1600"/>
              </a:spcBef>
              <a:spcAft>
                <a:spcPts val="0"/>
              </a:spcAft>
              <a:buClr>
                <a:schemeClr val="tx2"/>
              </a:buClr>
              <a:buFont typeface="+mj-lt"/>
              <a:buAutoNum type="arabicPeriod"/>
              <a:tabLst>
                <a:tab pos="11327717" algn="r"/>
              </a:tabLst>
              <a:defRPr sz="2400">
                <a:solidFill>
                  <a:schemeClr val="tx1"/>
                </a:solidFill>
              </a:defRPr>
            </a:lvl1pPr>
            <a:lvl2pPr marL="478355" indent="0">
              <a:spcBef>
                <a:spcPts val="1600"/>
              </a:spcBef>
              <a:spcAft>
                <a:spcPts val="0"/>
              </a:spcAft>
              <a:buClr>
                <a:schemeClr val="bg2"/>
              </a:buClr>
              <a:buFont typeface="+mj-lt"/>
              <a:buNone/>
              <a:tabLst>
                <a:tab pos="11039724" algn="r"/>
              </a:tabLst>
              <a:defRPr sz="2400">
                <a:solidFill>
                  <a:schemeClr val="bg2"/>
                </a:solidFill>
              </a:defRPr>
            </a:lvl2pPr>
            <a:lvl3pPr marL="479988" indent="0">
              <a:spcBef>
                <a:spcPts val="1600"/>
              </a:spcBef>
              <a:spcAft>
                <a:spcPts val="0"/>
              </a:spcAft>
              <a:buFontTx/>
              <a:buNone/>
              <a:defRPr sz="2400">
                <a:solidFill>
                  <a:schemeClr val="bg2"/>
                </a:solidFill>
              </a:defRPr>
            </a:lvl3pPr>
            <a:lvl4pPr marL="479988" indent="0">
              <a:spcBef>
                <a:spcPts val="1600"/>
              </a:spcBef>
              <a:spcAft>
                <a:spcPts val="0"/>
              </a:spcAft>
              <a:buFontTx/>
              <a:buNone/>
              <a:defRPr sz="2400">
                <a:solidFill>
                  <a:schemeClr val="bg2"/>
                </a:solidFill>
              </a:defRPr>
            </a:lvl4pPr>
            <a:lvl5pPr marL="479988" indent="0">
              <a:spcBef>
                <a:spcPts val="1600"/>
              </a:spcBef>
              <a:spcAft>
                <a:spcPts val="0"/>
              </a:spcAft>
              <a:buFontTx/>
              <a:buNone/>
              <a:defRPr sz="2400">
                <a:solidFill>
                  <a:schemeClr val="bg2"/>
                </a:solidFill>
              </a:defRPr>
            </a:lvl5pPr>
            <a:lvl6pPr marL="479988" indent="0">
              <a:spcBef>
                <a:spcPts val="1600"/>
              </a:spcBef>
              <a:spcAft>
                <a:spcPts val="0"/>
              </a:spcAft>
              <a:buFontTx/>
              <a:buNone/>
              <a:defRPr sz="2400">
                <a:solidFill>
                  <a:schemeClr val="bg2"/>
                </a:solidFill>
              </a:defRPr>
            </a:lvl6pPr>
            <a:lvl7pPr marL="479988" indent="0">
              <a:spcBef>
                <a:spcPts val="1600"/>
              </a:spcBef>
              <a:spcAft>
                <a:spcPts val="0"/>
              </a:spcAft>
              <a:buFontTx/>
              <a:buNone/>
              <a:defRPr sz="2400">
                <a:solidFill>
                  <a:schemeClr val="bg2"/>
                </a:solidFill>
              </a:defRPr>
            </a:lvl7pPr>
            <a:lvl8pPr marL="479988" indent="0">
              <a:spcBef>
                <a:spcPts val="1600"/>
              </a:spcBef>
              <a:spcAft>
                <a:spcPts val="0"/>
              </a:spcAft>
              <a:buFontTx/>
              <a:buNone/>
              <a:defRPr sz="2400">
                <a:solidFill>
                  <a:schemeClr val="bg2"/>
                </a:solidFill>
              </a:defRPr>
            </a:lvl8pPr>
            <a:lvl9pPr marL="479988" indent="0">
              <a:spcBef>
                <a:spcPts val="1600"/>
              </a:spcBef>
              <a:spcAft>
                <a:spcPts val="0"/>
              </a:spcAft>
              <a:buFontTx/>
              <a:buNone/>
              <a:defRPr sz="2400">
                <a:solidFill>
                  <a:schemeClr val="bg2"/>
                </a:solidFill>
              </a:defRPr>
            </a:lvl9pPr>
          </a:lstStyle>
          <a:p>
            <a:pPr lvl="0"/>
            <a:r>
              <a:rPr lang="en-US" dirty="0"/>
              <a:t>Click to add agenda</a:t>
            </a:r>
          </a:p>
        </p:txBody>
      </p:sp>
    </p:spTree>
    <p:extLst>
      <p:ext uri="{BB962C8B-B14F-4D97-AF65-F5344CB8AC3E}">
        <p14:creationId xmlns:p14="http://schemas.microsoft.com/office/powerpoint/2010/main" val="238039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for presentation">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31214" y="2372883"/>
            <a:ext cx="11329573" cy="1919747"/>
          </a:xfrm>
          <a:gradFill>
            <a:gsLst>
              <a:gs pos="2000">
                <a:schemeClr val="accent6"/>
              </a:gs>
              <a:gs pos="100000">
                <a:srgbClr val="F9B200"/>
              </a:gs>
            </a:gsLst>
            <a:lin ang="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4000" tIns="0" rIns="324000" bIns="0" numCol="1" spcCol="0" rtlCol="0" fromWordArt="0" anchor="ctr" anchorCtr="0" forceAA="0" compatLnSpc="1">
            <a:prstTxWarp prst="textNoShape">
              <a:avLst/>
            </a:prstTxWarp>
            <a:noAutofit/>
          </a:bodyPr>
          <a:lstStyle>
            <a:lvl1pPr>
              <a:defRPr lang="de-DE" sz="4000" kern="1200" dirty="0">
                <a:solidFill>
                  <a:schemeClr val="bg1"/>
                </a:solidFill>
                <a:latin typeface="Arial" pitchFamily="34" charset="0"/>
                <a:ea typeface="+mn-ea"/>
                <a:cs typeface="+mn-cs"/>
              </a:defRPr>
            </a:lvl1pPr>
          </a:lstStyle>
          <a:p>
            <a:pPr lvl="0"/>
            <a:r>
              <a:rPr lang="en-US" dirty="0"/>
              <a:t>Click to add text for divider slide</a:t>
            </a:r>
          </a:p>
        </p:txBody>
      </p:sp>
      <p:sp>
        <p:nvSpPr>
          <p:cNvPr id="3" name="Rechteck 2"/>
          <p:cNvSpPr/>
          <p:nvPr/>
        </p:nvSpPr>
        <p:spPr bwMode="gray">
          <a:xfrm>
            <a:off x="0" y="1"/>
            <a:ext cx="12192000" cy="21801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grpSp>
        <p:nvGrpSpPr>
          <p:cNvPr id="4" name="Gruppieren 4"/>
          <p:cNvGrpSpPr/>
          <p:nvPr userDrawn="1"/>
        </p:nvGrpSpPr>
        <p:grpSpPr bwMode="gray">
          <a:xfrm>
            <a:off x="-432907" y="908650"/>
            <a:ext cx="288040" cy="5688790"/>
            <a:chOff x="-540710" y="908650"/>
            <a:chExt cx="432060" cy="5688790"/>
          </a:xfrm>
        </p:grpSpPr>
        <p:cxnSp>
          <p:nvCxnSpPr>
            <p:cNvPr id="5" name="Gerade Verbindung 5"/>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 Verbindung 6"/>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8"/>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 Verbindung 9"/>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10"/>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uppieren 11"/>
          <p:cNvGrpSpPr/>
          <p:nvPr userDrawn="1"/>
        </p:nvGrpSpPr>
        <p:grpSpPr bwMode="gray">
          <a:xfrm>
            <a:off x="431800" y="-315520"/>
            <a:ext cx="11328987" cy="216030"/>
            <a:chOff x="323850" y="-531550"/>
            <a:chExt cx="8496740" cy="432060"/>
          </a:xfrm>
        </p:grpSpPr>
        <p:cxnSp>
          <p:nvCxnSpPr>
            <p:cNvPr id="11" name="Gerade Verbindung 12"/>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13"/>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4"/>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5"/>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16"/>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 Verbindung 17"/>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8"/>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9"/>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20"/>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21"/>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2"/>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3"/>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uppieren 24"/>
          <p:cNvGrpSpPr/>
          <p:nvPr userDrawn="1"/>
        </p:nvGrpSpPr>
        <p:grpSpPr bwMode="gray">
          <a:xfrm>
            <a:off x="431213" y="6957490"/>
            <a:ext cx="11328987" cy="216030"/>
            <a:chOff x="323850" y="-531550"/>
            <a:chExt cx="8496740" cy="432060"/>
          </a:xfrm>
        </p:grpSpPr>
        <p:cxnSp>
          <p:nvCxnSpPr>
            <p:cNvPr id="24" name="Gerade Verbindung 25"/>
            <p:cNvCxnSpPr/>
            <p:nvPr userDrawn="1"/>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6"/>
            <p:cNvCxnSpPr/>
            <p:nvPr userDrawn="1"/>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7"/>
            <p:cNvCxnSpPr/>
            <p:nvPr userDrawn="1"/>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8"/>
            <p:cNvCxnSpPr/>
            <p:nvPr userDrawn="1"/>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 Verbindung 29"/>
            <p:cNvCxnSpPr/>
            <p:nvPr userDrawn="1"/>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 Verbindung 30"/>
            <p:cNvCxnSpPr/>
            <p:nvPr userDrawn="1"/>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31"/>
            <p:cNvCxnSpPr/>
            <p:nvPr userDrawn="1"/>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2"/>
            <p:cNvCxnSpPr/>
            <p:nvPr userDrawn="1"/>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3"/>
            <p:cNvCxnSpPr/>
            <p:nvPr userDrawn="1"/>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4"/>
            <p:cNvCxnSpPr/>
            <p:nvPr userDrawn="1"/>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5"/>
            <p:cNvCxnSpPr/>
            <p:nvPr userDrawn="1"/>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6"/>
            <p:cNvCxnSpPr/>
            <p:nvPr userDrawn="1"/>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uppieren 37"/>
          <p:cNvGrpSpPr/>
          <p:nvPr userDrawn="1"/>
        </p:nvGrpSpPr>
        <p:grpSpPr bwMode="gray">
          <a:xfrm>
            <a:off x="12336867" y="908650"/>
            <a:ext cx="288040" cy="5688790"/>
            <a:chOff x="-540710" y="908650"/>
            <a:chExt cx="432060" cy="5688790"/>
          </a:xfrm>
        </p:grpSpPr>
        <p:cxnSp>
          <p:nvCxnSpPr>
            <p:cNvPr id="37" name="Gerade Verbindung 38"/>
            <p:cNvCxnSpPr/>
            <p:nvPr userDrawn="1"/>
          </p:nvCxnSpPr>
          <p:spPr bwMode="gray">
            <a:xfrm>
              <a:off x="-540710" y="11246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9"/>
            <p:cNvCxnSpPr/>
            <p:nvPr userDrawn="1"/>
          </p:nvCxnSpPr>
          <p:spPr bwMode="gray">
            <a:xfrm>
              <a:off x="-540710" y="90865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40"/>
            <p:cNvCxnSpPr/>
            <p:nvPr userDrawn="1"/>
          </p:nvCxnSpPr>
          <p:spPr bwMode="gray">
            <a:xfrm>
              <a:off x="-540710" y="659744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41"/>
            <p:cNvCxnSpPr/>
            <p:nvPr userDrawn="1"/>
          </p:nvCxnSpPr>
          <p:spPr bwMode="gray">
            <a:xfrm>
              <a:off x="-540710" y="64534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 Verbindung 42"/>
            <p:cNvCxnSpPr/>
            <p:nvPr userDrawn="1"/>
          </p:nvCxnSpPr>
          <p:spPr bwMode="gray">
            <a:xfrm>
              <a:off x="-540710" y="54452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 Verbindung 43"/>
            <p:cNvCxnSpPr/>
            <p:nvPr userDrawn="1"/>
          </p:nvCxnSpPr>
          <p:spPr bwMode="gray">
            <a:xfrm>
              <a:off x="-540710" y="53012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Gerade Verbindung 44"/>
            <p:cNvCxnSpPr/>
            <p:nvPr userDrawn="1"/>
          </p:nvCxnSpPr>
          <p:spPr bwMode="gray">
            <a:xfrm>
              <a:off x="-540710" y="43651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 Verbindung 45"/>
            <p:cNvCxnSpPr/>
            <p:nvPr userDrawn="1"/>
          </p:nvCxnSpPr>
          <p:spPr bwMode="gray">
            <a:xfrm>
              <a:off x="-540710" y="42211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6"/>
            <p:cNvCxnSpPr/>
            <p:nvPr userDrawn="1"/>
          </p:nvCxnSpPr>
          <p:spPr bwMode="gray">
            <a:xfrm>
              <a:off x="-540710" y="328498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7"/>
            <p:cNvCxnSpPr/>
            <p:nvPr userDrawn="1"/>
          </p:nvCxnSpPr>
          <p:spPr bwMode="gray">
            <a:xfrm>
              <a:off x="-540710" y="314096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 Verbindung 48"/>
            <p:cNvCxnSpPr/>
            <p:nvPr userDrawn="1"/>
          </p:nvCxnSpPr>
          <p:spPr bwMode="gray">
            <a:xfrm>
              <a:off x="-540710" y="220483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 Verbindung 49"/>
            <p:cNvCxnSpPr/>
            <p:nvPr userDrawn="1"/>
          </p:nvCxnSpPr>
          <p:spPr bwMode="gray">
            <a:xfrm>
              <a:off x="-540710" y="20608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50"/>
            <p:cNvCxnSpPr/>
            <p:nvPr userDrawn="1"/>
          </p:nvCxnSpPr>
          <p:spPr bwMode="gray">
            <a:xfrm>
              <a:off x="-540710" y="638141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Rechteck 2"/>
          <p:cNvSpPr/>
          <p:nvPr userDrawn="1"/>
        </p:nvSpPr>
        <p:spPr bwMode="gray">
          <a:xfrm>
            <a:off x="0" y="0"/>
            <a:ext cx="12192000" cy="2132856"/>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600" dirty="0" err="1">
              <a:solidFill>
                <a:srgbClr val="000000"/>
              </a:solidFill>
            </a:endParaRPr>
          </a:p>
        </p:txBody>
      </p:sp>
      <p:pic>
        <p:nvPicPr>
          <p:cNvPr id="51" name="Imagen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pic>
        <p:nvPicPr>
          <p:cNvPr id="52" name="Imagen 5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440" y="260560"/>
            <a:ext cx="768107" cy="768107"/>
          </a:xfrm>
          <a:prstGeom prst="rect">
            <a:avLst/>
          </a:prstGeom>
        </p:spPr>
      </p:pic>
    </p:spTree>
    <p:extLst>
      <p:ext uri="{BB962C8B-B14F-4D97-AF65-F5344CB8AC3E}">
        <p14:creationId xmlns:p14="http://schemas.microsoft.com/office/powerpoint/2010/main" val="130401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for print">
    <p:bg>
      <p:bgPr>
        <a:solidFill>
          <a:schemeClr val="bg1"/>
        </a:solidFill>
        <a:effectLst/>
      </p:bgPr>
    </p:bg>
    <p:spTree>
      <p:nvGrpSpPr>
        <p:cNvPr id="1" name=""/>
        <p:cNvGrpSpPr/>
        <p:nvPr/>
      </p:nvGrpSpPr>
      <p:grpSpPr>
        <a:xfrm>
          <a:off x="0" y="0"/>
          <a:ext cx="0" cy="0"/>
          <a:chOff x="0" y="0"/>
          <a:chExt cx="0" cy="0"/>
        </a:xfrm>
      </p:grpSpPr>
      <p:sp>
        <p:nvSpPr>
          <p:cNvPr id="3" name="Rechteck 2"/>
          <p:cNvSpPr/>
          <p:nvPr/>
        </p:nvSpPr>
        <p:spPr bwMode="gray">
          <a:xfrm>
            <a:off x="0" y="99"/>
            <a:ext cx="12192000" cy="218006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buFont typeface="Courier New" pitchFamily="49" charset="0"/>
              <a:buNone/>
            </a:pPr>
            <a:endParaRPr lang="en-US" sz="2133">
              <a:solidFill>
                <a:schemeClr val="tx1"/>
              </a:solidFill>
              <a:latin typeface="Arial" pitchFamily="34" charset="0"/>
            </a:endParaRPr>
          </a:p>
        </p:txBody>
      </p:sp>
      <p:sp>
        <p:nvSpPr>
          <p:cNvPr id="2" name="Titel 1"/>
          <p:cNvSpPr>
            <a:spLocks noGrp="1"/>
          </p:cNvSpPr>
          <p:nvPr>
            <p:ph type="title" hasCustomPrompt="1"/>
          </p:nvPr>
        </p:nvSpPr>
        <p:spPr bwMode="gray">
          <a:xfrm>
            <a:off x="431214" y="2372784"/>
            <a:ext cx="11328557" cy="1919816"/>
          </a:xfr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4000" tIns="0" rIns="324000" bIns="0" numCol="1" spcCol="0" rtlCol="0" fromWordArt="0" anchor="ctr" anchorCtr="0" forceAA="0" compatLnSpc="1">
            <a:prstTxWarp prst="textNoShape">
              <a:avLst/>
            </a:prstTxWarp>
            <a:noAutofit/>
          </a:bodyPr>
          <a:lstStyle>
            <a:lvl1pPr>
              <a:defRPr lang="de-DE" sz="4000" kern="1200" dirty="0">
                <a:solidFill>
                  <a:schemeClr val="tx1"/>
                </a:solidFill>
                <a:latin typeface="Arial" pitchFamily="34" charset="0"/>
                <a:ea typeface="+mn-ea"/>
                <a:cs typeface="+mn-cs"/>
              </a:defRPr>
            </a:lvl1pPr>
          </a:lstStyle>
          <a:p>
            <a:pPr lvl="0"/>
            <a:r>
              <a:rPr lang="en-US" dirty="0"/>
              <a:t>Click to add text for divider slide</a:t>
            </a:r>
          </a:p>
        </p:txBody>
      </p:sp>
      <p:sp>
        <p:nvSpPr>
          <p:cNvPr id="59" name="Rechteck 58"/>
          <p:cNvSpPr/>
          <p:nvPr/>
        </p:nvSpPr>
        <p:spPr bwMode="gray">
          <a:xfrm>
            <a:off x="431213" y="2372883"/>
            <a:ext cx="11329512" cy="96000"/>
          </a:xfrm>
          <a:prstGeom prst="rect">
            <a:avLst/>
          </a:prstGeom>
          <a:gradFill>
            <a:gsLst>
              <a:gs pos="2000">
                <a:schemeClr val="accent6"/>
              </a:gs>
              <a:gs pos="100000">
                <a:srgbClr val="F9B200"/>
              </a:gs>
            </a:gsLst>
            <a:lin ang="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133">
              <a:solidFill>
                <a:schemeClr val="tx1"/>
              </a:solidFill>
              <a:latin typeface="Arial" pitchFamily="34" charset="0"/>
            </a:endParaRPr>
          </a:p>
        </p:txBody>
      </p:sp>
      <p:sp>
        <p:nvSpPr>
          <p:cNvPr id="60" name="Rechteck 59"/>
          <p:cNvSpPr/>
          <p:nvPr/>
        </p:nvSpPr>
        <p:spPr bwMode="gray">
          <a:xfrm>
            <a:off x="431214" y="4197085"/>
            <a:ext cx="11328157" cy="96000"/>
          </a:xfrm>
          <a:prstGeom prst="rect">
            <a:avLst/>
          </a:prstGeom>
          <a:gradFill>
            <a:gsLst>
              <a:gs pos="2000">
                <a:schemeClr val="accent6"/>
              </a:gs>
              <a:gs pos="100000">
                <a:srgbClr val="F9B200"/>
              </a:gs>
            </a:gsLst>
            <a:lin ang="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133">
              <a:solidFill>
                <a:schemeClr val="tx1"/>
              </a:solidFill>
              <a:latin typeface="Arial" pitchFamily="34" charset="0"/>
            </a:endParaRPr>
          </a:p>
        </p:txBody>
      </p:sp>
    </p:spTree>
    <p:extLst>
      <p:ext uri="{BB962C8B-B14F-4D97-AF65-F5344CB8AC3E}">
        <p14:creationId xmlns:p14="http://schemas.microsoft.com/office/powerpoint/2010/main" val="124150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3" name="Textplatzhalter 2"/>
          <p:cNvSpPr>
            <a:spLocks noGrp="1"/>
          </p:cNvSpPr>
          <p:nvPr>
            <p:ph type="body" sz="quarter" idx="10"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4" name="Textplatzhalter 3"/>
          <p:cNvSpPr>
            <a:spLocks noGrp="1"/>
          </p:cNvSpPr>
          <p:nvPr>
            <p:ph type="body" sz="quarter" idx="11"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5" name="Title 4"/>
          <p:cNvSpPr>
            <a:spLocks noGrp="1"/>
          </p:cNvSpPr>
          <p:nvPr>
            <p:ph type="title" hasCustomPrompt="1"/>
          </p:nvPr>
        </p:nvSpPr>
        <p:spPr bwMode="gray"/>
        <p:txBody>
          <a:bodyPr/>
          <a:lstStyle/>
          <a:p>
            <a:r>
              <a:rPr lang="en-US" dirty="0"/>
              <a:t>Click to add headline</a:t>
            </a:r>
          </a:p>
        </p:txBody>
      </p:sp>
    </p:spTree>
    <p:extLst>
      <p:ext uri="{BB962C8B-B14F-4D97-AF65-F5344CB8AC3E}">
        <p14:creationId xmlns:p14="http://schemas.microsoft.com/office/powerpoint/2010/main" val="110387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2141" name="Diapositiva de think-cell" r:id="rId4" imgW="353" imgH="353" progId="TCLayout.ActiveDocument.1">
                  <p:embed/>
                </p:oleObj>
              </mc:Choice>
              <mc:Fallback>
                <p:oleObj name="Diapositiva de think-cell" r:id="rId4" imgW="353" imgH="353" progId="TCLayout.ActiveDocument.1">
                  <p:embed/>
                  <p:pic>
                    <p:nvPicPr>
                      <p:cNvPr id="10" name="Object 9"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9" name="Content Placeholder 8"/>
          <p:cNvSpPr>
            <a:spLocks noGrp="1"/>
          </p:cNvSpPr>
          <p:nvPr>
            <p:ph sz="quarter" idx="12" hasCustomPrompt="1"/>
          </p:nvPr>
        </p:nvSpPr>
        <p:spPr bwMode="gray">
          <a:xfrm>
            <a:off x="431213" y="1700760"/>
            <a:ext cx="11328987"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1"/>
          <p:cNvSpPr>
            <a:spLocks noGrp="1"/>
          </p:cNvSpPr>
          <p:nvPr>
            <p:ph type="title" hasCustomPrompt="1"/>
          </p:nvPr>
        </p:nvSpPr>
        <p:spPr bwMode="gray"/>
        <p:txBody>
          <a:bodyPr/>
          <a:lstStyle/>
          <a:p>
            <a:r>
              <a:rPr lang="en-US" dirty="0"/>
              <a:t>Click to add headline</a:t>
            </a:r>
          </a:p>
        </p:txBody>
      </p:sp>
      <p:sp>
        <p:nvSpPr>
          <p:cNvPr id="4" name="Textplatzhalter 2"/>
          <p:cNvSpPr>
            <a:spLocks noGrp="1"/>
          </p:cNvSpPr>
          <p:nvPr>
            <p:ph type="body" sz="quarter" idx="10" hasCustomPrompt="1"/>
          </p:nvPr>
        </p:nvSpPr>
        <p:spPr bwMode="gray">
          <a:xfrm>
            <a:off x="431214" y="1220695"/>
            <a:ext cx="11329573" cy="384053"/>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5" name="Textplatzhalter 3"/>
          <p:cNvSpPr>
            <a:spLocks noGrp="1"/>
          </p:cNvSpPr>
          <p:nvPr>
            <p:ph type="body" sz="quarter" idx="11" hasCustomPrompt="1"/>
          </p:nvPr>
        </p:nvSpPr>
        <p:spPr bwMode="gray">
          <a:xfrm>
            <a:off x="431214" y="6404736"/>
            <a:ext cx="11328557"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Tree>
    <p:extLst>
      <p:ext uri="{BB962C8B-B14F-4D97-AF65-F5344CB8AC3E}">
        <p14:creationId xmlns:p14="http://schemas.microsoft.com/office/powerpoint/2010/main" val="395030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Click to add headline</a:t>
            </a:r>
          </a:p>
        </p:txBody>
      </p:sp>
      <p:sp>
        <p:nvSpPr>
          <p:cNvPr id="7" name="Textplatzhalter 2"/>
          <p:cNvSpPr>
            <a:spLocks noGrp="1"/>
          </p:cNvSpPr>
          <p:nvPr>
            <p:ph type="body" sz="quarter" idx="11" hasCustomPrompt="1"/>
          </p:nvPr>
        </p:nvSpPr>
        <p:spPr bwMode="gray">
          <a:xfrm>
            <a:off x="431213" y="1220755"/>
            <a:ext cx="11328987" cy="384340"/>
          </a:xfrm>
        </p:spPr>
        <p:txBody>
          <a:bodyPr>
            <a:noAutofit/>
          </a:bodyPr>
          <a:lstStyle>
            <a:lvl1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1pPr>
            <a:lvl2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2pPr>
            <a:lvl3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3pPr>
            <a:lvl4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4pPr>
            <a:lvl5pPr marL="0" indent="0">
              <a:lnSpc>
                <a:spcPct val="100000"/>
              </a:lnSpc>
              <a:spcBef>
                <a:spcPts val="800"/>
              </a:spcBef>
              <a:buFont typeface="Arial" panose="020B0604020202020204" pitchFamily="34" charset="0"/>
              <a:buNone/>
              <a:defRPr lang="en-GB" sz="2400" kern="1200" noProof="0" smtClean="0">
                <a:solidFill>
                  <a:schemeClr val="tx2"/>
                </a:solidFill>
                <a:latin typeface="Arial" pitchFamily="34" charset="0"/>
                <a:ea typeface="+mn-ea"/>
                <a:cs typeface="Arial" pitchFamily="34" charset="0"/>
              </a:defRPr>
            </a:lvl5pPr>
            <a:lvl6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6pPr>
            <a:lvl7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7pPr>
            <a:lvl8pPr marL="0" indent="0">
              <a:lnSpc>
                <a:spcPct val="100000"/>
              </a:lnSpc>
              <a:spcBef>
                <a:spcPts val="800"/>
              </a:spcBef>
              <a:buNone/>
              <a:defRPr lang="en-GB" sz="2400" kern="1200" noProof="0" smtClean="0">
                <a:solidFill>
                  <a:schemeClr val="tx2"/>
                </a:solidFill>
                <a:latin typeface="Arial" pitchFamily="34" charset="0"/>
                <a:ea typeface="+mn-ea"/>
                <a:cs typeface="Arial" pitchFamily="34" charset="0"/>
              </a:defRPr>
            </a:lvl8pPr>
            <a:lvl9pPr marL="0" indent="0">
              <a:lnSpc>
                <a:spcPct val="100000"/>
              </a:lnSpc>
              <a:spcBef>
                <a:spcPts val="800"/>
              </a:spcBef>
              <a:buNone/>
              <a:defRPr lang="de-DE" sz="2400" kern="1200" noProof="0" smtClean="0">
                <a:solidFill>
                  <a:schemeClr val="tx2"/>
                </a:solidFill>
                <a:latin typeface="Arial" pitchFamily="34" charset="0"/>
                <a:ea typeface="+mn-ea"/>
                <a:cs typeface="Arial" pitchFamily="34" charset="0"/>
              </a:defRPr>
            </a:lvl9pPr>
          </a:lstStyle>
          <a:p>
            <a:pPr lvl="0"/>
            <a:r>
              <a:rPr lang="en-US" dirty="0"/>
              <a:t>Click to add </a:t>
            </a:r>
            <a:r>
              <a:rPr lang="en-US" dirty="0" err="1"/>
              <a:t>subheadline</a:t>
            </a:r>
            <a:endParaRPr lang="en-US" dirty="0"/>
          </a:p>
        </p:txBody>
      </p:sp>
      <p:sp>
        <p:nvSpPr>
          <p:cNvPr id="9" name="Textplatzhalter 3"/>
          <p:cNvSpPr>
            <a:spLocks noGrp="1"/>
          </p:cNvSpPr>
          <p:nvPr>
            <p:ph type="body" sz="quarter" idx="12" hasCustomPrompt="1"/>
          </p:nvPr>
        </p:nvSpPr>
        <p:spPr bwMode="gray">
          <a:xfrm>
            <a:off x="431371" y="6404736"/>
            <a:ext cx="11328400" cy="192616"/>
          </a:xfrm>
        </p:spPr>
        <p:txBody>
          <a:bodyPr tIns="0" bIns="36000" anchor="b" anchorCtr="0">
            <a:noAutofit/>
          </a:bodyPr>
          <a:lstStyle>
            <a:lvl1pPr marL="0" marR="0" indent="0" algn="l" defTabSz="1219170" rtl="0" eaLnBrk="1" fontAlgn="auto" latinLnBrk="0" hangingPunct="1">
              <a:lnSpc>
                <a:spcPct val="100000"/>
              </a:lnSpc>
              <a:spcBef>
                <a:spcPts val="0"/>
              </a:spcBef>
              <a:spcAft>
                <a:spcPts val="0"/>
              </a:spcAft>
              <a:buClrTx/>
              <a:buSzTx/>
              <a:buFont typeface="Arial" pitchFamily="34" charset="0"/>
              <a:buNone/>
              <a:tabLst/>
              <a:defRPr lang="de-DE" sz="1067" kern="1200" baseline="0" noProof="0" smtClean="0">
                <a:solidFill>
                  <a:schemeClr val="bg2"/>
                </a:solidFill>
                <a:latin typeface="Arial" pitchFamily="34" charset="0"/>
                <a:ea typeface="+mn-ea"/>
                <a:cs typeface="Arial" pitchFamily="34" charset="0"/>
              </a:defRPr>
            </a:lvl1pPr>
            <a:lvl2pPr marL="0" indent="0">
              <a:lnSpc>
                <a:spcPct val="100000"/>
              </a:lnSpc>
              <a:spcBef>
                <a:spcPts val="0"/>
              </a:spcBef>
              <a:buFont typeface="Arial" panose="020B0604020202020204" pitchFamily="34" charset="0"/>
              <a:buNone/>
              <a:defRPr lang="de-DE" sz="1067" kern="1200" baseline="0" noProof="0" smtClean="0">
                <a:solidFill>
                  <a:schemeClr val="bg2"/>
                </a:solidFill>
                <a:latin typeface="Arial" pitchFamily="34" charset="0"/>
                <a:ea typeface="+mn-ea"/>
                <a:cs typeface="Arial" pitchFamily="34" charset="0"/>
              </a:defRPr>
            </a:lvl2pPr>
            <a:lvl3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3pPr>
            <a:lvl4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4pPr>
            <a:lvl5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5pPr>
            <a:lvl6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6pPr>
            <a:lvl7pPr marL="0" indent="0">
              <a:lnSpc>
                <a:spcPct val="100000"/>
              </a:lnSpc>
              <a:spcBef>
                <a:spcPts val="0"/>
              </a:spcBef>
              <a:buNone/>
              <a:defRPr lang="de-DE" sz="1067" kern="1200" baseline="0" noProof="0" dirty="0" smtClean="0">
                <a:solidFill>
                  <a:schemeClr val="bg2"/>
                </a:solidFill>
                <a:latin typeface="Arial" pitchFamily="34" charset="0"/>
                <a:ea typeface="+mn-ea"/>
                <a:cs typeface="Arial" pitchFamily="34" charset="0"/>
              </a:defRPr>
            </a:lvl7pPr>
            <a:lvl8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8pPr>
            <a:lvl9pPr marL="0" indent="0">
              <a:lnSpc>
                <a:spcPct val="100000"/>
              </a:lnSpc>
              <a:spcBef>
                <a:spcPts val="0"/>
              </a:spcBef>
              <a:buNone/>
              <a:defRPr lang="de-DE" sz="1067" kern="1200" baseline="0" noProof="0" smtClean="0">
                <a:solidFill>
                  <a:schemeClr val="bg2"/>
                </a:solidFill>
                <a:latin typeface="Arial" pitchFamily="34" charset="0"/>
                <a:ea typeface="+mn-ea"/>
                <a:cs typeface="Arial" pitchFamily="34" charset="0"/>
              </a:defRPr>
            </a:lvl9pPr>
          </a:lstStyle>
          <a:p>
            <a:pPr lvl="0"/>
            <a:r>
              <a:rPr lang="en-US" dirty="0"/>
              <a:t>Click to add source information</a:t>
            </a:r>
          </a:p>
        </p:txBody>
      </p:sp>
      <p:sp>
        <p:nvSpPr>
          <p:cNvPr id="4" name="Content Placeholder 3"/>
          <p:cNvSpPr>
            <a:spLocks noGrp="1"/>
          </p:cNvSpPr>
          <p:nvPr>
            <p:ph sz="quarter" idx="13" hasCustomPrompt="1"/>
          </p:nvPr>
        </p:nvSpPr>
        <p:spPr bwMode="gray">
          <a:xfrm>
            <a:off x="431215" y="1700760"/>
            <a:ext cx="5568773"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Content Placeholder 9"/>
          <p:cNvSpPr>
            <a:spLocks noGrp="1"/>
          </p:cNvSpPr>
          <p:nvPr>
            <p:ph sz="quarter" idx="14" hasCustomPrompt="1"/>
          </p:nvPr>
        </p:nvSpPr>
        <p:spPr bwMode="gray">
          <a:xfrm>
            <a:off x="6192014" y="1700760"/>
            <a:ext cx="5568773" cy="4609024"/>
          </a:xfrm>
        </p:spPr>
        <p:txBody>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867140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tags" Target="../tags/tag3.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8"/>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117" name="Diapositiva de think-cell" r:id="rId31" imgW="353" imgH="353" progId="TCLayout.ActiveDocument.1">
                  <p:embed/>
                </p:oleObj>
              </mc:Choice>
              <mc:Fallback>
                <p:oleObj name="Diapositiva de think-cell" r:id="rId31" imgW="353" imgH="353" progId="TCLayout.ActiveDocument.1">
                  <p:embed/>
                  <p:pic>
                    <p:nvPicPr>
                      <p:cNvPr id="5" name="Object 4" hidden="1"/>
                      <p:cNvPicPr/>
                      <p:nvPr/>
                    </p:nvPicPr>
                    <p:blipFill>
                      <a:blip r:embed="rId32"/>
                      <a:stretch>
                        <a:fillRect/>
                      </a:stretch>
                    </p:blipFill>
                    <p:spPr>
                      <a:xfrm>
                        <a:off x="2118" y="2118"/>
                        <a:ext cx="2116" cy="2116"/>
                      </a:xfrm>
                      <a:prstGeom prst="rect">
                        <a:avLst/>
                      </a:prstGeom>
                    </p:spPr>
                  </p:pic>
                </p:oleObj>
              </mc:Fallback>
            </mc:AlternateContent>
          </a:graphicData>
        </a:graphic>
      </p:graphicFrame>
      <p:sp>
        <p:nvSpPr>
          <p:cNvPr id="2" name="Title Placeholder 1"/>
          <p:cNvSpPr>
            <a:spLocks noGrp="1"/>
          </p:cNvSpPr>
          <p:nvPr>
            <p:ph type="title"/>
          </p:nvPr>
        </p:nvSpPr>
        <p:spPr bwMode="gray">
          <a:xfrm>
            <a:off x="431216" y="260560"/>
            <a:ext cx="8545185" cy="768107"/>
          </a:xfrm>
          <a:prstGeom prst="rect">
            <a:avLst/>
          </a:prstGeom>
        </p:spPr>
        <p:txBody>
          <a:bodyPr vert="horz" lIns="0" tIns="0" rIns="0" bIns="0" rtlCol="0" anchor="b" anchorCtr="0">
            <a:noAutofit/>
          </a:bodyPr>
          <a:lstStyle/>
          <a:p>
            <a:r>
              <a:rPr lang="en-US" dirty="0"/>
              <a:t>Click to add headline</a:t>
            </a:r>
            <a:endParaRPr lang="en-US" noProof="0" dirty="0"/>
          </a:p>
        </p:txBody>
      </p:sp>
      <p:sp>
        <p:nvSpPr>
          <p:cNvPr id="3" name="Text Placeholder 2"/>
          <p:cNvSpPr>
            <a:spLocks noGrp="1"/>
          </p:cNvSpPr>
          <p:nvPr>
            <p:ph type="body" idx="1"/>
            <p:custDataLst>
              <p:tags r:id="rId29"/>
            </p:custDataLst>
          </p:nvPr>
        </p:nvSpPr>
        <p:spPr bwMode="gray">
          <a:xfrm>
            <a:off x="431214" y="1220695"/>
            <a:ext cx="11329573" cy="5088707"/>
          </a:xfrm>
          <a:prstGeom prst="rect">
            <a:avLst/>
          </a:prstGeom>
        </p:spPr>
        <p:txBody>
          <a:bodyPr vert="horz" lIns="0" tIns="18000" rIns="0" bIns="0" rtlCol="0" anchor="t" anchorCtr="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6"/>
            <a:r>
              <a:rPr lang="en-US" noProof="0" dirty="0"/>
              <a:t>Eighth level</a:t>
            </a:r>
          </a:p>
          <a:p>
            <a:pPr lvl="8"/>
            <a:r>
              <a:rPr lang="en-US" noProof="0" dirty="0"/>
              <a:t>Ninth level</a:t>
            </a:r>
          </a:p>
        </p:txBody>
      </p:sp>
      <p:grpSp>
        <p:nvGrpSpPr>
          <p:cNvPr id="15" name="Gruppieren 14"/>
          <p:cNvGrpSpPr/>
          <p:nvPr/>
        </p:nvGrpSpPr>
        <p:grpSpPr bwMode="gray">
          <a:xfrm>
            <a:off x="431800" y="-420693"/>
            <a:ext cx="11328987" cy="288040"/>
            <a:chOff x="323850" y="-531550"/>
            <a:chExt cx="8496740" cy="432060"/>
          </a:xfrm>
        </p:grpSpPr>
        <p:cxnSp>
          <p:nvCxnSpPr>
            <p:cNvPr id="16" name="Gerade Verbindung 15"/>
            <p:cNvCxnSpPr/>
            <p:nvPr/>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p:nvGrpSpPr>
        <p:grpSpPr bwMode="gray">
          <a:xfrm>
            <a:off x="431800" y="6981493"/>
            <a:ext cx="11328987" cy="288040"/>
            <a:chOff x="323850" y="-531550"/>
            <a:chExt cx="8496740" cy="432060"/>
          </a:xfrm>
        </p:grpSpPr>
        <p:cxnSp>
          <p:nvCxnSpPr>
            <p:cNvPr id="29" name="Gerade Verbindung 28"/>
            <p:cNvCxnSpPr/>
            <p:nvPr/>
          </p:nvCxnSpPr>
          <p:spPr bwMode="gray">
            <a:xfrm rot="5400000">
              <a:off x="10782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 Verbindung 29"/>
            <p:cNvCxnSpPr/>
            <p:nvPr/>
          </p:nvCxnSpPr>
          <p:spPr bwMode="gray">
            <a:xfrm rot="5400000">
              <a:off x="1403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bwMode="gray">
            <a:xfrm rot="5400000">
              <a:off x="15475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bwMode="gray">
            <a:xfrm rot="5400000">
              <a:off x="28437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nvCxnSpPr>
          <p:spPr bwMode="gray">
            <a:xfrm rot="5400000">
              <a:off x="29877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nvCxnSpPr>
          <p:spPr bwMode="gray">
            <a:xfrm rot="5400000">
              <a:off x="42839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nvCxnSpPr>
          <p:spPr bwMode="gray">
            <a:xfrm rot="5400000">
              <a:off x="44279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p:nvCxnSpPr>
          <p:spPr bwMode="gray">
            <a:xfrm rot="5400000">
              <a:off x="57241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p:nvCxnSpPr>
          <p:spPr bwMode="gray">
            <a:xfrm rot="5400000">
              <a:off x="58681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bwMode="gray">
            <a:xfrm rot="5400000">
              <a:off x="71643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p:nvCxnSpPr>
          <p:spPr bwMode="gray">
            <a:xfrm rot="5400000">
              <a:off x="730838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bwMode="gray">
            <a:xfrm rot="5400000">
              <a:off x="8604560" y="-315520"/>
              <a:ext cx="432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uppieren 7"/>
          <p:cNvGrpSpPr/>
          <p:nvPr userDrawn="1"/>
        </p:nvGrpSpPr>
        <p:grpSpPr bwMode="gray">
          <a:xfrm>
            <a:off x="12336686" y="260648"/>
            <a:ext cx="288221" cy="6336792"/>
            <a:chOff x="9252514" y="195486"/>
            <a:chExt cx="216166" cy="4752594"/>
          </a:xfrm>
        </p:grpSpPr>
        <p:cxnSp>
          <p:nvCxnSpPr>
            <p:cNvPr id="48" name="Gerade Verbindung 47"/>
            <p:cNvCxnSpPr/>
            <p:nvPr/>
          </p:nvCxnSpPr>
          <p:spPr bwMode="gray">
            <a:xfrm>
              <a:off x="9252650" y="91556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nvCxnSpPr>
          <p:spPr bwMode="gray">
            <a:xfrm>
              <a:off x="9252650" y="77150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p:nvCxnSpPr>
          <p:spPr bwMode="gray">
            <a:xfrm>
              <a:off x="9252650" y="494808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bwMode="gray">
            <a:xfrm>
              <a:off x="9252650" y="48040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p:nvCxnSpPr>
          <p:spPr bwMode="gray">
            <a:xfrm>
              <a:off x="9252650" y="415597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bwMode="gray">
            <a:xfrm>
              <a:off x="9252650" y="40119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p:nvCxnSpPr>
          <p:spPr bwMode="gray">
            <a:xfrm>
              <a:off x="9252650" y="33638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bwMode="gray">
            <a:xfrm>
              <a:off x="9252650" y="32198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p:nvCxnSpPr>
          <p:spPr bwMode="gray">
            <a:xfrm>
              <a:off x="9252650" y="25717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bwMode="gray">
            <a:xfrm>
              <a:off x="9252650" y="242773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p:nvCxnSpPr>
          <p:spPr bwMode="gray">
            <a:xfrm>
              <a:off x="9252650" y="17796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p:nvCxnSpPr>
          <p:spPr bwMode="gray">
            <a:xfrm>
              <a:off x="9252650" y="163562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bwMode="gray">
            <a:xfrm>
              <a:off x="9252650" y="47320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bwMode="gray">
            <a:xfrm>
              <a:off x="9252514" y="127560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 Verbindung 82"/>
            <p:cNvCxnSpPr/>
            <p:nvPr/>
          </p:nvCxnSpPr>
          <p:spPr bwMode="gray">
            <a:xfrm>
              <a:off x="9252520" y="19548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p:nvCxnSpPr>
          <p:spPr bwMode="gray">
            <a:xfrm>
              <a:off x="9252650" y="1419225"/>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uppieren 63"/>
          <p:cNvGrpSpPr/>
          <p:nvPr/>
        </p:nvGrpSpPr>
        <p:grpSpPr bwMode="gray">
          <a:xfrm>
            <a:off x="-432907" y="260648"/>
            <a:ext cx="288221" cy="6336792"/>
            <a:chOff x="9252650" y="195486"/>
            <a:chExt cx="216166" cy="4752594"/>
          </a:xfrm>
        </p:grpSpPr>
        <p:cxnSp>
          <p:nvCxnSpPr>
            <p:cNvPr id="65" name="Gerade Verbindung 64"/>
            <p:cNvCxnSpPr/>
            <p:nvPr/>
          </p:nvCxnSpPr>
          <p:spPr bwMode="gray">
            <a:xfrm>
              <a:off x="9252650" y="91556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p:nvCxnSpPr>
          <p:spPr bwMode="gray">
            <a:xfrm>
              <a:off x="9252650" y="77150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 Verbindung 67"/>
            <p:cNvCxnSpPr/>
            <p:nvPr/>
          </p:nvCxnSpPr>
          <p:spPr bwMode="gray">
            <a:xfrm>
              <a:off x="9252650" y="494808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p:nvCxnSpPr>
          <p:spPr bwMode="gray">
            <a:xfrm>
              <a:off x="9252650" y="48040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p:nvCxnSpPr>
          <p:spPr bwMode="gray">
            <a:xfrm>
              <a:off x="9252650" y="415597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p:nvCxnSpPr>
          <p:spPr bwMode="gray">
            <a:xfrm>
              <a:off x="9252650" y="40119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p:nvCxnSpPr>
          <p:spPr bwMode="gray">
            <a:xfrm>
              <a:off x="9252650" y="336386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p:nvCxnSpPr>
          <p:spPr bwMode="gray">
            <a:xfrm>
              <a:off x="9252650" y="32198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p:nvCxnSpPr>
          <p:spPr bwMode="gray">
            <a:xfrm>
              <a:off x="9252650" y="25717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p:nvCxnSpPr>
          <p:spPr bwMode="gray">
            <a:xfrm>
              <a:off x="9252650" y="242773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p:nvCxnSpPr>
          <p:spPr bwMode="gray">
            <a:xfrm>
              <a:off x="9252650" y="177964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p:nvCxnSpPr>
          <p:spPr bwMode="gray">
            <a:xfrm>
              <a:off x="9252650" y="163562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 Verbindung 77"/>
            <p:cNvCxnSpPr/>
            <p:nvPr/>
          </p:nvCxnSpPr>
          <p:spPr bwMode="gray">
            <a:xfrm>
              <a:off x="9252650" y="4732050"/>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p:nvCxnSpPr>
          <p:spPr bwMode="gray">
            <a:xfrm>
              <a:off x="9252786" y="127560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Gerade Verbindung 83"/>
            <p:cNvCxnSpPr/>
            <p:nvPr/>
          </p:nvCxnSpPr>
          <p:spPr bwMode="gray">
            <a:xfrm>
              <a:off x="9252786" y="195486"/>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p:nvCxnSpPr>
          <p:spPr bwMode="gray">
            <a:xfrm>
              <a:off x="9252786" y="1413738"/>
              <a:ext cx="2160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VCT_Marker_ID_4" hidden="1"/>
          <p:cNvSpPr/>
          <p:nvPr>
            <p:custDataLst>
              <p:tags r:id="rId30"/>
            </p:custDataLst>
          </p:nvPr>
        </p:nvSpPr>
        <p:spPr bwMode="gray">
          <a:xfrm>
            <a:off x="1693334" y="169334"/>
            <a:ext cx="169333" cy="169333"/>
          </a:xfrm>
          <a:prstGeom prst="rect">
            <a:avLst/>
          </a:prstGeom>
          <a:noFill/>
          <a:ln w="9525"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indent="0" algn="ctr">
              <a:spcBef>
                <a:spcPts val="400"/>
              </a:spcBef>
              <a:buFont typeface="Courier New" pitchFamily="49" charset="0"/>
              <a:buNone/>
            </a:pPr>
            <a:endParaRPr lang="en-US" sz="2133">
              <a:solidFill>
                <a:schemeClr val="tx1"/>
              </a:solidFill>
              <a:latin typeface="Arial" pitchFamily="34" charset="0"/>
              <a:cs typeface="Arial" pitchFamily="34" charset="0"/>
            </a:endParaRPr>
          </a:p>
        </p:txBody>
      </p:sp>
      <p:pic>
        <p:nvPicPr>
          <p:cNvPr id="6" name="Imagen 5"/>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0032547" y="234242"/>
            <a:ext cx="1828799" cy="830424"/>
          </a:xfrm>
          <a:prstGeom prst="rect">
            <a:avLst/>
          </a:prstGeom>
        </p:spPr>
      </p:pic>
      <p:sp>
        <p:nvSpPr>
          <p:cNvPr id="79" name="Text Box 1222"/>
          <p:cNvSpPr txBox="1">
            <a:spLocks noChangeArrowheads="1"/>
          </p:cNvSpPr>
          <p:nvPr userDrawn="1"/>
        </p:nvSpPr>
        <p:spPr bwMode="auto">
          <a:xfrm>
            <a:off x="7920254" y="6463842"/>
            <a:ext cx="3840533" cy="240515"/>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90000"/>
              </a:lnSpc>
              <a:spcBef>
                <a:spcPts val="0"/>
              </a:spcBef>
              <a:spcAft>
                <a:spcPts val="0"/>
              </a:spcAft>
              <a:buClrTx/>
              <a:buSzTx/>
              <a:buFontTx/>
              <a:buNone/>
              <a:tabLst/>
              <a:defRPr/>
            </a:pPr>
            <a:r>
              <a:rPr kumimoji="0" lang="es-PE" sz="1070" b="0" i="0" u="none" strike="noStrike" kern="1200" cap="none" spc="0" normalizeH="0" baseline="0" noProof="0" dirty="0">
                <a:ln>
                  <a:noFill/>
                </a:ln>
                <a:solidFill>
                  <a:schemeClr val="tx1">
                    <a:lumMod val="50000"/>
                    <a:lumOff val="50000"/>
                  </a:schemeClr>
                </a:solidFill>
                <a:effectLst/>
                <a:uLnTx/>
                <a:uFillTx/>
                <a:latin typeface="Corbel" panose="020B0503020204020204" pitchFamily="34" charset="0"/>
                <a:ea typeface="+mn-ea"/>
                <a:cs typeface="Tahoma" pitchFamily="34" charset="0"/>
              </a:rPr>
              <a:t>Base mayo 2022: total de entrevistados - Nacional (1201)</a:t>
            </a:r>
          </a:p>
        </p:txBody>
      </p:sp>
      <p:pic>
        <p:nvPicPr>
          <p:cNvPr id="7" name="Imagen 6"/>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9264440" y="260560"/>
            <a:ext cx="768107" cy="768107"/>
          </a:xfrm>
          <a:prstGeom prst="rect">
            <a:avLst/>
          </a:prstGeom>
        </p:spPr>
      </p:pic>
    </p:spTree>
    <p:extLst>
      <p:ext uri="{BB962C8B-B14F-4D97-AF65-F5344CB8AC3E}">
        <p14:creationId xmlns:p14="http://schemas.microsoft.com/office/powerpoint/2010/main" val="2844183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761" r:id="rId20"/>
    <p:sldLayoutId id="2147483774" r:id="rId21"/>
    <p:sldLayoutId id="2147483787" r:id="rId22"/>
    <p:sldLayoutId id="2147483788" r:id="rId23"/>
    <p:sldLayoutId id="2147483789" r:id="rId24"/>
    <p:sldLayoutId id="2147483790" r:id="rId25"/>
  </p:sldLayoutIdLst>
  <p:hf hdr="0" ftr="0" dt="0"/>
  <p:txStyles>
    <p:titleStyle>
      <a:lvl1pPr algn="l" defTabSz="1219170" rtl="0" eaLnBrk="1" latinLnBrk="0" hangingPunct="1">
        <a:spcBef>
          <a:spcPct val="0"/>
        </a:spcBef>
        <a:buNone/>
        <a:defRPr sz="2400" kern="1200">
          <a:solidFill>
            <a:schemeClr val="tx1"/>
          </a:solidFill>
          <a:latin typeface="Arial" pitchFamily="34" charset="0"/>
          <a:ea typeface="+mj-ea"/>
          <a:cs typeface="+mj-cs"/>
        </a:defRPr>
      </a:lvl1pPr>
    </p:titleStyle>
    <p:bodyStyle>
      <a:lvl1pPr marL="0" marR="0" indent="0" algn="l" defTabSz="1219170" rtl="0" eaLnBrk="1" fontAlgn="auto" latinLnBrk="0" hangingPunct="1">
        <a:lnSpc>
          <a:spcPct val="100000"/>
        </a:lnSpc>
        <a:spcBef>
          <a:spcPts val="400"/>
        </a:spcBef>
        <a:spcAft>
          <a:spcPts val="0"/>
        </a:spcAft>
        <a:buClrTx/>
        <a:buSzTx/>
        <a:buFont typeface="Arial" pitchFamily="34" charset="0"/>
        <a:buNone/>
        <a:tabLst/>
        <a:defRPr sz="2133" kern="1200">
          <a:solidFill>
            <a:schemeClr val="tx1"/>
          </a:solidFill>
          <a:latin typeface="Arial" pitchFamily="34" charset="0"/>
          <a:ea typeface="+mn-ea"/>
          <a:cs typeface="Arial" pitchFamily="34" charset="0"/>
        </a:defRPr>
      </a:lvl1pPr>
      <a:lvl2pPr marL="239994" marR="0" indent="-2399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2pPr>
      <a:lvl3pPr marL="479988"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3pPr>
      <a:lvl4pPr marL="719982"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4pPr>
      <a:lvl5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5pPr>
      <a:lvl6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6pPr>
      <a:lvl7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7pPr>
      <a:lvl8pPr marL="719982" indent="-239994" algn="l" defTabSz="1219170" rtl="0" eaLnBrk="1" latinLnBrk="0" hangingPunct="1">
        <a:spcBef>
          <a:spcPts val="400"/>
        </a:spcBef>
        <a:spcAft>
          <a:spcPts val="0"/>
        </a:spcAft>
        <a:buFont typeface="Arial" pitchFamily="34" charset="0"/>
        <a:buChar char="•"/>
        <a:defRPr sz="2133" kern="1200">
          <a:solidFill>
            <a:schemeClr val="tx1"/>
          </a:solidFill>
          <a:latin typeface="Arial" pitchFamily="34" charset="0"/>
          <a:ea typeface="+mn-ea"/>
          <a:cs typeface="Arial" pitchFamily="34" charset="0"/>
        </a:defRPr>
      </a:lvl8pPr>
      <a:lvl9pPr marL="959976" marR="0" indent="-241294" algn="l" defTabSz="1219170" rtl="0" eaLnBrk="1" fontAlgn="auto" latinLnBrk="0" hangingPunct="1">
        <a:lnSpc>
          <a:spcPct val="100000"/>
        </a:lnSpc>
        <a:spcBef>
          <a:spcPts val="400"/>
        </a:spcBef>
        <a:spcAft>
          <a:spcPts val="0"/>
        </a:spcAft>
        <a:buClrTx/>
        <a:buSzTx/>
        <a:buFont typeface="Wingdings" panose="05000000000000000000" pitchFamily="2" charset="2"/>
        <a:buChar char="§"/>
        <a:tabLst/>
        <a:defRPr sz="2133" kern="1200">
          <a:solidFill>
            <a:schemeClr val="tx1"/>
          </a:solidFill>
          <a:latin typeface="Arial" pitchFamily="34" charset="0"/>
          <a:ea typeface="+mn-ea"/>
          <a:cs typeface="Arial" pitchFamily="34" charset="0"/>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chart" Target="../charts/char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hyperlink" Target="https://portales.reniec.gob.pe/web/estadistica/pelectoral" TargetMode="External"/><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hyperlink" Target="http://www.iep.org.pe/" TargetMode="Externa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mailto:patricia@iep.org.pe" TargetMode="External"/><Relationship Id="rId7" Type="http://schemas.openxmlformats.org/officeDocument/2006/relationships/hyperlink" Target="mailto:ssilva@iep.org.pe" TargetMode="External"/><Relationship Id="rId2" Type="http://schemas.openxmlformats.org/officeDocument/2006/relationships/notesSlide" Target="../notesSlides/notesSlide34.xml"/><Relationship Id="rId1" Type="http://schemas.openxmlformats.org/officeDocument/2006/relationships/slideLayout" Target="../slideLayouts/slideLayout25.xml"/><Relationship Id="rId6" Type="http://schemas.openxmlformats.org/officeDocument/2006/relationships/hyperlink" Target="mailto:kpalpa@iep.org.pe" TargetMode="External"/><Relationship Id="rId5" Type="http://schemas.openxmlformats.org/officeDocument/2006/relationships/hyperlink" Target="mailto:selguera@iep.org.pe" TargetMode="External"/><Relationship Id="rId4" Type="http://schemas.openxmlformats.org/officeDocument/2006/relationships/hyperlink" Target="mailto:lamaya@iep.org.p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431214" y="1121837"/>
            <a:ext cx="9423400" cy="1548880"/>
          </a:xfrm>
        </p:spPr>
        <p:txBody>
          <a:bodyPr/>
          <a:lstStyle/>
          <a:p>
            <a:r>
              <a:rPr lang="es-PE" sz="4400" dirty="0">
                <a:solidFill>
                  <a:srgbClr val="008442"/>
                </a:solidFill>
                <a:latin typeface="Corbel" panose="020B0503020204020204" pitchFamily="34" charset="0"/>
              </a:rPr>
              <a:t/>
            </a:r>
            <a:br>
              <a:rPr lang="es-PE" sz="4400" dirty="0">
                <a:solidFill>
                  <a:srgbClr val="008442"/>
                </a:solidFill>
                <a:latin typeface="Corbel" panose="020B0503020204020204" pitchFamily="34" charset="0"/>
              </a:rPr>
            </a:br>
            <a:r>
              <a:rPr lang="es-PE" sz="2800" dirty="0">
                <a:solidFill>
                  <a:srgbClr val="008442"/>
                </a:solidFill>
                <a:latin typeface="Corbel" panose="020B0503020204020204" pitchFamily="34" charset="0"/>
              </a:rPr>
              <a:t/>
            </a:r>
            <a:br>
              <a:rPr lang="es-PE" sz="2800" dirty="0">
                <a:solidFill>
                  <a:srgbClr val="008442"/>
                </a:solidFill>
                <a:latin typeface="Corbel" panose="020B0503020204020204" pitchFamily="34" charset="0"/>
              </a:rPr>
            </a:br>
            <a:r>
              <a:rPr lang="es-PE" sz="2800" dirty="0">
                <a:solidFill>
                  <a:srgbClr val="008442"/>
                </a:solidFill>
                <a:latin typeface="Corbel" panose="020B0503020204020204" pitchFamily="34" charset="0"/>
              </a:rPr>
              <a:t/>
            </a:r>
            <a:br>
              <a:rPr lang="es-PE" sz="2800" dirty="0">
                <a:solidFill>
                  <a:srgbClr val="008442"/>
                </a:solidFill>
                <a:latin typeface="Corbel" panose="020B0503020204020204" pitchFamily="34" charset="0"/>
              </a:rPr>
            </a:br>
            <a:r>
              <a:rPr lang="es-PE" sz="2800" dirty="0">
                <a:solidFill>
                  <a:srgbClr val="008442"/>
                </a:solidFill>
                <a:latin typeface="Corbel" panose="020B0503020204020204" pitchFamily="34" charset="0"/>
              </a:rPr>
              <a:t/>
            </a:r>
            <a:br>
              <a:rPr lang="es-PE" sz="2800" dirty="0">
                <a:solidFill>
                  <a:srgbClr val="008442"/>
                </a:solidFill>
                <a:latin typeface="Corbel" panose="020B0503020204020204" pitchFamily="34" charset="0"/>
              </a:rPr>
            </a:br>
            <a:r>
              <a:rPr lang="es-PE" sz="4400" dirty="0">
                <a:solidFill>
                  <a:srgbClr val="008442"/>
                </a:solidFill>
                <a:latin typeface="Corbel" panose="020B0503020204020204" pitchFamily="34" charset="0"/>
              </a:rPr>
              <a:t/>
            </a:r>
            <a:br>
              <a:rPr lang="es-PE" sz="4400" dirty="0">
                <a:solidFill>
                  <a:srgbClr val="008442"/>
                </a:solidFill>
                <a:latin typeface="Corbel" panose="020B0503020204020204" pitchFamily="34" charset="0"/>
              </a:rPr>
            </a:br>
            <a:r>
              <a:rPr lang="es-PE" sz="4400" dirty="0">
                <a:solidFill>
                  <a:srgbClr val="008442"/>
                </a:solidFill>
                <a:latin typeface="Corbel" panose="020B0503020204020204" pitchFamily="34" charset="0"/>
              </a:rPr>
              <a:t/>
            </a:r>
            <a:br>
              <a:rPr lang="es-PE" sz="4400" dirty="0">
                <a:solidFill>
                  <a:srgbClr val="008442"/>
                </a:solidFill>
                <a:latin typeface="Corbel" panose="020B0503020204020204" pitchFamily="34" charset="0"/>
              </a:rPr>
            </a:br>
            <a:endParaRPr lang="es-PE" sz="4500" dirty="0">
              <a:solidFill>
                <a:srgbClr val="008442"/>
              </a:solidFill>
              <a:latin typeface="Corbel" panose="020B0503020204020204" pitchFamily="34" charset="0"/>
            </a:endParaRPr>
          </a:p>
        </p:txBody>
      </p:sp>
      <p:sp>
        <p:nvSpPr>
          <p:cNvPr id="4" name="Subtítulo 3"/>
          <p:cNvSpPr>
            <a:spLocks noGrp="1"/>
          </p:cNvSpPr>
          <p:nvPr>
            <p:ph type="subTitle" idx="1"/>
          </p:nvPr>
        </p:nvSpPr>
        <p:spPr>
          <a:xfrm>
            <a:off x="360604" y="2297554"/>
            <a:ext cx="11329573" cy="542056"/>
          </a:xfrm>
        </p:spPr>
        <p:txBody>
          <a:bodyPr/>
          <a:lstStyle/>
          <a:p>
            <a:r>
              <a:rPr lang="es-PE" sz="2600" dirty="0">
                <a:solidFill>
                  <a:srgbClr val="423132"/>
                </a:solidFill>
                <a:latin typeface="Corbel" panose="020B0503020204020204" pitchFamily="34" charset="0"/>
              </a:rPr>
              <a:t>Encuesta telefónica a celulares a nivel nacional</a:t>
            </a:r>
          </a:p>
        </p:txBody>
      </p:sp>
      <p:sp>
        <p:nvSpPr>
          <p:cNvPr id="2" name="Rectángulo 1"/>
          <p:cNvSpPr/>
          <p:nvPr/>
        </p:nvSpPr>
        <p:spPr bwMode="gray">
          <a:xfrm>
            <a:off x="6658377" y="6439437"/>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ES" sz="1600" dirty="0">
              <a:solidFill>
                <a:schemeClr val="tx1"/>
              </a:solidFill>
              <a:latin typeface="Arial" pitchFamily="34" charset="0"/>
              <a:cs typeface="Arial" pitchFamily="34" charset="0"/>
            </a:endParaRPr>
          </a:p>
        </p:txBody>
      </p:sp>
      <p:sp>
        <p:nvSpPr>
          <p:cNvPr id="6" name="Marcador de texto 4"/>
          <p:cNvSpPr>
            <a:spLocks noGrp="1"/>
          </p:cNvSpPr>
          <p:nvPr>
            <p:ph type="body" sz="quarter" idx="4294967295"/>
          </p:nvPr>
        </p:nvSpPr>
        <p:spPr>
          <a:xfrm>
            <a:off x="431371" y="6309400"/>
            <a:ext cx="11328829" cy="288000"/>
          </a:xfrm>
        </p:spPr>
        <p:txBody>
          <a:bodyPr/>
          <a:lstStyle/>
          <a:p>
            <a:r>
              <a:rPr lang="es-PE" dirty="0">
                <a:solidFill>
                  <a:schemeClr val="accent5"/>
                </a:solidFill>
                <a:latin typeface="Corbel" panose="020B0503020204020204" pitchFamily="34" charset="0"/>
              </a:rPr>
              <a:t>Lima, mayo 2022</a:t>
            </a:r>
            <a:endParaRPr lang="es-PE" u="sng" dirty="0">
              <a:solidFill>
                <a:schemeClr val="accent5"/>
              </a:solidFill>
              <a:latin typeface="Corbel" panose="020B0503020204020204" pitchFamily="34" charset="0"/>
            </a:endParaRPr>
          </a:p>
        </p:txBody>
      </p:sp>
      <p:sp>
        <p:nvSpPr>
          <p:cNvPr id="5" name="Rectángulo 4"/>
          <p:cNvSpPr/>
          <p:nvPr/>
        </p:nvSpPr>
        <p:spPr>
          <a:xfrm>
            <a:off x="11046836" y="6351179"/>
            <a:ext cx="713657" cy="246221"/>
          </a:xfrm>
          <a:prstGeom prst="rect">
            <a:avLst/>
          </a:prstGeom>
        </p:spPr>
        <p:txBody>
          <a:bodyPr wrap="none">
            <a:spAutoFit/>
          </a:bodyPr>
          <a:lstStyle/>
          <a:p>
            <a:r>
              <a:rPr lang="es-PE" sz="1000" dirty="0">
                <a:latin typeface="Corbel" panose="020B0503020204020204" pitchFamily="34" charset="0"/>
              </a:rPr>
              <a:t>Foto: RPP</a:t>
            </a:r>
          </a:p>
        </p:txBody>
      </p:sp>
      <p:sp>
        <p:nvSpPr>
          <p:cNvPr id="8" name="Rectángulo 7"/>
          <p:cNvSpPr/>
          <p:nvPr/>
        </p:nvSpPr>
        <p:spPr>
          <a:xfrm>
            <a:off x="265067" y="1542334"/>
            <a:ext cx="8837989" cy="707886"/>
          </a:xfrm>
          <a:prstGeom prst="rect">
            <a:avLst/>
          </a:prstGeom>
        </p:spPr>
        <p:txBody>
          <a:bodyPr wrap="square">
            <a:spAutoFit/>
          </a:bodyPr>
          <a:lstStyle/>
          <a:p>
            <a:r>
              <a:rPr lang="es-PE" sz="4000" dirty="0">
                <a:solidFill>
                  <a:srgbClr val="008442"/>
                </a:solidFill>
                <a:latin typeface="Corbel" panose="020B0503020204020204" pitchFamily="34" charset="0"/>
              </a:rPr>
              <a:t>IEP Informe de Opinión –</a:t>
            </a:r>
            <a:r>
              <a:rPr lang="es-419" sz="4000" dirty="0">
                <a:solidFill>
                  <a:srgbClr val="008442"/>
                </a:solidFill>
                <a:latin typeface="Corbel" panose="020B0503020204020204" pitchFamily="34" charset="0"/>
              </a:rPr>
              <a:t> </a:t>
            </a:r>
            <a:r>
              <a:rPr lang="es-PE" sz="4000" dirty="0">
                <a:solidFill>
                  <a:srgbClr val="008442"/>
                </a:solidFill>
                <a:latin typeface="Corbel" panose="020B0503020204020204" pitchFamily="34" charset="0"/>
              </a:rPr>
              <a:t>Mayo 2022</a:t>
            </a:r>
          </a:p>
        </p:txBody>
      </p:sp>
      <p:pic>
        <p:nvPicPr>
          <p:cNvPr id="6146" name="Picture 2" descr="Pedro Castillo realiza cuatro cambios de ministros en el medio de una nueva  crisis"/>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t="30935" b="3093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39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r>
              <a:rPr lang="es-ES" sz="4400" dirty="0">
                <a:latin typeface="Corbel" panose="020B0503020204020204" pitchFamily="34" charset="0"/>
              </a:rPr>
              <a:t>Percepción de corrupción en el gobierno</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6798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524432" y="267057"/>
            <a:ext cx="8426385" cy="1701786"/>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PE" dirty="0">
                <a:solidFill>
                  <a:srgbClr val="000000"/>
                </a:solidFill>
                <a:latin typeface="Corbel" panose="020B0503020204020204" pitchFamily="34" charset="0"/>
              </a:rPr>
              <a:t>Corrupción percibida en el gobierno: </a:t>
            </a:r>
            <a:r>
              <a:rPr lang="es-PE" dirty="0" smtClean="0">
                <a:solidFill>
                  <a:srgbClr val="000000"/>
                </a:solidFill>
                <a:latin typeface="Corbel" panose="020B0503020204020204" pitchFamily="34" charset="0"/>
              </a:rPr>
              <a:t>40</a:t>
            </a:r>
            <a:r>
              <a:rPr lang="es-PE" dirty="0">
                <a:solidFill>
                  <a:srgbClr val="000000"/>
                </a:solidFill>
                <a:latin typeface="Corbel" panose="020B0503020204020204" pitchFamily="34" charset="0"/>
              </a:rPr>
              <a:t>% considera que será igual de </a:t>
            </a:r>
            <a:r>
              <a:rPr lang="es-PE" dirty="0" smtClean="0">
                <a:solidFill>
                  <a:srgbClr val="000000"/>
                </a:solidFill>
                <a:latin typeface="Corbel" panose="020B0503020204020204" pitchFamily="34" charset="0"/>
              </a:rPr>
              <a:t>corrupto que gobiernos anteriores. Pasa de un 21% a 32% el grupo de quienes piensan que será más corrupto.</a:t>
            </a:r>
            <a:endParaRPr lang="es-PE" dirty="0">
              <a:solidFill>
                <a:srgbClr val="000000"/>
              </a:solidFill>
              <a:latin typeface="Corbel" panose="020B0503020204020204" pitchFamily="34" charset="0"/>
            </a:endParaRPr>
          </a:p>
        </p:txBody>
      </p:sp>
      <p:sp>
        <p:nvSpPr>
          <p:cNvPr id="13" name="Rectángulo 12"/>
          <p:cNvSpPr/>
          <p:nvPr/>
        </p:nvSpPr>
        <p:spPr>
          <a:xfrm>
            <a:off x="524433" y="2116458"/>
            <a:ext cx="9490085"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En comparación con gobiernos anteriores, ¿el gobierno de Castillo terminará siendo…? (Pregunta asistida) </a:t>
            </a:r>
            <a:endParaRPr lang="es-PE" sz="1600" dirty="0">
              <a:latin typeface="Corbel" panose="020B0503020204020204" pitchFamily="34" charset="0"/>
            </a:endParaRPr>
          </a:p>
        </p:txBody>
      </p:sp>
      <p:graphicFrame>
        <p:nvGraphicFramePr>
          <p:cNvPr id="10" name="11 Gráfico">
            <a:extLst>
              <a:ext uri="{FF2B5EF4-FFF2-40B4-BE49-F238E27FC236}">
                <a16:creationId xmlns:a16="http://schemas.microsoft.com/office/drawing/2014/main" id="{F42F70DD-ADD4-4BDF-ABF2-BDBEA1850DFD}"/>
              </a:ext>
            </a:extLst>
          </p:cNvPr>
          <p:cNvGraphicFramePr/>
          <p:nvPr>
            <p:extLst>
              <p:ext uri="{D42A27DB-BD31-4B8C-83A1-F6EECF244321}">
                <p14:modId xmlns:p14="http://schemas.microsoft.com/office/powerpoint/2010/main" val="1589856592"/>
              </p:ext>
            </p:extLst>
          </p:nvPr>
        </p:nvGraphicFramePr>
        <p:xfrm>
          <a:off x="714583" y="1380565"/>
          <a:ext cx="10389707" cy="50265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10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444244" y="307036"/>
            <a:ext cx="8274322" cy="76399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MX" dirty="0">
                <a:solidFill>
                  <a:srgbClr val="000000"/>
                </a:solidFill>
                <a:latin typeface="Corbel" panose="020B0503020204020204" pitchFamily="34" charset="0"/>
              </a:rPr>
              <a:t>Corrupción percibida en el gobierno – por segmentos</a:t>
            </a:r>
            <a:endParaRPr lang="es-PE" dirty="0">
              <a:latin typeface="Corbel" panose="020B0503020204020204" pitchFamily="34" charset="0"/>
            </a:endParaRP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741145" y="6212214"/>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488735" y="891867"/>
            <a:ext cx="8477309" cy="1022669"/>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600" dirty="0">
                <a:solidFill>
                  <a:schemeClr val="tx1"/>
                </a:solidFill>
                <a:latin typeface="Corbel" panose="020B0503020204020204" pitchFamily="34" charset="0"/>
                <a:cs typeface="Arial" pitchFamily="34" charset="0"/>
              </a:rPr>
              <a:t>Quienes piensan que será igual de corrupto se encuentran en mayor medida en el sur del país, personas menores de 40 años, NSE A/B y C. También entre aquellos que se consideran de izquierda o centro, quienes desaprueban a Castillo y quienes creen que se debe hacer algunos cambios a la Constitución.</a:t>
            </a:r>
            <a:endParaRPr lang="es-PE" sz="1600" dirty="0">
              <a:solidFill>
                <a:schemeClr val="tx1"/>
              </a:solidFill>
              <a:latin typeface="Corbel" panose="020B0503020204020204" pitchFamily="34" charset="0"/>
              <a:cs typeface="Arial" pitchFamily="34" charset="0"/>
            </a:endParaRPr>
          </a:p>
        </p:txBody>
      </p:sp>
      <p:graphicFrame>
        <p:nvGraphicFramePr>
          <p:cNvPr id="10" name="8 Tabla">
            <a:extLst>
              <a:ext uri="{FF2B5EF4-FFF2-40B4-BE49-F238E27FC236}">
                <a16:creationId xmlns:a16="http://schemas.microsoft.com/office/drawing/2014/main" id="{0E512D84-F6FB-4993-8CE0-04E58BB8528D}"/>
              </a:ext>
            </a:extLst>
          </p:cNvPr>
          <p:cNvGraphicFramePr>
            <a:graphicFrameLocks noGrp="1"/>
          </p:cNvGraphicFramePr>
          <p:nvPr>
            <p:extLst/>
          </p:nvPr>
        </p:nvGraphicFramePr>
        <p:xfrm>
          <a:off x="488735" y="2557344"/>
          <a:ext cx="10660948" cy="1567680"/>
        </p:xfrm>
        <a:graphic>
          <a:graphicData uri="http://schemas.openxmlformats.org/drawingml/2006/table">
            <a:tbl>
              <a:tblPr/>
              <a:tblGrid>
                <a:gridCol w="1440000">
                  <a:extLst>
                    <a:ext uri="{9D8B030D-6E8A-4147-A177-3AD203B41FA5}">
                      <a16:colId xmlns:a16="http://schemas.microsoft.com/office/drawing/2014/main" val="20000"/>
                    </a:ext>
                  </a:extLst>
                </a:gridCol>
                <a:gridCol w="569076">
                  <a:extLst>
                    <a:ext uri="{9D8B030D-6E8A-4147-A177-3AD203B41FA5}">
                      <a16:colId xmlns:a16="http://schemas.microsoft.com/office/drawing/2014/main" val="20001"/>
                    </a:ext>
                  </a:extLst>
                </a:gridCol>
                <a:gridCol w="540000">
                  <a:extLst>
                    <a:ext uri="{9D8B030D-6E8A-4147-A177-3AD203B41FA5}">
                      <a16:colId xmlns:a16="http://schemas.microsoft.com/office/drawing/2014/main" val="755056812"/>
                    </a:ext>
                  </a:extLst>
                </a:gridCol>
                <a:gridCol w="570034">
                  <a:extLst>
                    <a:ext uri="{9D8B030D-6E8A-4147-A177-3AD203B41FA5}">
                      <a16:colId xmlns:a16="http://schemas.microsoft.com/office/drawing/2014/main" val="3338438599"/>
                    </a:ext>
                  </a:extLst>
                </a:gridCol>
                <a:gridCol w="504260">
                  <a:extLst>
                    <a:ext uri="{9D8B030D-6E8A-4147-A177-3AD203B41FA5}">
                      <a16:colId xmlns:a16="http://schemas.microsoft.com/office/drawing/2014/main" val="1031452437"/>
                    </a:ext>
                  </a:extLst>
                </a:gridCol>
                <a:gridCol w="504260">
                  <a:extLst>
                    <a:ext uri="{9D8B030D-6E8A-4147-A177-3AD203B41FA5}">
                      <a16:colId xmlns:a16="http://schemas.microsoft.com/office/drawing/2014/main" val="109836065"/>
                    </a:ext>
                  </a:extLst>
                </a:gridCol>
                <a:gridCol w="504260">
                  <a:extLst>
                    <a:ext uri="{9D8B030D-6E8A-4147-A177-3AD203B41FA5}">
                      <a16:colId xmlns:a16="http://schemas.microsoft.com/office/drawing/2014/main" val="1702893787"/>
                    </a:ext>
                  </a:extLst>
                </a:gridCol>
                <a:gridCol w="570033">
                  <a:extLst>
                    <a:ext uri="{9D8B030D-6E8A-4147-A177-3AD203B41FA5}">
                      <a16:colId xmlns:a16="http://schemas.microsoft.com/office/drawing/2014/main" val="1396825057"/>
                    </a:ext>
                  </a:extLst>
                </a:gridCol>
                <a:gridCol w="427526">
                  <a:extLst>
                    <a:ext uri="{9D8B030D-6E8A-4147-A177-3AD203B41FA5}">
                      <a16:colId xmlns:a16="http://schemas.microsoft.com/office/drawing/2014/main" val="143261240"/>
                    </a:ext>
                  </a:extLst>
                </a:gridCol>
                <a:gridCol w="559071">
                  <a:extLst>
                    <a:ext uri="{9D8B030D-6E8A-4147-A177-3AD203B41FA5}">
                      <a16:colId xmlns:a16="http://schemas.microsoft.com/office/drawing/2014/main" val="3761098995"/>
                    </a:ext>
                  </a:extLst>
                </a:gridCol>
                <a:gridCol w="635807">
                  <a:extLst>
                    <a:ext uri="{9D8B030D-6E8A-4147-A177-3AD203B41FA5}">
                      <a16:colId xmlns:a16="http://schemas.microsoft.com/office/drawing/2014/main" val="3073160988"/>
                    </a:ext>
                  </a:extLst>
                </a:gridCol>
                <a:gridCol w="493298">
                  <a:extLst>
                    <a:ext uri="{9D8B030D-6E8A-4147-A177-3AD203B41FA5}">
                      <a16:colId xmlns:a16="http://schemas.microsoft.com/office/drawing/2014/main" val="20005"/>
                    </a:ext>
                  </a:extLst>
                </a:gridCol>
                <a:gridCol w="545792">
                  <a:extLst>
                    <a:ext uri="{9D8B030D-6E8A-4147-A177-3AD203B41FA5}">
                      <a16:colId xmlns:a16="http://schemas.microsoft.com/office/drawing/2014/main" val="20012"/>
                    </a:ext>
                  </a:extLst>
                </a:gridCol>
                <a:gridCol w="534928">
                  <a:extLst>
                    <a:ext uri="{9D8B030D-6E8A-4147-A177-3AD203B41FA5}">
                      <a16:colId xmlns:a16="http://schemas.microsoft.com/office/drawing/2014/main" val="1866410512"/>
                    </a:ext>
                  </a:extLst>
                </a:gridCol>
                <a:gridCol w="435330">
                  <a:extLst>
                    <a:ext uri="{9D8B030D-6E8A-4147-A177-3AD203B41FA5}">
                      <a16:colId xmlns:a16="http://schemas.microsoft.com/office/drawing/2014/main" val="20014"/>
                    </a:ext>
                  </a:extLst>
                </a:gridCol>
                <a:gridCol w="609091">
                  <a:extLst>
                    <a:ext uri="{9D8B030D-6E8A-4147-A177-3AD203B41FA5}">
                      <a16:colId xmlns:a16="http://schemas.microsoft.com/office/drawing/2014/main" val="1973971034"/>
                    </a:ext>
                  </a:extLst>
                </a:gridCol>
                <a:gridCol w="609091">
                  <a:extLst>
                    <a:ext uri="{9D8B030D-6E8A-4147-A177-3AD203B41FA5}">
                      <a16:colId xmlns:a16="http://schemas.microsoft.com/office/drawing/2014/main" val="1413499854"/>
                    </a:ext>
                  </a:extLst>
                </a:gridCol>
                <a:gridCol w="609091">
                  <a:extLst>
                    <a:ext uri="{9D8B030D-6E8A-4147-A177-3AD203B41FA5}">
                      <a16:colId xmlns:a16="http://schemas.microsoft.com/office/drawing/2014/main" val="2442736668"/>
                    </a:ext>
                  </a:extLst>
                </a:gridCol>
              </a:tblGrid>
              <a:tr h="165934">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24836">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52074">
                <a:tc>
                  <a:txBody>
                    <a:bodyPr/>
                    <a:lstStyle/>
                    <a:p>
                      <a:pPr algn="l" fontAlgn="ctr"/>
                      <a:r>
                        <a:rPr lang="es-MX" sz="1200" b="0" i="0" u="none" strike="noStrike" dirty="0">
                          <a:solidFill>
                            <a:srgbClr val="000000"/>
                          </a:solidFill>
                          <a:effectLst/>
                          <a:latin typeface="Corbel" panose="020B0503020204020204" pitchFamily="34" charset="0"/>
                        </a:rPr>
                        <a:t>Menos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21%</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52074">
                <a:tc>
                  <a:txBody>
                    <a:bodyPr/>
                    <a:lstStyle/>
                    <a:p>
                      <a:pPr algn="l" fontAlgn="ctr"/>
                      <a:r>
                        <a:rPr lang="es-MX" sz="1200" b="0" i="0" u="none" strike="noStrike" dirty="0">
                          <a:solidFill>
                            <a:srgbClr val="000000"/>
                          </a:solidFill>
                          <a:effectLst/>
                          <a:latin typeface="Corbel" panose="020B0503020204020204" pitchFamily="34" charset="0"/>
                        </a:rPr>
                        <a:t>Igual de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659118418"/>
                  </a:ext>
                </a:extLst>
              </a:tr>
              <a:tr h="252074">
                <a:tc>
                  <a:txBody>
                    <a:bodyPr/>
                    <a:lstStyle/>
                    <a:p>
                      <a:pPr algn="l" fontAlgn="ctr"/>
                      <a:r>
                        <a:rPr lang="es-MX" sz="1200" b="0" i="0" u="none" strike="noStrike" dirty="0">
                          <a:solidFill>
                            <a:srgbClr val="000000"/>
                          </a:solidFill>
                          <a:effectLst/>
                          <a:latin typeface="Corbel" panose="020B0503020204020204" pitchFamily="34" charset="0"/>
                        </a:rPr>
                        <a:t>Más corrupto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30%</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52074">
                <a:tc>
                  <a:txBody>
                    <a:bodyPr/>
                    <a:lstStyle/>
                    <a:p>
                      <a:pPr algn="l" fontAlgn="ctr"/>
                      <a:r>
                        <a:rPr lang="es-MX"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9" name="Rectángulo 12">
            <a:extLst>
              <a:ext uri="{FF2B5EF4-FFF2-40B4-BE49-F238E27FC236}">
                <a16:creationId xmlns:a16="http://schemas.microsoft.com/office/drawing/2014/main" id="{73BE15A3-9770-4393-A7E5-F6B24CA02884}"/>
              </a:ext>
            </a:extLst>
          </p:cNvPr>
          <p:cNvSpPr/>
          <p:nvPr/>
        </p:nvSpPr>
        <p:spPr>
          <a:xfrm>
            <a:off x="444244" y="2015954"/>
            <a:ext cx="9490085" cy="338554"/>
          </a:xfrm>
          <a:prstGeom prst="rect">
            <a:avLst/>
          </a:prstGeom>
        </p:spPr>
        <p:txBody>
          <a:bodyPr wrap="square">
            <a:spAutoFit/>
          </a:bodyPr>
          <a:lstStyle/>
          <a:p>
            <a:pPr>
              <a:defRPr/>
            </a:pPr>
            <a:r>
              <a:rPr lang="es-MX" sz="1600" dirty="0">
                <a:solidFill>
                  <a:srgbClr val="000000"/>
                </a:solidFill>
                <a:latin typeface="Corbel" panose="020B0503020204020204" pitchFamily="34" charset="0"/>
              </a:rPr>
              <a:t>En comparación con gobiernos anteriores, ¿el gobierno de Castillo terminará siendo…? (Pregunta asistida) </a:t>
            </a:r>
            <a:endParaRPr lang="es-PE" sz="1600" dirty="0">
              <a:latin typeface="Corbel" panose="020B0503020204020204" pitchFamily="34" charset="0"/>
            </a:endParaRPr>
          </a:p>
        </p:txBody>
      </p:sp>
      <p:graphicFrame>
        <p:nvGraphicFramePr>
          <p:cNvPr id="11" name="8 Tabla">
            <a:extLst>
              <a:ext uri="{FF2B5EF4-FFF2-40B4-BE49-F238E27FC236}">
                <a16:creationId xmlns:a16="http://schemas.microsoft.com/office/drawing/2014/main" id="{B8679BC4-B4D5-46D3-B28C-B76A4BD950C0}"/>
              </a:ext>
            </a:extLst>
          </p:cNvPr>
          <p:cNvGraphicFramePr>
            <a:graphicFrameLocks noGrp="1"/>
          </p:cNvGraphicFramePr>
          <p:nvPr>
            <p:extLst/>
          </p:nvPr>
        </p:nvGraphicFramePr>
        <p:xfrm>
          <a:off x="488735" y="4496383"/>
          <a:ext cx="10725289" cy="1665840"/>
        </p:xfrm>
        <a:graphic>
          <a:graphicData uri="http://schemas.openxmlformats.org/drawingml/2006/table">
            <a:tbl>
              <a:tblPr/>
              <a:tblGrid>
                <a:gridCol w="1496024">
                  <a:extLst>
                    <a:ext uri="{9D8B030D-6E8A-4147-A177-3AD203B41FA5}">
                      <a16:colId xmlns:a16="http://schemas.microsoft.com/office/drawing/2014/main" val="20000"/>
                    </a:ext>
                  </a:extLst>
                </a:gridCol>
                <a:gridCol w="476812">
                  <a:extLst>
                    <a:ext uri="{9D8B030D-6E8A-4147-A177-3AD203B41FA5}">
                      <a16:colId xmlns:a16="http://schemas.microsoft.com/office/drawing/2014/main" val="20001"/>
                    </a:ext>
                  </a:extLst>
                </a:gridCol>
                <a:gridCol w="488613">
                  <a:extLst>
                    <a:ext uri="{9D8B030D-6E8A-4147-A177-3AD203B41FA5}">
                      <a16:colId xmlns:a16="http://schemas.microsoft.com/office/drawing/2014/main" val="935374778"/>
                    </a:ext>
                  </a:extLst>
                </a:gridCol>
                <a:gridCol w="683786">
                  <a:extLst>
                    <a:ext uri="{9D8B030D-6E8A-4147-A177-3AD203B41FA5}">
                      <a16:colId xmlns:a16="http://schemas.microsoft.com/office/drawing/2014/main" val="719633647"/>
                    </a:ext>
                  </a:extLst>
                </a:gridCol>
                <a:gridCol w="755764">
                  <a:extLst>
                    <a:ext uri="{9D8B030D-6E8A-4147-A177-3AD203B41FA5}">
                      <a16:colId xmlns:a16="http://schemas.microsoft.com/office/drawing/2014/main" val="20010"/>
                    </a:ext>
                  </a:extLst>
                </a:gridCol>
                <a:gridCol w="527834">
                  <a:extLst>
                    <a:ext uri="{9D8B030D-6E8A-4147-A177-3AD203B41FA5}">
                      <a16:colId xmlns:a16="http://schemas.microsoft.com/office/drawing/2014/main" val="20011"/>
                    </a:ext>
                  </a:extLst>
                </a:gridCol>
                <a:gridCol w="635800">
                  <a:extLst>
                    <a:ext uri="{9D8B030D-6E8A-4147-A177-3AD203B41FA5}">
                      <a16:colId xmlns:a16="http://schemas.microsoft.com/office/drawing/2014/main" val="20012"/>
                    </a:ext>
                  </a:extLst>
                </a:gridCol>
                <a:gridCol w="647797">
                  <a:extLst>
                    <a:ext uri="{9D8B030D-6E8A-4147-A177-3AD203B41FA5}">
                      <a16:colId xmlns:a16="http://schemas.microsoft.com/office/drawing/2014/main" val="3863544000"/>
                    </a:ext>
                  </a:extLst>
                </a:gridCol>
                <a:gridCol w="828306">
                  <a:extLst>
                    <a:ext uri="{9D8B030D-6E8A-4147-A177-3AD203B41FA5}">
                      <a16:colId xmlns:a16="http://schemas.microsoft.com/office/drawing/2014/main" val="2509169248"/>
                    </a:ext>
                  </a:extLst>
                </a:gridCol>
                <a:gridCol w="915513">
                  <a:extLst>
                    <a:ext uri="{9D8B030D-6E8A-4147-A177-3AD203B41FA5}">
                      <a16:colId xmlns:a16="http://schemas.microsoft.com/office/drawing/2014/main" val="771000869"/>
                    </a:ext>
                  </a:extLst>
                </a:gridCol>
                <a:gridCol w="817260">
                  <a:extLst>
                    <a:ext uri="{9D8B030D-6E8A-4147-A177-3AD203B41FA5}">
                      <a16:colId xmlns:a16="http://schemas.microsoft.com/office/drawing/2014/main" val="3896350429"/>
                    </a:ext>
                  </a:extLst>
                </a:gridCol>
                <a:gridCol w="817260">
                  <a:extLst>
                    <a:ext uri="{9D8B030D-6E8A-4147-A177-3AD203B41FA5}">
                      <a16:colId xmlns:a16="http://schemas.microsoft.com/office/drawing/2014/main" val="3442480730"/>
                    </a:ext>
                  </a:extLst>
                </a:gridCol>
                <a:gridCol w="683291">
                  <a:extLst>
                    <a:ext uri="{9D8B030D-6E8A-4147-A177-3AD203B41FA5}">
                      <a16:colId xmlns:a16="http://schemas.microsoft.com/office/drawing/2014/main" val="2334201630"/>
                    </a:ext>
                  </a:extLst>
                </a:gridCol>
                <a:gridCol w="951229">
                  <a:extLst>
                    <a:ext uri="{9D8B030D-6E8A-4147-A177-3AD203B41FA5}">
                      <a16:colId xmlns:a16="http://schemas.microsoft.com/office/drawing/2014/main" val="3308102643"/>
                    </a:ext>
                  </a:extLst>
                </a:gridCol>
              </a:tblGrid>
              <a:tr h="234927">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kern="1200" dirty="0">
                          <a:solidFill>
                            <a:schemeClr val="tx1"/>
                          </a:solidFill>
                          <a:effectLst/>
                          <a:latin typeface="Corbel" panose="020B0503020204020204" pitchFamily="34" charset="0"/>
                          <a:ea typeface="+mn-ea"/>
                          <a:cs typeface="Arial" panose="020B0604020202020204" pitchFamily="34" charset="0"/>
                        </a:rPr>
                        <a:t>Cambios a la Constitución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45987">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No cambiar nada</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Algunos cambios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Nueva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Constitución</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63907">
                <a:tc>
                  <a:txBody>
                    <a:bodyPr/>
                    <a:lstStyle/>
                    <a:p>
                      <a:pPr algn="l" fontAlgn="ctr"/>
                      <a:r>
                        <a:rPr lang="es-MX" sz="1200" b="0" i="0" u="none" strike="noStrike" dirty="0">
                          <a:solidFill>
                            <a:srgbClr val="000000"/>
                          </a:solidFill>
                          <a:effectLst/>
                          <a:latin typeface="Corbel" panose="020B0503020204020204" pitchFamily="34" charset="0"/>
                        </a:rPr>
                        <a:t>Menos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63907">
                <a:tc>
                  <a:txBody>
                    <a:bodyPr/>
                    <a:lstStyle/>
                    <a:p>
                      <a:pPr algn="l" fontAlgn="ctr"/>
                      <a:r>
                        <a:rPr lang="es-MX" sz="1200" b="0" i="0" u="none" strike="noStrike" dirty="0">
                          <a:solidFill>
                            <a:srgbClr val="000000"/>
                          </a:solidFill>
                          <a:effectLst/>
                          <a:latin typeface="Corbel" panose="020B0503020204020204" pitchFamily="34" charset="0"/>
                        </a:rPr>
                        <a:t>Igual de corrupto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254895164"/>
                  </a:ext>
                </a:extLst>
              </a:tr>
              <a:tr h="263907">
                <a:tc>
                  <a:txBody>
                    <a:bodyPr/>
                    <a:lstStyle/>
                    <a:p>
                      <a:pPr algn="l" fontAlgn="ctr"/>
                      <a:r>
                        <a:rPr lang="es-MX" sz="1200" b="0" i="0" u="none" strike="noStrike" dirty="0">
                          <a:solidFill>
                            <a:srgbClr val="000000"/>
                          </a:solidFill>
                          <a:effectLst/>
                          <a:latin typeface="Corbel" panose="020B0503020204020204" pitchFamily="34" charset="0"/>
                        </a:rPr>
                        <a:t>Más corrupto</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63907">
                <a:tc>
                  <a:txBody>
                    <a:bodyPr/>
                    <a:lstStyle/>
                    <a:p>
                      <a:pPr algn="l" fontAlgn="ctr"/>
                      <a:r>
                        <a:rPr lang="es-MX" sz="1200" b="0" i="0" u="none" strike="noStrike" dirty="0">
                          <a:solidFill>
                            <a:srgbClr val="000000"/>
                          </a:solidFill>
                          <a:effectLst/>
                          <a:latin typeface="Corbel" panose="020B0503020204020204" pitchFamily="34" charset="0"/>
                        </a:rPr>
                        <a:t>NS/NP</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6939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r>
              <a:rPr lang="es-ES" sz="4400" dirty="0">
                <a:latin typeface="Corbel" panose="020B0503020204020204" pitchFamily="34" charset="0"/>
              </a:rPr>
              <a:t>Elecciones generales adelantadas</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234752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72007" y="184224"/>
            <a:ext cx="8771677" cy="1215206"/>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endParaRPr lang="es-PE" dirty="0">
              <a:latin typeface="Corbel" panose="020B0503020204020204" pitchFamily="34" charset="0"/>
            </a:endParaRPr>
          </a:p>
        </p:txBody>
      </p:sp>
      <p:sp>
        <p:nvSpPr>
          <p:cNvPr id="6" name="Rectángulo 5"/>
          <p:cNvSpPr/>
          <p:nvPr/>
        </p:nvSpPr>
        <p:spPr>
          <a:xfrm>
            <a:off x="372007" y="1525743"/>
            <a:ext cx="7189683" cy="338554"/>
          </a:xfrm>
          <a:prstGeom prst="rect">
            <a:avLst/>
          </a:prstGeom>
        </p:spPr>
        <p:txBody>
          <a:bodyPr wrap="square">
            <a:spAutoFit/>
          </a:bodyPr>
          <a:lstStyle/>
          <a:p>
            <a:r>
              <a:rPr lang="es-MX" sz="1600" dirty="0">
                <a:latin typeface="Corbel" panose="020B0503020204020204" pitchFamily="34" charset="0"/>
              </a:rPr>
              <a:t>¿Qué cree que sería lo más conveniente para el país?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5" name="Gráfico 4">
            <a:extLst>
              <a:ext uri="{FF2B5EF4-FFF2-40B4-BE49-F238E27FC236}">
                <a16:creationId xmlns:a16="http://schemas.microsoft.com/office/drawing/2014/main" id="{20345A46-9352-4C1D-A910-32A532DD38EB}"/>
              </a:ext>
            </a:extLst>
          </p:cNvPr>
          <p:cNvGraphicFramePr/>
          <p:nvPr>
            <p:extLst>
              <p:ext uri="{D42A27DB-BD31-4B8C-83A1-F6EECF244321}">
                <p14:modId xmlns:p14="http://schemas.microsoft.com/office/powerpoint/2010/main" val="4291270934"/>
              </p:ext>
            </p:extLst>
          </p:nvPr>
        </p:nvGraphicFramePr>
        <p:xfrm>
          <a:off x="372007" y="2181441"/>
          <a:ext cx="11522076" cy="4368046"/>
        </p:xfrm>
        <a:graphic>
          <a:graphicData uri="http://schemas.openxmlformats.org/drawingml/2006/chart">
            <c:chart xmlns:c="http://schemas.openxmlformats.org/drawingml/2006/chart" xmlns:r="http://schemas.openxmlformats.org/officeDocument/2006/relationships" r:id="rId3"/>
          </a:graphicData>
        </a:graphic>
      </p:graphicFrame>
      <p:sp>
        <p:nvSpPr>
          <p:cNvPr id="7" name="Título 10">
            <a:extLst>
              <a:ext uri="{FF2B5EF4-FFF2-40B4-BE49-F238E27FC236}">
                <a16:creationId xmlns:a16="http://schemas.microsoft.com/office/drawing/2014/main" id="{23EB4AD6-9CAF-58C5-33FF-B36F6423D1FE}"/>
              </a:ext>
            </a:extLst>
          </p:cNvPr>
          <p:cNvSpPr txBox="1">
            <a:spLocks/>
          </p:cNvSpPr>
          <p:nvPr/>
        </p:nvSpPr>
        <p:spPr>
          <a:xfrm>
            <a:off x="308163" y="152849"/>
            <a:ext cx="8108170" cy="464727"/>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sz="2200" dirty="0">
                <a:latin typeface="Corbel" panose="020B0503020204020204" pitchFamily="34" charset="0"/>
              </a:rPr>
              <a:t>Aumenta en 6 puntos la percepción de que lo más conveniente para el país es la convocatoria a nuevas elecciones generales. </a:t>
            </a:r>
            <a:r>
              <a:rPr lang="es-PE" sz="2200" dirty="0" smtClean="0">
                <a:latin typeface="Corbel" panose="020B0503020204020204" pitchFamily="34" charset="0"/>
              </a:rPr>
              <a:t>Un 24</a:t>
            </a:r>
            <a:r>
              <a:rPr lang="es-PE" sz="2200" dirty="0">
                <a:latin typeface="Corbel" panose="020B0503020204020204" pitchFamily="34" charset="0"/>
              </a:rPr>
              <a:t>% cree que Pedro Castillo debe continuar como presidente hasta 2026. </a:t>
            </a:r>
          </a:p>
        </p:txBody>
      </p:sp>
    </p:spTree>
    <p:extLst>
      <p:ext uri="{BB962C8B-B14F-4D97-AF65-F5344CB8AC3E}">
        <p14:creationId xmlns:p14="http://schemas.microsoft.com/office/powerpoint/2010/main" val="1621081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redondeado 18"/>
          <p:cNvSpPr/>
          <p:nvPr/>
        </p:nvSpPr>
        <p:spPr bwMode="gray">
          <a:xfrm>
            <a:off x="151075" y="659417"/>
            <a:ext cx="9008828" cy="651135"/>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s-PE" sz="1400" dirty="0">
                <a:solidFill>
                  <a:schemeClr val="tx1"/>
                </a:solidFill>
                <a:latin typeface="Corbel" panose="020B0503020204020204" pitchFamily="34" charset="0"/>
                <a:cs typeface="Arial" pitchFamily="34" charset="0"/>
              </a:rPr>
              <a:t>La opción de que haya Elecciones Generales se incrementa en Lima Metropolitana, Perú urbano, en el norte, entre las mujeres, personas de 18 a 24 años y NSE A/B; así como entre quienes desaprueban al presidente, quienes se consideran de centro y derecha y quienes creen que </a:t>
            </a:r>
            <a:r>
              <a:rPr lang="es-PE" sz="1400" dirty="0" smtClean="0">
                <a:solidFill>
                  <a:schemeClr val="tx1"/>
                </a:solidFill>
                <a:latin typeface="Corbel" panose="020B0503020204020204" pitchFamily="34" charset="0"/>
                <a:cs typeface="Arial" pitchFamily="34" charset="0"/>
              </a:rPr>
              <a:t>la Constitución no debe cambiarse o tener pocos cambios.</a:t>
            </a:r>
            <a:endParaRPr lang="es-PE" sz="1400" dirty="0">
              <a:solidFill>
                <a:schemeClr val="tx1"/>
              </a:solidFill>
              <a:latin typeface="Corbel" panose="020B0503020204020204" pitchFamily="34" charset="0"/>
              <a:cs typeface="Arial" pitchFamily="34" charset="0"/>
            </a:endParaRPr>
          </a:p>
        </p:txBody>
      </p:sp>
      <p:grpSp>
        <p:nvGrpSpPr>
          <p:cNvPr id="20" name="Grupo 6">
            <a:extLst>
              <a:ext uri="{FF2B5EF4-FFF2-40B4-BE49-F238E27FC236}">
                <a16:creationId xmlns:a16="http://schemas.microsoft.com/office/drawing/2014/main" id="{39017CC1-1D6A-4337-9304-6827A13FD49C}"/>
              </a:ext>
            </a:extLst>
          </p:cNvPr>
          <p:cNvGrpSpPr/>
          <p:nvPr/>
        </p:nvGrpSpPr>
        <p:grpSpPr>
          <a:xfrm>
            <a:off x="9625235" y="6227601"/>
            <a:ext cx="1727578" cy="261610"/>
            <a:chOff x="9985605" y="6267648"/>
            <a:chExt cx="1727578" cy="261610"/>
          </a:xfrm>
        </p:grpSpPr>
        <p:sp>
          <p:nvSpPr>
            <p:cNvPr id="21" name="Rectángulo 7">
              <a:extLst>
                <a:ext uri="{FF2B5EF4-FFF2-40B4-BE49-F238E27FC236}">
                  <a16:creationId xmlns:a16="http://schemas.microsoft.com/office/drawing/2014/main" id="{114EE87B-552F-4383-BAEF-36685EAD6139}"/>
                </a:ext>
              </a:extLst>
            </p:cNvPr>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22" name="Rectángulo 8">
              <a:extLst>
                <a:ext uri="{FF2B5EF4-FFF2-40B4-BE49-F238E27FC236}">
                  <a16:creationId xmlns:a16="http://schemas.microsoft.com/office/drawing/2014/main" id="{3C0BF9B6-67EA-40D7-BE62-D27417E7076C}"/>
                </a:ext>
              </a:extLst>
            </p:cNvPr>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graphicFrame>
        <p:nvGraphicFramePr>
          <p:cNvPr id="10" name="8 Tabla">
            <a:extLst>
              <a:ext uri="{FF2B5EF4-FFF2-40B4-BE49-F238E27FC236}">
                <a16:creationId xmlns:a16="http://schemas.microsoft.com/office/drawing/2014/main" id="{162923FA-FBFF-42AF-B120-45ED6A3A2470}"/>
              </a:ext>
            </a:extLst>
          </p:cNvPr>
          <p:cNvGraphicFramePr>
            <a:graphicFrameLocks noGrp="1"/>
          </p:cNvGraphicFramePr>
          <p:nvPr>
            <p:extLst/>
          </p:nvPr>
        </p:nvGraphicFramePr>
        <p:xfrm>
          <a:off x="238539" y="1924492"/>
          <a:ext cx="11367707" cy="2312524"/>
        </p:xfrm>
        <a:graphic>
          <a:graphicData uri="http://schemas.openxmlformats.org/drawingml/2006/table">
            <a:tbl>
              <a:tblPr/>
              <a:tblGrid>
                <a:gridCol w="2556000">
                  <a:extLst>
                    <a:ext uri="{9D8B030D-6E8A-4147-A177-3AD203B41FA5}">
                      <a16:colId xmlns:a16="http://schemas.microsoft.com/office/drawing/2014/main" val="20000"/>
                    </a:ext>
                  </a:extLst>
                </a:gridCol>
                <a:gridCol w="465944">
                  <a:extLst>
                    <a:ext uri="{9D8B030D-6E8A-4147-A177-3AD203B41FA5}">
                      <a16:colId xmlns:a16="http://schemas.microsoft.com/office/drawing/2014/main" val="20001"/>
                    </a:ext>
                  </a:extLst>
                </a:gridCol>
                <a:gridCol w="430824">
                  <a:extLst>
                    <a:ext uri="{9D8B030D-6E8A-4147-A177-3AD203B41FA5}">
                      <a16:colId xmlns:a16="http://schemas.microsoft.com/office/drawing/2014/main" val="755056812"/>
                    </a:ext>
                  </a:extLst>
                </a:gridCol>
                <a:gridCol w="540000">
                  <a:extLst>
                    <a:ext uri="{9D8B030D-6E8A-4147-A177-3AD203B41FA5}">
                      <a16:colId xmlns:a16="http://schemas.microsoft.com/office/drawing/2014/main" val="3338438599"/>
                    </a:ext>
                  </a:extLst>
                </a:gridCol>
                <a:gridCol w="412873">
                  <a:extLst>
                    <a:ext uri="{9D8B030D-6E8A-4147-A177-3AD203B41FA5}">
                      <a16:colId xmlns:a16="http://schemas.microsoft.com/office/drawing/2014/main" val="1031452437"/>
                    </a:ext>
                  </a:extLst>
                </a:gridCol>
                <a:gridCol w="471000">
                  <a:extLst>
                    <a:ext uri="{9D8B030D-6E8A-4147-A177-3AD203B41FA5}">
                      <a16:colId xmlns:a16="http://schemas.microsoft.com/office/drawing/2014/main" val="109836065"/>
                    </a:ext>
                  </a:extLst>
                </a:gridCol>
                <a:gridCol w="443295">
                  <a:extLst>
                    <a:ext uri="{9D8B030D-6E8A-4147-A177-3AD203B41FA5}">
                      <a16:colId xmlns:a16="http://schemas.microsoft.com/office/drawing/2014/main" val="1702893787"/>
                    </a:ext>
                  </a:extLst>
                </a:gridCol>
                <a:gridCol w="466726">
                  <a:extLst>
                    <a:ext uri="{9D8B030D-6E8A-4147-A177-3AD203B41FA5}">
                      <a16:colId xmlns:a16="http://schemas.microsoft.com/office/drawing/2014/main" val="1396825057"/>
                    </a:ext>
                  </a:extLst>
                </a:gridCol>
                <a:gridCol w="347130">
                  <a:extLst>
                    <a:ext uri="{9D8B030D-6E8A-4147-A177-3AD203B41FA5}">
                      <a16:colId xmlns:a16="http://schemas.microsoft.com/office/drawing/2014/main" val="143261240"/>
                    </a:ext>
                  </a:extLst>
                </a:gridCol>
                <a:gridCol w="553915">
                  <a:extLst>
                    <a:ext uri="{9D8B030D-6E8A-4147-A177-3AD203B41FA5}">
                      <a16:colId xmlns:a16="http://schemas.microsoft.com/office/drawing/2014/main" val="3761098995"/>
                    </a:ext>
                  </a:extLst>
                </a:gridCol>
                <a:gridCol w="432000">
                  <a:extLst>
                    <a:ext uri="{9D8B030D-6E8A-4147-A177-3AD203B41FA5}">
                      <a16:colId xmlns:a16="http://schemas.microsoft.com/office/drawing/2014/main" val="2569280573"/>
                    </a:ext>
                  </a:extLst>
                </a:gridCol>
                <a:gridCol w="576000">
                  <a:extLst>
                    <a:ext uri="{9D8B030D-6E8A-4147-A177-3AD203B41FA5}">
                      <a16:colId xmlns:a16="http://schemas.microsoft.com/office/drawing/2014/main" val="1042724497"/>
                    </a:ext>
                  </a:extLst>
                </a:gridCol>
                <a:gridCol w="576000">
                  <a:extLst>
                    <a:ext uri="{9D8B030D-6E8A-4147-A177-3AD203B41FA5}">
                      <a16:colId xmlns:a16="http://schemas.microsoft.com/office/drawing/2014/main" val="3073160988"/>
                    </a:ext>
                  </a:extLst>
                </a:gridCol>
                <a:gridCol w="432000">
                  <a:extLst>
                    <a:ext uri="{9D8B030D-6E8A-4147-A177-3AD203B41FA5}">
                      <a16:colId xmlns:a16="http://schemas.microsoft.com/office/drawing/2014/main" val="20005"/>
                    </a:ext>
                  </a:extLst>
                </a:gridCol>
                <a:gridCol w="504000">
                  <a:extLst>
                    <a:ext uri="{9D8B030D-6E8A-4147-A177-3AD203B41FA5}">
                      <a16:colId xmlns:a16="http://schemas.microsoft.com/office/drawing/2014/main" val="20012"/>
                    </a:ext>
                  </a:extLst>
                </a:gridCol>
                <a:gridCol w="468000">
                  <a:extLst>
                    <a:ext uri="{9D8B030D-6E8A-4147-A177-3AD203B41FA5}">
                      <a16:colId xmlns:a16="http://schemas.microsoft.com/office/drawing/2014/main" val="1866410512"/>
                    </a:ext>
                  </a:extLst>
                </a:gridCol>
                <a:gridCol w="396000">
                  <a:extLst>
                    <a:ext uri="{9D8B030D-6E8A-4147-A177-3AD203B41FA5}">
                      <a16:colId xmlns:a16="http://schemas.microsoft.com/office/drawing/2014/main" val="20014"/>
                    </a:ext>
                  </a:extLst>
                </a:gridCol>
                <a:gridCol w="504000">
                  <a:extLst>
                    <a:ext uri="{9D8B030D-6E8A-4147-A177-3AD203B41FA5}">
                      <a16:colId xmlns:a16="http://schemas.microsoft.com/office/drawing/2014/main" val="1973971034"/>
                    </a:ext>
                  </a:extLst>
                </a:gridCol>
                <a:gridCol w="360000">
                  <a:extLst>
                    <a:ext uri="{9D8B030D-6E8A-4147-A177-3AD203B41FA5}">
                      <a16:colId xmlns:a16="http://schemas.microsoft.com/office/drawing/2014/main" val="1413499854"/>
                    </a:ext>
                  </a:extLst>
                </a:gridCol>
                <a:gridCol w="432000">
                  <a:extLst>
                    <a:ext uri="{9D8B030D-6E8A-4147-A177-3AD203B41FA5}">
                      <a16:colId xmlns:a16="http://schemas.microsoft.com/office/drawing/2014/main" val="2442736668"/>
                    </a:ext>
                  </a:extLst>
                </a:gridCol>
              </a:tblGrid>
              <a:tr h="169777">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spc="-70" dirty="0">
                          <a:solidFill>
                            <a:schemeClr val="tx1"/>
                          </a:solidFill>
                          <a:effectLst/>
                          <a:latin typeface="Corbel" panose="020B0503020204020204" pitchFamily="34" charset="0"/>
                          <a:ea typeface="+mn-ea"/>
                          <a:cs typeface="+mn-cs"/>
                        </a:rPr>
                        <a:t>Nivel </a:t>
                      </a:r>
                      <a:r>
                        <a:rPr lang="es-419" sz="1200" b="1" i="0" u="none" strike="noStrike" kern="1200" spc="-70" baseline="0" dirty="0">
                          <a:solidFill>
                            <a:schemeClr val="tx1"/>
                          </a:solidFill>
                          <a:effectLst/>
                          <a:latin typeface="Corbel" panose="020B0503020204020204" pitchFamily="34" charset="0"/>
                          <a:ea typeface="+mn-ea"/>
                          <a:cs typeface="+mn-cs"/>
                        </a:rPr>
                        <a:t>socioeconómico</a:t>
                      </a:r>
                      <a:endParaRPr lang="es-PE" sz="1200" b="1" i="0" u="none" strike="noStrike" kern="1200" spc="-70" baseline="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34709">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a:t>
                      </a:r>
                    </a:p>
                    <a:p>
                      <a:pPr algn="ctr" rtl="0" fontAlgn="ctr"/>
                      <a:r>
                        <a:rPr lang="es-419" sz="1200" b="1" i="0" u="none" strike="noStrike" baseline="0" dirty="0">
                          <a:solidFill>
                            <a:schemeClr val="tx1"/>
                          </a:solidFill>
                          <a:effectLst/>
                          <a:latin typeface="Corbel" panose="020B0503020204020204" pitchFamily="34" charset="0"/>
                          <a:cs typeface="Arial" panose="020B0604020202020204" pitchFamily="34" charset="0"/>
                        </a:rPr>
                        <a:t>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38455">
                <a:tc>
                  <a:txBody>
                    <a:bodyPr/>
                    <a:lstStyle/>
                    <a:p>
                      <a:pPr algn="l" fontAlgn="ctr"/>
                      <a:r>
                        <a:rPr lang="es-MX" sz="1200" b="0" i="0" u="none" strike="noStrike" dirty="0">
                          <a:solidFill>
                            <a:srgbClr val="000000"/>
                          </a:solidFill>
                          <a:effectLst/>
                          <a:latin typeface="Corbel" panose="020B0503020204020204" pitchFamily="34" charset="0"/>
                        </a:rPr>
                        <a:t>Que haya Elecciones Generales y se elija nuevo presidente y nuevos congresistas.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67%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338455">
                <a:tc>
                  <a:txBody>
                    <a:bodyPr/>
                    <a:lstStyle/>
                    <a:p>
                      <a:pPr algn="l" fontAlgn="ctr"/>
                      <a:r>
                        <a:rPr lang="es-PE" sz="1200" b="0" i="0" u="none" strike="noStrike">
                          <a:solidFill>
                            <a:srgbClr val="000000"/>
                          </a:solidFill>
                          <a:effectLst/>
                          <a:latin typeface="Corbel" panose="020B0503020204020204" pitchFamily="34" charset="0"/>
                        </a:rPr>
                        <a:t>Que Pedro Castillo se mantenga como presidente hasta 2026.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240377514"/>
                  </a:ext>
                </a:extLst>
              </a:tr>
              <a:tr h="338455">
                <a:tc>
                  <a:txBody>
                    <a:bodyPr/>
                    <a:lstStyle/>
                    <a:p>
                      <a:pPr algn="l" fontAlgn="ctr"/>
                      <a:r>
                        <a:rPr lang="es-MX" sz="1200" b="0" i="0" u="none" strike="noStrike">
                          <a:solidFill>
                            <a:srgbClr val="000000"/>
                          </a:solidFill>
                          <a:effectLst/>
                          <a:latin typeface="Corbel" panose="020B0503020204020204" pitchFamily="34" charset="0"/>
                        </a:rPr>
                        <a:t>Que haya elecciones presidenciales y se mantengan los mismos congresistas.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338455">
                <a:tc>
                  <a:txBody>
                    <a:bodyPr/>
                    <a:lstStyle/>
                    <a:p>
                      <a:pPr algn="l" fontAlgn="ctr"/>
                      <a:r>
                        <a:rPr lang="es-MX" sz="1200" b="0" i="0" u="none" strike="noStrike">
                          <a:solidFill>
                            <a:srgbClr val="000000"/>
                          </a:solidFill>
                          <a:effectLst/>
                          <a:latin typeface="Corbel" panose="020B0503020204020204" pitchFamily="34" charset="0"/>
                        </a:rPr>
                        <a:t>Que Pedro Castillo deje el gobierno y que Dina Boluarte asuma la presidencia.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720787882"/>
                  </a:ext>
                </a:extLst>
              </a:tr>
              <a:tr h="252000">
                <a:tc>
                  <a:txBody>
                    <a:bodyPr/>
                    <a:lstStyle/>
                    <a:p>
                      <a:pPr algn="l" fontAlgn="ctr"/>
                      <a:r>
                        <a:rPr lang="es-PE" sz="1200" b="0" i="0" u="none" strike="noStrike">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1" name="Título 10">
            <a:extLst>
              <a:ext uri="{FF2B5EF4-FFF2-40B4-BE49-F238E27FC236}">
                <a16:creationId xmlns:a16="http://schemas.microsoft.com/office/drawing/2014/main" id="{8A3AFFCB-5FB4-4916-ACE7-ED6646E5ED91}"/>
              </a:ext>
            </a:extLst>
          </p:cNvPr>
          <p:cNvSpPr txBox="1">
            <a:spLocks/>
          </p:cNvSpPr>
          <p:nvPr/>
        </p:nvSpPr>
        <p:spPr>
          <a:xfrm>
            <a:off x="308163" y="152849"/>
            <a:ext cx="8108170" cy="464727"/>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smtClean="0">
                <a:latin typeface="Corbel" panose="020B0503020204020204" pitchFamily="34" charset="0"/>
              </a:rPr>
              <a:t>¿Qué sería lo más conveniente para el país? – </a:t>
            </a:r>
            <a:r>
              <a:rPr lang="es-PE" dirty="0">
                <a:latin typeface="Corbel" panose="020B0503020204020204" pitchFamily="34" charset="0"/>
              </a:rPr>
              <a:t>P</a:t>
            </a:r>
            <a:r>
              <a:rPr lang="es-PE" dirty="0" smtClean="0">
                <a:latin typeface="Corbel" panose="020B0503020204020204" pitchFamily="34" charset="0"/>
              </a:rPr>
              <a:t>or </a:t>
            </a:r>
            <a:r>
              <a:rPr lang="es-PE" dirty="0">
                <a:latin typeface="Corbel" panose="020B0503020204020204" pitchFamily="34" charset="0"/>
              </a:rPr>
              <a:t>segmentos</a:t>
            </a:r>
          </a:p>
        </p:txBody>
      </p:sp>
      <p:sp>
        <p:nvSpPr>
          <p:cNvPr id="14" name="Rectángulo 5">
            <a:extLst>
              <a:ext uri="{FF2B5EF4-FFF2-40B4-BE49-F238E27FC236}">
                <a16:creationId xmlns:a16="http://schemas.microsoft.com/office/drawing/2014/main" id="{A5CD21F7-37D2-47A5-86E8-FF5A7D78FB04}"/>
              </a:ext>
            </a:extLst>
          </p:cNvPr>
          <p:cNvSpPr/>
          <p:nvPr/>
        </p:nvSpPr>
        <p:spPr>
          <a:xfrm>
            <a:off x="308163" y="1448245"/>
            <a:ext cx="6307322" cy="338554"/>
          </a:xfrm>
          <a:prstGeom prst="rect">
            <a:avLst/>
          </a:prstGeom>
        </p:spPr>
        <p:txBody>
          <a:bodyPr wrap="square">
            <a:spAutoFit/>
          </a:bodyPr>
          <a:lstStyle/>
          <a:p>
            <a:r>
              <a:rPr lang="es-MX" sz="1600" dirty="0">
                <a:latin typeface="Corbel" panose="020B0503020204020204" pitchFamily="34" charset="0"/>
              </a:rPr>
              <a:t>¿Qué cree qué sería lo más conveniente para el país?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12" name="8 Tabla">
            <a:extLst>
              <a:ext uri="{FF2B5EF4-FFF2-40B4-BE49-F238E27FC236}">
                <a16:creationId xmlns:a16="http://schemas.microsoft.com/office/drawing/2014/main" id="{D2CD8AD4-B848-40B2-B32F-0596FBAE8B79}"/>
              </a:ext>
            </a:extLst>
          </p:cNvPr>
          <p:cNvGraphicFramePr>
            <a:graphicFrameLocks noGrp="1"/>
          </p:cNvGraphicFramePr>
          <p:nvPr>
            <p:extLst/>
          </p:nvPr>
        </p:nvGraphicFramePr>
        <p:xfrm>
          <a:off x="238539" y="4396268"/>
          <a:ext cx="11367706" cy="1836479"/>
        </p:xfrm>
        <a:graphic>
          <a:graphicData uri="http://schemas.openxmlformats.org/drawingml/2006/table">
            <a:tbl>
              <a:tblPr/>
              <a:tblGrid>
                <a:gridCol w="4972560">
                  <a:extLst>
                    <a:ext uri="{9D8B030D-6E8A-4147-A177-3AD203B41FA5}">
                      <a16:colId xmlns:a16="http://schemas.microsoft.com/office/drawing/2014/main" val="20000"/>
                    </a:ext>
                  </a:extLst>
                </a:gridCol>
                <a:gridCol w="525270">
                  <a:extLst>
                    <a:ext uri="{9D8B030D-6E8A-4147-A177-3AD203B41FA5}">
                      <a16:colId xmlns:a16="http://schemas.microsoft.com/office/drawing/2014/main" val="20001"/>
                    </a:ext>
                  </a:extLst>
                </a:gridCol>
                <a:gridCol w="598634">
                  <a:extLst>
                    <a:ext uri="{9D8B030D-6E8A-4147-A177-3AD203B41FA5}">
                      <a16:colId xmlns:a16="http://schemas.microsoft.com/office/drawing/2014/main" val="935374778"/>
                    </a:ext>
                  </a:extLst>
                </a:gridCol>
                <a:gridCol w="875451">
                  <a:extLst>
                    <a:ext uri="{9D8B030D-6E8A-4147-A177-3AD203B41FA5}">
                      <a16:colId xmlns:a16="http://schemas.microsoft.com/office/drawing/2014/main" val="719633647"/>
                    </a:ext>
                  </a:extLst>
                </a:gridCol>
                <a:gridCol w="916170">
                  <a:extLst>
                    <a:ext uri="{9D8B030D-6E8A-4147-A177-3AD203B41FA5}">
                      <a16:colId xmlns:a16="http://schemas.microsoft.com/office/drawing/2014/main" val="755056812"/>
                    </a:ext>
                  </a:extLst>
                </a:gridCol>
                <a:gridCol w="735378">
                  <a:extLst>
                    <a:ext uri="{9D8B030D-6E8A-4147-A177-3AD203B41FA5}">
                      <a16:colId xmlns:a16="http://schemas.microsoft.com/office/drawing/2014/main" val="431224250"/>
                    </a:ext>
                  </a:extLst>
                </a:gridCol>
                <a:gridCol w="861821">
                  <a:extLst>
                    <a:ext uri="{9D8B030D-6E8A-4147-A177-3AD203B41FA5}">
                      <a16:colId xmlns:a16="http://schemas.microsoft.com/office/drawing/2014/main" val="1031452437"/>
                    </a:ext>
                  </a:extLst>
                </a:gridCol>
                <a:gridCol w="692385">
                  <a:extLst>
                    <a:ext uri="{9D8B030D-6E8A-4147-A177-3AD203B41FA5}">
                      <a16:colId xmlns:a16="http://schemas.microsoft.com/office/drawing/2014/main" val="20010"/>
                    </a:ext>
                  </a:extLst>
                </a:gridCol>
                <a:gridCol w="573381">
                  <a:extLst>
                    <a:ext uri="{9D8B030D-6E8A-4147-A177-3AD203B41FA5}">
                      <a16:colId xmlns:a16="http://schemas.microsoft.com/office/drawing/2014/main" val="20011"/>
                    </a:ext>
                  </a:extLst>
                </a:gridCol>
                <a:gridCol w="616656">
                  <a:extLst>
                    <a:ext uri="{9D8B030D-6E8A-4147-A177-3AD203B41FA5}">
                      <a16:colId xmlns:a16="http://schemas.microsoft.com/office/drawing/2014/main" val="20012"/>
                    </a:ext>
                  </a:extLst>
                </a:gridCol>
              </a:tblGrid>
              <a:tr h="191464">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kern="1200" dirty="0">
                          <a:solidFill>
                            <a:schemeClr val="tx1"/>
                          </a:solidFill>
                          <a:effectLst/>
                          <a:latin typeface="Corbel" panose="020B0503020204020204" pitchFamily="34" charset="0"/>
                          <a:ea typeface="+mn-ea"/>
                          <a:cs typeface="Arial" panose="020B0604020202020204" pitchFamily="34" charset="0"/>
                        </a:rPr>
                        <a:t>Cambios a la Constitución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58675">
                <a:tc vMerge="1">
                  <a:txBody>
                    <a:bodyPr/>
                    <a:lstStyle/>
                    <a:p>
                      <a:endParaRPr lang="es-PE"/>
                    </a:p>
                  </a:txBody>
                  <a:tcPr/>
                </a:tc>
                <a:tc vMerge="1">
                  <a:txBody>
                    <a:bodyPr/>
                    <a:lstStyle/>
                    <a:p>
                      <a:endParaRPr lang="es-PE"/>
                    </a:p>
                  </a:txBody>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No cambiar nada</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Algunos cambios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Nueva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Constitución</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58675">
                <a:tc>
                  <a:txBody>
                    <a:bodyPr/>
                    <a:lstStyle/>
                    <a:p>
                      <a:pPr algn="l" fontAlgn="ctr"/>
                      <a:r>
                        <a:rPr lang="es-MX" sz="1200" b="0" i="0" u="none" strike="noStrike" dirty="0">
                          <a:solidFill>
                            <a:srgbClr val="000000"/>
                          </a:solidFill>
                          <a:effectLst/>
                          <a:latin typeface="Corbel" panose="020B0503020204020204" pitchFamily="34" charset="0"/>
                        </a:rPr>
                        <a:t>Que haya Elecciones Generales y se elija nuevo presidente y nuevos congresistas.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67%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4083740248"/>
                  </a:ext>
                </a:extLst>
              </a:tr>
              <a:tr h="223376">
                <a:tc>
                  <a:txBody>
                    <a:bodyPr/>
                    <a:lstStyle/>
                    <a:p>
                      <a:pPr algn="l" fontAlgn="ctr"/>
                      <a:r>
                        <a:rPr lang="es-PE" sz="1200" b="0" i="0" u="none" strike="noStrike">
                          <a:solidFill>
                            <a:srgbClr val="000000"/>
                          </a:solidFill>
                          <a:effectLst/>
                          <a:latin typeface="Corbel" panose="020B0503020204020204" pitchFamily="34" charset="0"/>
                        </a:rPr>
                        <a:t>Que Pedro Castillo se mantenga como presidente hasta 2026.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238176027"/>
                  </a:ext>
                </a:extLst>
              </a:tr>
              <a:tr h="223376">
                <a:tc>
                  <a:txBody>
                    <a:bodyPr/>
                    <a:lstStyle/>
                    <a:p>
                      <a:pPr algn="l" fontAlgn="ctr"/>
                      <a:r>
                        <a:rPr lang="es-MX" sz="1200" b="0" i="0" u="none" strike="noStrike">
                          <a:solidFill>
                            <a:srgbClr val="000000"/>
                          </a:solidFill>
                          <a:effectLst/>
                          <a:latin typeface="Corbel" panose="020B0503020204020204" pitchFamily="34" charset="0"/>
                        </a:rPr>
                        <a:t>Que haya elecciones presidenciales y se mantengan los mismos congresistas.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23376">
                <a:tc>
                  <a:txBody>
                    <a:bodyPr/>
                    <a:lstStyle/>
                    <a:p>
                      <a:pPr algn="l" fontAlgn="ctr"/>
                      <a:r>
                        <a:rPr lang="es-MX" sz="1200" b="0" i="0" u="none" strike="noStrike">
                          <a:solidFill>
                            <a:srgbClr val="000000"/>
                          </a:solidFill>
                          <a:effectLst/>
                          <a:latin typeface="Corbel" panose="020B0503020204020204" pitchFamily="34" charset="0"/>
                        </a:rPr>
                        <a:t>Que Pedro Castillo deje el gobierno y que Dina Boluarte asuma la presidencia.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144371340"/>
                  </a:ext>
                </a:extLst>
              </a:tr>
              <a:tr h="223376">
                <a:tc>
                  <a:txBody>
                    <a:bodyPr/>
                    <a:lstStyle/>
                    <a:p>
                      <a:pPr algn="l" fontAlgn="ctr"/>
                      <a:r>
                        <a:rPr lang="es-PE" sz="1200" b="0" i="0" u="none" strike="noStrike">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3095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a:latin typeface="Corbel" panose="020B0503020204020204" pitchFamily="34" charset="0"/>
              </a:rPr>
              <a:t>Aprobación del Congreso de la República y </a:t>
            </a:r>
            <a:r>
              <a:rPr lang="es-ES" sz="4400" dirty="0" smtClean="0">
                <a:latin typeface="Corbel" panose="020B0503020204020204" pitchFamily="34" charset="0"/>
              </a:rPr>
              <a:t>de la Presidenta </a:t>
            </a:r>
            <a:r>
              <a:rPr lang="es-ES" sz="4400" dirty="0">
                <a:latin typeface="Corbel" panose="020B0503020204020204" pitchFamily="34" charset="0"/>
              </a:rPr>
              <a:t>del Congreso</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16882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285437" y="309260"/>
            <a:ext cx="8613864" cy="121539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solidFill>
                  <a:srgbClr val="000000"/>
                </a:solidFill>
                <a:latin typeface="Corbel" panose="020B0503020204020204" pitchFamily="34" charset="0"/>
              </a:rPr>
              <a:t>Aprobación</a:t>
            </a:r>
            <a:r>
              <a:rPr lang="es-PE" spc="-90" dirty="0">
                <a:solidFill>
                  <a:srgbClr val="000000"/>
                </a:solidFill>
                <a:latin typeface="Corbel" panose="020B0503020204020204" pitchFamily="34" charset="0"/>
              </a:rPr>
              <a:t> del </a:t>
            </a:r>
            <a:r>
              <a:rPr lang="es-PE" dirty="0">
                <a:solidFill>
                  <a:srgbClr val="000000"/>
                </a:solidFill>
                <a:latin typeface="Corbel" panose="020B0503020204020204" pitchFamily="34" charset="0"/>
              </a:rPr>
              <a:t>Congreso</a:t>
            </a:r>
            <a:r>
              <a:rPr lang="es-PE" spc="-90" dirty="0">
                <a:solidFill>
                  <a:srgbClr val="000000"/>
                </a:solidFill>
                <a:latin typeface="Corbel" panose="020B0503020204020204" pitchFamily="34" charset="0"/>
              </a:rPr>
              <a:t> de la </a:t>
            </a:r>
            <a:r>
              <a:rPr lang="es-PE" dirty="0">
                <a:solidFill>
                  <a:srgbClr val="000000"/>
                </a:solidFill>
                <a:latin typeface="Corbel" panose="020B0503020204020204" pitchFamily="34" charset="0"/>
              </a:rPr>
              <a:t>República: </a:t>
            </a:r>
            <a:r>
              <a:rPr lang="es-MX" dirty="0">
                <a:solidFill>
                  <a:srgbClr val="000000"/>
                </a:solidFill>
                <a:latin typeface="Corbel" panose="020B0503020204020204" pitchFamily="34" charset="0"/>
              </a:rPr>
              <a:t>87% desaprueba su desempeño, similar a la medición anterior. Solo el 10% aprueba su gestión.</a:t>
            </a:r>
            <a:endParaRPr lang="es-PE" sz="2300" dirty="0">
              <a:latin typeface="Corbel" panose="020B0503020204020204" pitchFamily="34" charset="0"/>
            </a:endParaRPr>
          </a:p>
        </p:txBody>
      </p:sp>
      <p:sp>
        <p:nvSpPr>
          <p:cNvPr id="6" name="Rectángulo 5"/>
          <p:cNvSpPr/>
          <p:nvPr/>
        </p:nvSpPr>
        <p:spPr>
          <a:xfrm>
            <a:off x="312742" y="1619709"/>
            <a:ext cx="8361405" cy="338554"/>
          </a:xfrm>
          <a:prstGeom prst="rect">
            <a:avLst/>
          </a:prstGeom>
        </p:spPr>
        <p:txBody>
          <a:bodyPr wrap="square">
            <a:spAutoFit/>
          </a:bodyPr>
          <a:lstStyle/>
          <a:p>
            <a:r>
              <a:rPr lang="es-ES" sz="1600" dirty="0">
                <a:latin typeface="Corbel" panose="020B0503020204020204" pitchFamily="34" charset="0"/>
              </a:rPr>
              <a:t>¿Usted aprueba o desaprueba el desempeño del Congreso de la República? (Pregunta asistida)</a:t>
            </a:r>
            <a:endParaRPr lang="es-PE" sz="1600" b="1" dirty="0">
              <a:latin typeface="Corbel" panose="020B0503020204020204" pitchFamily="34" charset="0"/>
            </a:endParaRPr>
          </a:p>
        </p:txBody>
      </p:sp>
      <p:graphicFrame>
        <p:nvGraphicFramePr>
          <p:cNvPr id="7" name="11 Gráfico"/>
          <p:cNvGraphicFramePr/>
          <p:nvPr>
            <p:extLst>
              <p:ext uri="{D42A27DB-BD31-4B8C-83A1-F6EECF244321}">
                <p14:modId xmlns:p14="http://schemas.microsoft.com/office/powerpoint/2010/main" val="2293117766"/>
              </p:ext>
            </p:extLst>
          </p:nvPr>
        </p:nvGraphicFramePr>
        <p:xfrm>
          <a:off x="734058" y="1524653"/>
          <a:ext cx="9435472" cy="5288163"/>
        </p:xfrm>
        <a:graphic>
          <a:graphicData uri="http://schemas.openxmlformats.org/drawingml/2006/chart">
            <c:chart xmlns:c="http://schemas.openxmlformats.org/drawingml/2006/chart" xmlns:r="http://schemas.openxmlformats.org/officeDocument/2006/relationships" r:id="rId3"/>
          </a:graphicData>
        </a:graphic>
      </p:graphicFrame>
      <p:pic>
        <p:nvPicPr>
          <p:cNvPr id="8194" name="Picture 2" descr="Bancadas de APP y PL buscarán presidir Comisión de Constitución | Política  | La Repúblic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43143" y="1619709"/>
            <a:ext cx="1570194" cy="922489"/>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0232FC9E-5396-4A7C-94FF-835DD02FADD8}"/>
              </a:ext>
            </a:extLst>
          </p:cNvPr>
          <p:cNvSpPr/>
          <p:nvPr/>
        </p:nvSpPr>
        <p:spPr>
          <a:xfrm>
            <a:off x="10829386" y="2582217"/>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La República</a:t>
            </a:r>
          </a:p>
        </p:txBody>
      </p:sp>
      <p:cxnSp>
        <p:nvCxnSpPr>
          <p:cNvPr id="9" name="Conector recto 8"/>
          <p:cNvCxnSpPr/>
          <p:nvPr/>
        </p:nvCxnSpPr>
        <p:spPr>
          <a:xfrm flipV="1">
            <a:off x="5451794" y="3470907"/>
            <a:ext cx="0" cy="2343955"/>
          </a:xfrm>
          <a:prstGeom prst="line">
            <a:avLst/>
          </a:prstGeom>
          <a:ln>
            <a:solidFill>
              <a:srgbClr val="8E8581"/>
            </a:solidFill>
            <a:prstDash val="sysDo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99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24159" y="2216876"/>
            <a:ext cx="8458882" cy="338554"/>
          </a:xfrm>
          <a:prstGeom prst="rect">
            <a:avLst/>
          </a:prstGeom>
        </p:spPr>
        <p:txBody>
          <a:bodyPr wrap="square">
            <a:spAutoFit/>
          </a:bodyPr>
          <a:lstStyle/>
          <a:p>
            <a:r>
              <a:rPr lang="es-ES" sz="1600" dirty="0">
                <a:latin typeface="Corbel" panose="020B0503020204020204" pitchFamily="34" charset="0"/>
              </a:rPr>
              <a:t>¿Usted aprueba o desaprueba el desempeño del Congreso de la República? (Pregunta asistida)</a:t>
            </a:r>
            <a:endParaRPr lang="es-PE" sz="1600" b="1" dirty="0">
              <a:latin typeface="Corbel" panose="020B0503020204020204" pitchFamily="34" charset="0"/>
            </a:endParaRPr>
          </a:p>
        </p:txBody>
      </p:sp>
      <p:sp>
        <p:nvSpPr>
          <p:cNvPr id="17" name="Título 10"/>
          <p:cNvSpPr txBox="1">
            <a:spLocks/>
          </p:cNvSpPr>
          <p:nvPr/>
        </p:nvSpPr>
        <p:spPr>
          <a:xfrm>
            <a:off x="624158" y="441699"/>
            <a:ext cx="8107717" cy="46295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del Congreso de la República- Por segmentos</a:t>
            </a:r>
          </a:p>
        </p:txBody>
      </p:sp>
      <p:sp>
        <p:nvSpPr>
          <p:cNvPr id="19" name="Rectángulo redondeado 18"/>
          <p:cNvSpPr/>
          <p:nvPr/>
        </p:nvSpPr>
        <p:spPr bwMode="gray">
          <a:xfrm>
            <a:off x="605732" y="1076052"/>
            <a:ext cx="9693300" cy="885767"/>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s-ES" sz="1600" b="0" i="0" u="none" strike="noStrike" dirty="0">
                <a:solidFill>
                  <a:srgbClr val="000000"/>
                </a:solidFill>
                <a:effectLst/>
                <a:latin typeface="Corbel" panose="020B0503020204020204" pitchFamily="34" charset="0"/>
              </a:rPr>
              <a:t>Rechazo a est</a:t>
            </a:r>
            <a:r>
              <a:rPr lang="es-ES" sz="1600" dirty="0">
                <a:solidFill>
                  <a:srgbClr val="000000"/>
                </a:solidFill>
                <a:latin typeface="Corbel" panose="020B0503020204020204" pitchFamily="34" charset="0"/>
              </a:rPr>
              <a:t>a institución </a:t>
            </a:r>
            <a:r>
              <a:rPr lang="es-ES" sz="1600" b="0" i="0" u="none" strike="noStrike" dirty="0">
                <a:solidFill>
                  <a:srgbClr val="000000"/>
                </a:solidFill>
                <a:effectLst/>
                <a:latin typeface="Corbel" panose="020B0503020204020204" pitchFamily="34" charset="0"/>
              </a:rPr>
              <a:t>es mayor en Lima Metropolitana, Perú </a:t>
            </a:r>
            <a:r>
              <a:rPr lang="es-ES" sz="1600" b="0" i="0" u="none" strike="noStrike" dirty="0" smtClean="0">
                <a:solidFill>
                  <a:srgbClr val="000000"/>
                </a:solidFill>
                <a:effectLst/>
                <a:latin typeface="Corbel" panose="020B0503020204020204" pitchFamily="34" charset="0"/>
              </a:rPr>
              <a:t>urbano; norte </a:t>
            </a:r>
            <a:r>
              <a:rPr lang="es-ES" sz="1600" b="0" i="0" u="none" strike="noStrike" dirty="0">
                <a:solidFill>
                  <a:srgbClr val="000000"/>
                </a:solidFill>
                <a:effectLst/>
                <a:latin typeface="Corbel" panose="020B0503020204020204" pitchFamily="34" charset="0"/>
              </a:rPr>
              <a:t>centro y sur del país. También es mayor entre quienes desaprueban a Pedro Castillo y </a:t>
            </a:r>
            <a:r>
              <a:rPr lang="es-ES" sz="1600" dirty="0" smtClean="0">
                <a:solidFill>
                  <a:srgbClr val="000000"/>
                </a:solidFill>
                <a:latin typeface="Corbel" panose="020B0503020204020204" pitchFamily="34" charset="0"/>
              </a:rPr>
              <a:t>los que </a:t>
            </a:r>
            <a:r>
              <a:rPr lang="es-ES" sz="1600" b="0" i="0" u="none" strike="noStrike" dirty="0" smtClean="0">
                <a:solidFill>
                  <a:srgbClr val="000000"/>
                </a:solidFill>
                <a:effectLst/>
                <a:latin typeface="Corbel" panose="020B0503020204020204" pitchFamily="34" charset="0"/>
              </a:rPr>
              <a:t>se </a:t>
            </a:r>
            <a:r>
              <a:rPr lang="es-ES" sz="1600" b="0" i="0" u="none" strike="noStrike" dirty="0">
                <a:solidFill>
                  <a:srgbClr val="000000"/>
                </a:solidFill>
                <a:effectLst/>
                <a:latin typeface="Corbel" panose="020B0503020204020204" pitchFamily="34" charset="0"/>
              </a:rPr>
              <a:t>identifican com</a:t>
            </a:r>
            <a:r>
              <a:rPr lang="es-ES" sz="1600" dirty="0">
                <a:solidFill>
                  <a:srgbClr val="000000"/>
                </a:solidFill>
                <a:latin typeface="Corbel" panose="020B0503020204020204" pitchFamily="34" charset="0"/>
              </a:rPr>
              <a:t>o de centro.</a:t>
            </a:r>
            <a:endParaRPr lang="es-PE" sz="1600" dirty="0">
              <a:solidFill>
                <a:schemeClr val="tx1"/>
              </a:solidFill>
              <a:highlight>
                <a:srgbClr val="FFFF00"/>
              </a:highlight>
              <a:latin typeface="Corbel" panose="020B0503020204020204" pitchFamily="34" charset="0"/>
              <a:cs typeface="Arial" pitchFamily="34" charset="0"/>
            </a:endParaRPr>
          </a:p>
        </p:txBody>
      </p:sp>
      <p:sp>
        <p:nvSpPr>
          <p:cNvPr id="22" name="Rectángulo 10">
            <a:extLst>
              <a:ext uri="{FF2B5EF4-FFF2-40B4-BE49-F238E27FC236}">
                <a16:creationId xmlns:a16="http://schemas.microsoft.com/office/drawing/2014/main" id="{B2D60267-56D5-45C6-91D2-FA3681007B86}"/>
              </a:ext>
            </a:extLst>
          </p:cNvPr>
          <p:cNvSpPr/>
          <p:nvPr/>
        </p:nvSpPr>
        <p:spPr bwMode="gray">
          <a:xfrm>
            <a:off x="9866744" y="6232106"/>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23" name="Rectángulo 12">
            <a:extLst>
              <a:ext uri="{FF2B5EF4-FFF2-40B4-BE49-F238E27FC236}">
                <a16:creationId xmlns:a16="http://schemas.microsoft.com/office/drawing/2014/main" id="{415A5871-0AE0-4450-AEF0-793A6046CE8B}"/>
              </a:ext>
            </a:extLst>
          </p:cNvPr>
          <p:cNvSpPr/>
          <p:nvPr/>
        </p:nvSpPr>
        <p:spPr>
          <a:xfrm>
            <a:off x="10059928" y="6152817"/>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aphicFrame>
        <p:nvGraphicFramePr>
          <p:cNvPr id="10" name="8 Tabla">
            <a:extLst>
              <a:ext uri="{FF2B5EF4-FFF2-40B4-BE49-F238E27FC236}">
                <a16:creationId xmlns:a16="http://schemas.microsoft.com/office/drawing/2014/main" id="{C8B8EA8D-0E0D-4014-A6EF-3E814377A48D}"/>
              </a:ext>
            </a:extLst>
          </p:cNvPr>
          <p:cNvGraphicFramePr>
            <a:graphicFrameLocks noGrp="1"/>
          </p:cNvGraphicFramePr>
          <p:nvPr>
            <p:extLst/>
          </p:nvPr>
        </p:nvGraphicFramePr>
        <p:xfrm>
          <a:off x="701403" y="2827205"/>
          <a:ext cx="10335564" cy="1487132"/>
        </p:xfrm>
        <a:graphic>
          <a:graphicData uri="http://schemas.openxmlformats.org/drawingml/2006/table">
            <a:tbl>
              <a:tblPr/>
              <a:tblGrid>
                <a:gridCol w="896126">
                  <a:extLst>
                    <a:ext uri="{9D8B030D-6E8A-4147-A177-3AD203B41FA5}">
                      <a16:colId xmlns:a16="http://schemas.microsoft.com/office/drawing/2014/main" val="20000"/>
                    </a:ext>
                  </a:extLst>
                </a:gridCol>
                <a:gridCol w="583435">
                  <a:extLst>
                    <a:ext uri="{9D8B030D-6E8A-4147-A177-3AD203B41FA5}">
                      <a16:colId xmlns:a16="http://schemas.microsoft.com/office/drawing/2014/main" val="20001"/>
                    </a:ext>
                  </a:extLst>
                </a:gridCol>
                <a:gridCol w="539461">
                  <a:extLst>
                    <a:ext uri="{9D8B030D-6E8A-4147-A177-3AD203B41FA5}">
                      <a16:colId xmlns:a16="http://schemas.microsoft.com/office/drawing/2014/main" val="755056812"/>
                    </a:ext>
                  </a:extLst>
                </a:gridCol>
                <a:gridCol w="584416">
                  <a:extLst>
                    <a:ext uri="{9D8B030D-6E8A-4147-A177-3AD203B41FA5}">
                      <a16:colId xmlns:a16="http://schemas.microsoft.com/office/drawing/2014/main" val="3338438599"/>
                    </a:ext>
                  </a:extLst>
                </a:gridCol>
                <a:gridCol w="516983">
                  <a:extLst>
                    <a:ext uri="{9D8B030D-6E8A-4147-A177-3AD203B41FA5}">
                      <a16:colId xmlns:a16="http://schemas.microsoft.com/office/drawing/2014/main" val="1031452437"/>
                    </a:ext>
                  </a:extLst>
                </a:gridCol>
                <a:gridCol w="516983">
                  <a:extLst>
                    <a:ext uri="{9D8B030D-6E8A-4147-A177-3AD203B41FA5}">
                      <a16:colId xmlns:a16="http://schemas.microsoft.com/office/drawing/2014/main" val="109836065"/>
                    </a:ext>
                  </a:extLst>
                </a:gridCol>
                <a:gridCol w="516983">
                  <a:extLst>
                    <a:ext uri="{9D8B030D-6E8A-4147-A177-3AD203B41FA5}">
                      <a16:colId xmlns:a16="http://schemas.microsoft.com/office/drawing/2014/main" val="1702893787"/>
                    </a:ext>
                  </a:extLst>
                </a:gridCol>
                <a:gridCol w="584415">
                  <a:extLst>
                    <a:ext uri="{9D8B030D-6E8A-4147-A177-3AD203B41FA5}">
                      <a16:colId xmlns:a16="http://schemas.microsoft.com/office/drawing/2014/main" val="1396825057"/>
                    </a:ext>
                  </a:extLst>
                </a:gridCol>
                <a:gridCol w="438312">
                  <a:extLst>
                    <a:ext uri="{9D8B030D-6E8A-4147-A177-3AD203B41FA5}">
                      <a16:colId xmlns:a16="http://schemas.microsoft.com/office/drawing/2014/main" val="143261240"/>
                    </a:ext>
                  </a:extLst>
                </a:gridCol>
                <a:gridCol w="573177">
                  <a:extLst>
                    <a:ext uri="{9D8B030D-6E8A-4147-A177-3AD203B41FA5}">
                      <a16:colId xmlns:a16="http://schemas.microsoft.com/office/drawing/2014/main" val="3761098995"/>
                    </a:ext>
                  </a:extLst>
                </a:gridCol>
                <a:gridCol w="651848">
                  <a:extLst>
                    <a:ext uri="{9D8B030D-6E8A-4147-A177-3AD203B41FA5}">
                      <a16:colId xmlns:a16="http://schemas.microsoft.com/office/drawing/2014/main" val="3073160988"/>
                    </a:ext>
                  </a:extLst>
                </a:gridCol>
                <a:gridCol w="505744">
                  <a:extLst>
                    <a:ext uri="{9D8B030D-6E8A-4147-A177-3AD203B41FA5}">
                      <a16:colId xmlns:a16="http://schemas.microsoft.com/office/drawing/2014/main" val="20005"/>
                    </a:ext>
                  </a:extLst>
                </a:gridCol>
                <a:gridCol w="559563">
                  <a:extLst>
                    <a:ext uri="{9D8B030D-6E8A-4147-A177-3AD203B41FA5}">
                      <a16:colId xmlns:a16="http://schemas.microsoft.com/office/drawing/2014/main" val="20012"/>
                    </a:ext>
                  </a:extLst>
                </a:gridCol>
                <a:gridCol w="548425">
                  <a:extLst>
                    <a:ext uri="{9D8B030D-6E8A-4147-A177-3AD203B41FA5}">
                      <a16:colId xmlns:a16="http://schemas.microsoft.com/office/drawing/2014/main" val="1866410512"/>
                    </a:ext>
                  </a:extLst>
                </a:gridCol>
                <a:gridCol w="446313">
                  <a:extLst>
                    <a:ext uri="{9D8B030D-6E8A-4147-A177-3AD203B41FA5}">
                      <a16:colId xmlns:a16="http://schemas.microsoft.com/office/drawing/2014/main" val="20014"/>
                    </a:ext>
                  </a:extLst>
                </a:gridCol>
                <a:gridCol w="624460">
                  <a:extLst>
                    <a:ext uri="{9D8B030D-6E8A-4147-A177-3AD203B41FA5}">
                      <a16:colId xmlns:a16="http://schemas.microsoft.com/office/drawing/2014/main" val="1973971034"/>
                    </a:ext>
                  </a:extLst>
                </a:gridCol>
                <a:gridCol w="624460">
                  <a:extLst>
                    <a:ext uri="{9D8B030D-6E8A-4147-A177-3AD203B41FA5}">
                      <a16:colId xmlns:a16="http://schemas.microsoft.com/office/drawing/2014/main" val="1413499854"/>
                    </a:ext>
                  </a:extLst>
                </a:gridCol>
                <a:gridCol w="624460">
                  <a:extLst>
                    <a:ext uri="{9D8B030D-6E8A-4147-A177-3AD203B41FA5}">
                      <a16:colId xmlns:a16="http://schemas.microsoft.com/office/drawing/2014/main" val="2442736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87%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3" name="8 Tabla">
            <a:extLst>
              <a:ext uri="{FF2B5EF4-FFF2-40B4-BE49-F238E27FC236}">
                <a16:creationId xmlns:a16="http://schemas.microsoft.com/office/drawing/2014/main" id="{B8677438-B8F8-4927-9F5F-14677E8812AD}"/>
              </a:ext>
            </a:extLst>
          </p:cNvPr>
          <p:cNvGraphicFramePr>
            <a:graphicFrameLocks noGrp="1"/>
          </p:cNvGraphicFramePr>
          <p:nvPr>
            <p:extLst/>
          </p:nvPr>
        </p:nvGraphicFramePr>
        <p:xfrm>
          <a:off x="701403" y="4589241"/>
          <a:ext cx="10335569" cy="1476543"/>
        </p:xfrm>
        <a:graphic>
          <a:graphicData uri="http://schemas.openxmlformats.org/drawingml/2006/table">
            <a:tbl>
              <a:tblPr/>
              <a:tblGrid>
                <a:gridCol w="886274">
                  <a:extLst>
                    <a:ext uri="{9D8B030D-6E8A-4147-A177-3AD203B41FA5}">
                      <a16:colId xmlns:a16="http://schemas.microsoft.com/office/drawing/2014/main" val="20000"/>
                    </a:ext>
                  </a:extLst>
                </a:gridCol>
                <a:gridCol w="467520">
                  <a:extLst>
                    <a:ext uri="{9D8B030D-6E8A-4147-A177-3AD203B41FA5}">
                      <a16:colId xmlns:a16="http://schemas.microsoft.com/office/drawing/2014/main" val="20001"/>
                    </a:ext>
                  </a:extLst>
                </a:gridCol>
                <a:gridCol w="531766">
                  <a:extLst>
                    <a:ext uri="{9D8B030D-6E8A-4147-A177-3AD203B41FA5}">
                      <a16:colId xmlns:a16="http://schemas.microsoft.com/office/drawing/2014/main" val="935374778"/>
                    </a:ext>
                  </a:extLst>
                </a:gridCol>
                <a:gridCol w="607320">
                  <a:extLst>
                    <a:ext uri="{9D8B030D-6E8A-4147-A177-3AD203B41FA5}">
                      <a16:colId xmlns:a16="http://schemas.microsoft.com/office/drawing/2014/main" val="719633647"/>
                    </a:ext>
                  </a:extLst>
                </a:gridCol>
                <a:gridCol w="709009">
                  <a:extLst>
                    <a:ext uri="{9D8B030D-6E8A-4147-A177-3AD203B41FA5}">
                      <a16:colId xmlns:a16="http://schemas.microsoft.com/office/drawing/2014/main" val="755056812"/>
                    </a:ext>
                  </a:extLst>
                </a:gridCol>
                <a:gridCol w="514972">
                  <a:extLst>
                    <a:ext uri="{9D8B030D-6E8A-4147-A177-3AD203B41FA5}">
                      <a16:colId xmlns:a16="http://schemas.microsoft.com/office/drawing/2014/main" val="1031452437"/>
                    </a:ext>
                  </a:extLst>
                </a:gridCol>
                <a:gridCol w="619002">
                  <a:extLst>
                    <a:ext uri="{9D8B030D-6E8A-4147-A177-3AD203B41FA5}">
                      <a16:colId xmlns:a16="http://schemas.microsoft.com/office/drawing/2014/main" val="20010"/>
                    </a:ext>
                  </a:extLst>
                </a:gridCol>
                <a:gridCol w="666104">
                  <a:extLst>
                    <a:ext uri="{9D8B030D-6E8A-4147-A177-3AD203B41FA5}">
                      <a16:colId xmlns:a16="http://schemas.microsoft.com/office/drawing/2014/main" val="20011"/>
                    </a:ext>
                  </a:extLst>
                </a:gridCol>
                <a:gridCol w="961118">
                  <a:extLst>
                    <a:ext uri="{9D8B030D-6E8A-4147-A177-3AD203B41FA5}">
                      <a16:colId xmlns:a16="http://schemas.microsoft.com/office/drawing/2014/main" val="20012"/>
                    </a:ext>
                  </a:extLst>
                </a:gridCol>
                <a:gridCol w="845950">
                  <a:extLst>
                    <a:ext uri="{9D8B030D-6E8A-4147-A177-3AD203B41FA5}">
                      <a16:colId xmlns:a16="http://schemas.microsoft.com/office/drawing/2014/main" val="3863544000"/>
                    </a:ext>
                  </a:extLst>
                </a:gridCol>
                <a:gridCol w="968409">
                  <a:extLst>
                    <a:ext uri="{9D8B030D-6E8A-4147-A177-3AD203B41FA5}">
                      <a16:colId xmlns:a16="http://schemas.microsoft.com/office/drawing/2014/main" val="2509169248"/>
                    </a:ext>
                  </a:extLst>
                </a:gridCol>
                <a:gridCol w="845256">
                  <a:extLst>
                    <a:ext uri="{9D8B030D-6E8A-4147-A177-3AD203B41FA5}">
                      <a16:colId xmlns:a16="http://schemas.microsoft.com/office/drawing/2014/main" val="1065488677"/>
                    </a:ext>
                  </a:extLst>
                </a:gridCol>
                <a:gridCol w="840155">
                  <a:extLst>
                    <a:ext uri="{9D8B030D-6E8A-4147-A177-3AD203B41FA5}">
                      <a16:colId xmlns:a16="http://schemas.microsoft.com/office/drawing/2014/main" val="2804198984"/>
                    </a:ext>
                  </a:extLst>
                </a:gridCol>
                <a:gridCol w="872714">
                  <a:extLst>
                    <a:ext uri="{9D8B030D-6E8A-4147-A177-3AD203B41FA5}">
                      <a16:colId xmlns:a16="http://schemas.microsoft.com/office/drawing/2014/main" val="2327069255"/>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kern="1200" dirty="0">
                          <a:solidFill>
                            <a:schemeClr val="tx1"/>
                          </a:solidFill>
                          <a:effectLst/>
                          <a:latin typeface="Corbel" panose="020B0503020204020204" pitchFamily="34" charset="0"/>
                          <a:ea typeface="+mn-ea"/>
                          <a:cs typeface="Arial" panose="020B0604020202020204" pitchFamily="34" charset="0"/>
                        </a:rPr>
                        <a:t>Cambios a la Constitución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No cambiar nada</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Algunos cambios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Nueva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Constitución</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87%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88%</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9067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174930" y="264385"/>
            <a:ext cx="9064604" cy="1185228"/>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la Presidenta del Congreso, María del Carmen Alva pasa de 18% a 16</a:t>
            </a:r>
            <a:r>
              <a:rPr lang="es-PE" dirty="0" smtClean="0">
                <a:latin typeface="Corbel" panose="020B0503020204020204" pitchFamily="34" charset="0"/>
              </a:rPr>
              <a:t>%, una aprobación similar a la de abril. </a:t>
            </a:r>
            <a:r>
              <a:rPr lang="es-PE" dirty="0">
                <a:latin typeface="Corbel" panose="020B0503020204020204" pitchFamily="34" charset="0"/>
              </a:rPr>
              <a:t>Su desaprobación </a:t>
            </a:r>
            <a:r>
              <a:rPr lang="es-PE" dirty="0" smtClean="0">
                <a:latin typeface="Corbel" panose="020B0503020204020204" pitchFamily="34" charset="0"/>
              </a:rPr>
              <a:t>se mantiene en niveles similares, para de 76% </a:t>
            </a:r>
            <a:r>
              <a:rPr lang="es-PE" spc="-90" dirty="0" smtClean="0">
                <a:latin typeface="Corbel" panose="020B0503020204020204" pitchFamily="34" charset="0"/>
              </a:rPr>
              <a:t>a 77</a:t>
            </a:r>
            <a:r>
              <a:rPr lang="es-PE" spc="-90" dirty="0">
                <a:latin typeface="Corbel" panose="020B0503020204020204" pitchFamily="34" charset="0"/>
              </a:rPr>
              <a:t>%.</a:t>
            </a:r>
          </a:p>
        </p:txBody>
      </p:sp>
      <p:sp>
        <p:nvSpPr>
          <p:cNvPr id="6" name="Rectángulo 5"/>
          <p:cNvSpPr/>
          <p:nvPr/>
        </p:nvSpPr>
        <p:spPr>
          <a:xfrm>
            <a:off x="256145" y="1784441"/>
            <a:ext cx="10320145" cy="338554"/>
          </a:xfrm>
          <a:prstGeom prst="rect">
            <a:avLst/>
          </a:prstGeom>
        </p:spPr>
        <p:txBody>
          <a:bodyPr wrap="square">
            <a:spAutoFit/>
          </a:bodyPr>
          <a:lstStyle/>
          <a:p>
            <a:r>
              <a:rPr lang="es-ES" sz="1600" dirty="0">
                <a:latin typeface="Corbel" panose="020B0503020204020204" pitchFamily="34" charset="0"/>
              </a:rPr>
              <a:t>¿Usted aprueba o desaprueba el desempeño de la presidenta del Congreso, María del Carmen Alva? (Pregunta asistida)</a:t>
            </a:r>
            <a:endParaRPr lang="es-PE" sz="1600" b="1" dirty="0">
              <a:latin typeface="Corbel" panose="020B0503020204020204" pitchFamily="34" charset="0"/>
            </a:endParaRPr>
          </a:p>
        </p:txBody>
      </p:sp>
      <p:pic>
        <p:nvPicPr>
          <p:cNvPr id="13314" name="Picture 2" descr="Experiencia de Maricarmen Alva Prieto | Acción Popula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983"/>
          <a:stretch/>
        </p:blipFill>
        <p:spPr bwMode="auto">
          <a:xfrm>
            <a:off x="10227760" y="2139063"/>
            <a:ext cx="1261101" cy="9832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876A8472-2376-4D30-866A-76CD89D3086E}"/>
              </a:ext>
            </a:extLst>
          </p:cNvPr>
          <p:cNvSpPr/>
          <p:nvPr/>
        </p:nvSpPr>
        <p:spPr>
          <a:xfrm>
            <a:off x="10458202" y="3287610"/>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Internet</a:t>
            </a:r>
          </a:p>
        </p:txBody>
      </p:sp>
      <p:graphicFrame>
        <p:nvGraphicFramePr>
          <p:cNvPr id="8" name="11 Gráfico"/>
          <p:cNvGraphicFramePr/>
          <p:nvPr>
            <p:extLst>
              <p:ext uri="{D42A27DB-BD31-4B8C-83A1-F6EECF244321}">
                <p14:modId xmlns:p14="http://schemas.microsoft.com/office/powerpoint/2010/main" val="2147723451"/>
              </p:ext>
            </p:extLst>
          </p:nvPr>
        </p:nvGraphicFramePr>
        <p:xfrm>
          <a:off x="791550" y="2225310"/>
          <a:ext cx="9088825" cy="4496398"/>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Conector recto 6"/>
          <p:cNvCxnSpPr>
            <a:cxnSpLocks/>
          </p:cNvCxnSpPr>
          <p:nvPr/>
        </p:nvCxnSpPr>
        <p:spPr>
          <a:xfrm flipV="1">
            <a:off x="5336288" y="2716817"/>
            <a:ext cx="0" cy="3216315"/>
          </a:xfrm>
          <a:prstGeom prst="line">
            <a:avLst/>
          </a:prstGeom>
          <a:ln>
            <a:solidFill>
              <a:srgbClr val="8E8581"/>
            </a:solidFill>
            <a:prstDash val="sysDo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86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MX" sz="4400" dirty="0">
                <a:latin typeface="Corbel" panose="020B0503020204020204" pitchFamily="34" charset="0"/>
              </a:rPr>
              <a:t>Evaluación del gobierno de Pedro Castillo</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010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84885" y="513315"/>
            <a:ext cx="8390839" cy="479878"/>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la Presidenta del Congreso, María del Carmen Alva</a:t>
            </a:r>
            <a:endParaRPr lang="es-PE" sz="2000" dirty="0">
              <a:latin typeface="Corbel" panose="020B0503020204020204" pitchFamily="34" charset="0"/>
            </a:endParaRPr>
          </a:p>
        </p:txBody>
      </p:sp>
      <p:sp>
        <p:nvSpPr>
          <p:cNvPr id="6" name="Rectángulo 5"/>
          <p:cNvSpPr/>
          <p:nvPr/>
        </p:nvSpPr>
        <p:spPr>
          <a:xfrm>
            <a:off x="733926" y="2306006"/>
            <a:ext cx="8960871" cy="584775"/>
          </a:xfrm>
          <a:prstGeom prst="rect">
            <a:avLst/>
          </a:prstGeom>
        </p:spPr>
        <p:txBody>
          <a:bodyPr wrap="square">
            <a:spAutoFit/>
          </a:bodyPr>
          <a:lstStyle/>
          <a:p>
            <a:r>
              <a:rPr lang="es-ES" sz="1600" dirty="0">
                <a:latin typeface="Corbel" panose="020B0503020204020204" pitchFamily="34" charset="0"/>
              </a:rPr>
              <a:t>¿Y usted aprueba o desaprueba el desempeño de la presidenta del Congreso, María del Carmen Alva? (Pregunta asistida)</a:t>
            </a:r>
            <a:endParaRPr lang="es-PE" sz="1600" b="1" dirty="0">
              <a:latin typeface="Corbel" panose="020B0503020204020204" pitchFamily="34" charset="0"/>
            </a:endParaRPr>
          </a:p>
        </p:txBody>
      </p:sp>
      <p:sp>
        <p:nvSpPr>
          <p:cNvPr id="11" name="Rectángulo 10">
            <a:extLst>
              <a:ext uri="{FF2B5EF4-FFF2-40B4-BE49-F238E27FC236}">
                <a16:creationId xmlns:a16="http://schemas.microsoft.com/office/drawing/2014/main" id="{52EEDBE0-7F08-4671-B051-F497F61EF46D}"/>
              </a:ext>
            </a:extLst>
          </p:cNvPr>
          <p:cNvSpPr/>
          <p:nvPr/>
        </p:nvSpPr>
        <p:spPr bwMode="gray">
          <a:xfrm>
            <a:off x="9866744" y="6232106"/>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3" name="Rectángulo 12">
            <a:extLst>
              <a:ext uri="{FF2B5EF4-FFF2-40B4-BE49-F238E27FC236}">
                <a16:creationId xmlns:a16="http://schemas.microsoft.com/office/drawing/2014/main" id="{071E4B2D-4E8B-4D31-BF36-9CCA7FF90F42}"/>
              </a:ext>
            </a:extLst>
          </p:cNvPr>
          <p:cNvSpPr/>
          <p:nvPr/>
        </p:nvSpPr>
        <p:spPr>
          <a:xfrm>
            <a:off x="10059928" y="6152817"/>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19" name="Rectángulo 18">
            <a:extLst>
              <a:ext uri="{FF2B5EF4-FFF2-40B4-BE49-F238E27FC236}">
                <a16:creationId xmlns:a16="http://schemas.microsoft.com/office/drawing/2014/main" id="{876A8472-2376-4D30-866A-76CD89D3086E}"/>
              </a:ext>
            </a:extLst>
          </p:cNvPr>
          <p:cNvSpPr/>
          <p:nvPr/>
        </p:nvSpPr>
        <p:spPr>
          <a:xfrm>
            <a:off x="10980642" y="2230706"/>
            <a:ext cx="923266"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Internet</a:t>
            </a:r>
          </a:p>
        </p:txBody>
      </p:sp>
      <p:pic>
        <p:nvPicPr>
          <p:cNvPr id="12" name="Picture 2" descr="Experiencia de Maricarmen Alva Prieto | Acción Popula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983"/>
          <a:stretch/>
        </p:blipFill>
        <p:spPr bwMode="auto">
          <a:xfrm>
            <a:off x="10642807" y="1247443"/>
            <a:ext cx="1261101" cy="983263"/>
          </a:xfrm>
          <a:prstGeom prst="rect">
            <a:avLst/>
          </a:prstGeom>
          <a:noFill/>
          <a:extLst>
            <a:ext uri="{909E8E84-426E-40DD-AFC4-6F175D3DCCD1}">
              <a14:hiddenFill xmlns:a14="http://schemas.microsoft.com/office/drawing/2010/main">
                <a:solidFill>
                  <a:srgbClr val="FFFFFF"/>
                </a:solidFill>
              </a14:hiddenFill>
            </a:ext>
          </a:extLst>
        </p:spPr>
      </p:pic>
      <p:sp>
        <p:nvSpPr>
          <p:cNvPr id="21" name="Rectángulo redondeado 18">
            <a:extLst>
              <a:ext uri="{FF2B5EF4-FFF2-40B4-BE49-F238E27FC236}">
                <a16:creationId xmlns:a16="http://schemas.microsoft.com/office/drawing/2014/main" id="{21F408D8-2F3B-4C67-BA45-8BF8274B19BA}"/>
              </a:ext>
            </a:extLst>
          </p:cNvPr>
          <p:cNvSpPr/>
          <p:nvPr/>
        </p:nvSpPr>
        <p:spPr bwMode="gray">
          <a:xfrm>
            <a:off x="605732" y="1184264"/>
            <a:ext cx="9761761" cy="777555"/>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pPr>
            <a:r>
              <a:rPr lang="es-ES" sz="1600" b="0" i="0" u="none" strike="noStrike" dirty="0">
                <a:solidFill>
                  <a:srgbClr val="000000"/>
                </a:solidFill>
                <a:effectLst/>
                <a:latin typeface="Corbel" panose="020B0503020204020204" pitchFamily="34" charset="0"/>
              </a:rPr>
              <a:t>Desaprobación es mayor en Lima Metropolitana, Perú urbano y en el sur, norte y centro país, en personas de 25 a 39 años y NSE A/B y C. Además, </a:t>
            </a:r>
            <a:r>
              <a:rPr lang="es-ES" sz="1600" b="0" i="0" u="none" strike="noStrike" dirty="0" smtClean="0">
                <a:solidFill>
                  <a:srgbClr val="000000"/>
                </a:solidFill>
                <a:effectLst/>
                <a:latin typeface="Corbel" panose="020B0503020204020204" pitchFamily="34" charset="0"/>
              </a:rPr>
              <a:t>rechazo aumenta entre </a:t>
            </a:r>
            <a:r>
              <a:rPr lang="es-ES" sz="1600" b="0" i="0" u="none" strike="noStrike" dirty="0">
                <a:solidFill>
                  <a:srgbClr val="000000"/>
                </a:solidFill>
                <a:effectLst/>
                <a:latin typeface="Corbel" panose="020B0503020204020204" pitchFamily="34" charset="0"/>
              </a:rPr>
              <a:t>personas que se identifican como de centro.</a:t>
            </a:r>
            <a:endParaRPr lang="es-PE" sz="1600" dirty="0">
              <a:solidFill>
                <a:schemeClr val="tx1"/>
              </a:solidFill>
              <a:highlight>
                <a:srgbClr val="FFFF00"/>
              </a:highlight>
              <a:latin typeface="Corbel" panose="020B0503020204020204" pitchFamily="34" charset="0"/>
              <a:cs typeface="Arial" pitchFamily="34" charset="0"/>
            </a:endParaRPr>
          </a:p>
        </p:txBody>
      </p:sp>
      <p:graphicFrame>
        <p:nvGraphicFramePr>
          <p:cNvPr id="16" name="8 Tabla">
            <a:extLst>
              <a:ext uri="{FF2B5EF4-FFF2-40B4-BE49-F238E27FC236}">
                <a16:creationId xmlns:a16="http://schemas.microsoft.com/office/drawing/2014/main" id="{E01928E1-F89A-4EA2-A362-F189649B5FA3}"/>
              </a:ext>
            </a:extLst>
          </p:cNvPr>
          <p:cNvGraphicFramePr>
            <a:graphicFrameLocks noGrp="1"/>
          </p:cNvGraphicFramePr>
          <p:nvPr>
            <p:extLst/>
          </p:nvPr>
        </p:nvGraphicFramePr>
        <p:xfrm>
          <a:off x="701403" y="2989072"/>
          <a:ext cx="10062850" cy="1424715"/>
        </p:xfrm>
        <a:graphic>
          <a:graphicData uri="http://schemas.openxmlformats.org/drawingml/2006/table">
            <a:tbl>
              <a:tblPr/>
              <a:tblGrid>
                <a:gridCol w="872481">
                  <a:extLst>
                    <a:ext uri="{9D8B030D-6E8A-4147-A177-3AD203B41FA5}">
                      <a16:colId xmlns:a16="http://schemas.microsoft.com/office/drawing/2014/main" val="20000"/>
                    </a:ext>
                  </a:extLst>
                </a:gridCol>
                <a:gridCol w="568041">
                  <a:extLst>
                    <a:ext uri="{9D8B030D-6E8A-4147-A177-3AD203B41FA5}">
                      <a16:colId xmlns:a16="http://schemas.microsoft.com/office/drawing/2014/main" val="20001"/>
                    </a:ext>
                  </a:extLst>
                </a:gridCol>
                <a:gridCol w="525227">
                  <a:extLst>
                    <a:ext uri="{9D8B030D-6E8A-4147-A177-3AD203B41FA5}">
                      <a16:colId xmlns:a16="http://schemas.microsoft.com/office/drawing/2014/main" val="755056812"/>
                    </a:ext>
                  </a:extLst>
                </a:gridCol>
                <a:gridCol w="568996">
                  <a:extLst>
                    <a:ext uri="{9D8B030D-6E8A-4147-A177-3AD203B41FA5}">
                      <a16:colId xmlns:a16="http://schemas.microsoft.com/office/drawing/2014/main" val="3338438599"/>
                    </a:ext>
                  </a:extLst>
                </a:gridCol>
                <a:gridCol w="503341">
                  <a:extLst>
                    <a:ext uri="{9D8B030D-6E8A-4147-A177-3AD203B41FA5}">
                      <a16:colId xmlns:a16="http://schemas.microsoft.com/office/drawing/2014/main" val="1031452437"/>
                    </a:ext>
                  </a:extLst>
                </a:gridCol>
                <a:gridCol w="503341">
                  <a:extLst>
                    <a:ext uri="{9D8B030D-6E8A-4147-A177-3AD203B41FA5}">
                      <a16:colId xmlns:a16="http://schemas.microsoft.com/office/drawing/2014/main" val="109836065"/>
                    </a:ext>
                  </a:extLst>
                </a:gridCol>
                <a:gridCol w="503341">
                  <a:extLst>
                    <a:ext uri="{9D8B030D-6E8A-4147-A177-3AD203B41FA5}">
                      <a16:colId xmlns:a16="http://schemas.microsoft.com/office/drawing/2014/main" val="1702893787"/>
                    </a:ext>
                  </a:extLst>
                </a:gridCol>
                <a:gridCol w="568995">
                  <a:extLst>
                    <a:ext uri="{9D8B030D-6E8A-4147-A177-3AD203B41FA5}">
                      <a16:colId xmlns:a16="http://schemas.microsoft.com/office/drawing/2014/main" val="1396825057"/>
                    </a:ext>
                  </a:extLst>
                </a:gridCol>
                <a:gridCol w="426747">
                  <a:extLst>
                    <a:ext uri="{9D8B030D-6E8A-4147-A177-3AD203B41FA5}">
                      <a16:colId xmlns:a16="http://schemas.microsoft.com/office/drawing/2014/main" val="143261240"/>
                    </a:ext>
                  </a:extLst>
                </a:gridCol>
                <a:gridCol w="558053">
                  <a:extLst>
                    <a:ext uri="{9D8B030D-6E8A-4147-A177-3AD203B41FA5}">
                      <a16:colId xmlns:a16="http://schemas.microsoft.com/office/drawing/2014/main" val="3761098995"/>
                    </a:ext>
                  </a:extLst>
                </a:gridCol>
                <a:gridCol w="634649">
                  <a:extLst>
                    <a:ext uri="{9D8B030D-6E8A-4147-A177-3AD203B41FA5}">
                      <a16:colId xmlns:a16="http://schemas.microsoft.com/office/drawing/2014/main" val="3073160988"/>
                    </a:ext>
                  </a:extLst>
                </a:gridCol>
                <a:gridCol w="492399">
                  <a:extLst>
                    <a:ext uri="{9D8B030D-6E8A-4147-A177-3AD203B41FA5}">
                      <a16:colId xmlns:a16="http://schemas.microsoft.com/office/drawing/2014/main" val="20005"/>
                    </a:ext>
                  </a:extLst>
                </a:gridCol>
                <a:gridCol w="544799">
                  <a:extLst>
                    <a:ext uri="{9D8B030D-6E8A-4147-A177-3AD203B41FA5}">
                      <a16:colId xmlns:a16="http://schemas.microsoft.com/office/drawing/2014/main" val="20012"/>
                    </a:ext>
                  </a:extLst>
                </a:gridCol>
                <a:gridCol w="533954">
                  <a:extLst>
                    <a:ext uri="{9D8B030D-6E8A-4147-A177-3AD203B41FA5}">
                      <a16:colId xmlns:a16="http://schemas.microsoft.com/office/drawing/2014/main" val="1866410512"/>
                    </a:ext>
                  </a:extLst>
                </a:gridCol>
                <a:gridCol w="434537">
                  <a:extLst>
                    <a:ext uri="{9D8B030D-6E8A-4147-A177-3AD203B41FA5}">
                      <a16:colId xmlns:a16="http://schemas.microsoft.com/office/drawing/2014/main" val="20014"/>
                    </a:ext>
                  </a:extLst>
                </a:gridCol>
                <a:gridCol w="607983">
                  <a:extLst>
                    <a:ext uri="{9D8B030D-6E8A-4147-A177-3AD203B41FA5}">
                      <a16:colId xmlns:a16="http://schemas.microsoft.com/office/drawing/2014/main" val="1973971034"/>
                    </a:ext>
                  </a:extLst>
                </a:gridCol>
                <a:gridCol w="607983">
                  <a:extLst>
                    <a:ext uri="{9D8B030D-6E8A-4147-A177-3AD203B41FA5}">
                      <a16:colId xmlns:a16="http://schemas.microsoft.com/office/drawing/2014/main" val="1413499854"/>
                    </a:ext>
                  </a:extLst>
                </a:gridCol>
                <a:gridCol w="607983">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5" name="8 Tabla">
            <a:extLst>
              <a:ext uri="{FF2B5EF4-FFF2-40B4-BE49-F238E27FC236}">
                <a16:creationId xmlns:a16="http://schemas.microsoft.com/office/drawing/2014/main" id="{EC36376E-82C2-412D-AD31-C2CEB8A53F03}"/>
              </a:ext>
            </a:extLst>
          </p:cNvPr>
          <p:cNvGraphicFramePr>
            <a:graphicFrameLocks noGrp="1"/>
          </p:cNvGraphicFramePr>
          <p:nvPr>
            <p:extLst/>
          </p:nvPr>
        </p:nvGraphicFramePr>
        <p:xfrm>
          <a:off x="701397" y="4716461"/>
          <a:ext cx="10062856" cy="1416948"/>
        </p:xfrm>
        <a:graphic>
          <a:graphicData uri="http://schemas.openxmlformats.org/drawingml/2006/table">
            <a:tbl>
              <a:tblPr/>
              <a:tblGrid>
                <a:gridCol w="862889">
                  <a:extLst>
                    <a:ext uri="{9D8B030D-6E8A-4147-A177-3AD203B41FA5}">
                      <a16:colId xmlns:a16="http://schemas.microsoft.com/office/drawing/2014/main" val="20000"/>
                    </a:ext>
                  </a:extLst>
                </a:gridCol>
                <a:gridCol w="455184">
                  <a:extLst>
                    <a:ext uri="{9D8B030D-6E8A-4147-A177-3AD203B41FA5}">
                      <a16:colId xmlns:a16="http://schemas.microsoft.com/office/drawing/2014/main" val="20001"/>
                    </a:ext>
                  </a:extLst>
                </a:gridCol>
                <a:gridCol w="517735">
                  <a:extLst>
                    <a:ext uri="{9D8B030D-6E8A-4147-A177-3AD203B41FA5}">
                      <a16:colId xmlns:a16="http://schemas.microsoft.com/office/drawing/2014/main" val="935374778"/>
                    </a:ext>
                  </a:extLst>
                </a:gridCol>
                <a:gridCol w="591295">
                  <a:extLst>
                    <a:ext uri="{9D8B030D-6E8A-4147-A177-3AD203B41FA5}">
                      <a16:colId xmlns:a16="http://schemas.microsoft.com/office/drawing/2014/main" val="719633647"/>
                    </a:ext>
                  </a:extLst>
                </a:gridCol>
                <a:gridCol w="690301">
                  <a:extLst>
                    <a:ext uri="{9D8B030D-6E8A-4147-A177-3AD203B41FA5}">
                      <a16:colId xmlns:a16="http://schemas.microsoft.com/office/drawing/2014/main" val="755056812"/>
                    </a:ext>
                  </a:extLst>
                </a:gridCol>
                <a:gridCol w="501384">
                  <a:extLst>
                    <a:ext uri="{9D8B030D-6E8A-4147-A177-3AD203B41FA5}">
                      <a16:colId xmlns:a16="http://schemas.microsoft.com/office/drawing/2014/main" val="1031452437"/>
                    </a:ext>
                  </a:extLst>
                </a:gridCol>
                <a:gridCol w="602669">
                  <a:extLst>
                    <a:ext uri="{9D8B030D-6E8A-4147-A177-3AD203B41FA5}">
                      <a16:colId xmlns:a16="http://schemas.microsoft.com/office/drawing/2014/main" val="20010"/>
                    </a:ext>
                  </a:extLst>
                </a:gridCol>
                <a:gridCol w="648528">
                  <a:extLst>
                    <a:ext uri="{9D8B030D-6E8A-4147-A177-3AD203B41FA5}">
                      <a16:colId xmlns:a16="http://schemas.microsoft.com/office/drawing/2014/main" val="20011"/>
                    </a:ext>
                  </a:extLst>
                </a:gridCol>
                <a:gridCol w="935758">
                  <a:extLst>
                    <a:ext uri="{9D8B030D-6E8A-4147-A177-3AD203B41FA5}">
                      <a16:colId xmlns:a16="http://schemas.microsoft.com/office/drawing/2014/main" val="20012"/>
                    </a:ext>
                  </a:extLst>
                </a:gridCol>
                <a:gridCol w="823629">
                  <a:extLst>
                    <a:ext uri="{9D8B030D-6E8A-4147-A177-3AD203B41FA5}">
                      <a16:colId xmlns:a16="http://schemas.microsoft.com/office/drawing/2014/main" val="3863544000"/>
                    </a:ext>
                  </a:extLst>
                </a:gridCol>
                <a:gridCol w="942857">
                  <a:extLst>
                    <a:ext uri="{9D8B030D-6E8A-4147-A177-3AD203B41FA5}">
                      <a16:colId xmlns:a16="http://schemas.microsoft.com/office/drawing/2014/main" val="2509169248"/>
                    </a:ext>
                  </a:extLst>
                </a:gridCol>
                <a:gridCol w="822953">
                  <a:extLst>
                    <a:ext uri="{9D8B030D-6E8A-4147-A177-3AD203B41FA5}">
                      <a16:colId xmlns:a16="http://schemas.microsoft.com/office/drawing/2014/main" val="1065488677"/>
                    </a:ext>
                  </a:extLst>
                </a:gridCol>
                <a:gridCol w="817987">
                  <a:extLst>
                    <a:ext uri="{9D8B030D-6E8A-4147-A177-3AD203B41FA5}">
                      <a16:colId xmlns:a16="http://schemas.microsoft.com/office/drawing/2014/main" val="2804198984"/>
                    </a:ext>
                  </a:extLst>
                </a:gridCol>
                <a:gridCol w="849687">
                  <a:extLst>
                    <a:ext uri="{9D8B030D-6E8A-4147-A177-3AD203B41FA5}">
                      <a16:colId xmlns:a16="http://schemas.microsoft.com/office/drawing/2014/main" val="2327069255"/>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kern="1200" dirty="0">
                          <a:solidFill>
                            <a:schemeClr val="tx1"/>
                          </a:solidFill>
                          <a:effectLst/>
                          <a:latin typeface="Corbel" panose="020B0503020204020204" pitchFamily="34" charset="0"/>
                          <a:ea typeface="+mn-ea"/>
                          <a:cs typeface="Arial" panose="020B0604020202020204" pitchFamily="34" charset="0"/>
                        </a:rPr>
                        <a:t>Cambios a la Constitución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No cambiar nada</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Algunos cambios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Nueva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Constitución</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16%</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7805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smtClean="0">
                <a:latin typeface="Corbel" panose="020B0503020204020204" pitchFamily="34" charset="0"/>
              </a:rPr>
              <a:t>Cambios en la Constitución</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176797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200851" y="256048"/>
            <a:ext cx="9042209" cy="149080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Opinión sobre posibles cambios de la Constitución de </a:t>
            </a:r>
            <a:r>
              <a:rPr lang="es-PE" dirty="0" smtClean="0">
                <a:latin typeface="Corbel" panose="020B0503020204020204" pitchFamily="34" charset="0"/>
              </a:rPr>
              <a:t>1993: la mitad de los encuestados considera que lo más conveniente es hacer algunos cambios, mientras un 31% piensa que se debe cambiar a una nueva y un 17% que no se debe cambiar nada.</a:t>
            </a:r>
            <a:endParaRPr lang="es-PE" sz="2000" dirty="0">
              <a:latin typeface="Corbel" panose="020B0503020204020204" pitchFamily="34" charset="0"/>
            </a:endParaRPr>
          </a:p>
        </p:txBody>
      </p:sp>
      <p:sp>
        <p:nvSpPr>
          <p:cNvPr id="6" name="Rectángulo 5"/>
          <p:cNvSpPr/>
          <p:nvPr/>
        </p:nvSpPr>
        <p:spPr>
          <a:xfrm>
            <a:off x="353251" y="1929874"/>
            <a:ext cx="10306728" cy="338554"/>
          </a:xfrm>
          <a:prstGeom prst="rect">
            <a:avLst/>
          </a:prstGeom>
        </p:spPr>
        <p:txBody>
          <a:bodyPr wrap="square">
            <a:spAutoFit/>
          </a:bodyPr>
          <a:lstStyle/>
          <a:p>
            <a:r>
              <a:rPr lang="es-MX" sz="1600" dirty="0">
                <a:latin typeface="Corbel" panose="020B0503020204020204" pitchFamily="34" charset="0"/>
              </a:rPr>
              <a:t>Con relación a la actual Constitución de </a:t>
            </a:r>
            <a:r>
              <a:rPr lang="es-MX" sz="1600" dirty="0" smtClean="0">
                <a:latin typeface="Corbel" panose="020B0503020204020204" pitchFamily="34" charset="0"/>
              </a:rPr>
              <a:t>1993, </a:t>
            </a:r>
            <a:r>
              <a:rPr lang="es-MX" sz="1600" dirty="0">
                <a:latin typeface="Corbel" panose="020B0503020204020204" pitchFamily="34" charset="0"/>
              </a:rPr>
              <a:t>¿qué cree usted que es más conveniente para el país?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5" name="Gráfico 4">
            <a:extLst>
              <a:ext uri="{FF2B5EF4-FFF2-40B4-BE49-F238E27FC236}">
                <a16:creationId xmlns:a16="http://schemas.microsoft.com/office/drawing/2014/main" id="{20345A46-9352-4C1D-A910-32A532DD38EB}"/>
              </a:ext>
            </a:extLst>
          </p:cNvPr>
          <p:cNvGraphicFramePr/>
          <p:nvPr>
            <p:extLst>
              <p:ext uri="{D42A27DB-BD31-4B8C-83A1-F6EECF244321}">
                <p14:modId xmlns:p14="http://schemas.microsoft.com/office/powerpoint/2010/main" val="4201390795"/>
              </p:ext>
            </p:extLst>
          </p:nvPr>
        </p:nvGraphicFramePr>
        <p:xfrm>
          <a:off x="372007" y="2538178"/>
          <a:ext cx="11522076" cy="4270672"/>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ángulo 8">
            <a:extLst>
              <a:ext uri="{FF2B5EF4-FFF2-40B4-BE49-F238E27FC236}">
                <a16:creationId xmlns:a16="http://schemas.microsoft.com/office/drawing/2014/main" id="{AC3FDE79-5432-4303-8316-5127810D787C}"/>
              </a:ext>
            </a:extLst>
          </p:cNvPr>
          <p:cNvSpPr/>
          <p:nvPr/>
        </p:nvSpPr>
        <p:spPr>
          <a:xfrm>
            <a:off x="372007" y="6371908"/>
            <a:ext cx="6958068" cy="253916"/>
          </a:xfrm>
          <a:prstGeom prst="rect">
            <a:avLst/>
          </a:prstGeom>
        </p:spPr>
        <p:txBody>
          <a:bodyPr wrap="square">
            <a:spAutoFit/>
          </a:bodyPr>
          <a:lstStyle/>
          <a:p>
            <a:r>
              <a:rPr lang="es-ES" sz="1050" dirty="0">
                <a:solidFill>
                  <a:schemeClr val="bg2">
                    <a:lumMod val="50000"/>
                  </a:schemeClr>
                </a:solidFill>
                <a:latin typeface="Corbel" panose="020B0503020204020204" pitchFamily="34" charset="0"/>
              </a:rPr>
              <a:t>* En julio 2021 se preguntó: “Con relación a la actual Constitución de 1993, ¿qué quisiera de un gobierno de Pedro Castillo”</a:t>
            </a:r>
          </a:p>
        </p:txBody>
      </p:sp>
    </p:spTree>
    <p:extLst>
      <p:ext uri="{BB962C8B-B14F-4D97-AF65-F5344CB8AC3E}">
        <p14:creationId xmlns:p14="http://schemas.microsoft.com/office/powerpoint/2010/main" val="3850537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graphicFrame>
        <p:nvGraphicFramePr>
          <p:cNvPr id="12" name="8 Tabla">
            <a:extLst>
              <a:ext uri="{FF2B5EF4-FFF2-40B4-BE49-F238E27FC236}">
                <a16:creationId xmlns:a16="http://schemas.microsoft.com/office/drawing/2014/main" id="{89DE1666-85EA-4884-AF7C-DA1B409F5A8F}"/>
              </a:ext>
            </a:extLst>
          </p:cNvPr>
          <p:cNvGraphicFramePr>
            <a:graphicFrameLocks noGrp="1"/>
          </p:cNvGraphicFramePr>
          <p:nvPr>
            <p:extLst>
              <p:ext uri="{D42A27DB-BD31-4B8C-83A1-F6EECF244321}">
                <p14:modId xmlns:p14="http://schemas.microsoft.com/office/powerpoint/2010/main" val="693296825"/>
              </p:ext>
            </p:extLst>
          </p:nvPr>
        </p:nvGraphicFramePr>
        <p:xfrm>
          <a:off x="665507" y="2023929"/>
          <a:ext cx="11026617" cy="1862417"/>
        </p:xfrm>
        <a:graphic>
          <a:graphicData uri="http://schemas.openxmlformats.org/drawingml/2006/table">
            <a:tbl>
              <a:tblPr/>
              <a:tblGrid>
                <a:gridCol w="2490510">
                  <a:extLst>
                    <a:ext uri="{9D8B030D-6E8A-4147-A177-3AD203B41FA5}">
                      <a16:colId xmlns:a16="http://schemas.microsoft.com/office/drawing/2014/main" val="20000"/>
                    </a:ext>
                  </a:extLst>
                </a:gridCol>
                <a:gridCol w="506232">
                  <a:extLst>
                    <a:ext uri="{9D8B030D-6E8A-4147-A177-3AD203B41FA5}">
                      <a16:colId xmlns:a16="http://schemas.microsoft.com/office/drawing/2014/main" val="20001"/>
                    </a:ext>
                  </a:extLst>
                </a:gridCol>
                <a:gridCol w="468076">
                  <a:extLst>
                    <a:ext uri="{9D8B030D-6E8A-4147-A177-3AD203B41FA5}">
                      <a16:colId xmlns:a16="http://schemas.microsoft.com/office/drawing/2014/main" val="755056812"/>
                    </a:ext>
                  </a:extLst>
                </a:gridCol>
                <a:gridCol w="507083">
                  <a:extLst>
                    <a:ext uri="{9D8B030D-6E8A-4147-A177-3AD203B41FA5}">
                      <a16:colId xmlns:a16="http://schemas.microsoft.com/office/drawing/2014/main" val="3338438599"/>
                    </a:ext>
                  </a:extLst>
                </a:gridCol>
                <a:gridCol w="448572">
                  <a:extLst>
                    <a:ext uri="{9D8B030D-6E8A-4147-A177-3AD203B41FA5}">
                      <a16:colId xmlns:a16="http://schemas.microsoft.com/office/drawing/2014/main" val="1031452437"/>
                    </a:ext>
                  </a:extLst>
                </a:gridCol>
                <a:gridCol w="511726">
                  <a:extLst>
                    <a:ext uri="{9D8B030D-6E8A-4147-A177-3AD203B41FA5}">
                      <a16:colId xmlns:a16="http://schemas.microsoft.com/office/drawing/2014/main" val="109836065"/>
                    </a:ext>
                  </a:extLst>
                </a:gridCol>
                <a:gridCol w="481625">
                  <a:extLst>
                    <a:ext uri="{9D8B030D-6E8A-4147-A177-3AD203B41FA5}">
                      <a16:colId xmlns:a16="http://schemas.microsoft.com/office/drawing/2014/main" val="1702893787"/>
                    </a:ext>
                  </a:extLst>
                </a:gridCol>
                <a:gridCol w="507082">
                  <a:extLst>
                    <a:ext uri="{9D8B030D-6E8A-4147-A177-3AD203B41FA5}">
                      <a16:colId xmlns:a16="http://schemas.microsoft.com/office/drawing/2014/main" val="1396825057"/>
                    </a:ext>
                  </a:extLst>
                </a:gridCol>
                <a:gridCol w="481625">
                  <a:extLst>
                    <a:ext uri="{9D8B030D-6E8A-4147-A177-3AD203B41FA5}">
                      <a16:colId xmlns:a16="http://schemas.microsoft.com/office/drawing/2014/main" val="143261240"/>
                    </a:ext>
                  </a:extLst>
                </a:gridCol>
                <a:gridCol w="544144">
                  <a:extLst>
                    <a:ext uri="{9D8B030D-6E8A-4147-A177-3AD203B41FA5}">
                      <a16:colId xmlns:a16="http://schemas.microsoft.com/office/drawing/2014/main" val="3761098995"/>
                    </a:ext>
                  </a:extLst>
                </a:gridCol>
                <a:gridCol w="565592">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485518">
                  <a:extLst>
                    <a:ext uri="{9D8B030D-6E8A-4147-A177-3AD203B41FA5}">
                      <a16:colId xmlns:a16="http://schemas.microsoft.com/office/drawing/2014/main" val="20012"/>
                    </a:ext>
                  </a:extLst>
                </a:gridCol>
                <a:gridCol w="475854">
                  <a:extLst>
                    <a:ext uri="{9D8B030D-6E8A-4147-A177-3AD203B41FA5}">
                      <a16:colId xmlns:a16="http://schemas.microsoft.com/office/drawing/2014/main" val="1866410512"/>
                    </a:ext>
                  </a:extLst>
                </a:gridCol>
                <a:gridCol w="423494">
                  <a:extLst>
                    <a:ext uri="{9D8B030D-6E8A-4147-A177-3AD203B41FA5}">
                      <a16:colId xmlns:a16="http://schemas.microsoft.com/office/drawing/2014/main" val="20014"/>
                    </a:ext>
                  </a:extLst>
                </a:gridCol>
                <a:gridCol w="541828">
                  <a:extLst>
                    <a:ext uri="{9D8B030D-6E8A-4147-A177-3AD203B41FA5}">
                      <a16:colId xmlns:a16="http://schemas.microsoft.com/office/drawing/2014/main" val="1973971034"/>
                    </a:ext>
                  </a:extLst>
                </a:gridCol>
                <a:gridCol w="541828">
                  <a:extLst>
                    <a:ext uri="{9D8B030D-6E8A-4147-A177-3AD203B41FA5}">
                      <a16:colId xmlns:a16="http://schemas.microsoft.com/office/drawing/2014/main" val="1413499854"/>
                    </a:ext>
                  </a:extLst>
                </a:gridCol>
                <a:gridCol w="541828">
                  <a:extLst>
                    <a:ext uri="{9D8B030D-6E8A-4147-A177-3AD203B41FA5}">
                      <a16:colId xmlns:a16="http://schemas.microsoft.com/office/drawing/2014/main" val="2442736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MX" sz="1200" b="0" i="0" u="none" strike="noStrike" dirty="0">
                          <a:solidFill>
                            <a:srgbClr val="000000"/>
                          </a:solidFill>
                          <a:effectLst/>
                          <a:latin typeface="Corbel" panose="020B0503020204020204" pitchFamily="34" charset="0"/>
                        </a:rPr>
                        <a:t>Hacer algunos cambios a la actual Constitución</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MX" sz="1200" b="0" i="0" u="none" strike="noStrike">
                          <a:solidFill>
                            <a:srgbClr val="000000"/>
                          </a:solidFill>
                          <a:effectLst/>
                          <a:latin typeface="Corbel" panose="020B0503020204020204" pitchFamily="34" charset="0"/>
                        </a:rPr>
                        <a:t>Cambiar a una nueva constitución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MX" sz="1200" b="0" i="0" u="none" strike="noStrike" dirty="0">
                          <a:solidFill>
                            <a:srgbClr val="000000"/>
                          </a:solidFill>
                          <a:effectLst/>
                          <a:latin typeface="Corbel" panose="020B0503020204020204" pitchFamily="34" charset="0"/>
                        </a:rPr>
                        <a:t>No se debe cambiar nada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16%</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720787882"/>
                  </a:ext>
                </a:extLst>
              </a:tr>
              <a:tr h="288000">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3%</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3%</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3%</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3%</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1" name="Rectángulo redondeado 17">
            <a:extLst>
              <a:ext uri="{FF2B5EF4-FFF2-40B4-BE49-F238E27FC236}">
                <a16:creationId xmlns:a16="http://schemas.microsoft.com/office/drawing/2014/main" id="{0BBD0A71-45C0-480F-BBD0-05E432491D0E}"/>
              </a:ext>
            </a:extLst>
          </p:cNvPr>
          <p:cNvSpPr/>
          <p:nvPr/>
        </p:nvSpPr>
        <p:spPr bwMode="gray">
          <a:xfrm>
            <a:off x="665507" y="795748"/>
            <a:ext cx="8053706" cy="698233"/>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400" dirty="0" smtClean="0">
                <a:solidFill>
                  <a:schemeClr val="tx1"/>
                </a:solidFill>
                <a:latin typeface="Corbel" panose="020B0503020204020204" pitchFamily="34" charset="0"/>
                <a:cs typeface="Arial" pitchFamily="34" charset="0"/>
              </a:rPr>
              <a:t>Quienes se encuentran más a favor de realizar algunos cambios son las personas de NSE A/B, los que se identifican como de centro o derecha, quienes desaprueban la gestión del actual presidente y las personas más interesadas en la política.</a:t>
            </a:r>
            <a:endParaRPr lang="es-PE" sz="1400" dirty="0">
              <a:solidFill>
                <a:schemeClr val="tx1"/>
              </a:solidFill>
              <a:latin typeface="Corbel" panose="020B0503020204020204" pitchFamily="34" charset="0"/>
              <a:cs typeface="Arial" pitchFamily="34" charset="0"/>
            </a:endParaRPr>
          </a:p>
        </p:txBody>
      </p:sp>
      <p:sp>
        <p:nvSpPr>
          <p:cNvPr id="13" name="Título 10">
            <a:extLst>
              <a:ext uri="{FF2B5EF4-FFF2-40B4-BE49-F238E27FC236}">
                <a16:creationId xmlns:a16="http://schemas.microsoft.com/office/drawing/2014/main" id="{BC4206C3-849F-49CF-97A0-90098D05E22D}"/>
              </a:ext>
            </a:extLst>
          </p:cNvPr>
          <p:cNvSpPr txBox="1">
            <a:spLocks/>
          </p:cNvSpPr>
          <p:nvPr/>
        </p:nvSpPr>
        <p:spPr>
          <a:xfrm>
            <a:off x="610528" y="293306"/>
            <a:ext cx="8108170"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Opinión sobre posibles cambios de la Constitución de 1993</a:t>
            </a:r>
            <a:endParaRPr lang="es-PE" sz="2800" dirty="0">
              <a:latin typeface="Corbel" panose="020B0503020204020204" pitchFamily="34" charset="0"/>
            </a:endParaRPr>
          </a:p>
        </p:txBody>
      </p:sp>
      <p:sp>
        <p:nvSpPr>
          <p:cNvPr id="16" name="Rectángulo 5">
            <a:extLst>
              <a:ext uri="{FF2B5EF4-FFF2-40B4-BE49-F238E27FC236}">
                <a16:creationId xmlns:a16="http://schemas.microsoft.com/office/drawing/2014/main" id="{39E65037-A10A-4A59-8C16-76E4C0D927EE}"/>
              </a:ext>
            </a:extLst>
          </p:cNvPr>
          <p:cNvSpPr/>
          <p:nvPr/>
        </p:nvSpPr>
        <p:spPr>
          <a:xfrm>
            <a:off x="528552" y="1589678"/>
            <a:ext cx="11089025" cy="338554"/>
          </a:xfrm>
          <a:prstGeom prst="rect">
            <a:avLst/>
          </a:prstGeom>
        </p:spPr>
        <p:txBody>
          <a:bodyPr wrap="square">
            <a:spAutoFit/>
          </a:bodyPr>
          <a:lstStyle/>
          <a:p>
            <a:r>
              <a:rPr lang="es-MX" sz="1600" dirty="0">
                <a:latin typeface="Corbel" panose="020B0503020204020204" pitchFamily="34" charset="0"/>
              </a:rPr>
              <a:t>Con relación a la actual Constitución de </a:t>
            </a:r>
            <a:r>
              <a:rPr lang="es-MX" sz="1600" dirty="0" smtClean="0">
                <a:latin typeface="Corbel" panose="020B0503020204020204" pitchFamily="34" charset="0"/>
              </a:rPr>
              <a:t>1993, </a:t>
            </a:r>
            <a:r>
              <a:rPr lang="es-MX" sz="1600" dirty="0">
                <a:latin typeface="Corbel" panose="020B0503020204020204" pitchFamily="34" charset="0"/>
              </a:rPr>
              <a:t>¿qué cree usted que es más conveniente para el país?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10" name="8 Tabla">
            <a:extLst>
              <a:ext uri="{FF2B5EF4-FFF2-40B4-BE49-F238E27FC236}">
                <a16:creationId xmlns:a16="http://schemas.microsoft.com/office/drawing/2014/main" id="{F5F8D299-36B4-BE3A-6B76-15C67F464BB5}"/>
              </a:ext>
            </a:extLst>
          </p:cNvPr>
          <p:cNvGraphicFramePr>
            <a:graphicFrameLocks noGrp="1"/>
          </p:cNvGraphicFramePr>
          <p:nvPr>
            <p:extLst>
              <p:ext uri="{D42A27DB-BD31-4B8C-83A1-F6EECF244321}">
                <p14:modId xmlns:p14="http://schemas.microsoft.com/office/powerpoint/2010/main" val="651748220"/>
              </p:ext>
            </p:extLst>
          </p:nvPr>
        </p:nvGraphicFramePr>
        <p:xfrm>
          <a:off x="665507" y="4271668"/>
          <a:ext cx="10036837" cy="1939874"/>
        </p:xfrm>
        <a:graphic>
          <a:graphicData uri="http://schemas.openxmlformats.org/drawingml/2006/table">
            <a:tbl>
              <a:tblPr/>
              <a:tblGrid>
                <a:gridCol w="2042865">
                  <a:extLst>
                    <a:ext uri="{9D8B030D-6E8A-4147-A177-3AD203B41FA5}">
                      <a16:colId xmlns:a16="http://schemas.microsoft.com/office/drawing/2014/main" val="20000"/>
                    </a:ext>
                  </a:extLst>
                </a:gridCol>
                <a:gridCol w="567389">
                  <a:extLst>
                    <a:ext uri="{9D8B030D-6E8A-4147-A177-3AD203B41FA5}">
                      <a16:colId xmlns:a16="http://schemas.microsoft.com/office/drawing/2014/main" val="20001"/>
                    </a:ext>
                  </a:extLst>
                </a:gridCol>
                <a:gridCol w="645361">
                  <a:extLst>
                    <a:ext uri="{9D8B030D-6E8A-4147-A177-3AD203B41FA5}">
                      <a16:colId xmlns:a16="http://schemas.microsoft.com/office/drawing/2014/main" val="935374778"/>
                    </a:ext>
                  </a:extLst>
                </a:gridCol>
                <a:gridCol w="737053">
                  <a:extLst>
                    <a:ext uri="{9D8B030D-6E8A-4147-A177-3AD203B41FA5}">
                      <a16:colId xmlns:a16="http://schemas.microsoft.com/office/drawing/2014/main" val="719633647"/>
                    </a:ext>
                  </a:extLst>
                </a:gridCol>
                <a:gridCol w="860465">
                  <a:extLst>
                    <a:ext uri="{9D8B030D-6E8A-4147-A177-3AD203B41FA5}">
                      <a16:colId xmlns:a16="http://schemas.microsoft.com/office/drawing/2014/main" val="755056812"/>
                    </a:ext>
                  </a:extLst>
                </a:gridCol>
                <a:gridCol w="624978">
                  <a:extLst>
                    <a:ext uri="{9D8B030D-6E8A-4147-A177-3AD203B41FA5}">
                      <a16:colId xmlns:a16="http://schemas.microsoft.com/office/drawing/2014/main" val="1031452437"/>
                    </a:ext>
                  </a:extLst>
                </a:gridCol>
                <a:gridCol w="751231">
                  <a:extLst>
                    <a:ext uri="{9D8B030D-6E8A-4147-A177-3AD203B41FA5}">
                      <a16:colId xmlns:a16="http://schemas.microsoft.com/office/drawing/2014/main" val="20010"/>
                    </a:ext>
                  </a:extLst>
                </a:gridCol>
                <a:gridCol w="808395">
                  <a:extLst>
                    <a:ext uri="{9D8B030D-6E8A-4147-A177-3AD203B41FA5}">
                      <a16:colId xmlns:a16="http://schemas.microsoft.com/office/drawing/2014/main" val="20011"/>
                    </a:ext>
                  </a:extLst>
                </a:gridCol>
                <a:gridCol w="1043165">
                  <a:extLst>
                    <a:ext uri="{9D8B030D-6E8A-4147-A177-3AD203B41FA5}">
                      <a16:colId xmlns:a16="http://schemas.microsoft.com/office/drawing/2014/main" val="20012"/>
                    </a:ext>
                  </a:extLst>
                </a:gridCol>
                <a:gridCol w="956235">
                  <a:extLst>
                    <a:ext uri="{9D8B030D-6E8A-4147-A177-3AD203B41FA5}">
                      <a16:colId xmlns:a16="http://schemas.microsoft.com/office/drawing/2014/main" val="3863544000"/>
                    </a:ext>
                  </a:extLst>
                </a:gridCol>
                <a:gridCol w="999700">
                  <a:extLst>
                    <a:ext uri="{9D8B030D-6E8A-4147-A177-3AD203B41FA5}">
                      <a16:colId xmlns:a16="http://schemas.microsoft.com/office/drawing/2014/main" val="250916924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Hacer algunos cambios a la actual Constitución</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MX" sz="1200" b="0" i="0" u="none" strike="noStrike" dirty="0">
                          <a:solidFill>
                            <a:srgbClr val="000000"/>
                          </a:solidFill>
                          <a:effectLst/>
                          <a:latin typeface="Corbel" panose="020B0503020204020204" pitchFamily="34" charset="0"/>
                        </a:rPr>
                        <a:t>Cambiar a una nueva constitución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850390410"/>
                  </a:ext>
                </a:extLst>
              </a:tr>
              <a:tr h="283086">
                <a:tc>
                  <a:txBody>
                    <a:bodyPr/>
                    <a:lstStyle/>
                    <a:p>
                      <a:pPr algn="l" fontAlgn="ctr"/>
                      <a:r>
                        <a:rPr lang="es-MX" sz="1200" b="0" i="0" u="none" strike="noStrike" dirty="0">
                          <a:solidFill>
                            <a:srgbClr val="000000"/>
                          </a:solidFill>
                          <a:effectLst/>
                          <a:latin typeface="Corbel" panose="020B0503020204020204" pitchFamily="34" charset="0"/>
                        </a:rPr>
                        <a:t>No se debe cambiar nada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0" i="0" u="none" strike="noStrike" kern="1200" dirty="0">
                          <a:solidFill>
                            <a:srgbClr val="000000"/>
                          </a:solidFill>
                          <a:effectLst/>
                          <a:latin typeface="Corbel" panose="020B0503020204020204" pitchFamily="34" charset="0"/>
                          <a:ea typeface="+mn-ea"/>
                          <a:cs typeface="+mn-cs"/>
                        </a:rPr>
                        <a:t>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3%</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3%</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smtClean="0">
                          <a:solidFill>
                            <a:srgbClr val="FF0000"/>
                          </a:solidFill>
                          <a:effectLst/>
                          <a:latin typeface="Corbel" panose="020B0503020204020204" pitchFamily="34" charset="0"/>
                          <a:ea typeface="+mn-ea"/>
                          <a:cs typeface="+mn-cs"/>
                        </a:rPr>
                        <a:t>5%</a:t>
                      </a:r>
                      <a:endParaRPr lang="es-PE" sz="1200" b="1" i="0" u="none" strike="noStrike" kern="1200" dirty="0">
                        <a:solidFill>
                          <a:srgbClr val="FF0000"/>
                        </a:solidFill>
                        <a:effectLst/>
                        <a:latin typeface="Corbel" panose="020B0503020204020204" pitchFamily="34" charset="0"/>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1461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1" y="502275"/>
            <a:ext cx="8108170"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smtClean="0">
                <a:latin typeface="Corbel" panose="020B0503020204020204" pitchFamily="34" charset="0"/>
              </a:rPr>
              <a:t>Las opiniones se encuentran divididas respecto a la convocatoria de una Asamblea Constituyente: 47% respalda y 49% estaría en contra.</a:t>
            </a:r>
            <a:endParaRPr lang="es-PE" dirty="0">
              <a:latin typeface="Corbel" panose="020B0503020204020204" pitchFamily="34" charset="0"/>
            </a:endParaRPr>
          </a:p>
        </p:txBody>
      </p:sp>
      <p:sp>
        <p:nvSpPr>
          <p:cNvPr id="6" name="Rectángulo 5"/>
          <p:cNvSpPr/>
          <p:nvPr/>
        </p:nvSpPr>
        <p:spPr>
          <a:xfrm>
            <a:off x="353252" y="1853356"/>
            <a:ext cx="10378916" cy="584775"/>
          </a:xfrm>
          <a:prstGeom prst="rect">
            <a:avLst/>
          </a:prstGeom>
        </p:spPr>
        <p:txBody>
          <a:bodyPr wrap="square">
            <a:spAutoFit/>
          </a:bodyPr>
          <a:lstStyle/>
          <a:p>
            <a:r>
              <a:rPr lang="es-MX" sz="1600" dirty="0">
                <a:latin typeface="Corbel" panose="020B0503020204020204" pitchFamily="34" charset="0"/>
              </a:rPr>
              <a:t>¿Está de acuerdo o en desacuerdo con la propuesta presentada por el Presidente Castillo al Congreso de convocar a una Asamblea Constituyente que redacte una nueva Constitución?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10" name="16 Gráfico">
            <a:extLst>
              <a:ext uri="{FF2B5EF4-FFF2-40B4-BE49-F238E27FC236}">
                <a16:creationId xmlns:a16="http://schemas.microsoft.com/office/drawing/2014/main" id="{82A7A6D6-94E7-4F2E-8160-1A0BF74B7996}"/>
              </a:ext>
            </a:extLst>
          </p:cNvPr>
          <p:cNvGraphicFramePr/>
          <p:nvPr>
            <p:extLst>
              <p:ext uri="{D42A27DB-BD31-4B8C-83A1-F6EECF244321}">
                <p14:modId xmlns:p14="http://schemas.microsoft.com/office/powerpoint/2010/main" val="2263904391"/>
              </p:ext>
            </p:extLst>
          </p:nvPr>
        </p:nvGraphicFramePr>
        <p:xfrm>
          <a:off x="1661986" y="2588537"/>
          <a:ext cx="8868027" cy="34363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3668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51488" y="368835"/>
            <a:ext cx="8053705" cy="623624"/>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Asamblea Constituyente</a:t>
            </a: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551488" y="866273"/>
            <a:ext cx="8656307" cy="1352801"/>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ES" sz="1400" dirty="0" smtClean="0">
                <a:solidFill>
                  <a:schemeClr val="tx1"/>
                </a:solidFill>
                <a:latin typeface="Corbel" panose="020B0503020204020204" pitchFamily="34" charset="0"/>
              </a:rPr>
              <a:t>Quienes desaprueban esta propuesta planteada por el presidente se encuentran mayormente en Lima, zonas urbanas y en el norte del país. También hay mayor rechazo en mujeres, NSE A/B y C, entre quienes se identifican con el centro y la derecha, quienes desaprueban a Castillo, personas interesadas en política y quienes consideran que no se debe hacer ningún cambio a la actual Constitución. El 56% de quienes quieren algunos cambios está en desacuerdo con la convocatoria de Asamblea Constituyente, sin embargo, 81% de los que quieren una nueva Constitución está de acuerdo con la convocatoria a una asamblea constituyente.</a:t>
            </a:r>
            <a:endParaRPr lang="es-PE" sz="1400" dirty="0">
              <a:solidFill>
                <a:schemeClr val="tx1"/>
              </a:solidFill>
              <a:latin typeface="Corbel" panose="020B0503020204020204" pitchFamily="34" charset="0"/>
            </a:endParaRPr>
          </a:p>
        </p:txBody>
      </p:sp>
      <p:graphicFrame>
        <p:nvGraphicFramePr>
          <p:cNvPr id="11" name="8 Tabla">
            <a:extLst>
              <a:ext uri="{FF2B5EF4-FFF2-40B4-BE49-F238E27FC236}">
                <a16:creationId xmlns:a16="http://schemas.microsoft.com/office/drawing/2014/main" id="{E4C2A17A-8F32-CC77-1A25-5285A4A3E4BF}"/>
              </a:ext>
            </a:extLst>
          </p:cNvPr>
          <p:cNvGraphicFramePr>
            <a:graphicFrameLocks noGrp="1"/>
          </p:cNvGraphicFramePr>
          <p:nvPr>
            <p:extLst>
              <p:ext uri="{D42A27DB-BD31-4B8C-83A1-F6EECF244321}">
                <p14:modId xmlns:p14="http://schemas.microsoft.com/office/powerpoint/2010/main" val="619180499"/>
              </p:ext>
            </p:extLst>
          </p:nvPr>
        </p:nvGraphicFramePr>
        <p:xfrm>
          <a:off x="638198" y="3017797"/>
          <a:ext cx="10436178" cy="1487132"/>
        </p:xfrm>
        <a:graphic>
          <a:graphicData uri="http://schemas.openxmlformats.org/drawingml/2006/table">
            <a:tbl>
              <a:tblPr/>
              <a:tblGrid>
                <a:gridCol w="1918887">
                  <a:extLst>
                    <a:ext uri="{9D8B030D-6E8A-4147-A177-3AD203B41FA5}">
                      <a16:colId xmlns:a16="http://schemas.microsoft.com/office/drawing/2014/main" val="20000"/>
                    </a:ext>
                  </a:extLst>
                </a:gridCol>
                <a:gridCol w="505116">
                  <a:extLst>
                    <a:ext uri="{9D8B030D-6E8A-4147-A177-3AD203B41FA5}">
                      <a16:colId xmlns:a16="http://schemas.microsoft.com/office/drawing/2014/main" val="20001"/>
                    </a:ext>
                  </a:extLst>
                </a:gridCol>
                <a:gridCol w="467044">
                  <a:extLst>
                    <a:ext uri="{9D8B030D-6E8A-4147-A177-3AD203B41FA5}">
                      <a16:colId xmlns:a16="http://schemas.microsoft.com/office/drawing/2014/main" val="755056812"/>
                    </a:ext>
                  </a:extLst>
                </a:gridCol>
                <a:gridCol w="505965">
                  <a:extLst>
                    <a:ext uri="{9D8B030D-6E8A-4147-A177-3AD203B41FA5}">
                      <a16:colId xmlns:a16="http://schemas.microsoft.com/office/drawing/2014/main" val="3338438599"/>
                    </a:ext>
                  </a:extLst>
                </a:gridCol>
                <a:gridCol w="447583">
                  <a:extLst>
                    <a:ext uri="{9D8B030D-6E8A-4147-A177-3AD203B41FA5}">
                      <a16:colId xmlns:a16="http://schemas.microsoft.com/office/drawing/2014/main" val="1031452437"/>
                    </a:ext>
                  </a:extLst>
                </a:gridCol>
                <a:gridCol w="510598">
                  <a:extLst>
                    <a:ext uri="{9D8B030D-6E8A-4147-A177-3AD203B41FA5}">
                      <a16:colId xmlns:a16="http://schemas.microsoft.com/office/drawing/2014/main" val="109836065"/>
                    </a:ext>
                  </a:extLst>
                </a:gridCol>
                <a:gridCol w="480563">
                  <a:extLst>
                    <a:ext uri="{9D8B030D-6E8A-4147-A177-3AD203B41FA5}">
                      <a16:colId xmlns:a16="http://schemas.microsoft.com/office/drawing/2014/main" val="1702893787"/>
                    </a:ext>
                  </a:extLst>
                </a:gridCol>
                <a:gridCol w="505964">
                  <a:extLst>
                    <a:ext uri="{9D8B030D-6E8A-4147-A177-3AD203B41FA5}">
                      <a16:colId xmlns:a16="http://schemas.microsoft.com/office/drawing/2014/main" val="1396825057"/>
                    </a:ext>
                  </a:extLst>
                </a:gridCol>
                <a:gridCol w="480563">
                  <a:extLst>
                    <a:ext uri="{9D8B030D-6E8A-4147-A177-3AD203B41FA5}">
                      <a16:colId xmlns:a16="http://schemas.microsoft.com/office/drawing/2014/main" val="143261240"/>
                    </a:ext>
                  </a:extLst>
                </a:gridCol>
                <a:gridCol w="542945">
                  <a:extLst>
                    <a:ext uri="{9D8B030D-6E8A-4147-A177-3AD203B41FA5}">
                      <a16:colId xmlns:a16="http://schemas.microsoft.com/office/drawing/2014/main" val="3761098995"/>
                    </a:ext>
                  </a:extLst>
                </a:gridCol>
                <a:gridCol w="564345">
                  <a:extLst>
                    <a:ext uri="{9D8B030D-6E8A-4147-A177-3AD203B41FA5}">
                      <a16:colId xmlns:a16="http://schemas.microsoft.com/office/drawing/2014/main" val="3073160988"/>
                    </a:ext>
                  </a:extLst>
                </a:gridCol>
                <a:gridCol w="502889">
                  <a:extLst>
                    <a:ext uri="{9D8B030D-6E8A-4147-A177-3AD203B41FA5}">
                      <a16:colId xmlns:a16="http://schemas.microsoft.com/office/drawing/2014/main" val="20005"/>
                    </a:ext>
                  </a:extLst>
                </a:gridCol>
                <a:gridCol w="484448">
                  <a:extLst>
                    <a:ext uri="{9D8B030D-6E8A-4147-A177-3AD203B41FA5}">
                      <a16:colId xmlns:a16="http://schemas.microsoft.com/office/drawing/2014/main" val="20012"/>
                    </a:ext>
                  </a:extLst>
                </a:gridCol>
                <a:gridCol w="474805">
                  <a:extLst>
                    <a:ext uri="{9D8B030D-6E8A-4147-A177-3AD203B41FA5}">
                      <a16:colId xmlns:a16="http://schemas.microsoft.com/office/drawing/2014/main" val="1866410512"/>
                    </a:ext>
                  </a:extLst>
                </a:gridCol>
                <a:gridCol w="422561">
                  <a:extLst>
                    <a:ext uri="{9D8B030D-6E8A-4147-A177-3AD203B41FA5}">
                      <a16:colId xmlns:a16="http://schemas.microsoft.com/office/drawing/2014/main" val="20014"/>
                    </a:ext>
                  </a:extLst>
                </a:gridCol>
                <a:gridCol w="540634">
                  <a:extLst>
                    <a:ext uri="{9D8B030D-6E8A-4147-A177-3AD203B41FA5}">
                      <a16:colId xmlns:a16="http://schemas.microsoft.com/office/drawing/2014/main" val="1973971034"/>
                    </a:ext>
                  </a:extLst>
                </a:gridCol>
                <a:gridCol w="540634">
                  <a:extLst>
                    <a:ext uri="{9D8B030D-6E8A-4147-A177-3AD203B41FA5}">
                      <a16:colId xmlns:a16="http://schemas.microsoft.com/office/drawing/2014/main" val="1413499854"/>
                    </a:ext>
                  </a:extLst>
                </a:gridCol>
                <a:gridCol w="540634">
                  <a:extLst>
                    <a:ext uri="{9D8B030D-6E8A-4147-A177-3AD203B41FA5}">
                      <a16:colId xmlns:a16="http://schemas.microsoft.com/office/drawing/2014/main" val="2442736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MX" sz="1200" b="0" i="0" u="none" strike="noStrike" dirty="0">
                          <a:solidFill>
                            <a:srgbClr val="000000"/>
                          </a:solidFill>
                          <a:effectLst/>
                          <a:latin typeface="Corbel" panose="020B0503020204020204" pitchFamily="34" charset="0"/>
                        </a:rPr>
                        <a:t>De acuerdo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48%</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MX" sz="1200" b="0" i="0" u="none" strike="noStrike" dirty="0">
                          <a:solidFill>
                            <a:srgbClr val="000000"/>
                          </a:solidFill>
                          <a:effectLst/>
                          <a:latin typeface="Corbel" panose="020B0503020204020204" pitchFamily="34" charset="0"/>
                        </a:rPr>
                        <a:t>En desacuerdo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720787882"/>
                  </a:ext>
                </a:extLst>
              </a:tr>
              <a:tr h="288000">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4%</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3%</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1%</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3" name="8 Tabla">
            <a:extLst>
              <a:ext uri="{FF2B5EF4-FFF2-40B4-BE49-F238E27FC236}">
                <a16:creationId xmlns:a16="http://schemas.microsoft.com/office/drawing/2014/main" id="{B197637C-9AC4-288D-BF5B-2F93CB3BD211}"/>
              </a:ext>
            </a:extLst>
          </p:cNvPr>
          <p:cNvGraphicFramePr>
            <a:graphicFrameLocks noGrp="1"/>
          </p:cNvGraphicFramePr>
          <p:nvPr>
            <p:extLst>
              <p:ext uri="{D42A27DB-BD31-4B8C-83A1-F6EECF244321}">
                <p14:modId xmlns:p14="http://schemas.microsoft.com/office/powerpoint/2010/main" val="672952431"/>
              </p:ext>
            </p:extLst>
          </p:nvPr>
        </p:nvGraphicFramePr>
        <p:xfrm>
          <a:off x="638198" y="4684227"/>
          <a:ext cx="10436179" cy="1476543"/>
        </p:xfrm>
        <a:graphic>
          <a:graphicData uri="http://schemas.openxmlformats.org/drawingml/2006/table">
            <a:tbl>
              <a:tblPr/>
              <a:tblGrid>
                <a:gridCol w="1710174">
                  <a:extLst>
                    <a:ext uri="{9D8B030D-6E8A-4147-A177-3AD203B41FA5}">
                      <a16:colId xmlns:a16="http://schemas.microsoft.com/office/drawing/2014/main" val="20000"/>
                    </a:ext>
                  </a:extLst>
                </a:gridCol>
                <a:gridCol w="429236">
                  <a:extLst>
                    <a:ext uri="{9D8B030D-6E8A-4147-A177-3AD203B41FA5}">
                      <a16:colId xmlns:a16="http://schemas.microsoft.com/office/drawing/2014/main" val="20001"/>
                    </a:ext>
                  </a:extLst>
                </a:gridCol>
                <a:gridCol w="488222">
                  <a:extLst>
                    <a:ext uri="{9D8B030D-6E8A-4147-A177-3AD203B41FA5}">
                      <a16:colId xmlns:a16="http://schemas.microsoft.com/office/drawing/2014/main" val="935374778"/>
                    </a:ext>
                  </a:extLst>
                </a:gridCol>
                <a:gridCol w="557589">
                  <a:extLst>
                    <a:ext uri="{9D8B030D-6E8A-4147-A177-3AD203B41FA5}">
                      <a16:colId xmlns:a16="http://schemas.microsoft.com/office/drawing/2014/main" val="719633647"/>
                    </a:ext>
                  </a:extLst>
                </a:gridCol>
                <a:gridCol w="650950">
                  <a:extLst>
                    <a:ext uri="{9D8B030D-6E8A-4147-A177-3AD203B41FA5}">
                      <a16:colId xmlns:a16="http://schemas.microsoft.com/office/drawing/2014/main" val="755056812"/>
                    </a:ext>
                  </a:extLst>
                </a:gridCol>
                <a:gridCol w="472803">
                  <a:extLst>
                    <a:ext uri="{9D8B030D-6E8A-4147-A177-3AD203B41FA5}">
                      <a16:colId xmlns:a16="http://schemas.microsoft.com/office/drawing/2014/main" val="1031452437"/>
                    </a:ext>
                  </a:extLst>
                </a:gridCol>
                <a:gridCol w="568314">
                  <a:extLst>
                    <a:ext uri="{9D8B030D-6E8A-4147-A177-3AD203B41FA5}">
                      <a16:colId xmlns:a16="http://schemas.microsoft.com/office/drawing/2014/main" val="20010"/>
                    </a:ext>
                  </a:extLst>
                </a:gridCol>
                <a:gridCol w="611559">
                  <a:extLst>
                    <a:ext uri="{9D8B030D-6E8A-4147-A177-3AD203B41FA5}">
                      <a16:colId xmlns:a16="http://schemas.microsoft.com/office/drawing/2014/main" val="20011"/>
                    </a:ext>
                  </a:extLst>
                </a:gridCol>
                <a:gridCol w="882416">
                  <a:extLst>
                    <a:ext uri="{9D8B030D-6E8A-4147-A177-3AD203B41FA5}">
                      <a16:colId xmlns:a16="http://schemas.microsoft.com/office/drawing/2014/main" val="20012"/>
                    </a:ext>
                  </a:extLst>
                </a:gridCol>
                <a:gridCol w="776678">
                  <a:extLst>
                    <a:ext uri="{9D8B030D-6E8A-4147-A177-3AD203B41FA5}">
                      <a16:colId xmlns:a16="http://schemas.microsoft.com/office/drawing/2014/main" val="3863544000"/>
                    </a:ext>
                  </a:extLst>
                </a:gridCol>
                <a:gridCol w="889109">
                  <a:extLst>
                    <a:ext uri="{9D8B030D-6E8A-4147-A177-3AD203B41FA5}">
                      <a16:colId xmlns:a16="http://schemas.microsoft.com/office/drawing/2014/main" val="2509169248"/>
                    </a:ext>
                  </a:extLst>
                </a:gridCol>
                <a:gridCol w="776041">
                  <a:extLst>
                    <a:ext uri="{9D8B030D-6E8A-4147-A177-3AD203B41FA5}">
                      <a16:colId xmlns:a16="http://schemas.microsoft.com/office/drawing/2014/main" val="1065488677"/>
                    </a:ext>
                  </a:extLst>
                </a:gridCol>
                <a:gridCol w="771358">
                  <a:extLst>
                    <a:ext uri="{9D8B030D-6E8A-4147-A177-3AD203B41FA5}">
                      <a16:colId xmlns:a16="http://schemas.microsoft.com/office/drawing/2014/main" val="2804198984"/>
                    </a:ext>
                  </a:extLst>
                </a:gridCol>
                <a:gridCol w="851730">
                  <a:extLst>
                    <a:ext uri="{9D8B030D-6E8A-4147-A177-3AD203B41FA5}">
                      <a16:colId xmlns:a16="http://schemas.microsoft.com/office/drawing/2014/main" val="2327069255"/>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kern="1200" dirty="0">
                          <a:solidFill>
                            <a:schemeClr val="tx1"/>
                          </a:solidFill>
                          <a:effectLst/>
                          <a:latin typeface="Corbel" panose="020B0503020204020204" pitchFamily="34" charset="0"/>
                          <a:ea typeface="+mn-ea"/>
                          <a:cs typeface="Arial" panose="020B0604020202020204" pitchFamily="34" charset="0"/>
                        </a:rPr>
                        <a:t>Cambios a la Constitución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No cambiar nada</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Algunos cambios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Nueva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Constitución</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De acuerdo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850390410"/>
                  </a:ext>
                </a:extLst>
              </a:tr>
              <a:tr h="283086">
                <a:tc>
                  <a:txBody>
                    <a:bodyPr/>
                    <a:lstStyle/>
                    <a:p>
                      <a:pPr algn="l" fontAlgn="ctr"/>
                      <a:r>
                        <a:rPr lang="es-MX" sz="1200" b="0" i="0" u="none" strike="noStrike" dirty="0">
                          <a:solidFill>
                            <a:srgbClr val="000000"/>
                          </a:solidFill>
                          <a:effectLst/>
                          <a:latin typeface="Corbel" panose="020B0503020204020204" pitchFamily="34" charset="0"/>
                        </a:rPr>
                        <a:t>En desacuerdo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90%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4%</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3%</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smtClean="0">
                          <a:solidFill>
                            <a:srgbClr val="FF0000"/>
                          </a:solidFill>
                          <a:effectLst/>
                          <a:latin typeface="Corbel" panose="020B0503020204020204" pitchFamily="34" charset="0"/>
                          <a:ea typeface="+mn-ea"/>
                          <a:cs typeface="+mn-cs"/>
                        </a:rPr>
                        <a:t>3%</a:t>
                      </a:r>
                      <a:endParaRPr lang="es-PE" sz="1200" b="1" i="0" u="none" strike="noStrike" kern="1200" dirty="0">
                        <a:solidFill>
                          <a:srgbClr val="FF0000"/>
                        </a:solidFill>
                        <a:effectLst/>
                        <a:latin typeface="Corbel" panose="020B0503020204020204" pitchFamily="34" charset="0"/>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6" name="Rectángulo 5">
            <a:extLst>
              <a:ext uri="{FF2B5EF4-FFF2-40B4-BE49-F238E27FC236}">
                <a16:creationId xmlns:a16="http://schemas.microsoft.com/office/drawing/2014/main" id="{EA4B4F2B-C46E-E10C-6F5C-75644244A7C5}"/>
              </a:ext>
            </a:extLst>
          </p:cNvPr>
          <p:cNvSpPr/>
          <p:nvPr/>
        </p:nvSpPr>
        <p:spPr>
          <a:xfrm>
            <a:off x="551488" y="2353732"/>
            <a:ext cx="10378916" cy="584775"/>
          </a:xfrm>
          <a:prstGeom prst="rect">
            <a:avLst/>
          </a:prstGeom>
        </p:spPr>
        <p:txBody>
          <a:bodyPr wrap="square">
            <a:spAutoFit/>
          </a:bodyPr>
          <a:lstStyle/>
          <a:p>
            <a:r>
              <a:rPr lang="es-MX" sz="1600" dirty="0">
                <a:latin typeface="Corbel" panose="020B0503020204020204" pitchFamily="34" charset="0"/>
              </a:rPr>
              <a:t>¿Está de acuerdo o en desacuerdo con la propuesta presentada por el Presidente Castillo al Congreso de convocar a una Asamblea Constituyente que redacte una nueva Constitución?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156040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47554" y="303742"/>
            <a:ext cx="8583086" cy="114595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smtClean="0">
                <a:latin typeface="Corbel" panose="020B0503020204020204" pitchFamily="34" charset="0"/>
              </a:rPr>
              <a:t>Finalmente, ¿cuánta gente ha leído la actual Constitución? Solo 4% afirma haberla leído totalmente, 53% haber leído algunos artículos y 42% que no la ha leído.</a:t>
            </a:r>
            <a:endParaRPr lang="es-PE" dirty="0">
              <a:latin typeface="Corbel" panose="020B0503020204020204" pitchFamily="34" charset="0"/>
            </a:endParaRPr>
          </a:p>
        </p:txBody>
      </p:sp>
      <p:sp>
        <p:nvSpPr>
          <p:cNvPr id="6" name="Rectángulo 5"/>
          <p:cNvSpPr/>
          <p:nvPr/>
        </p:nvSpPr>
        <p:spPr>
          <a:xfrm>
            <a:off x="443086" y="1696345"/>
            <a:ext cx="11089025" cy="338554"/>
          </a:xfrm>
          <a:prstGeom prst="rect">
            <a:avLst/>
          </a:prstGeom>
        </p:spPr>
        <p:txBody>
          <a:bodyPr wrap="square">
            <a:spAutoFit/>
          </a:bodyPr>
          <a:lstStyle/>
          <a:p>
            <a:r>
              <a:rPr lang="es-MX" sz="1600" dirty="0">
                <a:latin typeface="Corbel" panose="020B0503020204020204" pitchFamily="34" charset="0"/>
              </a:rPr>
              <a:t>Hablando de la actual Constitución, ¿usted diría que…? </a:t>
            </a:r>
            <a:r>
              <a:rPr lang="es-ES" sz="1600" dirty="0">
                <a:latin typeface="Corbel" panose="020B0503020204020204" pitchFamily="34" charset="0"/>
              </a:rPr>
              <a:t>(Pregunta asistida</a:t>
            </a:r>
            <a:r>
              <a:rPr lang="es-ES" sz="1600" dirty="0" smtClean="0">
                <a:latin typeface="Corbel" panose="020B0503020204020204" pitchFamily="34" charset="0"/>
              </a:rPr>
              <a:t>) *</a:t>
            </a:r>
            <a:endParaRPr lang="es-PE" sz="1600" b="1" dirty="0">
              <a:latin typeface="Corbel" panose="020B0503020204020204" pitchFamily="34" charset="0"/>
            </a:endParaRPr>
          </a:p>
        </p:txBody>
      </p:sp>
      <p:graphicFrame>
        <p:nvGraphicFramePr>
          <p:cNvPr id="5" name="Gráfico 4">
            <a:extLst>
              <a:ext uri="{FF2B5EF4-FFF2-40B4-BE49-F238E27FC236}">
                <a16:creationId xmlns:a16="http://schemas.microsoft.com/office/drawing/2014/main" id="{20345A46-9352-4C1D-A910-32A532DD38EB}"/>
              </a:ext>
            </a:extLst>
          </p:cNvPr>
          <p:cNvGraphicFramePr/>
          <p:nvPr>
            <p:extLst>
              <p:ext uri="{D42A27DB-BD31-4B8C-83A1-F6EECF244321}">
                <p14:modId xmlns:p14="http://schemas.microsoft.com/office/powerpoint/2010/main" val="3830310607"/>
              </p:ext>
            </p:extLst>
          </p:nvPr>
        </p:nvGraphicFramePr>
        <p:xfrm>
          <a:off x="526906" y="2463157"/>
          <a:ext cx="11522076" cy="4516134"/>
        </p:xfrm>
        <a:graphic>
          <a:graphicData uri="http://schemas.openxmlformats.org/drawingml/2006/chart">
            <c:chart xmlns:c="http://schemas.openxmlformats.org/drawingml/2006/chart" xmlns:r="http://schemas.openxmlformats.org/officeDocument/2006/relationships" r:id="rId3"/>
          </a:graphicData>
        </a:graphic>
      </p:graphicFrame>
      <p:sp>
        <p:nvSpPr>
          <p:cNvPr id="2" name="Cerrar llave 1"/>
          <p:cNvSpPr/>
          <p:nvPr/>
        </p:nvSpPr>
        <p:spPr>
          <a:xfrm rot="16200000">
            <a:off x="3154378" y="1663817"/>
            <a:ext cx="294774" cy="2857503"/>
          </a:xfrm>
          <a:prstGeom prst="rightBrac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3" name="Rectángulo redondeado 2"/>
          <p:cNvSpPr/>
          <p:nvPr/>
        </p:nvSpPr>
        <p:spPr bwMode="gray">
          <a:xfrm>
            <a:off x="1742172" y="2281547"/>
            <a:ext cx="3119186" cy="493295"/>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r>
              <a:rPr lang="es-ES" sz="1600" dirty="0" smtClean="0">
                <a:solidFill>
                  <a:schemeClr val="tx1"/>
                </a:solidFill>
                <a:latin typeface="Corbel" panose="020B0503020204020204" pitchFamily="34" charset="0"/>
                <a:cs typeface="Arial" pitchFamily="34" charset="0"/>
              </a:rPr>
              <a:t>57% declara haber leído algunos artículos o totalmente</a:t>
            </a:r>
            <a:endParaRPr lang="es-PE" sz="1600" dirty="0" smtClean="0">
              <a:solidFill>
                <a:schemeClr val="tx1"/>
              </a:solidFill>
              <a:latin typeface="Corbel" panose="020B0503020204020204" pitchFamily="34" charset="0"/>
              <a:cs typeface="Arial" pitchFamily="34" charset="0"/>
            </a:endParaRPr>
          </a:p>
        </p:txBody>
      </p:sp>
      <p:sp>
        <p:nvSpPr>
          <p:cNvPr id="4" name="CuadroTexto 3"/>
          <p:cNvSpPr txBox="1"/>
          <p:nvPr/>
        </p:nvSpPr>
        <p:spPr bwMode="gray">
          <a:xfrm>
            <a:off x="267826" y="6461760"/>
            <a:ext cx="6681614" cy="169277"/>
          </a:xfrm>
          <a:prstGeom prst="rect">
            <a:avLst/>
          </a:prstGeom>
          <a:noFill/>
          <a:ln>
            <a:solidFill>
              <a:schemeClr val="bg2">
                <a:lumMod val="75000"/>
              </a:schemeClr>
            </a:solidFill>
          </a:ln>
        </p:spPr>
        <p:txBody>
          <a:bodyPr wrap="square" lIns="0" tIns="0" rIns="0" bIns="0" rtlCol="0">
            <a:spAutoFit/>
          </a:bodyPr>
          <a:lstStyle/>
          <a:p>
            <a:pPr>
              <a:spcBef>
                <a:spcPts val="300"/>
              </a:spcBef>
            </a:pPr>
            <a:r>
              <a:rPr lang="es-MX" sz="1100" dirty="0" smtClean="0">
                <a:solidFill>
                  <a:schemeClr val="tx1">
                    <a:lumMod val="50000"/>
                    <a:lumOff val="50000"/>
                  </a:schemeClr>
                </a:solidFill>
                <a:latin typeface="Corbel" panose="020B0503020204020204" pitchFamily="34" charset="0"/>
                <a:cs typeface="Arial" pitchFamily="34" charset="0"/>
              </a:rPr>
              <a:t>* Esta pregunta se hizo luego de las preguntas de cambio en la Constitución y Asamblea Constituyente</a:t>
            </a:r>
            <a:r>
              <a:rPr lang="es-MX" sz="1100" dirty="0" smtClean="0">
                <a:solidFill>
                  <a:schemeClr val="tx1">
                    <a:lumMod val="50000"/>
                    <a:lumOff val="50000"/>
                  </a:schemeClr>
                </a:solidFill>
                <a:latin typeface="Arial" pitchFamily="34" charset="0"/>
                <a:cs typeface="Arial" pitchFamily="34" charset="0"/>
              </a:rPr>
              <a:t> </a:t>
            </a:r>
            <a:endParaRPr lang="es-PE" sz="1100" dirty="0" err="1" smtClean="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4226740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3" name="Título 10">
            <a:extLst>
              <a:ext uri="{FF2B5EF4-FFF2-40B4-BE49-F238E27FC236}">
                <a16:creationId xmlns:a16="http://schemas.microsoft.com/office/drawing/2014/main" id="{64C78551-2D25-4FAD-8466-59D6E2083B5E}"/>
              </a:ext>
            </a:extLst>
          </p:cNvPr>
          <p:cNvSpPr txBox="1">
            <a:spLocks/>
          </p:cNvSpPr>
          <p:nvPr/>
        </p:nvSpPr>
        <p:spPr>
          <a:xfrm>
            <a:off x="610528" y="408349"/>
            <a:ext cx="8108170" cy="555906"/>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Conocimiento sobre la Constitución </a:t>
            </a:r>
          </a:p>
        </p:txBody>
      </p:sp>
      <p:sp>
        <p:nvSpPr>
          <p:cNvPr id="14" name="Rectángulo 5">
            <a:extLst>
              <a:ext uri="{FF2B5EF4-FFF2-40B4-BE49-F238E27FC236}">
                <a16:creationId xmlns:a16="http://schemas.microsoft.com/office/drawing/2014/main" id="{A8A695E0-7B26-02D6-2598-ADE6F8B87E23}"/>
              </a:ext>
            </a:extLst>
          </p:cNvPr>
          <p:cNvSpPr/>
          <p:nvPr/>
        </p:nvSpPr>
        <p:spPr>
          <a:xfrm>
            <a:off x="590945" y="2080340"/>
            <a:ext cx="11089025" cy="338554"/>
          </a:xfrm>
          <a:prstGeom prst="rect">
            <a:avLst/>
          </a:prstGeom>
        </p:spPr>
        <p:txBody>
          <a:bodyPr wrap="square">
            <a:spAutoFit/>
          </a:bodyPr>
          <a:lstStyle/>
          <a:p>
            <a:r>
              <a:rPr lang="es-MX" sz="1600" dirty="0">
                <a:latin typeface="Corbel" panose="020B0503020204020204" pitchFamily="34" charset="0"/>
              </a:rPr>
              <a:t>Hablando de la actual Constitución, ¿usted diría que…?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17" name="8 Tabla">
            <a:extLst>
              <a:ext uri="{FF2B5EF4-FFF2-40B4-BE49-F238E27FC236}">
                <a16:creationId xmlns:a16="http://schemas.microsoft.com/office/drawing/2014/main" id="{17858992-FD4B-AE1E-C19B-A65985F41C18}"/>
              </a:ext>
            </a:extLst>
          </p:cNvPr>
          <p:cNvGraphicFramePr>
            <a:graphicFrameLocks noGrp="1"/>
          </p:cNvGraphicFramePr>
          <p:nvPr>
            <p:extLst>
              <p:ext uri="{D42A27DB-BD31-4B8C-83A1-F6EECF244321}">
                <p14:modId xmlns:p14="http://schemas.microsoft.com/office/powerpoint/2010/main" val="1975919084"/>
              </p:ext>
            </p:extLst>
          </p:nvPr>
        </p:nvGraphicFramePr>
        <p:xfrm>
          <a:off x="653353" y="2579269"/>
          <a:ext cx="10548451" cy="1775132"/>
        </p:xfrm>
        <a:graphic>
          <a:graphicData uri="http://schemas.openxmlformats.org/drawingml/2006/table">
            <a:tbl>
              <a:tblPr/>
              <a:tblGrid>
                <a:gridCol w="1836000">
                  <a:extLst>
                    <a:ext uri="{9D8B030D-6E8A-4147-A177-3AD203B41FA5}">
                      <a16:colId xmlns:a16="http://schemas.microsoft.com/office/drawing/2014/main" val="20000"/>
                    </a:ext>
                  </a:extLst>
                </a:gridCol>
                <a:gridCol w="506232">
                  <a:extLst>
                    <a:ext uri="{9D8B030D-6E8A-4147-A177-3AD203B41FA5}">
                      <a16:colId xmlns:a16="http://schemas.microsoft.com/office/drawing/2014/main" val="20001"/>
                    </a:ext>
                  </a:extLst>
                </a:gridCol>
                <a:gridCol w="468076">
                  <a:extLst>
                    <a:ext uri="{9D8B030D-6E8A-4147-A177-3AD203B41FA5}">
                      <a16:colId xmlns:a16="http://schemas.microsoft.com/office/drawing/2014/main" val="755056812"/>
                    </a:ext>
                  </a:extLst>
                </a:gridCol>
                <a:gridCol w="507083">
                  <a:extLst>
                    <a:ext uri="{9D8B030D-6E8A-4147-A177-3AD203B41FA5}">
                      <a16:colId xmlns:a16="http://schemas.microsoft.com/office/drawing/2014/main" val="3338438599"/>
                    </a:ext>
                  </a:extLst>
                </a:gridCol>
                <a:gridCol w="448572">
                  <a:extLst>
                    <a:ext uri="{9D8B030D-6E8A-4147-A177-3AD203B41FA5}">
                      <a16:colId xmlns:a16="http://schemas.microsoft.com/office/drawing/2014/main" val="1031452437"/>
                    </a:ext>
                  </a:extLst>
                </a:gridCol>
                <a:gridCol w="511726">
                  <a:extLst>
                    <a:ext uri="{9D8B030D-6E8A-4147-A177-3AD203B41FA5}">
                      <a16:colId xmlns:a16="http://schemas.microsoft.com/office/drawing/2014/main" val="109836065"/>
                    </a:ext>
                  </a:extLst>
                </a:gridCol>
                <a:gridCol w="481625">
                  <a:extLst>
                    <a:ext uri="{9D8B030D-6E8A-4147-A177-3AD203B41FA5}">
                      <a16:colId xmlns:a16="http://schemas.microsoft.com/office/drawing/2014/main" val="1702893787"/>
                    </a:ext>
                  </a:extLst>
                </a:gridCol>
                <a:gridCol w="507082">
                  <a:extLst>
                    <a:ext uri="{9D8B030D-6E8A-4147-A177-3AD203B41FA5}">
                      <a16:colId xmlns:a16="http://schemas.microsoft.com/office/drawing/2014/main" val="1396825057"/>
                    </a:ext>
                  </a:extLst>
                </a:gridCol>
                <a:gridCol w="481625">
                  <a:extLst>
                    <a:ext uri="{9D8B030D-6E8A-4147-A177-3AD203B41FA5}">
                      <a16:colId xmlns:a16="http://schemas.microsoft.com/office/drawing/2014/main" val="143261240"/>
                    </a:ext>
                  </a:extLst>
                </a:gridCol>
                <a:gridCol w="544144">
                  <a:extLst>
                    <a:ext uri="{9D8B030D-6E8A-4147-A177-3AD203B41FA5}">
                      <a16:colId xmlns:a16="http://schemas.microsoft.com/office/drawing/2014/main" val="3761098995"/>
                    </a:ext>
                  </a:extLst>
                </a:gridCol>
                <a:gridCol w="565592">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485518">
                  <a:extLst>
                    <a:ext uri="{9D8B030D-6E8A-4147-A177-3AD203B41FA5}">
                      <a16:colId xmlns:a16="http://schemas.microsoft.com/office/drawing/2014/main" val="20012"/>
                    </a:ext>
                  </a:extLst>
                </a:gridCol>
                <a:gridCol w="475854">
                  <a:extLst>
                    <a:ext uri="{9D8B030D-6E8A-4147-A177-3AD203B41FA5}">
                      <a16:colId xmlns:a16="http://schemas.microsoft.com/office/drawing/2014/main" val="1866410512"/>
                    </a:ext>
                  </a:extLst>
                </a:gridCol>
                <a:gridCol w="423494">
                  <a:extLst>
                    <a:ext uri="{9D8B030D-6E8A-4147-A177-3AD203B41FA5}">
                      <a16:colId xmlns:a16="http://schemas.microsoft.com/office/drawing/2014/main" val="20014"/>
                    </a:ext>
                  </a:extLst>
                </a:gridCol>
                <a:gridCol w="612000">
                  <a:extLst>
                    <a:ext uri="{9D8B030D-6E8A-4147-A177-3AD203B41FA5}">
                      <a16:colId xmlns:a16="http://schemas.microsoft.com/office/drawing/2014/main" val="1973971034"/>
                    </a:ext>
                  </a:extLst>
                </a:gridCol>
                <a:gridCol w="541828">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MX" sz="1200" b="0" i="0" u="none" strike="noStrike" dirty="0">
                          <a:solidFill>
                            <a:srgbClr val="000000"/>
                          </a:solidFill>
                          <a:effectLst/>
                          <a:latin typeface="Corbel" panose="020B0503020204020204" pitchFamily="34" charset="0"/>
                        </a:rPr>
                        <a:t>Ha leído algunos artículos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56%</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MX" sz="1200" b="0" i="0" u="none" strike="noStrike" dirty="0">
                          <a:solidFill>
                            <a:srgbClr val="000000"/>
                          </a:solidFill>
                          <a:effectLst/>
                          <a:latin typeface="Corbel" panose="020B0503020204020204" pitchFamily="34" charset="0"/>
                        </a:rPr>
                        <a:t>Ha leído toda la Constitución</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MX" sz="1200" b="0" i="0" u="none" strike="noStrike" dirty="0">
                          <a:solidFill>
                            <a:srgbClr val="000000"/>
                          </a:solidFill>
                          <a:effectLst/>
                          <a:latin typeface="Corbel" panose="020B0503020204020204" pitchFamily="34" charset="0"/>
                        </a:rPr>
                        <a:t>No la ha leído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139215252"/>
                  </a:ext>
                </a:extLst>
              </a:tr>
              <a:tr h="288000">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smtClean="0">
                          <a:solidFill>
                            <a:srgbClr val="000000"/>
                          </a:solidFill>
                          <a:effectLst/>
                          <a:latin typeface="Corbel" panose="020B0503020204020204" pitchFamily="34" charset="0"/>
                        </a:rPr>
                        <a:t>1%</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smtClean="0">
                          <a:solidFill>
                            <a:srgbClr val="FF0000"/>
                          </a:solidFill>
                          <a:effectLst/>
                          <a:latin typeface="Corbel" panose="020B0503020204020204" pitchFamily="34" charset="0"/>
                          <a:ea typeface="+mn-ea"/>
                          <a:cs typeface="+mn-cs"/>
                        </a:rPr>
                        <a:t>3%</a:t>
                      </a:r>
                      <a:endParaRPr lang="es-PE" sz="1200" b="1" i="0" u="none" strike="noStrike" kern="1200" dirty="0">
                        <a:solidFill>
                          <a:srgbClr val="FF0000"/>
                        </a:solidFill>
                        <a:effectLst/>
                        <a:latin typeface="Corbel" panose="020B0503020204020204" pitchFamily="34" charset="0"/>
                        <a:ea typeface="+mn-ea"/>
                        <a:cs typeface="+mn-cs"/>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8" name="8 Tabla">
            <a:extLst>
              <a:ext uri="{FF2B5EF4-FFF2-40B4-BE49-F238E27FC236}">
                <a16:creationId xmlns:a16="http://schemas.microsoft.com/office/drawing/2014/main" id="{2F046524-6F1A-0B9F-41DA-927B950A1A8C}"/>
              </a:ext>
            </a:extLst>
          </p:cNvPr>
          <p:cNvGraphicFramePr>
            <a:graphicFrameLocks noGrp="1"/>
          </p:cNvGraphicFramePr>
          <p:nvPr>
            <p:extLst>
              <p:ext uri="{D42A27DB-BD31-4B8C-83A1-F6EECF244321}">
                <p14:modId xmlns:p14="http://schemas.microsoft.com/office/powerpoint/2010/main" val="1512378360"/>
              </p:ext>
            </p:extLst>
          </p:nvPr>
        </p:nvGraphicFramePr>
        <p:xfrm>
          <a:off x="665507" y="4467561"/>
          <a:ext cx="9351574" cy="1755476"/>
        </p:xfrm>
        <a:graphic>
          <a:graphicData uri="http://schemas.openxmlformats.org/drawingml/2006/table">
            <a:tbl>
              <a:tblPr/>
              <a:tblGrid>
                <a:gridCol w="1975786">
                  <a:extLst>
                    <a:ext uri="{9D8B030D-6E8A-4147-A177-3AD203B41FA5}">
                      <a16:colId xmlns:a16="http://schemas.microsoft.com/office/drawing/2014/main" val="20000"/>
                    </a:ext>
                  </a:extLst>
                </a:gridCol>
                <a:gridCol w="444019">
                  <a:extLst>
                    <a:ext uri="{9D8B030D-6E8A-4147-A177-3AD203B41FA5}">
                      <a16:colId xmlns:a16="http://schemas.microsoft.com/office/drawing/2014/main" val="20001"/>
                    </a:ext>
                  </a:extLst>
                </a:gridCol>
                <a:gridCol w="792000">
                  <a:extLst>
                    <a:ext uri="{9D8B030D-6E8A-4147-A177-3AD203B41FA5}">
                      <a16:colId xmlns:a16="http://schemas.microsoft.com/office/drawing/2014/main" val="935374778"/>
                    </a:ext>
                  </a:extLst>
                </a:gridCol>
                <a:gridCol w="972000">
                  <a:extLst>
                    <a:ext uri="{9D8B030D-6E8A-4147-A177-3AD203B41FA5}">
                      <a16:colId xmlns:a16="http://schemas.microsoft.com/office/drawing/2014/main" val="719633647"/>
                    </a:ext>
                  </a:extLst>
                </a:gridCol>
                <a:gridCol w="673369">
                  <a:extLst>
                    <a:ext uri="{9D8B030D-6E8A-4147-A177-3AD203B41FA5}">
                      <a16:colId xmlns:a16="http://schemas.microsoft.com/office/drawing/2014/main" val="755056812"/>
                    </a:ext>
                  </a:extLst>
                </a:gridCol>
                <a:gridCol w="489086">
                  <a:extLst>
                    <a:ext uri="{9D8B030D-6E8A-4147-A177-3AD203B41FA5}">
                      <a16:colId xmlns:a16="http://schemas.microsoft.com/office/drawing/2014/main" val="1031452437"/>
                    </a:ext>
                  </a:extLst>
                </a:gridCol>
                <a:gridCol w="587887">
                  <a:extLst>
                    <a:ext uri="{9D8B030D-6E8A-4147-A177-3AD203B41FA5}">
                      <a16:colId xmlns:a16="http://schemas.microsoft.com/office/drawing/2014/main" val="20010"/>
                    </a:ext>
                  </a:extLst>
                </a:gridCol>
                <a:gridCol w="632621">
                  <a:extLst>
                    <a:ext uri="{9D8B030D-6E8A-4147-A177-3AD203B41FA5}">
                      <a16:colId xmlns:a16="http://schemas.microsoft.com/office/drawing/2014/main" val="20011"/>
                    </a:ext>
                  </a:extLst>
                </a:gridCol>
                <a:gridCol w="912806">
                  <a:extLst>
                    <a:ext uri="{9D8B030D-6E8A-4147-A177-3AD203B41FA5}">
                      <a16:colId xmlns:a16="http://schemas.microsoft.com/office/drawing/2014/main" val="20012"/>
                    </a:ext>
                  </a:extLst>
                </a:gridCol>
                <a:gridCol w="936000">
                  <a:extLst>
                    <a:ext uri="{9D8B030D-6E8A-4147-A177-3AD203B41FA5}">
                      <a16:colId xmlns:a16="http://schemas.microsoft.com/office/drawing/2014/main" val="3863544000"/>
                    </a:ext>
                  </a:extLst>
                </a:gridCol>
                <a:gridCol w="936000">
                  <a:extLst>
                    <a:ext uri="{9D8B030D-6E8A-4147-A177-3AD203B41FA5}">
                      <a16:colId xmlns:a16="http://schemas.microsoft.com/office/drawing/2014/main" val="250916924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325058">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smtClean="0">
                          <a:solidFill>
                            <a:schemeClr val="tx1"/>
                          </a:solidFill>
                          <a:effectLst/>
                          <a:latin typeface="Corbel" panose="020B0503020204020204" pitchFamily="34" charset="0"/>
                          <a:cs typeface="Arial" panose="020B0604020202020204" pitchFamily="34" charset="0"/>
                        </a:rPr>
                        <a:t>Lima </a:t>
                      </a:r>
                      <a:r>
                        <a:rPr lang="es-ES" sz="1200" b="1" i="0" u="none" strike="noStrike" dirty="0" err="1" smtClean="0">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a:t>
                      </a:r>
                      <a:r>
                        <a:rPr lang="es-ES" sz="1200" b="1" i="0" u="none" strike="noStrike" dirty="0" smtClean="0">
                          <a:solidFill>
                            <a:schemeClr val="tx1"/>
                          </a:solidFill>
                          <a:effectLst/>
                          <a:latin typeface="Corbel" panose="020B0503020204020204" pitchFamily="34" charset="0"/>
                          <a:cs typeface="Arial" panose="020B0604020202020204" pitchFamily="34" charset="0"/>
                        </a:rPr>
                        <a:t>sin 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Ha leído algunos artículos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MX" sz="1200" b="0" i="0" u="none" strike="noStrike" dirty="0">
                          <a:solidFill>
                            <a:srgbClr val="000000"/>
                          </a:solidFill>
                          <a:effectLst/>
                          <a:latin typeface="Corbel" panose="020B0503020204020204" pitchFamily="34" charset="0"/>
                        </a:rPr>
                        <a:t>Ha leído toda la Constitución</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708899428"/>
                  </a:ext>
                </a:extLst>
              </a:tr>
              <a:tr h="283086">
                <a:tc>
                  <a:txBody>
                    <a:bodyPr/>
                    <a:lstStyle/>
                    <a:p>
                      <a:pPr algn="l" fontAlgn="ctr"/>
                      <a:r>
                        <a:rPr lang="es-MX" sz="1200" b="0" i="0" u="none" strike="noStrike" dirty="0">
                          <a:solidFill>
                            <a:srgbClr val="000000"/>
                          </a:solidFill>
                          <a:effectLst/>
                          <a:latin typeface="Corbel" panose="020B0503020204020204" pitchFamily="34" charset="0"/>
                        </a:rPr>
                        <a:t>No la ha leído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54%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850390410"/>
                  </a:ext>
                </a:extLst>
              </a:tr>
              <a:tr h="283086">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smtClean="0">
                          <a:solidFill>
                            <a:srgbClr val="000000"/>
                          </a:solidFill>
                          <a:effectLst/>
                          <a:latin typeface="Corbel" panose="020B0503020204020204" pitchFamily="34" charset="0"/>
                        </a:rPr>
                        <a:t>1%</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2%</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1%</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1%</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2" name="Rectángulo redondeado 17">
            <a:extLst>
              <a:ext uri="{FF2B5EF4-FFF2-40B4-BE49-F238E27FC236}">
                <a16:creationId xmlns:a16="http://schemas.microsoft.com/office/drawing/2014/main" id="{0BBD0A71-45C0-480F-BBD0-05E432491D0E}"/>
              </a:ext>
            </a:extLst>
          </p:cNvPr>
          <p:cNvSpPr/>
          <p:nvPr/>
        </p:nvSpPr>
        <p:spPr bwMode="gray">
          <a:xfrm>
            <a:off x="637759" y="1124630"/>
            <a:ext cx="10000190" cy="698233"/>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spcBef>
                <a:spcPts val="300"/>
              </a:spcBef>
            </a:pPr>
            <a:r>
              <a:rPr lang="es-ES" sz="1400" dirty="0" smtClean="0">
                <a:solidFill>
                  <a:schemeClr val="tx1"/>
                </a:solidFill>
                <a:latin typeface="Corbel" panose="020B0503020204020204" pitchFamily="34" charset="0"/>
                <a:cs typeface="Arial" pitchFamily="34" charset="0"/>
              </a:rPr>
              <a:t>Se  ha leído mayormente en Lima Metropolitana, Perú urbano, en el sur del país, personas de 18 a 24 años, NSE A/B y C y personas interesadas en política. </a:t>
            </a:r>
            <a:endParaRPr lang="es-PE" sz="1400" dirty="0">
              <a:solidFill>
                <a:schemeClr val="tx1"/>
              </a:solidFill>
              <a:latin typeface="Corbel" panose="020B0503020204020204" pitchFamily="34" charset="0"/>
              <a:cs typeface="Arial" pitchFamily="34" charset="0"/>
            </a:endParaRPr>
          </a:p>
        </p:txBody>
      </p:sp>
    </p:spTree>
    <p:extLst>
      <p:ext uri="{BB962C8B-B14F-4D97-AF65-F5344CB8AC3E}">
        <p14:creationId xmlns:p14="http://schemas.microsoft.com/office/powerpoint/2010/main" val="1650774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47554" y="303742"/>
            <a:ext cx="8583086" cy="114595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smtClean="0">
                <a:latin typeface="Corbel" panose="020B0503020204020204" pitchFamily="34" charset="0"/>
              </a:rPr>
              <a:t>Conocimiento de la Constitución y pedido de cambios: tanto quienes han leído como quienes no han leído la actual Constitución creen que se debe hacer algunos cambios. No obstante,  entre quienes no la han leído, hay un 36% que pide cambiar a una nueva Constitución.</a:t>
            </a:r>
            <a:endParaRPr lang="es-PE" dirty="0">
              <a:latin typeface="Corbel" panose="020B0503020204020204" pitchFamily="34" charset="0"/>
            </a:endParaRPr>
          </a:p>
        </p:txBody>
      </p:sp>
      <p:sp>
        <p:nvSpPr>
          <p:cNvPr id="6" name="Rectángulo 5"/>
          <p:cNvSpPr/>
          <p:nvPr/>
        </p:nvSpPr>
        <p:spPr>
          <a:xfrm>
            <a:off x="347554" y="2226193"/>
            <a:ext cx="11089025" cy="338554"/>
          </a:xfrm>
          <a:prstGeom prst="rect">
            <a:avLst/>
          </a:prstGeom>
        </p:spPr>
        <p:txBody>
          <a:bodyPr wrap="square">
            <a:spAutoFit/>
          </a:bodyPr>
          <a:lstStyle/>
          <a:p>
            <a:r>
              <a:rPr lang="es-MX" sz="1600" dirty="0">
                <a:latin typeface="Corbel" panose="020B0503020204020204" pitchFamily="34" charset="0"/>
              </a:rPr>
              <a:t>Hablando de la actual Constitución, ¿usted diría que…? </a:t>
            </a:r>
            <a:r>
              <a:rPr lang="es-ES" sz="1600" dirty="0">
                <a:latin typeface="Corbel" panose="020B0503020204020204" pitchFamily="34" charset="0"/>
              </a:rPr>
              <a:t>(Pregunta asistida</a:t>
            </a:r>
            <a:r>
              <a:rPr lang="es-ES" sz="1600" dirty="0" smtClean="0">
                <a:latin typeface="Corbel" panose="020B0503020204020204" pitchFamily="34" charset="0"/>
              </a:rPr>
              <a:t>)</a:t>
            </a:r>
            <a:endParaRPr lang="es-PE" sz="1600" b="1" dirty="0">
              <a:latin typeface="Corbel" panose="020B0503020204020204" pitchFamily="34" charset="0"/>
            </a:endParaRPr>
          </a:p>
        </p:txBody>
      </p:sp>
      <p:graphicFrame>
        <p:nvGraphicFramePr>
          <p:cNvPr id="8" name="Gráfico 7"/>
          <p:cNvGraphicFramePr>
            <a:graphicFrameLocks/>
          </p:cNvGraphicFramePr>
          <p:nvPr>
            <p:extLst>
              <p:ext uri="{D42A27DB-BD31-4B8C-83A1-F6EECF244321}">
                <p14:modId xmlns:p14="http://schemas.microsoft.com/office/powerpoint/2010/main" val="3063060970"/>
              </p:ext>
            </p:extLst>
          </p:nvPr>
        </p:nvGraphicFramePr>
        <p:xfrm>
          <a:off x="699652" y="2226193"/>
          <a:ext cx="10384827" cy="40804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0227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pPr>
              <a:spcAft>
                <a:spcPts val="400"/>
              </a:spcAft>
            </a:pPr>
            <a:r>
              <a:rPr lang="es-ES" sz="4400" dirty="0" smtClean="0">
                <a:latin typeface="Corbel" panose="020B0503020204020204" pitchFamily="34" charset="0"/>
              </a:rPr>
              <a:t>Educación universitaria y Educación Sexual Integral</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57806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r>
              <a:rPr lang="es-ES" sz="4400" dirty="0">
                <a:latin typeface="Corbel" panose="020B0503020204020204" pitchFamily="34" charset="0"/>
              </a:rPr>
              <a:t>Aprobación del presidente</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335353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1" y="502275"/>
            <a:ext cx="8481656"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Enseñanza de </a:t>
            </a:r>
            <a:r>
              <a:rPr lang="es-PE" dirty="0" smtClean="0">
                <a:latin typeface="Corbel" panose="020B0503020204020204" pitchFamily="34" charset="0"/>
              </a:rPr>
              <a:t>la </a:t>
            </a:r>
            <a:r>
              <a:rPr lang="es-PE" dirty="0">
                <a:latin typeface="Corbel" panose="020B0503020204020204" pitchFamily="34" charset="0"/>
              </a:rPr>
              <a:t>Educación Sexual </a:t>
            </a:r>
            <a:r>
              <a:rPr lang="es-PE" dirty="0" smtClean="0">
                <a:latin typeface="Corbel" panose="020B0503020204020204" pitchFamily="34" charset="0"/>
              </a:rPr>
              <a:t>Integral: 8 </a:t>
            </a:r>
            <a:r>
              <a:rPr lang="es-PE" dirty="0">
                <a:latin typeface="Corbel" panose="020B0503020204020204" pitchFamily="34" charset="0"/>
              </a:rPr>
              <a:t>de 10 encuestados consideran que la Educación Sexual Integral debe ser impartida en los colegios.</a:t>
            </a:r>
          </a:p>
        </p:txBody>
      </p:sp>
      <p:sp>
        <p:nvSpPr>
          <p:cNvPr id="6" name="Rectángulo 5"/>
          <p:cNvSpPr/>
          <p:nvPr/>
        </p:nvSpPr>
        <p:spPr>
          <a:xfrm>
            <a:off x="353252" y="1853356"/>
            <a:ext cx="10378916" cy="338554"/>
          </a:xfrm>
          <a:prstGeom prst="rect">
            <a:avLst/>
          </a:prstGeom>
        </p:spPr>
        <p:txBody>
          <a:bodyPr wrap="square">
            <a:spAutoFit/>
          </a:bodyPr>
          <a:lstStyle/>
          <a:p>
            <a:r>
              <a:rPr lang="es-MX" sz="1600" dirty="0">
                <a:latin typeface="Corbel" panose="020B0503020204020204" pitchFamily="34" charset="0"/>
              </a:rPr>
              <a:t>¿La Educación Sexual Integral es un tema que…?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10" name="16 Gráfico">
            <a:extLst>
              <a:ext uri="{FF2B5EF4-FFF2-40B4-BE49-F238E27FC236}">
                <a16:creationId xmlns:a16="http://schemas.microsoft.com/office/drawing/2014/main" id="{82A7A6D6-94E7-4F2E-8160-1A0BF74B7996}"/>
              </a:ext>
            </a:extLst>
          </p:cNvPr>
          <p:cNvGraphicFramePr/>
          <p:nvPr>
            <p:extLst>
              <p:ext uri="{D42A27DB-BD31-4B8C-83A1-F6EECF244321}">
                <p14:modId xmlns:p14="http://schemas.microsoft.com/office/powerpoint/2010/main" val="1064542032"/>
              </p:ext>
            </p:extLst>
          </p:nvPr>
        </p:nvGraphicFramePr>
        <p:xfrm>
          <a:off x="1262741" y="2652932"/>
          <a:ext cx="8868027" cy="34363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3404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551488" y="1127545"/>
            <a:ext cx="8477309" cy="826709"/>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PE" sz="1600" dirty="0">
                <a:solidFill>
                  <a:schemeClr val="tx1"/>
                </a:solidFill>
                <a:latin typeface="Corbel" panose="020B0503020204020204" pitchFamily="34" charset="0"/>
              </a:rPr>
              <a:t>Quienes creen que la Educación Sexual Integral debe enseñarse en los colegios son principalmente del sur del país, mujeres y personas de 18 a 24 años.</a:t>
            </a:r>
          </a:p>
        </p:txBody>
      </p:sp>
      <p:graphicFrame>
        <p:nvGraphicFramePr>
          <p:cNvPr id="11" name="8 Tabla">
            <a:extLst>
              <a:ext uri="{FF2B5EF4-FFF2-40B4-BE49-F238E27FC236}">
                <a16:creationId xmlns:a16="http://schemas.microsoft.com/office/drawing/2014/main" id="{E4C2A17A-8F32-CC77-1A25-5285A4A3E4BF}"/>
              </a:ext>
            </a:extLst>
          </p:cNvPr>
          <p:cNvGraphicFramePr>
            <a:graphicFrameLocks noGrp="1"/>
          </p:cNvGraphicFramePr>
          <p:nvPr>
            <p:extLst/>
          </p:nvPr>
        </p:nvGraphicFramePr>
        <p:xfrm>
          <a:off x="551488" y="2588038"/>
          <a:ext cx="10661018" cy="1757297"/>
        </p:xfrm>
        <a:graphic>
          <a:graphicData uri="http://schemas.openxmlformats.org/drawingml/2006/table">
            <a:tbl>
              <a:tblPr/>
              <a:tblGrid>
                <a:gridCol w="2143727">
                  <a:extLst>
                    <a:ext uri="{9D8B030D-6E8A-4147-A177-3AD203B41FA5}">
                      <a16:colId xmlns:a16="http://schemas.microsoft.com/office/drawing/2014/main" val="20000"/>
                    </a:ext>
                  </a:extLst>
                </a:gridCol>
                <a:gridCol w="505116">
                  <a:extLst>
                    <a:ext uri="{9D8B030D-6E8A-4147-A177-3AD203B41FA5}">
                      <a16:colId xmlns:a16="http://schemas.microsoft.com/office/drawing/2014/main" val="20001"/>
                    </a:ext>
                  </a:extLst>
                </a:gridCol>
                <a:gridCol w="467044">
                  <a:extLst>
                    <a:ext uri="{9D8B030D-6E8A-4147-A177-3AD203B41FA5}">
                      <a16:colId xmlns:a16="http://schemas.microsoft.com/office/drawing/2014/main" val="755056812"/>
                    </a:ext>
                  </a:extLst>
                </a:gridCol>
                <a:gridCol w="505965">
                  <a:extLst>
                    <a:ext uri="{9D8B030D-6E8A-4147-A177-3AD203B41FA5}">
                      <a16:colId xmlns:a16="http://schemas.microsoft.com/office/drawing/2014/main" val="3338438599"/>
                    </a:ext>
                  </a:extLst>
                </a:gridCol>
                <a:gridCol w="447583">
                  <a:extLst>
                    <a:ext uri="{9D8B030D-6E8A-4147-A177-3AD203B41FA5}">
                      <a16:colId xmlns:a16="http://schemas.microsoft.com/office/drawing/2014/main" val="1031452437"/>
                    </a:ext>
                  </a:extLst>
                </a:gridCol>
                <a:gridCol w="510598">
                  <a:extLst>
                    <a:ext uri="{9D8B030D-6E8A-4147-A177-3AD203B41FA5}">
                      <a16:colId xmlns:a16="http://schemas.microsoft.com/office/drawing/2014/main" val="109836065"/>
                    </a:ext>
                  </a:extLst>
                </a:gridCol>
                <a:gridCol w="480563">
                  <a:extLst>
                    <a:ext uri="{9D8B030D-6E8A-4147-A177-3AD203B41FA5}">
                      <a16:colId xmlns:a16="http://schemas.microsoft.com/office/drawing/2014/main" val="1702893787"/>
                    </a:ext>
                  </a:extLst>
                </a:gridCol>
                <a:gridCol w="505964">
                  <a:extLst>
                    <a:ext uri="{9D8B030D-6E8A-4147-A177-3AD203B41FA5}">
                      <a16:colId xmlns:a16="http://schemas.microsoft.com/office/drawing/2014/main" val="1396825057"/>
                    </a:ext>
                  </a:extLst>
                </a:gridCol>
                <a:gridCol w="480563">
                  <a:extLst>
                    <a:ext uri="{9D8B030D-6E8A-4147-A177-3AD203B41FA5}">
                      <a16:colId xmlns:a16="http://schemas.microsoft.com/office/drawing/2014/main" val="143261240"/>
                    </a:ext>
                  </a:extLst>
                </a:gridCol>
                <a:gridCol w="542945">
                  <a:extLst>
                    <a:ext uri="{9D8B030D-6E8A-4147-A177-3AD203B41FA5}">
                      <a16:colId xmlns:a16="http://schemas.microsoft.com/office/drawing/2014/main" val="3761098995"/>
                    </a:ext>
                  </a:extLst>
                </a:gridCol>
                <a:gridCol w="564345">
                  <a:extLst>
                    <a:ext uri="{9D8B030D-6E8A-4147-A177-3AD203B41FA5}">
                      <a16:colId xmlns:a16="http://schemas.microsoft.com/office/drawing/2014/main" val="3073160988"/>
                    </a:ext>
                  </a:extLst>
                </a:gridCol>
                <a:gridCol w="502889">
                  <a:extLst>
                    <a:ext uri="{9D8B030D-6E8A-4147-A177-3AD203B41FA5}">
                      <a16:colId xmlns:a16="http://schemas.microsoft.com/office/drawing/2014/main" val="20005"/>
                    </a:ext>
                  </a:extLst>
                </a:gridCol>
                <a:gridCol w="484448">
                  <a:extLst>
                    <a:ext uri="{9D8B030D-6E8A-4147-A177-3AD203B41FA5}">
                      <a16:colId xmlns:a16="http://schemas.microsoft.com/office/drawing/2014/main" val="20012"/>
                    </a:ext>
                  </a:extLst>
                </a:gridCol>
                <a:gridCol w="474805">
                  <a:extLst>
                    <a:ext uri="{9D8B030D-6E8A-4147-A177-3AD203B41FA5}">
                      <a16:colId xmlns:a16="http://schemas.microsoft.com/office/drawing/2014/main" val="1866410512"/>
                    </a:ext>
                  </a:extLst>
                </a:gridCol>
                <a:gridCol w="422561">
                  <a:extLst>
                    <a:ext uri="{9D8B030D-6E8A-4147-A177-3AD203B41FA5}">
                      <a16:colId xmlns:a16="http://schemas.microsoft.com/office/drawing/2014/main" val="20014"/>
                    </a:ext>
                  </a:extLst>
                </a:gridCol>
                <a:gridCol w="540634">
                  <a:extLst>
                    <a:ext uri="{9D8B030D-6E8A-4147-A177-3AD203B41FA5}">
                      <a16:colId xmlns:a16="http://schemas.microsoft.com/office/drawing/2014/main" val="1973971034"/>
                    </a:ext>
                  </a:extLst>
                </a:gridCol>
                <a:gridCol w="540634">
                  <a:extLst>
                    <a:ext uri="{9D8B030D-6E8A-4147-A177-3AD203B41FA5}">
                      <a16:colId xmlns:a16="http://schemas.microsoft.com/office/drawing/2014/main" val="1413499854"/>
                    </a:ext>
                  </a:extLst>
                </a:gridCol>
                <a:gridCol w="540634">
                  <a:extLst>
                    <a:ext uri="{9D8B030D-6E8A-4147-A177-3AD203B41FA5}">
                      <a16:colId xmlns:a16="http://schemas.microsoft.com/office/drawing/2014/main" val="2442736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MX" sz="1200" b="0" i="0" u="none" strike="noStrike" dirty="0">
                          <a:solidFill>
                            <a:srgbClr val="000000"/>
                          </a:solidFill>
                          <a:effectLst/>
                          <a:latin typeface="Corbel" panose="020B0503020204020204" pitchFamily="34" charset="0"/>
                        </a:rPr>
                        <a:t>Debe enseñarse en los colegios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82%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83%</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MX" sz="1200" b="0" i="0" u="none" strike="noStrike" dirty="0">
                          <a:solidFill>
                            <a:srgbClr val="000000"/>
                          </a:solidFill>
                          <a:effectLst/>
                          <a:latin typeface="Corbel" panose="020B0503020204020204" pitchFamily="34" charset="0"/>
                        </a:rPr>
                        <a:t>No debe enseñarse en los colegios, solo corresponde a los padres de familia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720787882"/>
                  </a:ext>
                </a:extLst>
              </a:tr>
              <a:tr h="288000">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3" name="8 Tabla">
            <a:extLst>
              <a:ext uri="{FF2B5EF4-FFF2-40B4-BE49-F238E27FC236}">
                <a16:creationId xmlns:a16="http://schemas.microsoft.com/office/drawing/2014/main" id="{B197637C-9AC4-288D-BF5B-2F93CB3BD211}"/>
              </a:ext>
            </a:extLst>
          </p:cNvPr>
          <p:cNvGraphicFramePr>
            <a:graphicFrameLocks noGrp="1"/>
          </p:cNvGraphicFramePr>
          <p:nvPr>
            <p:extLst>
              <p:ext uri="{D42A27DB-BD31-4B8C-83A1-F6EECF244321}">
                <p14:modId xmlns:p14="http://schemas.microsoft.com/office/powerpoint/2010/main" val="1502502162"/>
              </p:ext>
            </p:extLst>
          </p:nvPr>
        </p:nvGraphicFramePr>
        <p:xfrm>
          <a:off x="551488" y="4517010"/>
          <a:ext cx="10661018" cy="1564589"/>
        </p:xfrm>
        <a:graphic>
          <a:graphicData uri="http://schemas.openxmlformats.org/drawingml/2006/table">
            <a:tbl>
              <a:tblPr/>
              <a:tblGrid>
                <a:gridCol w="2545401">
                  <a:extLst>
                    <a:ext uri="{9D8B030D-6E8A-4147-A177-3AD203B41FA5}">
                      <a16:colId xmlns:a16="http://schemas.microsoft.com/office/drawing/2014/main" val="20000"/>
                    </a:ext>
                  </a:extLst>
                </a:gridCol>
                <a:gridCol w="550590">
                  <a:extLst>
                    <a:ext uri="{9D8B030D-6E8A-4147-A177-3AD203B41FA5}">
                      <a16:colId xmlns:a16="http://schemas.microsoft.com/office/drawing/2014/main" val="20001"/>
                    </a:ext>
                  </a:extLst>
                </a:gridCol>
                <a:gridCol w="626253">
                  <a:extLst>
                    <a:ext uri="{9D8B030D-6E8A-4147-A177-3AD203B41FA5}">
                      <a16:colId xmlns:a16="http://schemas.microsoft.com/office/drawing/2014/main" val="935374778"/>
                    </a:ext>
                  </a:extLst>
                </a:gridCol>
                <a:gridCol w="715231">
                  <a:extLst>
                    <a:ext uri="{9D8B030D-6E8A-4147-A177-3AD203B41FA5}">
                      <a16:colId xmlns:a16="http://schemas.microsoft.com/office/drawing/2014/main" val="719633647"/>
                    </a:ext>
                  </a:extLst>
                </a:gridCol>
                <a:gridCol w="834987">
                  <a:extLst>
                    <a:ext uri="{9D8B030D-6E8A-4147-A177-3AD203B41FA5}">
                      <a16:colId xmlns:a16="http://schemas.microsoft.com/office/drawing/2014/main" val="755056812"/>
                    </a:ext>
                  </a:extLst>
                </a:gridCol>
                <a:gridCol w="606474">
                  <a:extLst>
                    <a:ext uri="{9D8B030D-6E8A-4147-A177-3AD203B41FA5}">
                      <a16:colId xmlns:a16="http://schemas.microsoft.com/office/drawing/2014/main" val="1031452437"/>
                    </a:ext>
                  </a:extLst>
                </a:gridCol>
                <a:gridCol w="728988">
                  <a:extLst>
                    <a:ext uri="{9D8B030D-6E8A-4147-A177-3AD203B41FA5}">
                      <a16:colId xmlns:a16="http://schemas.microsoft.com/office/drawing/2014/main" val="20010"/>
                    </a:ext>
                  </a:extLst>
                </a:gridCol>
                <a:gridCol w="784460">
                  <a:extLst>
                    <a:ext uri="{9D8B030D-6E8A-4147-A177-3AD203B41FA5}">
                      <a16:colId xmlns:a16="http://schemas.microsoft.com/office/drawing/2014/main" val="20011"/>
                    </a:ext>
                  </a:extLst>
                </a:gridCol>
                <a:gridCol w="1131894">
                  <a:extLst>
                    <a:ext uri="{9D8B030D-6E8A-4147-A177-3AD203B41FA5}">
                      <a16:colId xmlns:a16="http://schemas.microsoft.com/office/drawing/2014/main" val="20012"/>
                    </a:ext>
                  </a:extLst>
                </a:gridCol>
                <a:gridCol w="996261">
                  <a:extLst>
                    <a:ext uri="{9D8B030D-6E8A-4147-A177-3AD203B41FA5}">
                      <a16:colId xmlns:a16="http://schemas.microsoft.com/office/drawing/2014/main" val="3863544000"/>
                    </a:ext>
                  </a:extLst>
                </a:gridCol>
                <a:gridCol w="1140479">
                  <a:extLst>
                    <a:ext uri="{9D8B030D-6E8A-4147-A177-3AD203B41FA5}">
                      <a16:colId xmlns:a16="http://schemas.microsoft.com/office/drawing/2014/main" val="250916924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Debe enseñarse en los colegios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82%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850390410"/>
                  </a:ext>
                </a:extLst>
              </a:tr>
              <a:tr h="283086">
                <a:tc>
                  <a:txBody>
                    <a:bodyPr/>
                    <a:lstStyle/>
                    <a:p>
                      <a:pPr algn="l" fontAlgn="ctr"/>
                      <a:r>
                        <a:rPr lang="es-MX" sz="1200" b="0" i="0" u="none" strike="noStrike" dirty="0">
                          <a:solidFill>
                            <a:srgbClr val="000000"/>
                          </a:solidFill>
                          <a:effectLst/>
                          <a:latin typeface="Corbel" panose="020B0503020204020204" pitchFamily="34" charset="0"/>
                        </a:rPr>
                        <a:t>No debe enseñarse en los colegios, solo corresponde a los padres de familia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5" name="Título 10">
            <a:extLst>
              <a:ext uri="{FF2B5EF4-FFF2-40B4-BE49-F238E27FC236}">
                <a16:creationId xmlns:a16="http://schemas.microsoft.com/office/drawing/2014/main" id="{5D23FEED-364C-2DFD-F37B-6CC21CEF2527}"/>
              </a:ext>
            </a:extLst>
          </p:cNvPr>
          <p:cNvSpPr txBox="1">
            <a:spLocks/>
          </p:cNvSpPr>
          <p:nvPr/>
        </p:nvSpPr>
        <p:spPr>
          <a:xfrm>
            <a:off x="353251" y="502276"/>
            <a:ext cx="8108170" cy="54598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Educación Sexual Integral – por segmentos</a:t>
            </a:r>
          </a:p>
        </p:txBody>
      </p:sp>
      <p:sp>
        <p:nvSpPr>
          <p:cNvPr id="16" name="Rectángulo 5">
            <a:extLst>
              <a:ext uri="{FF2B5EF4-FFF2-40B4-BE49-F238E27FC236}">
                <a16:creationId xmlns:a16="http://schemas.microsoft.com/office/drawing/2014/main" id="{BBA90134-66A0-A0C7-230C-41C0211744D9}"/>
              </a:ext>
            </a:extLst>
          </p:cNvPr>
          <p:cNvSpPr/>
          <p:nvPr/>
        </p:nvSpPr>
        <p:spPr>
          <a:xfrm>
            <a:off x="353251" y="2125929"/>
            <a:ext cx="10378916" cy="338554"/>
          </a:xfrm>
          <a:prstGeom prst="rect">
            <a:avLst/>
          </a:prstGeom>
        </p:spPr>
        <p:txBody>
          <a:bodyPr wrap="square">
            <a:spAutoFit/>
          </a:bodyPr>
          <a:lstStyle/>
          <a:p>
            <a:r>
              <a:rPr lang="es-MX" sz="1600" dirty="0">
                <a:latin typeface="Corbel" panose="020B0503020204020204" pitchFamily="34" charset="0"/>
              </a:rPr>
              <a:t>¿La Educación Sexual Integral es un tema que…?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4033145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1" y="502275"/>
            <a:ext cx="8108170"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smtClean="0">
                <a:latin typeface="Corbel" panose="020B0503020204020204" pitchFamily="34" charset="0"/>
              </a:rPr>
              <a:t>Supervisión </a:t>
            </a:r>
            <a:r>
              <a:rPr lang="es-PE" dirty="0">
                <a:latin typeface="Corbel" panose="020B0503020204020204" pitchFamily="34" charset="0"/>
              </a:rPr>
              <a:t>de las universidades:</a:t>
            </a:r>
          </a:p>
          <a:p>
            <a:pPr algn="just"/>
            <a:r>
              <a:rPr lang="es-PE" dirty="0">
                <a:latin typeface="Corbel" panose="020B0503020204020204" pitchFamily="34" charset="0"/>
              </a:rPr>
              <a:t>74% considera que las universidades deben ser supervisadas por profesionales externos, seleccionados por concurso. </a:t>
            </a:r>
          </a:p>
        </p:txBody>
      </p:sp>
      <p:sp>
        <p:nvSpPr>
          <p:cNvPr id="6" name="Rectángulo 5"/>
          <p:cNvSpPr/>
          <p:nvPr/>
        </p:nvSpPr>
        <p:spPr>
          <a:xfrm>
            <a:off x="353252" y="1853356"/>
            <a:ext cx="10378916" cy="338554"/>
          </a:xfrm>
          <a:prstGeom prst="rect">
            <a:avLst/>
          </a:prstGeom>
        </p:spPr>
        <p:txBody>
          <a:bodyPr wrap="square">
            <a:spAutoFit/>
          </a:bodyPr>
          <a:lstStyle/>
          <a:p>
            <a:r>
              <a:rPr lang="es-MX" sz="1600" dirty="0">
                <a:latin typeface="Corbel" panose="020B0503020204020204" pitchFamily="34" charset="0"/>
              </a:rPr>
              <a:t>¿Quiénes deberían supervisar a las universidades? </a:t>
            </a:r>
            <a:r>
              <a:rPr lang="es-ES" sz="1600" dirty="0">
                <a:latin typeface="Corbel" panose="020B0503020204020204" pitchFamily="34" charset="0"/>
              </a:rPr>
              <a:t>(Pregunta asistida)</a:t>
            </a:r>
            <a:endParaRPr lang="es-PE" sz="1600" b="1" dirty="0">
              <a:latin typeface="Corbel" panose="020B0503020204020204" pitchFamily="34" charset="0"/>
            </a:endParaRPr>
          </a:p>
        </p:txBody>
      </p:sp>
      <p:graphicFrame>
        <p:nvGraphicFramePr>
          <p:cNvPr id="10" name="16 Gráfico">
            <a:extLst>
              <a:ext uri="{FF2B5EF4-FFF2-40B4-BE49-F238E27FC236}">
                <a16:creationId xmlns:a16="http://schemas.microsoft.com/office/drawing/2014/main" id="{82A7A6D6-94E7-4F2E-8160-1A0BF74B7996}"/>
              </a:ext>
            </a:extLst>
          </p:cNvPr>
          <p:cNvGraphicFramePr/>
          <p:nvPr>
            <p:extLst>
              <p:ext uri="{D42A27DB-BD31-4B8C-83A1-F6EECF244321}">
                <p14:modId xmlns:p14="http://schemas.microsoft.com/office/powerpoint/2010/main" val="3136004775"/>
              </p:ext>
            </p:extLst>
          </p:nvPr>
        </p:nvGraphicFramePr>
        <p:xfrm>
          <a:off x="1661986" y="2588537"/>
          <a:ext cx="8868027" cy="34363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9266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graphicFrame>
        <p:nvGraphicFramePr>
          <p:cNvPr id="11" name="8 Tabla">
            <a:extLst>
              <a:ext uri="{FF2B5EF4-FFF2-40B4-BE49-F238E27FC236}">
                <a16:creationId xmlns:a16="http://schemas.microsoft.com/office/drawing/2014/main" id="{E4C2A17A-8F32-CC77-1A25-5285A4A3E4BF}"/>
              </a:ext>
            </a:extLst>
          </p:cNvPr>
          <p:cNvGraphicFramePr>
            <a:graphicFrameLocks noGrp="1"/>
          </p:cNvGraphicFramePr>
          <p:nvPr>
            <p:extLst/>
          </p:nvPr>
        </p:nvGraphicFramePr>
        <p:xfrm>
          <a:off x="516431" y="2262166"/>
          <a:ext cx="10836382" cy="1844582"/>
        </p:xfrm>
        <a:graphic>
          <a:graphicData uri="http://schemas.openxmlformats.org/drawingml/2006/table">
            <a:tbl>
              <a:tblPr/>
              <a:tblGrid>
                <a:gridCol w="2319091">
                  <a:extLst>
                    <a:ext uri="{9D8B030D-6E8A-4147-A177-3AD203B41FA5}">
                      <a16:colId xmlns:a16="http://schemas.microsoft.com/office/drawing/2014/main" val="20000"/>
                    </a:ext>
                  </a:extLst>
                </a:gridCol>
                <a:gridCol w="505116">
                  <a:extLst>
                    <a:ext uri="{9D8B030D-6E8A-4147-A177-3AD203B41FA5}">
                      <a16:colId xmlns:a16="http://schemas.microsoft.com/office/drawing/2014/main" val="20001"/>
                    </a:ext>
                  </a:extLst>
                </a:gridCol>
                <a:gridCol w="467044">
                  <a:extLst>
                    <a:ext uri="{9D8B030D-6E8A-4147-A177-3AD203B41FA5}">
                      <a16:colId xmlns:a16="http://schemas.microsoft.com/office/drawing/2014/main" val="755056812"/>
                    </a:ext>
                  </a:extLst>
                </a:gridCol>
                <a:gridCol w="505965">
                  <a:extLst>
                    <a:ext uri="{9D8B030D-6E8A-4147-A177-3AD203B41FA5}">
                      <a16:colId xmlns:a16="http://schemas.microsoft.com/office/drawing/2014/main" val="3338438599"/>
                    </a:ext>
                  </a:extLst>
                </a:gridCol>
                <a:gridCol w="447583">
                  <a:extLst>
                    <a:ext uri="{9D8B030D-6E8A-4147-A177-3AD203B41FA5}">
                      <a16:colId xmlns:a16="http://schemas.microsoft.com/office/drawing/2014/main" val="1031452437"/>
                    </a:ext>
                  </a:extLst>
                </a:gridCol>
                <a:gridCol w="510598">
                  <a:extLst>
                    <a:ext uri="{9D8B030D-6E8A-4147-A177-3AD203B41FA5}">
                      <a16:colId xmlns:a16="http://schemas.microsoft.com/office/drawing/2014/main" val="109836065"/>
                    </a:ext>
                  </a:extLst>
                </a:gridCol>
                <a:gridCol w="480563">
                  <a:extLst>
                    <a:ext uri="{9D8B030D-6E8A-4147-A177-3AD203B41FA5}">
                      <a16:colId xmlns:a16="http://schemas.microsoft.com/office/drawing/2014/main" val="1702893787"/>
                    </a:ext>
                  </a:extLst>
                </a:gridCol>
                <a:gridCol w="505964">
                  <a:extLst>
                    <a:ext uri="{9D8B030D-6E8A-4147-A177-3AD203B41FA5}">
                      <a16:colId xmlns:a16="http://schemas.microsoft.com/office/drawing/2014/main" val="1396825057"/>
                    </a:ext>
                  </a:extLst>
                </a:gridCol>
                <a:gridCol w="480563">
                  <a:extLst>
                    <a:ext uri="{9D8B030D-6E8A-4147-A177-3AD203B41FA5}">
                      <a16:colId xmlns:a16="http://schemas.microsoft.com/office/drawing/2014/main" val="143261240"/>
                    </a:ext>
                  </a:extLst>
                </a:gridCol>
                <a:gridCol w="542945">
                  <a:extLst>
                    <a:ext uri="{9D8B030D-6E8A-4147-A177-3AD203B41FA5}">
                      <a16:colId xmlns:a16="http://schemas.microsoft.com/office/drawing/2014/main" val="3761098995"/>
                    </a:ext>
                  </a:extLst>
                </a:gridCol>
                <a:gridCol w="564345">
                  <a:extLst>
                    <a:ext uri="{9D8B030D-6E8A-4147-A177-3AD203B41FA5}">
                      <a16:colId xmlns:a16="http://schemas.microsoft.com/office/drawing/2014/main" val="3073160988"/>
                    </a:ext>
                  </a:extLst>
                </a:gridCol>
                <a:gridCol w="502889">
                  <a:extLst>
                    <a:ext uri="{9D8B030D-6E8A-4147-A177-3AD203B41FA5}">
                      <a16:colId xmlns:a16="http://schemas.microsoft.com/office/drawing/2014/main" val="20005"/>
                    </a:ext>
                  </a:extLst>
                </a:gridCol>
                <a:gridCol w="484448">
                  <a:extLst>
                    <a:ext uri="{9D8B030D-6E8A-4147-A177-3AD203B41FA5}">
                      <a16:colId xmlns:a16="http://schemas.microsoft.com/office/drawing/2014/main" val="20012"/>
                    </a:ext>
                  </a:extLst>
                </a:gridCol>
                <a:gridCol w="474805">
                  <a:extLst>
                    <a:ext uri="{9D8B030D-6E8A-4147-A177-3AD203B41FA5}">
                      <a16:colId xmlns:a16="http://schemas.microsoft.com/office/drawing/2014/main" val="1866410512"/>
                    </a:ext>
                  </a:extLst>
                </a:gridCol>
                <a:gridCol w="422561">
                  <a:extLst>
                    <a:ext uri="{9D8B030D-6E8A-4147-A177-3AD203B41FA5}">
                      <a16:colId xmlns:a16="http://schemas.microsoft.com/office/drawing/2014/main" val="20014"/>
                    </a:ext>
                  </a:extLst>
                </a:gridCol>
                <a:gridCol w="540634">
                  <a:extLst>
                    <a:ext uri="{9D8B030D-6E8A-4147-A177-3AD203B41FA5}">
                      <a16:colId xmlns:a16="http://schemas.microsoft.com/office/drawing/2014/main" val="1973971034"/>
                    </a:ext>
                  </a:extLst>
                </a:gridCol>
                <a:gridCol w="540634">
                  <a:extLst>
                    <a:ext uri="{9D8B030D-6E8A-4147-A177-3AD203B41FA5}">
                      <a16:colId xmlns:a16="http://schemas.microsoft.com/office/drawing/2014/main" val="1413499854"/>
                    </a:ext>
                  </a:extLst>
                </a:gridCol>
                <a:gridCol w="540634">
                  <a:extLst>
                    <a:ext uri="{9D8B030D-6E8A-4147-A177-3AD203B41FA5}">
                      <a16:colId xmlns:a16="http://schemas.microsoft.com/office/drawing/2014/main" val="244273666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MX" sz="1200" b="0" i="0" u="none" strike="noStrike" dirty="0">
                          <a:solidFill>
                            <a:srgbClr val="000000"/>
                          </a:solidFill>
                          <a:effectLst/>
                          <a:latin typeface="Corbel" panose="020B0503020204020204" pitchFamily="34" charset="0"/>
                        </a:rPr>
                        <a:t>Un grupo de profesionales externos a la universidad y seleccionados por concurso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76%</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MX" sz="1200" b="0" i="0" u="none" strike="noStrike">
                          <a:solidFill>
                            <a:srgbClr val="000000"/>
                          </a:solidFill>
                          <a:effectLst/>
                          <a:latin typeface="Corbel" panose="020B0503020204020204" pitchFamily="34" charset="0"/>
                        </a:rPr>
                        <a:t>Un grupo de profesionales elegidos por las propias universidades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720787882"/>
                  </a:ext>
                </a:extLst>
              </a:tr>
              <a:tr h="288000">
                <a:tc>
                  <a:txBody>
                    <a:bodyPr/>
                    <a:lstStyle/>
                    <a:p>
                      <a:pPr algn="l" fontAlgn="ctr"/>
                      <a:r>
                        <a:rPr lang="es-PE" sz="1200" b="0" i="0" u="none" strike="noStrike">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3" name="8 Tabla">
            <a:extLst>
              <a:ext uri="{FF2B5EF4-FFF2-40B4-BE49-F238E27FC236}">
                <a16:creationId xmlns:a16="http://schemas.microsoft.com/office/drawing/2014/main" id="{B197637C-9AC4-288D-BF5B-2F93CB3BD211}"/>
              </a:ext>
            </a:extLst>
          </p:cNvPr>
          <p:cNvGraphicFramePr>
            <a:graphicFrameLocks noGrp="1"/>
          </p:cNvGraphicFramePr>
          <p:nvPr>
            <p:extLst>
              <p:ext uri="{D42A27DB-BD31-4B8C-83A1-F6EECF244321}">
                <p14:modId xmlns:p14="http://schemas.microsoft.com/office/powerpoint/2010/main" val="2242624348"/>
              </p:ext>
            </p:extLst>
          </p:nvPr>
        </p:nvGraphicFramePr>
        <p:xfrm>
          <a:off x="516430" y="4281574"/>
          <a:ext cx="10836383" cy="1656788"/>
        </p:xfrm>
        <a:graphic>
          <a:graphicData uri="http://schemas.openxmlformats.org/drawingml/2006/table">
            <a:tbl>
              <a:tblPr/>
              <a:tblGrid>
                <a:gridCol w="2984885">
                  <a:extLst>
                    <a:ext uri="{9D8B030D-6E8A-4147-A177-3AD203B41FA5}">
                      <a16:colId xmlns:a16="http://schemas.microsoft.com/office/drawing/2014/main" val="20000"/>
                    </a:ext>
                  </a:extLst>
                </a:gridCol>
                <a:gridCol w="529708">
                  <a:extLst>
                    <a:ext uri="{9D8B030D-6E8A-4147-A177-3AD203B41FA5}">
                      <a16:colId xmlns:a16="http://schemas.microsoft.com/office/drawing/2014/main" val="20001"/>
                    </a:ext>
                  </a:extLst>
                </a:gridCol>
                <a:gridCol w="602501">
                  <a:extLst>
                    <a:ext uri="{9D8B030D-6E8A-4147-A177-3AD203B41FA5}">
                      <a16:colId xmlns:a16="http://schemas.microsoft.com/office/drawing/2014/main" val="935374778"/>
                    </a:ext>
                  </a:extLst>
                </a:gridCol>
                <a:gridCol w="688105">
                  <a:extLst>
                    <a:ext uri="{9D8B030D-6E8A-4147-A177-3AD203B41FA5}">
                      <a16:colId xmlns:a16="http://schemas.microsoft.com/office/drawing/2014/main" val="719633647"/>
                    </a:ext>
                  </a:extLst>
                </a:gridCol>
                <a:gridCol w="803320">
                  <a:extLst>
                    <a:ext uri="{9D8B030D-6E8A-4147-A177-3AD203B41FA5}">
                      <a16:colId xmlns:a16="http://schemas.microsoft.com/office/drawing/2014/main" val="755056812"/>
                    </a:ext>
                  </a:extLst>
                </a:gridCol>
                <a:gridCol w="583473">
                  <a:extLst>
                    <a:ext uri="{9D8B030D-6E8A-4147-A177-3AD203B41FA5}">
                      <a16:colId xmlns:a16="http://schemas.microsoft.com/office/drawing/2014/main" val="1031452437"/>
                    </a:ext>
                  </a:extLst>
                </a:gridCol>
                <a:gridCol w="745020">
                  <a:extLst>
                    <a:ext uri="{9D8B030D-6E8A-4147-A177-3AD203B41FA5}">
                      <a16:colId xmlns:a16="http://schemas.microsoft.com/office/drawing/2014/main" val="20010"/>
                    </a:ext>
                  </a:extLst>
                </a:gridCol>
                <a:gridCol w="754707">
                  <a:extLst>
                    <a:ext uri="{9D8B030D-6E8A-4147-A177-3AD203B41FA5}">
                      <a16:colId xmlns:a16="http://schemas.microsoft.com/office/drawing/2014/main" val="20011"/>
                    </a:ext>
                  </a:extLst>
                </a:gridCol>
                <a:gridCol w="1088964">
                  <a:extLst>
                    <a:ext uri="{9D8B030D-6E8A-4147-A177-3AD203B41FA5}">
                      <a16:colId xmlns:a16="http://schemas.microsoft.com/office/drawing/2014/main" val="20012"/>
                    </a:ext>
                  </a:extLst>
                </a:gridCol>
                <a:gridCol w="958476">
                  <a:extLst>
                    <a:ext uri="{9D8B030D-6E8A-4147-A177-3AD203B41FA5}">
                      <a16:colId xmlns:a16="http://schemas.microsoft.com/office/drawing/2014/main" val="3863544000"/>
                    </a:ext>
                  </a:extLst>
                </a:gridCol>
                <a:gridCol w="1097224">
                  <a:extLst>
                    <a:ext uri="{9D8B030D-6E8A-4147-A177-3AD203B41FA5}">
                      <a16:colId xmlns:a16="http://schemas.microsoft.com/office/drawing/2014/main" val="2509169248"/>
                    </a:ext>
                  </a:extLst>
                </a:gridCol>
              </a:tblGrid>
              <a:tr h="25200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MX" sz="1200" b="0" i="0" u="none" strike="noStrike" dirty="0">
                          <a:solidFill>
                            <a:srgbClr val="000000"/>
                          </a:solidFill>
                          <a:effectLst/>
                          <a:latin typeface="Corbel" panose="020B0503020204020204" pitchFamily="34" charset="0"/>
                        </a:rPr>
                        <a:t>Un grupo de profesionales externos a la universidad y seleccionados por concurso</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73%</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73%</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850390410"/>
                  </a:ext>
                </a:extLst>
              </a:tr>
              <a:tr h="283086">
                <a:tc>
                  <a:txBody>
                    <a:bodyPr/>
                    <a:lstStyle/>
                    <a:p>
                      <a:pPr algn="l" fontAlgn="ctr"/>
                      <a:r>
                        <a:rPr lang="es-MX" sz="1200" b="0" i="0" u="none" strike="noStrike">
                          <a:solidFill>
                            <a:srgbClr val="000000"/>
                          </a:solidFill>
                          <a:effectLst/>
                          <a:latin typeface="Corbel" panose="020B0503020204020204" pitchFamily="34" charset="0"/>
                        </a:rPr>
                        <a:t>Un grupo de profesionales elegidos por las propias universidades</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a:solidFill>
                            <a:srgbClr val="000000"/>
                          </a:solidFill>
                          <a:effectLst/>
                          <a:latin typeface="Corbel" panose="020B0503020204020204" pitchFamily="34" charset="0"/>
                        </a:rPr>
                        <a:t>NS/NP </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5" name="Título 10">
            <a:extLst>
              <a:ext uri="{FF2B5EF4-FFF2-40B4-BE49-F238E27FC236}">
                <a16:creationId xmlns:a16="http://schemas.microsoft.com/office/drawing/2014/main" id="{350C6786-DF9F-F4AE-47A2-7A7CD8F00735}"/>
              </a:ext>
            </a:extLst>
          </p:cNvPr>
          <p:cNvSpPr txBox="1">
            <a:spLocks/>
          </p:cNvSpPr>
          <p:nvPr/>
        </p:nvSpPr>
        <p:spPr>
          <a:xfrm>
            <a:off x="353251" y="502276"/>
            <a:ext cx="8108170" cy="514470"/>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Supervisión de las universidades – por segmentos</a:t>
            </a:r>
          </a:p>
          <a:p>
            <a:pPr algn="just"/>
            <a:endParaRPr lang="es-PE" dirty="0">
              <a:latin typeface="Corbel" panose="020B0503020204020204" pitchFamily="34" charset="0"/>
            </a:endParaRPr>
          </a:p>
          <a:p>
            <a:pPr algn="just"/>
            <a:endParaRPr lang="es-PE" dirty="0">
              <a:latin typeface="Corbel" panose="020B0503020204020204" pitchFamily="34" charset="0"/>
            </a:endParaRPr>
          </a:p>
        </p:txBody>
      </p:sp>
      <p:sp>
        <p:nvSpPr>
          <p:cNvPr id="16" name="Rectángulo 5">
            <a:extLst>
              <a:ext uri="{FF2B5EF4-FFF2-40B4-BE49-F238E27FC236}">
                <a16:creationId xmlns:a16="http://schemas.microsoft.com/office/drawing/2014/main" id="{1C74CDD2-9FDA-4F9F-AD06-A2B2FE7D53B3}"/>
              </a:ext>
            </a:extLst>
          </p:cNvPr>
          <p:cNvSpPr/>
          <p:nvPr/>
        </p:nvSpPr>
        <p:spPr>
          <a:xfrm>
            <a:off x="353251" y="1836199"/>
            <a:ext cx="10378916" cy="338554"/>
          </a:xfrm>
          <a:prstGeom prst="rect">
            <a:avLst/>
          </a:prstGeom>
        </p:spPr>
        <p:txBody>
          <a:bodyPr wrap="square">
            <a:spAutoFit/>
          </a:bodyPr>
          <a:lstStyle/>
          <a:p>
            <a:r>
              <a:rPr lang="es-MX" sz="1600" dirty="0">
                <a:latin typeface="Corbel" panose="020B0503020204020204" pitchFamily="34" charset="0"/>
              </a:rPr>
              <a:t>¿Quiénes deberían supervisar a las universidades? </a:t>
            </a:r>
            <a:r>
              <a:rPr lang="es-ES" sz="1600" dirty="0">
                <a:latin typeface="Corbel" panose="020B0503020204020204" pitchFamily="34" charset="0"/>
              </a:rPr>
              <a:t>(Pregunta asistida)</a:t>
            </a:r>
            <a:endParaRPr lang="es-PE" sz="1600" b="1" dirty="0">
              <a:latin typeface="Corbel" panose="020B0503020204020204" pitchFamily="34" charset="0"/>
            </a:endParaRPr>
          </a:p>
        </p:txBody>
      </p:sp>
      <p:sp>
        <p:nvSpPr>
          <p:cNvPr id="10" name="Rectángulo redondeado 13">
            <a:extLst>
              <a:ext uri="{FF2B5EF4-FFF2-40B4-BE49-F238E27FC236}">
                <a16:creationId xmlns:a16="http://schemas.microsoft.com/office/drawing/2014/main" id="{6F932F98-434F-C85A-6316-0F5C0B6779FF}"/>
              </a:ext>
            </a:extLst>
          </p:cNvPr>
          <p:cNvSpPr/>
          <p:nvPr/>
        </p:nvSpPr>
        <p:spPr bwMode="gray">
          <a:xfrm>
            <a:off x="516430" y="977931"/>
            <a:ext cx="8477309" cy="856157"/>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PE" sz="1400" dirty="0">
                <a:solidFill>
                  <a:schemeClr val="tx1"/>
                </a:solidFill>
                <a:latin typeface="Corbel" panose="020B0503020204020204" pitchFamily="34" charset="0"/>
              </a:rPr>
              <a:t>Quienes creen que deben ser supervisadas por profesionales externos seleccionados por concurso son principalmente hombres, personas mayores de 25 años, de NSE A/B y C. También entre quienes están mucho o algo interesados en </a:t>
            </a:r>
            <a:r>
              <a:rPr lang="es-PE" sz="1400" dirty="0" smtClean="0">
                <a:solidFill>
                  <a:schemeClr val="tx1"/>
                </a:solidFill>
                <a:latin typeface="Corbel" panose="020B0503020204020204" pitchFamily="34" charset="0"/>
              </a:rPr>
              <a:t>política.</a:t>
            </a:r>
            <a:endParaRPr lang="es-PE" sz="1400" dirty="0">
              <a:solidFill>
                <a:schemeClr val="tx1"/>
              </a:solidFill>
              <a:latin typeface="Corbel" panose="020B0503020204020204" pitchFamily="34" charset="0"/>
            </a:endParaRPr>
          </a:p>
        </p:txBody>
      </p:sp>
    </p:spTree>
    <p:extLst>
      <p:ext uri="{BB962C8B-B14F-4D97-AF65-F5344CB8AC3E}">
        <p14:creationId xmlns:p14="http://schemas.microsoft.com/office/powerpoint/2010/main" val="942467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5">
              <a:lumMod val="75000"/>
            </a:schemeClr>
          </a:solidFill>
        </p:spPr>
        <p:txBody>
          <a:bodyPr/>
          <a:lstStyle/>
          <a:p>
            <a:r>
              <a:rPr lang="es-ES" sz="4400" dirty="0">
                <a:latin typeface="Corbel" panose="020B0503020204020204" pitchFamily="34" charset="0"/>
              </a:rPr>
              <a:t>Metodología</a:t>
            </a:r>
            <a:r>
              <a:rPr lang="en-US" sz="4400" dirty="0">
                <a:latin typeface="Corbel" panose="020B0503020204020204" pitchFamily="34" charset="0"/>
              </a:rPr>
              <a:t> </a:t>
            </a:r>
            <a:r>
              <a:rPr lang="es-ES" sz="4400" dirty="0">
                <a:latin typeface="Corbel" panose="020B0503020204020204" pitchFamily="34" charset="0"/>
              </a:rPr>
              <a:t>| Ficha técnica del estudio</a:t>
            </a:r>
            <a:endParaRPr lang="en-US" sz="4400" dirty="0">
              <a:latin typeface="Corbel" panose="020B0503020204020204" pitchFamily="34" charset="0"/>
            </a:endParaRPr>
          </a:p>
        </p:txBody>
      </p:sp>
      <p:sp>
        <p:nvSpPr>
          <p:cNvPr id="3" name="Rectángulo 2"/>
          <p:cNvSpPr/>
          <p:nvPr/>
        </p:nvSpPr>
        <p:spPr bwMode="gray">
          <a:xfrm>
            <a:off x="6568746" y="6314551"/>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58800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443620" y="405406"/>
            <a:ext cx="9008534" cy="674056"/>
          </a:xfrm>
        </p:spPr>
        <p:txBody>
          <a:bodyPr/>
          <a:lstStyle/>
          <a:p>
            <a:r>
              <a:rPr lang="es-MX" sz="4000" dirty="0">
                <a:solidFill>
                  <a:srgbClr val="008442"/>
                </a:solidFill>
                <a:latin typeface="Corbel" panose="020B0503020204020204" pitchFamily="34" charset="0"/>
              </a:rPr>
              <a:t>Encuestas telefónicas</a:t>
            </a:r>
          </a:p>
        </p:txBody>
      </p:sp>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5" name="Rectángulo 4"/>
          <p:cNvSpPr/>
          <p:nvPr/>
        </p:nvSpPr>
        <p:spPr>
          <a:xfrm>
            <a:off x="443620" y="1455014"/>
            <a:ext cx="11469445" cy="4847481"/>
          </a:xfrm>
          <a:prstGeom prst="rect">
            <a:avLst/>
          </a:prstGeom>
        </p:spPr>
        <p:txBody>
          <a:bodyPr wrap="square">
            <a:spAutoFit/>
          </a:bodyPr>
          <a:lstStyle/>
          <a:p>
            <a:pPr lvl="0" algn="just">
              <a:spcBef>
                <a:spcPts val="600"/>
              </a:spcBef>
              <a:defRPr/>
            </a:pPr>
            <a:r>
              <a:rPr lang="es-ES" sz="1700" dirty="0">
                <a:solidFill>
                  <a:prstClr val="black"/>
                </a:solidFill>
                <a:latin typeface="Corbel" panose="020B0503020204020204" pitchFamily="34" charset="0"/>
              </a:rPr>
              <a:t>La metodología de encuesta telefónica que utiliza Estudios de Opinión del IEP toma como marco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una selección aleatoria de números de celular, basado en las series de numeración de los servicios de telefonía móvil que proporciona el Ministerio de Transporte y Comunicaciones (MTC).  Aquí se incluyen todos los proveedores de telefonía móvil del país y contienen el mismo número de dígitos que los números de celulares (9 dígitos), lo que permite obtener  un poco más de 89 millones de combinaciones de números telefónicos posibles. </a:t>
            </a:r>
          </a:p>
          <a:p>
            <a:pPr lvl="0" algn="just">
              <a:spcBef>
                <a:spcPts val="600"/>
              </a:spcBef>
              <a:defRPr/>
            </a:pPr>
            <a:r>
              <a:rPr lang="es-ES" sz="1700" dirty="0">
                <a:solidFill>
                  <a:prstClr val="black"/>
                </a:solidFill>
                <a:latin typeface="Corbel" panose="020B0503020204020204" pitchFamily="34" charset="0"/>
              </a:rPr>
              <a:t>Para seleccionar el marco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se emplea un Software de Muestreo Telefónico (SMUT), creado exclusivamente para el IEP, el cual permite la generación de un marco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de números de celular de forma aleatoria a partir de las cabeceras asignadas a los operadores de telefonía móvil. </a:t>
            </a:r>
          </a:p>
          <a:p>
            <a:pPr lvl="0" algn="just">
              <a:spcBef>
                <a:spcPts val="600"/>
              </a:spcBef>
              <a:defRPr/>
            </a:pPr>
            <a:r>
              <a:rPr lang="es-ES" sz="1700" dirty="0">
                <a:solidFill>
                  <a:prstClr val="black"/>
                </a:solidFill>
                <a:latin typeface="Corbel" panose="020B0503020204020204" pitchFamily="34" charset="0"/>
              </a:rPr>
              <a:t>Según datos de ERESTEL 2019 y ENAHO </a:t>
            </a:r>
            <a:r>
              <a:rPr lang="es-ES" sz="1700" dirty="0" smtClean="0">
                <a:solidFill>
                  <a:prstClr val="black"/>
                </a:solidFill>
                <a:latin typeface="Corbel" panose="020B0503020204020204" pitchFamily="34" charset="0"/>
              </a:rPr>
              <a:t>2021, </a:t>
            </a:r>
            <a:r>
              <a:rPr lang="es-ES" sz="1700" dirty="0">
                <a:solidFill>
                  <a:prstClr val="black"/>
                </a:solidFill>
                <a:latin typeface="Corbel" panose="020B0503020204020204" pitchFamily="34" charset="0"/>
              </a:rPr>
              <a:t>más del </a:t>
            </a:r>
            <a:r>
              <a:rPr lang="es-ES" sz="1700" dirty="0">
                <a:latin typeface="Corbel" panose="020B0503020204020204" pitchFamily="34" charset="0"/>
              </a:rPr>
              <a:t>94%</a:t>
            </a:r>
            <a:r>
              <a:rPr lang="es-ES" sz="1700" dirty="0">
                <a:solidFill>
                  <a:srgbClr val="FF0000"/>
                </a:solidFill>
                <a:latin typeface="Corbel" panose="020B0503020204020204" pitchFamily="34" charset="0"/>
              </a:rPr>
              <a:t> </a:t>
            </a:r>
            <a:r>
              <a:rPr lang="es-ES" sz="1700" dirty="0">
                <a:solidFill>
                  <a:prstClr val="black"/>
                </a:solidFill>
                <a:latin typeface="Corbel" panose="020B0503020204020204" pitchFamily="34" charset="0"/>
              </a:rPr>
              <a:t>de hogares posee un celular, lo cual nos reafirma en que esta alternativa de encuesta es bastante buena. </a:t>
            </a:r>
          </a:p>
          <a:p>
            <a:pPr lvl="0" algn="just">
              <a:spcBef>
                <a:spcPts val="600"/>
              </a:spcBef>
              <a:defRPr/>
            </a:pPr>
            <a:r>
              <a:rPr lang="es-ES" sz="1700" dirty="0">
                <a:solidFill>
                  <a:prstClr val="black"/>
                </a:solidFill>
                <a:latin typeface="Corbel" panose="020B0503020204020204" pitchFamily="34" charset="0"/>
              </a:rPr>
              <a:t>La diferencia con un diseño </a:t>
            </a:r>
            <a:r>
              <a:rPr lang="es-ES" sz="1700" dirty="0" err="1">
                <a:solidFill>
                  <a:prstClr val="black"/>
                </a:solidFill>
                <a:latin typeface="Corbel" panose="020B0503020204020204" pitchFamily="34" charset="0"/>
              </a:rPr>
              <a:t>muestral</a:t>
            </a:r>
            <a:r>
              <a:rPr lang="es-ES" sz="1700" dirty="0">
                <a:solidFill>
                  <a:prstClr val="black"/>
                </a:solidFill>
                <a:latin typeface="Corbel" panose="020B0503020204020204" pitchFamily="34" charset="0"/>
              </a:rPr>
              <a:t> para una encuesta presencial es que en la encuesta presencial el muestreo es </a:t>
            </a:r>
            <a:r>
              <a:rPr lang="es-ES" sz="1700" dirty="0" err="1">
                <a:solidFill>
                  <a:prstClr val="black"/>
                </a:solidFill>
                <a:latin typeface="Corbel" panose="020B0503020204020204" pitchFamily="34" charset="0"/>
              </a:rPr>
              <a:t>polietápico</a:t>
            </a:r>
            <a:r>
              <a:rPr lang="es-ES" sz="1700" dirty="0">
                <a:solidFill>
                  <a:prstClr val="black"/>
                </a:solidFill>
                <a:latin typeface="Corbel" panose="020B0503020204020204" pitchFamily="34" charset="0"/>
              </a:rPr>
              <a:t> con selección de cuotas en la última etapa. En una encuesta telefónica el muestreo solo tiene una etapa, aleatoria. En la práctica, tanto en encuestas presenciales como telefónicas se hace un ejercicio de ponderación para corregir posibles sesgos, la ponderación debe ser mínima. </a:t>
            </a:r>
            <a:endParaRPr lang="es-PE" sz="1700" dirty="0">
              <a:solidFill>
                <a:prstClr val="black"/>
              </a:solidFill>
              <a:latin typeface="Corbel" panose="020B0503020204020204" pitchFamily="34" charset="0"/>
            </a:endParaRPr>
          </a:p>
          <a:p>
            <a:pPr lvl="0" algn="just">
              <a:spcBef>
                <a:spcPts val="600"/>
              </a:spcBef>
              <a:defRPr/>
            </a:pPr>
            <a:r>
              <a:rPr lang="es-ES" sz="1700" dirty="0">
                <a:solidFill>
                  <a:prstClr val="black"/>
                </a:solidFill>
                <a:latin typeface="Corbel" panose="020B0503020204020204" pitchFamily="34" charset="0"/>
              </a:rPr>
              <a:t>Una de las principales ventajas de la encuesta telefónica es su mayor cobertura y dispersión, que por temas de costo no se puede lograr con una encuesta presencial. La desventaja es que la encuesta telefónica no permite usar ayudas visuales (tarjetas, por ejemplo) y no debería durar más de 15 a 20 minutos para no cansar a la persona encuestada. </a:t>
            </a:r>
            <a:endParaRPr lang="es-PE" sz="1700" dirty="0">
              <a:solidFill>
                <a:prstClr val="black"/>
              </a:solidFill>
              <a:latin typeface="Corbel" panose="020B0503020204020204" pitchFamily="34" charset="0"/>
            </a:endParaRPr>
          </a:p>
        </p:txBody>
      </p:sp>
    </p:spTree>
    <p:extLst>
      <p:ext uri="{BB962C8B-B14F-4D97-AF65-F5344CB8AC3E}">
        <p14:creationId xmlns:p14="http://schemas.microsoft.com/office/powerpoint/2010/main" val="17028012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621798" y="1133243"/>
            <a:ext cx="3393274" cy="3450589"/>
          </a:xfrm>
        </p:spPr>
        <p:txBody>
          <a:bodyPr/>
          <a:lstStyle/>
          <a:p>
            <a:r>
              <a:rPr lang="es-MX" sz="3600" dirty="0">
                <a:solidFill>
                  <a:srgbClr val="008442"/>
                </a:solidFill>
                <a:latin typeface="Corbel" panose="020B0503020204020204" pitchFamily="34" charset="0"/>
              </a:rPr>
              <a:t>Distribución de la muestra de la encuesta de </a:t>
            </a:r>
            <a:r>
              <a:rPr lang="es-MX" sz="3600" dirty="0" smtClean="0">
                <a:solidFill>
                  <a:srgbClr val="008442"/>
                </a:solidFill>
                <a:latin typeface="Corbel" panose="020B0503020204020204" pitchFamily="34" charset="0"/>
              </a:rPr>
              <a:t>mayo </a:t>
            </a:r>
            <a:r>
              <a:rPr lang="es-MX" sz="3600" dirty="0">
                <a:solidFill>
                  <a:srgbClr val="008442"/>
                </a:solidFill>
                <a:latin typeface="Corbel" panose="020B0503020204020204" pitchFamily="34" charset="0"/>
              </a:rPr>
              <a:t>de 2022</a:t>
            </a:r>
            <a:br>
              <a:rPr lang="es-MX" sz="3600" dirty="0">
                <a:solidFill>
                  <a:srgbClr val="008442"/>
                </a:solidFill>
                <a:latin typeface="Corbel" panose="020B0503020204020204" pitchFamily="34" charset="0"/>
              </a:rPr>
            </a:br>
            <a:r>
              <a:rPr lang="es-MX" sz="3600" dirty="0">
                <a:solidFill>
                  <a:srgbClr val="008442"/>
                </a:solidFill>
                <a:latin typeface="Corbel" panose="020B0503020204020204" pitchFamily="34" charset="0"/>
              </a:rPr>
              <a:t/>
            </a:r>
            <a:br>
              <a:rPr lang="es-MX" sz="3600" dirty="0">
                <a:solidFill>
                  <a:srgbClr val="008442"/>
                </a:solidFill>
                <a:latin typeface="Corbel" panose="020B0503020204020204" pitchFamily="34" charset="0"/>
              </a:rPr>
            </a:br>
            <a:endParaRPr lang="es-MX" sz="3600" dirty="0">
              <a:solidFill>
                <a:srgbClr val="008442"/>
              </a:solidFill>
              <a:latin typeface="Corbel" panose="020B0503020204020204" pitchFamily="34" charset="0"/>
            </a:endParaRPr>
          </a:p>
        </p:txBody>
      </p:sp>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4" name="CuadroTexto 3"/>
          <p:cNvSpPr txBox="1"/>
          <p:nvPr/>
        </p:nvSpPr>
        <p:spPr bwMode="gray">
          <a:xfrm>
            <a:off x="8694057" y="3360420"/>
            <a:ext cx="3066143" cy="1223412"/>
          </a:xfrm>
          <a:prstGeom prst="rect">
            <a:avLst/>
          </a:prstGeom>
          <a:solidFill>
            <a:schemeClr val="accent4">
              <a:lumMod val="20000"/>
              <a:lumOff val="80000"/>
            </a:schemeClr>
          </a:solidFill>
        </p:spPr>
        <p:txBody>
          <a:bodyPr wrap="square" lIns="0" tIns="0" rIns="0" bIns="0" rtlCol="0">
            <a:spAutoFit/>
          </a:bodyPr>
          <a:lstStyle/>
          <a:p>
            <a:pPr>
              <a:spcBef>
                <a:spcPts val="300"/>
              </a:spcBef>
            </a:pPr>
            <a:r>
              <a:rPr lang="es-MX" b="1" dirty="0" smtClean="0">
                <a:solidFill>
                  <a:schemeClr val="accent5">
                    <a:lumMod val="75000"/>
                  </a:schemeClr>
                </a:solidFill>
                <a:latin typeface="Corbel" panose="020B0503020204020204" pitchFamily="34" charset="0"/>
                <a:cs typeface="Arial" pitchFamily="34" charset="0"/>
              </a:rPr>
              <a:t>1201</a:t>
            </a:r>
            <a:r>
              <a:rPr lang="es-MX" dirty="0" smtClean="0">
                <a:latin typeface="Corbel" panose="020B0503020204020204" pitchFamily="34" charset="0"/>
                <a:cs typeface="Arial" pitchFamily="34" charset="0"/>
              </a:rPr>
              <a:t> personas </a:t>
            </a:r>
            <a:r>
              <a:rPr lang="es-MX" dirty="0">
                <a:latin typeface="Corbel" panose="020B0503020204020204" pitchFamily="34" charset="0"/>
                <a:cs typeface="Arial" pitchFamily="34" charset="0"/>
              </a:rPr>
              <a:t>entrevistadas en:</a:t>
            </a:r>
          </a:p>
          <a:p>
            <a:pPr>
              <a:spcBef>
                <a:spcPts val="300"/>
              </a:spcBef>
            </a:pPr>
            <a:r>
              <a:rPr lang="es-MX" b="1" dirty="0">
                <a:solidFill>
                  <a:schemeClr val="accent5">
                    <a:lumMod val="75000"/>
                  </a:schemeClr>
                </a:solidFill>
                <a:latin typeface="Corbel" panose="020B0503020204020204" pitchFamily="34" charset="0"/>
                <a:cs typeface="Arial" pitchFamily="34" charset="0"/>
              </a:rPr>
              <a:t>24</a:t>
            </a:r>
            <a:r>
              <a:rPr lang="es-MX" dirty="0">
                <a:latin typeface="Corbel" panose="020B0503020204020204" pitchFamily="34" charset="0"/>
                <a:cs typeface="Arial" pitchFamily="34" charset="0"/>
              </a:rPr>
              <a:t> departamentos</a:t>
            </a:r>
          </a:p>
          <a:p>
            <a:pPr>
              <a:spcBef>
                <a:spcPts val="300"/>
              </a:spcBef>
            </a:pPr>
            <a:r>
              <a:rPr lang="es-MX" b="1" dirty="0" smtClean="0">
                <a:solidFill>
                  <a:schemeClr val="accent5">
                    <a:lumMod val="75000"/>
                  </a:schemeClr>
                </a:solidFill>
                <a:latin typeface="Corbel" panose="020B0503020204020204" pitchFamily="34" charset="0"/>
                <a:cs typeface="Arial" pitchFamily="34" charset="0"/>
              </a:rPr>
              <a:t>143</a:t>
            </a:r>
            <a:r>
              <a:rPr lang="es-MX" dirty="0" smtClean="0">
                <a:latin typeface="Corbel" panose="020B0503020204020204" pitchFamily="34" charset="0"/>
                <a:cs typeface="Arial" pitchFamily="34" charset="0"/>
              </a:rPr>
              <a:t> </a:t>
            </a:r>
            <a:r>
              <a:rPr lang="es-MX" dirty="0">
                <a:latin typeface="Corbel" panose="020B0503020204020204" pitchFamily="34" charset="0"/>
                <a:cs typeface="Arial" pitchFamily="34" charset="0"/>
              </a:rPr>
              <a:t>provincias</a:t>
            </a:r>
          </a:p>
          <a:p>
            <a:pPr>
              <a:spcBef>
                <a:spcPts val="300"/>
              </a:spcBef>
            </a:pPr>
            <a:r>
              <a:rPr lang="es-MX" b="1" dirty="0" smtClean="0">
                <a:solidFill>
                  <a:schemeClr val="accent5">
                    <a:lumMod val="75000"/>
                  </a:schemeClr>
                </a:solidFill>
                <a:latin typeface="Corbel" panose="020B0503020204020204" pitchFamily="34" charset="0"/>
                <a:cs typeface="Arial" pitchFamily="34" charset="0"/>
              </a:rPr>
              <a:t>410</a:t>
            </a:r>
            <a:r>
              <a:rPr lang="es-MX" dirty="0" smtClean="0">
                <a:latin typeface="Corbel" panose="020B0503020204020204" pitchFamily="34" charset="0"/>
                <a:cs typeface="Arial" pitchFamily="34" charset="0"/>
              </a:rPr>
              <a:t> </a:t>
            </a:r>
            <a:r>
              <a:rPr lang="es-MX" dirty="0">
                <a:latin typeface="Corbel" panose="020B0503020204020204" pitchFamily="34" charset="0"/>
                <a:cs typeface="Arial" pitchFamily="34" charset="0"/>
              </a:rPr>
              <a:t>distritos</a:t>
            </a:r>
            <a:endParaRPr lang="es-PE" dirty="0" err="1">
              <a:latin typeface="Corbel" panose="020B0503020204020204" pitchFamily="34" charset="0"/>
              <a:cs typeface="Arial" pitchFamily="34" charset="0"/>
            </a:endParaRPr>
          </a:p>
        </p:txBody>
      </p:sp>
      <p:pic>
        <p:nvPicPr>
          <p:cNvPr id="6" name="Imagen 5"/>
          <p:cNvPicPr>
            <a:picLocks noChangeAspect="1"/>
          </p:cNvPicPr>
          <p:nvPr/>
        </p:nvPicPr>
        <p:blipFill>
          <a:blip r:embed="rId2"/>
          <a:stretch>
            <a:fillRect/>
          </a:stretch>
        </p:blipFill>
        <p:spPr>
          <a:xfrm>
            <a:off x="4056016" y="617979"/>
            <a:ext cx="4323710" cy="5892889"/>
          </a:xfrm>
          <a:prstGeom prst="rect">
            <a:avLst/>
          </a:prstGeom>
        </p:spPr>
      </p:pic>
    </p:spTree>
    <p:extLst>
      <p:ext uri="{BB962C8B-B14F-4D97-AF65-F5344CB8AC3E}">
        <p14:creationId xmlns:p14="http://schemas.microsoft.com/office/powerpoint/2010/main" val="2387480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6214820" y="1286359"/>
            <a:ext cx="5475156" cy="5115040"/>
          </a:xfrm>
        </p:spPr>
        <p:txBody>
          <a:bodyPr/>
          <a:lstStyle/>
          <a:p>
            <a:pPr marL="360000">
              <a:spcBef>
                <a:spcPts val="1200"/>
              </a:spcBef>
              <a:spcAft>
                <a:spcPts val="600"/>
              </a:spcAft>
            </a:pPr>
            <a:r>
              <a:rPr lang="es-MX" sz="1600" dirty="0">
                <a:solidFill>
                  <a:schemeClr val="tx1"/>
                </a:solidFill>
                <a:latin typeface="Corbel" panose="020B0503020204020204" pitchFamily="34" charset="0"/>
              </a:rPr>
              <a:t>En las encuestas del IEP, la agrupación del territorio nacional en </a:t>
            </a:r>
            <a:r>
              <a:rPr lang="es-MX" sz="1600" dirty="0" err="1">
                <a:solidFill>
                  <a:schemeClr val="tx1"/>
                </a:solidFill>
                <a:latin typeface="Corbel" panose="020B0503020204020204" pitchFamily="34" charset="0"/>
              </a:rPr>
              <a:t>macrozonas</a:t>
            </a:r>
            <a:r>
              <a:rPr lang="es-MX" sz="1600" dirty="0">
                <a:solidFill>
                  <a:schemeClr val="tx1"/>
                </a:solidFill>
                <a:latin typeface="Corbel" panose="020B0503020204020204" pitchFamily="34" charset="0"/>
              </a:rPr>
              <a:t> se hace a partir de las </a:t>
            </a:r>
            <a:r>
              <a:rPr lang="es-MX" sz="1600" b="1" u="sng" dirty="0">
                <a:solidFill>
                  <a:schemeClr val="tx1"/>
                </a:solidFill>
                <a:latin typeface="Corbel" panose="020B0503020204020204" pitchFamily="34" charset="0"/>
              </a:rPr>
              <a:t>provincias</a:t>
            </a:r>
            <a:r>
              <a:rPr lang="es-MX" sz="1600" dirty="0">
                <a:solidFill>
                  <a:schemeClr val="tx1"/>
                </a:solidFill>
                <a:latin typeface="Corbel" panose="020B0503020204020204" pitchFamily="34" charset="0"/>
              </a:rPr>
              <a:t>. Por ejemplo, hay provincias que pueden pertenecer a un departamento de centro o sur pero que por clasificación provincial son consideradas dentro de la </a:t>
            </a:r>
            <a:r>
              <a:rPr lang="es-MX" sz="1600" dirty="0" err="1">
                <a:solidFill>
                  <a:schemeClr val="tx1"/>
                </a:solidFill>
                <a:latin typeface="Corbel" panose="020B0503020204020204" pitchFamily="34" charset="0"/>
              </a:rPr>
              <a:t>macrozona</a:t>
            </a:r>
            <a:r>
              <a:rPr lang="es-MX" sz="1600" dirty="0">
                <a:solidFill>
                  <a:schemeClr val="tx1"/>
                </a:solidFill>
                <a:latin typeface="Corbel" panose="020B0503020204020204" pitchFamily="34" charset="0"/>
              </a:rPr>
              <a:t> </a:t>
            </a:r>
            <a:r>
              <a:rPr lang="es-MX" sz="1600" dirty="0" smtClean="0">
                <a:solidFill>
                  <a:schemeClr val="tx1"/>
                </a:solidFill>
                <a:latin typeface="Corbel" panose="020B0503020204020204" pitchFamily="34" charset="0"/>
              </a:rPr>
              <a:t>selva, como </a:t>
            </a:r>
            <a:r>
              <a:rPr lang="es-MX" sz="1600" dirty="0">
                <a:solidFill>
                  <a:schemeClr val="tx1"/>
                </a:solidFill>
                <a:latin typeface="Corbel" panose="020B0503020204020204" pitchFamily="34" charset="0"/>
              </a:rPr>
              <a:t>La Convención en Cusco</a:t>
            </a:r>
            <a:r>
              <a:rPr lang="es-MX" sz="1600" dirty="0" smtClean="0">
                <a:solidFill>
                  <a:schemeClr val="tx1"/>
                </a:solidFill>
                <a:latin typeface="Corbel" panose="020B0503020204020204" pitchFamily="34" charset="0"/>
              </a:rPr>
              <a:t>.</a:t>
            </a:r>
            <a:br>
              <a:rPr lang="es-MX" sz="1600" dirty="0" smtClean="0">
                <a:solidFill>
                  <a:schemeClr val="tx1"/>
                </a:solidFill>
                <a:latin typeface="Corbel" panose="020B0503020204020204" pitchFamily="34" charset="0"/>
              </a:rPr>
            </a:br>
            <a:r>
              <a:rPr lang="es-MX" sz="1600" dirty="0">
                <a:solidFill>
                  <a:schemeClr val="tx1"/>
                </a:solidFill>
                <a:latin typeface="Corbel" panose="020B0503020204020204" pitchFamily="34" charset="0"/>
              </a:rPr>
              <a:t/>
            </a:r>
            <a:br>
              <a:rPr lang="es-MX" sz="1600" dirty="0">
                <a:solidFill>
                  <a:schemeClr val="tx1"/>
                </a:solidFill>
                <a:latin typeface="Corbel" panose="020B0503020204020204" pitchFamily="34" charset="0"/>
              </a:rPr>
            </a:br>
            <a:r>
              <a:rPr lang="es-MX" sz="1600" dirty="0">
                <a:solidFill>
                  <a:schemeClr val="tx1"/>
                </a:solidFill>
                <a:latin typeface="Corbel" panose="020B0503020204020204" pitchFamily="34" charset="0"/>
              </a:rPr>
              <a:t>A continuación se muestra el porcentaje de población electoral que tiene cada una de las </a:t>
            </a:r>
            <a:r>
              <a:rPr lang="es-MX" sz="1600" dirty="0" err="1">
                <a:solidFill>
                  <a:schemeClr val="tx1"/>
                </a:solidFill>
                <a:latin typeface="Corbel" panose="020B0503020204020204" pitchFamily="34" charset="0"/>
              </a:rPr>
              <a:t>macrozonas</a:t>
            </a:r>
            <a:r>
              <a:rPr lang="es-MX" sz="1600" dirty="0">
                <a:solidFill>
                  <a:schemeClr val="tx1"/>
                </a:solidFill>
                <a:latin typeface="Corbel" panose="020B0503020204020204" pitchFamily="34" charset="0"/>
              </a:rPr>
              <a:t> presentadas.</a:t>
            </a:r>
            <a:r>
              <a:rPr lang="es-MX" sz="1800" dirty="0">
                <a:solidFill>
                  <a:schemeClr val="tx1"/>
                </a:solidFill>
                <a:latin typeface="Corbel" panose="020B0503020204020204" pitchFamily="34" charset="0"/>
              </a:rPr>
              <a:t/>
            </a:r>
            <a:br>
              <a:rPr lang="es-MX" sz="1800" dirty="0">
                <a:solidFill>
                  <a:schemeClr val="tx1"/>
                </a:solidFill>
                <a:latin typeface="Corbel" panose="020B0503020204020204" pitchFamily="34" charset="0"/>
              </a:rPr>
            </a:br>
            <a:r>
              <a:rPr lang="es-MX" sz="1800" dirty="0">
                <a:solidFill>
                  <a:schemeClr val="tx1"/>
                </a:solidFill>
                <a:latin typeface="Corbel" panose="020B0503020204020204" pitchFamily="34" charset="0"/>
              </a:rPr>
              <a:t/>
            </a:r>
            <a:br>
              <a:rPr lang="es-MX" sz="18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2000" dirty="0">
                <a:solidFill>
                  <a:schemeClr val="tx1"/>
                </a:solidFill>
                <a:latin typeface="Corbel" panose="020B0503020204020204" pitchFamily="34" charset="0"/>
              </a:rPr>
              <a:t/>
            </a:r>
            <a:br>
              <a:rPr lang="es-MX" sz="2000" dirty="0">
                <a:solidFill>
                  <a:schemeClr val="tx1"/>
                </a:solidFill>
                <a:latin typeface="Corbel" panose="020B0503020204020204" pitchFamily="34" charset="0"/>
              </a:rPr>
            </a:br>
            <a:r>
              <a:rPr lang="es-MX" sz="1000" dirty="0">
                <a:solidFill>
                  <a:schemeClr val="tx1"/>
                </a:solidFill>
                <a:latin typeface="Corbel" panose="020B0503020204020204" pitchFamily="34" charset="0"/>
              </a:rPr>
              <a:t/>
            </a:r>
            <a:br>
              <a:rPr lang="es-MX" sz="1000" dirty="0">
                <a:solidFill>
                  <a:schemeClr val="tx1"/>
                </a:solidFill>
                <a:latin typeface="Corbel" panose="020B0503020204020204" pitchFamily="34" charset="0"/>
              </a:rPr>
            </a:br>
            <a:endParaRPr lang="es-MX" sz="1000" dirty="0">
              <a:solidFill>
                <a:srgbClr val="008442"/>
              </a:solidFill>
              <a:latin typeface="Corbel" panose="020B0503020204020204" pitchFamily="34" charset="0"/>
            </a:endParaRPr>
          </a:p>
        </p:txBody>
      </p:sp>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4" name="CuadroTexto 3"/>
          <p:cNvSpPr txBox="1"/>
          <p:nvPr/>
        </p:nvSpPr>
        <p:spPr bwMode="gray">
          <a:xfrm>
            <a:off x="242046" y="206188"/>
            <a:ext cx="2519083"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es-MX" sz="3600" b="0" i="0" u="none" strike="noStrike" kern="1200" cap="none" spc="0" normalizeH="0" baseline="0" noProof="0" dirty="0" err="1">
                <a:ln>
                  <a:noFill/>
                </a:ln>
                <a:solidFill>
                  <a:srgbClr val="008442"/>
                </a:solidFill>
                <a:effectLst/>
                <a:uLnTx/>
                <a:uFillTx/>
                <a:latin typeface="Corbel" panose="020B0503020204020204" pitchFamily="34" charset="0"/>
                <a:ea typeface="+mn-ea"/>
                <a:cs typeface="+mn-cs"/>
              </a:rPr>
              <a:t>Macrozonas</a:t>
            </a:r>
            <a:endParaRPr kumimoji="0" lang="es-PE" sz="36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endParaRPr>
          </a:p>
        </p:txBody>
      </p:sp>
      <p:pic>
        <p:nvPicPr>
          <p:cNvPr id="7" name="Picture 2" descr="8fd89eeb-04a0-429f-ba41-ace053e51b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90" y="860156"/>
            <a:ext cx="5741707" cy="591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a 5"/>
          <p:cNvGraphicFramePr>
            <a:graphicFrameLocks noGrp="1"/>
          </p:cNvGraphicFramePr>
          <p:nvPr/>
        </p:nvGraphicFramePr>
        <p:xfrm>
          <a:off x="7244584" y="3880185"/>
          <a:ext cx="4069179" cy="1680810"/>
        </p:xfrm>
        <a:graphic>
          <a:graphicData uri="http://schemas.openxmlformats.org/drawingml/2006/table">
            <a:tbl>
              <a:tblPr firstRow="1" bandRow="1">
                <a:tableStyleId>{21E4AEA4-8DFA-4A89-87EB-49C32662AFE0}</a:tableStyleId>
              </a:tblPr>
              <a:tblGrid>
                <a:gridCol w="1356393">
                  <a:extLst>
                    <a:ext uri="{9D8B030D-6E8A-4147-A177-3AD203B41FA5}">
                      <a16:colId xmlns:a16="http://schemas.microsoft.com/office/drawing/2014/main" val="3081067454"/>
                    </a:ext>
                  </a:extLst>
                </a:gridCol>
                <a:gridCol w="1678403">
                  <a:extLst>
                    <a:ext uri="{9D8B030D-6E8A-4147-A177-3AD203B41FA5}">
                      <a16:colId xmlns:a16="http://schemas.microsoft.com/office/drawing/2014/main" val="1604249148"/>
                    </a:ext>
                  </a:extLst>
                </a:gridCol>
                <a:gridCol w="1034383">
                  <a:extLst>
                    <a:ext uri="{9D8B030D-6E8A-4147-A177-3AD203B41FA5}">
                      <a16:colId xmlns:a16="http://schemas.microsoft.com/office/drawing/2014/main" val="3282530109"/>
                    </a:ext>
                  </a:extLst>
                </a:gridCol>
              </a:tblGrid>
              <a:tr h="216000">
                <a:tc>
                  <a:txBody>
                    <a:bodyPr/>
                    <a:lstStyle/>
                    <a:p>
                      <a:pPr algn="ctr">
                        <a:spcAft>
                          <a:spcPts val="0"/>
                        </a:spcAft>
                      </a:pPr>
                      <a:r>
                        <a:rPr lang="es-PE" sz="1200" dirty="0" err="1">
                          <a:effectLst/>
                          <a:latin typeface="Corbel" panose="020B0503020204020204" pitchFamily="34" charset="0"/>
                        </a:rPr>
                        <a:t>Macrozona</a:t>
                      </a:r>
                      <a:endParaRPr lang="es-PE" sz="1200" dirty="0">
                        <a:effectLst/>
                        <a:latin typeface="Corbel" panose="020B0503020204020204" pitchFamily="34" charset="0"/>
                        <a:ea typeface="Calibri" panose="020F0502020204030204" pitchFamily="34" charset="0"/>
                      </a:endParaRPr>
                    </a:p>
                  </a:txBody>
                  <a:tcPr marL="9525" marR="9525" marT="9525" marB="9525" anchor="ctr">
                    <a:solidFill>
                      <a:schemeClr val="accent4">
                        <a:lumMod val="75000"/>
                      </a:schemeClr>
                    </a:solidFill>
                  </a:tcPr>
                </a:tc>
                <a:tc>
                  <a:txBody>
                    <a:bodyPr/>
                    <a:lstStyle/>
                    <a:p>
                      <a:pPr algn="ctr">
                        <a:spcAft>
                          <a:spcPts val="0"/>
                        </a:spcAft>
                      </a:pPr>
                      <a:r>
                        <a:rPr lang="es-PE" sz="1200" dirty="0">
                          <a:effectLst/>
                          <a:latin typeface="Corbel" panose="020B0503020204020204" pitchFamily="34" charset="0"/>
                        </a:rPr>
                        <a:t>Población electoral  </a:t>
                      </a:r>
                    </a:p>
                    <a:p>
                      <a:pPr algn="ctr">
                        <a:spcAft>
                          <a:spcPts val="0"/>
                        </a:spcAft>
                      </a:pPr>
                      <a:r>
                        <a:rPr lang="es-PE" sz="1200" dirty="0">
                          <a:effectLst/>
                          <a:latin typeface="Corbel" panose="020B0503020204020204" pitchFamily="34" charset="0"/>
                        </a:rPr>
                        <a:t>(18 años</a:t>
                      </a:r>
                      <a:r>
                        <a:rPr lang="es-PE" sz="1200" baseline="0" dirty="0">
                          <a:effectLst/>
                          <a:latin typeface="Corbel" panose="020B0503020204020204" pitchFamily="34" charset="0"/>
                        </a:rPr>
                        <a:t> a más, con DNI)</a:t>
                      </a:r>
                      <a:endParaRPr lang="es-PE" sz="1200" dirty="0">
                        <a:effectLst/>
                        <a:latin typeface="Corbel" panose="020B0503020204020204" pitchFamily="34" charset="0"/>
                        <a:ea typeface="Calibri" panose="020F0502020204030204" pitchFamily="34" charset="0"/>
                      </a:endParaRPr>
                    </a:p>
                  </a:txBody>
                  <a:tcPr marL="9525" marR="9525" marT="9525" marB="9525" anchor="ctr">
                    <a:solidFill>
                      <a:schemeClr val="accent4">
                        <a:lumMod val="75000"/>
                      </a:schemeClr>
                    </a:solidFill>
                  </a:tcPr>
                </a:tc>
                <a:tc>
                  <a:txBody>
                    <a:bodyPr/>
                    <a:lstStyle/>
                    <a:p>
                      <a:pPr algn="ctr">
                        <a:spcAft>
                          <a:spcPts val="0"/>
                        </a:spcAft>
                      </a:pPr>
                      <a:r>
                        <a:rPr lang="es-MX" sz="1200" dirty="0">
                          <a:effectLst/>
                          <a:latin typeface="Corbel" panose="020B0503020204020204" pitchFamily="34" charset="0"/>
                          <a:ea typeface="+mn-ea"/>
                        </a:rPr>
                        <a:t>Porcentaje</a:t>
                      </a:r>
                      <a:endParaRPr lang="es-PE" sz="1200" dirty="0">
                        <a:effectLst/>
                        <a:latin typeface="Corbel" panose="020B0503020204020204" pitchFamily="34" charset="0"/>
                        <a:ea typeface="Calibri" panose="020F0502020204030204" pitchFamily="34" charset="0"/>
                      </a:endParaRPr>
                    </a:p>
                  </a:txBody>
                  <a:tcPr marL="9525" marR="9525" marT="9525" marB="9525" anchor="ctr">
                    <a:solidFill>
                      <a:schemeClr val="accent4">
                        <a:lumMod val="75000"/>
                      </a:schemeClr>
                    </a:solidFill>
                  </a:tcPr>
                </a:tc>
                <a:extLst>
                  <a:ext uri="{0D108BD9-81ED-4DB2-BD59-A6C34878D82A}">
                    <a16:rowId xmlns:a16="http://schemas.microsoft.com/office/drawing/2014/main" val="2636019552"/>
                  </a:ext>
                </a:extLst>
              </a:tr>
              <a:tr h="216000">
                <a:tc>
                  <a:txBody>
                    <a:bodyPr/>
                    <a:lstStyle/>
                    <a:p>
                      <a:pPr algn="l">
                        <a:spcAft>
                          <a:spcPts val="0"/>
                        </a:spcAft>
                      </a:pPr>
                      <a:r>
                        <a:rPr lang="es-PE" sz="1200" dirty="0">
                          <a:effectLst/>
                          <a:latin typeface="Corbel" panose="020B0503020204020204" pitchFamily="34" charset="0"/>
                        </a:rPr>
                        <a:t>Lima Metropolitana</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8383077</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34.5%</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377102091"/>
                  </a:ext>
                </a:extLst>
              </a:tr>
              <a:tr h="216000">
                <a:tc>
                  <a:txBody>
                    <a:bodyPr/>
                    <a:lstStyle/>
                    <a:p>
                      <a:pPr algn="l">
                        <a:spcAft>
                          <a:spcPts val="0"/>
                        </a:spcAft>
                      </a:pPr>
                      <a:r>
                        <a:rPr lang="es-PE" sz="1200" dirty="0">
                          <a:effectLst/>
                          <a:latin typeface="Corbel" panose="020B0503020204020204" pitchFamily="34" charset="0"/>
                        </a:rPr>
                        <a:t>Norte</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5774594</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23.8%</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711443594"/>
                  </a:ext>
                </a:extLst>
              </a:tr>
              <a:tr h="216000">
                <a:tc>
                  <a:txBody>
                    <a:bodyPr/>
                    <a:lstStyle/>
                    <a:p>
                      <a:pPr algn="l">
                        <a:spcAft>
                          <a:spcPts val="0"/>
                        </a:spcAft>
                      </a:pPr>
                      <a:r>
                        <a:rPr lang="es-PE" sz="1200" dirty="0">
                          <a:effectLst/>
                          <a:latin typeface="Corbel" panose="020B0503020204020204" pitchFamily="34" charset="0"/>
                        </a:rPr>
                        <a:t>Sur</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solidFill>
                            <a:schemeClr val="tx1"/>
                          </a:solidFill>
                          <a:effectLst/>
                          <a:latin typeface="Corbel" panose="020B0503020204020204" pitchFamily="34" charset="0"/>
                          <a:ea typeface="Calibri" panose="020F0502020204030204" pitchFamily="34" charset="0"/>
                        </a:rPr>
                        <a:t>4812789</a:t>
                      </a: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19.8%</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1017303115"/>
                  </a:ext>
                </a:extLst>
              </a:tr>
              <a:tr h="216000">
                <a:tc>
                  <a:txBody>
                    <a:bodyPr/>
                    <a:lstStyle/>
                    <a:p>
                      <a:pPr algn="l">
                        <a:spcAft>
                          <a:spcPts val="0"/>
                        </a:spcAft>
                      </a:pPr>
                      <a:r>
                        <a:rPr lang="es-PE" sz="1200" dirty="0">
                          <a:effectLst/>
                          <a:latin typeface="Corbel" panose="020B0503020204020204" pitchFamily="34" charset="0"/>
                        </a:rPr>
                        <a:t>Selva</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2961010</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12.2%</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968356458"/>
                  </a:ext>
                </a:extLst>
              </a:tr>
              <a:tr h="216000">
                <a:tc>
                  <a:txBody>
                    <a:bodyPr/>
                    <a:lstStyle/>
                    <a:p>
                      <a:pPr algn="l">
                        <a:spcAft>
                          <a:spcPts val="0"/>
                        </a:spcAft>
                      </a:pPr>
                      <a:r>
                        <a:rPr lang="es-PE" sz="1200" dirty="0">
                          <a:effectLst/>
                          <a:latin typeface="Corbel" panose="020B0503020204020204" pitchFamily="34" charset="0"/>
                        </a:rPr>
                        <a:t>Centro</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2359451</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9.7%</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2044550633"/>
                  </a:ext>
                </a:extLst>
              </a:tr>
              <a:tr h="216000">
                <a:tc>
                  <a:txBody>
                    <a:bodyPr/>
                    <a:lstStyle/>
                    <a:p>
                      <a:pPr algn="l">
                        <a:spcAft>
                          <a:spcPts val="0"/>
                        </a:spcAft>
                      </a:pPr>
                      <a:r>
                        <a:rPr lang="es-PE" sz="1200" dirty="0">
                          <a:effectLst/>
                          <a:latin typeface="Corbel" panose="020B0503020204020204" pitchFamily="34" charset="0"/>
                        </a:rPr>
                        <a:t>Total </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24290921</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tc>
                  <a:txBody>
                    <a:bodyPr/>
                    <a:lstStyle/>
                    <a:p>
                      <a:pPr algn="ctr">
                        <a:spcAft>
                          <a:spcPts val="0"/>
                        </a:spcAft>
                      </a:pPr>
                      <a:r>
                        <a:rPr lang="es-PE" sz="1200" dirty="0">
                          <a:effectLst/>
                          <a:latin typeface="Corbel" panose="020B0503020204020204" pitchFamily="34" charset="0"/>
                        </a:rPr>
                        <a:t>100%</a:t>
                      </a:r>
                      <a:endParaRPr lang="es-PE" sz="1200" dirty="0">
                        <a:solidFill>
                          <a:schemeClr val="tx1"/>
                        </a:solidFill>
                        <a:effectLst/>
                        <a:latin typeface="Corbel" panose="020B0503020204020204" pitchFamily="34" charset="0"/>
                        <a:ea typeface="Calibri" panose="020F0502020204030204" pitchFamily="34" charset="0"/>
                      </a:endParaRPr>
                    </a:p>
                  </a:txBody>
                  <a:tcPr marL="9525" marR="9525" marT="9525" marB="9525" anchor="ctr">
                    <a:solidFill>
                      <a:schemeClr val="accent4">
                        <a:lumMod val="20000"/>
                        <a:lumOff val="80000"/>
                      </a:schemeClr>
                    </a:solidFill>
                  </a:tcPr>
                </a:tc>
                <a:extLst>
                  <a:ext uri="{0D108BD9-81ED-4DB2-BD59-A6C34878D82A}">
                    <a16:rowId xmlns:a16="http://schemas.microsoft.com/office/drawing/2014/main" val="2431813890"/>
                  </a:ext>
                </a:extLst>
              </a:tr>
            </a:tbl>
          </a:graphicData>
        </a:graphic>
      </p:graphicFrame>
      <p:sp>
        <p:nvSpPr>
          <p:cNvPr id="8" name="CuadroTexto 7"/>
          <p:cNvSpPr txBox="1"/>
          <p:nvPr/>
        </p:nvSpPr>
        <p:spPr bwMode="gray">
          <a:xfrm>
            <a:off x="7251896" y="5777801"/>
            <a:ext cx="4061867" cy="523220"/>
          </a:xfrm>
          <a:prstGeom prst="rect">
            <a:avLst/>
          </a:prstGeom>
          <a:noFill/>
        </p:spPr>
        <p:txBody>
          <a:bodyPr wrap="square" lIns="0" tIns="0" rIns="0" bIns="0" rtlCol="0">
            <a:spAutoFit/>
          </a:bodyPr>
          <a:lstStyle/>
          <a:p>
            <a:r>
              <a:rPr lang="es-MX" sz="1050" dirty="0">
                <a:latin typeface="Corbel" panose="020B0503020204020204" pitchFamily="34" charset="0"/>
              </a:rPr>
              <a:t>Fuente: RENIEC. </a:t>
            </a:r>
            <a:r>
              <a:rPr lang="es-PE" sz="1050" dirty="0">
                <a:solidFill>
                  <a:prstClr val="black"/>
                </a:solidFill>
                <a:latin typeface="Corbel" panose="020B0503020204020204" pitchFamily="34" charset="0"/>
              </a:rPr>
              <a:t>Padrón Electoral de las Elecciones Generales 2021.</a:t>
            </a:r>
          </a:p>
          <a:p>
            <a:r>
              <a:rPr lang="es-PE" sz="1050" dirty="0">
                <a:solidFill>
                  <a:prstClr val="black"/>
                </a:solidFill>
                <a:latin typeface="Corbel" panose="020B0503020204020204" pitchFamily="34" charset="0"/>
              </a:rPr>
              <a:t>                 </a:t>
            </a:r>
            <a:r>
              <a:rPr lang="es-PE" sz="1050" dirty="0">
                <a:latin typeface="Corbel" panose="020B0503020204020204" pitchFamily="34" charset="0"/>
                <a:hlinkClick r:id="rId3"/>
              </a:rPr>
              <a:t>https://portales.reniec.gob.pe/web/estadistica/pelectoral</a:t>
            </a:r>
            <a:endParaRPr lang="es-PE" sz="1050" dirty="0">
              <a:latin typeface="Corbel" panose="020B0503020204020204" pitchFamily="34" charset="0"/>
            </a:endParaRPr>
          </a:p>
          <a:p>
            <a:pPr>
              <a:spcBef>
                <a:spcPts val="300"/>
              </a:spcBef>
            </a:pPr>
            <a:endParaRPr lang="es-PE" sz="1050" dirty="0">
              <a:latin typeface="Corbel" panose="020B0503020204020204" pitchFamily="34" charset="0"/>
              <a:cs typeface="Arial" pitchFamily="34" charset="0"/>
            </a:endParaRPr>
          </a:p>
        </p:txBody>
      </p:sp>
    </p:spTree>
    <p:extLst>
      <p:ext uri="{BB962C8B-B14F-4D97-AF65-F5344CB8AC3E}">
        <p14:creationId xmlns:p14="http://schemas.microsoft.com/office/powerpoint/2010/main" val="3286397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bwMode="gray">
          <a:xfrm>
            <a:off x="6657790" y="6401398"/>
            <a:ext cx="5102410" cy="2189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ES"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aphicFrame>
        <p:nvGraphicFramePr>
          <p:cNvPr id="4" name="Tabla 3"/>
          <p:cNvGraphicFramePr>
            <a:graphicFrameLocks noGrp="1"/>
          </p:cNvGraphicFramePr>
          <p:nvPr>
            <p:extLst/>
          </p:nvPr>
        </p:nvGraphicFramePr>
        <p:xfrm>
          <a:off x="494870" y="1362990"/>
          <a:ext cx="10965610" cy="4932454"/>
        </p:xfrm>
        <a:graphic>
          <a:graphicData uri="http://schemas.openxmlformats.org/drawingml/2006/table">
            <a:tbl>
              <a:tblPr firstRow="1" bandRow="1">
                <a:tableStyleId>{5C22544A-7EE6-4342-B048-85BDC9FD1C3A}</a:tableStyleId>
              </a:tblPr>
              <a:tblGrid>
                <a:gridCol w="1847796">
                  <a:extLst>
                    <a:ext uri="{9D8B030D-6E8A-4147-A177-3AD203B41FA5}">
                      <a16:colId xmlns:a16="http://schemas.microsoft.com/office/drawing/2014/main" val="3495774739"/>
                    </a:ext>
                  </a:extLst>
                </a:gridCol>
                <a:gridCol w="9117814">
                  <a:extLst>
                    <a:ext uri="{9D8B030D-6E8A-4147-A177-3AD203B41FA5}">
                      <a16:colId xmlns:a16="http://schemas.microsoft.com/office/drawing/2014/main" val="3538294562"/>
                    </a:ext>
                  </a:extLst>
                </a:gridCol>
              </a:tblGrid>
              <a:tr h="0">
                <a:tc>
                  <a:txBody>
                    <a:bodyPr/>
                    <a:lstStyle/>
                    <a:p>
                      <a:r>
                        <a:rPr lang="es-MX" sz="1200" b="0" spc="0" dirty="0">
                          <a:solidFill>
                            <a:schemeClr val="tx1"/>
                          </a:solidFill>
                          <a:latin typeface="Corbel" panose="020B0503020204020204" pitchFamily="34" charset="0"/>
                        </a:rPr>
                        <a:t>Encuestadora</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spc="0" dirty="0">
                          <a:solidFill>
                            <a:schemeClr val="tx1"/>
                          </a:solidFill>
                          <a:latin typeface="Corbel" panose="020B0503020204020204" pitchFamily="34" charset="0"/>
                        </a:rPr>
                        <a:t>Instituto de Estudios Peruanos (IEP)</a:t>
                      </a:r>
                    </a:p>
                  </a:txBody>
                  <a:tcPr>
                    <a:solidFill>
                      <a:schemeClr val="accent4">
                        <a:lumMod val="20000"/>
                        <a:lumOff val="80000"/>
                      </a:schemeClr>
                    </a:solidFill>
                  </a:tcPr>
                </a:tc>
                <a:extLst>
                  <a:ext uri="{0D108BD9-81ED-4DB2-BD59-A6C34878D82A}">
                    <a16:rowId xmlns:a16="http://schemas.microsoft.com/office/drawing/2014/main" val="2663244100"/>
                  </a:ext>
                </a:extLst>
              </a:tr>
              <a:tr h="31242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solidFill>
                            <a:schemeClr val="tx1"/>
                          </a:solidFill>
                          <a:latin typeface="Corbel" panose="020B0503020204020204" pitchFamily="34" charset="0"/>
                        </a:rPr>
                        <a:t>Registro ante Jurado</a:t>
                      </a:r>
                      <a:r>
                        <a:rPr lang="es-MX" sz="1200" b="0" spc="0" baseline="0" dirty="0">
                          <a:solidFill>
                            <a:schemeClr val="tx1"/>
                          </a:solidFill>
                          <a:latin typeface="Corbel" panose="020B0503020204020204" pitchFamily="34" charset="0"/>
                        </a:rPr>
                        <a:t> </a:t>
                      </a:r>
                      <a:r>
                        <a:rPr lang="es-MX" sz="1200" b="0" spc="0" dirty="0">
                          <a:solidFill>
                            <a:schemeClr val="tx1"/>
                          </a:solidFill>
                          <a:latin typeface="Corbel" panose="020B0503020204020204" pitchFamily="34" charset="0"/>
                        </a:rPr>
                        <a:t>Nacional de Elecciones</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spc="0" dirty="0">
                          <a:latin typeface="Corbel" panose="020B0503020204020204" pitchFamily="34" charset="0"/>
                        </a:rPr>
                        <a:t>03</a:t>
                      </a:r>
                      <a:r>
                        <a:rPr lang="es-419" sz="1200" b="0" spc="0" dirty="0">
                          <a:latin typeface="Corbel" panose="020B0503020204020204" pitchFamily="34" charset="0"/>
                        </a:rPr>
                        <a:t>93</a:t>
                      </a:r>
                      <a:r>
                        <a:rPr lang="es-ES" sz="1200" b="0" spc="0" dirty="0">
                          <a:latin typeface="Corbel" panose="020B0503020204020204" pitchFamily="34" charset="0"/>
                        </a:rPr>
                        <a:t>-REE/JNE – 281-2021-DCGI/JNE</a:t>
                      </a:r>
                      <a:endParaRPr lang="es-ES" sz="1200" b="0" spc="0" dirty="0">
                        <a:latin typeface="Corbel" panose="020B0503020204020204" pitchFamily="34" charset="0"/>
                        <a:ea typeface="Times New Roman" pitchFamily="18" charset="0"/>
                        <a:cs typeface="Arial" pitchFamily="34" charset="0"/>
                      </a:endParaRPr>
                    </a:p>
                  </a:txBody>
                  <a:tcPr>
                    <a:solidFill>
                      <a:schemeClr val="accent4">
                        <a:lumMod val="20000"/>
                        <a:lumOff val="80000"/>
                      </a:schemeClr>
                    </a:solidFill>
                  </a:tcPr>
                </a:tc>
                <a:extLst>
                  <a:ext uri="{0D108BD9-81ED-4DB2-BD59-A6C34878D82A}">
                    <a16:rowId xmlns:a16="http://schemas.microsoft.com/office/drawing/2014/main" val="30461548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solidFill>
                            <a:schemeClr val="tx1"/>
                          </a:solidFill>
                          <a:latin typeface="Corbel" panose="020B0503020204020204" pitchFamily="34" charset="0"/>
                        </a:rPr>
                        <a:t>Financiación</a:t>
                      </a:r>
                      <a:r>
                        <a:rPr lang="es-MX" sz="1200" b="0" spc="0" baseline="0" dirty="0">
                          <a:solidFill>
                            <a:schemeClr val="tx1"/>
                          </a:solidFill>
                          <a:latin typeface="Corbel" panose="020B0503020204020204" pitchFamily="34" charset="0"/>
                        </a:rPr>
                        <a:t> del estudio</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Diario La República</a:t>
                      </a:r>
                      <a:r>
                        <a:rPr lang="es-MX" sz="1200" b="0" spc="0" baseline="0" dirty="0">
                          <a:latin typeface="Corbel" panose="020B0503020204020204" pitchFamily="34" charset="0"/>
                        </a:rPr>
                        <a:t> y recursos propios del Instituto de Estudios Peruanos.</a:t>
                      </a:r>
                      <a:endParaRPr lang="es-ES" sz="1200" b="0" spc="0" dirty="0">
                        <a:latin typeface="Corbel" panose="020B0503020204020204" pitchFamily="34" charset="0"/>
                        <a:ea typeface="Times New Roman" pitchFamily="18" charset="0"/>
                        <a:cs typeface="Arial" pitchFamily="34" charset="0"/>
                      </a:endParaRPr>
                    </a:p>
                  </a:txBody>
                  <a:tcPr>
                    <a:solidFill>
                      <a:schemeClr val="accent4">
                        <a:lumMod val="20000"/>
                        <a:lumOff val="80000"/>
                      </a:schemeClr>
                    </a:solidFill>
                  </a:tcPr>
                </a:tc>
                <a:extLst>
                  <a:ext uri="{0D108BD9-81ED-4DB2-BD59-A6C34878D82A}">
                    <a16:rowId xmlns:a16="http://schemas.microsoft.com/office/drawing/2014/main" val="91914490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solidFill>
                            <a:schemeClr val="tx1"/>
                          </a:solidFill>
                          <a:latin typeface="Corbel" panose="020B0503020204020204" pitchFamily="34" charset="0"/>
                        </a:rPr>
                        <a:t>Objetivo del estudio</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spc="0" dirty="0">
                          <a:latin typeface="Corbel" panose="020B0503020204020204" pitchFamily="34" charset="0"/>
                        </a:rPr>
                        <a:t>Recoger las opiniones de </a:t>
                      </a:r>
                      <a:r>
                        <a:rPr lang="es-MX" sz="1200" spc="0" dirty="0" smtClean="0">
                          <a:latin typeface="Corbel" panose="020B0503020204020204" pitchFamily="34" charset="0"/>
                        </a:rPr>
                        <a:t>la ciudadanía</a:t>
                      </a:r>
                      <a:r>
                        <a:rPr lang="es-MX" sz="1200" spc="0" baseline="0" dirty="0" smtClean="0">
                          <a:latin typeface="Corbel" panose="020B0503020204020204" pitchFamily="34" charset="0"/>
                        </a:rPr>
                        <a:t> sobre </a:t>
                      </a:r>
                      <a:r>
                        <a:rPr lang="es-MX" sz="1200" spc="0" dirty="0" smtClean="0">
                          <a:latin typeface="Corbel" panose="020B0503020204020204" pitchFamily="34" charset="0"/>
                        </a:rPr>
                        <a:t>coyuntura </a:t>
                      </a:r>
                      <a:r>
                        <a:rPr lang="es-MX" sz="1200" spc="0" dirty="0">
                          <a:latin typeface="Corbel" panose="020B0503020204020204" pitchFamily="34" charset="0"/>
                        </a:rPr>
                        <a:t>política.</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851640160"/>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Tamaño</a:t>
                      </a:r>
                      <a:r>
                        <a:rPr lang="es-MX" sz="1200" b="0" spc="0" baseline="0" dirty="0">
                          <a:latin typeface="Corbel" panose="020B0503020204020204" pitchFamily="34" charset="0"/>
                        </a:rPr>
                        <a:t> de la población objeto de estudio</a:t>
                      </a:r>
                      <a:endParaRPr lang="es-PE" sz="1200" b="0" spc="0" dirty="0">
                        <a:solidFill>
                          <a:schemeClr val="tx1"/>
                        </a:solidFill>
                        <a:latin typeface="Corbel" panose="020B0503020204020204" pitchFamily="34" charset="0"/>
                      </a:endParaRPr>
                    </a:p>
                  </a:txBody>
                  <a:tcPr>
                    <a:solidFill>
                      <a:schemeClr val="accent4">
                        <a:lumMod val="60000"/>
                        <a:lumOff val="40000"/>
                      </a:schemeClr>
                    </a:solidFill>
                  </a:tcPr>
                </a:tc>
                <a:tc>
                  <a:txBody>
                    <a:bodyPr/>
                    <a:lstStyle/>
                    <a:p>
                      <a:pPr algn="just">
                        <a:lnSpc>
                          <a:spcPct val="107000"/>
                        </a:lnSpc>
                        <a:spcAft>
                          <a:spcPts val="0"/>
                        </a:spcAft>
                      </a:pPr>
                      <a:r>
                        <a:rPr lang="es-PE" sz="1200" spc="0" dirty="0">
                          <a:effectLst/>
                          <a:latin typeface="Corbel" panose="020B0503020204020204" pitchFamily="34" charset="0"/>
                          <a:ea typeface="Calibri" panose="020F0502020204030204" pitchFamily="34" charset="0"/>
                          <a:cs typeface="Times New Roman" panose="02020603050405020304" pitchFamily="18" charset="0"/>
                        </a:rPr>
                        <a:t>Población de 18 años a más con </a:t>
                      </a:r>
                      <a:r>
                        <a:rPr lang="es-PE" sz="1200" spc="0" dirty="0" smtClean="0">
                          <a:effectLst/>
                          <a:latin typeface="Corbel" panose="020B0503020204020204" pitchFamily="34" charset="0"/>
                          <a:ea typeface="Calibri" panose="020F0502020204030204" pitchFamily="34" charset="0"/>
                          <a:cs typeface="Times New Roman" panose="02020603050405020304" pitchFamily="18" charset="0"/>
                        </a:rPr>
                        <a:t>DNI, en zonas</a:t>
                      </a:r>
                      <a:r>
                        <a:rPr lang="es-PE" sz="1200" spc="0" baseline="0" dirty="0" smtClean="0">
                          <a:effectLst/>
                          <a:latin typeface="Corbel" panose="020B0503020204020204" pitchFamily="34" charset="0"/>
                          <a:ea typeface="Calibri" panose="020F0502020204030204" pitchFamily="34" charset="0"/>
                          <a:cs typeface="Times New Roman" panose="02020603050405020304" pitchFamily="18" charset="0"/>
                        </a:rPr>
                        <a:t> urbanas y rurales</a:t>
                      </a:r>
                      <a:r>
                        <a:rPr lang="es-PE" sz="1200" spc="0" dirty="0" smtClean="0">
                          <a:effectLst/>
                          <a:latin typeface="Corbel" panose="020B0503020204020204" pitchFamily="34" charset="0"/>
                          <a:ea typeface="Calibri" panose="020F0502020204030204" pitchFamily="34" charset="0"/>
                          <a:cs typeface="Times New Roman" panose="02020603050405020304" pitchFamily="18" charset="0"/>
                        </a:rPr>
                        <a:t>: </a:t>
                      </a:r>
                      <a:r>
                        <a:rPr lang="es-PE" sz="1200" spc="0" dirty="0">
                          <a:effectLst/>
                          <a:latin typeface="Corbel" panose="020B0503020204020204" pitchFamily="34" charset="0"/>
                          <a:ea typeface="Calibri" panose="020F0502020204030204" pitchFamily="34" charset="0"/>
                          <a:cs typeface="Times New Roman" panose="02020603050405020304" pitchFamily="18" charset="0"/>
                        </a:rPr>
                        <a:t>24,290,921 personas. </a:t>
                      </a:r>
                      <a:endParaRPr lang="es-PE" sz="1200" spc="0" dirty="0" smtClean="0">
                        <a:effectLst/>
                        <a:latin typeface="Corbel" panose="020B050302020402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PE" sz="1200" spc="0" dirty="0" smtClean="0">
                          <a:effectLst/>
                          <a:latin typeface="Corbel" panose="020B0503020204020204" pitchFamily="34" charset="0"/>
                          <a:ea typeface="Calibri" panose="020F0502020204030204" pitchFamily="34" charset="0"/>
                          <a:cs typeface="Times New Roman" panose="02020603050405020304" pitchFamily="18" charset="0"/>
                        </a:rPr>
                        <a:t>Fuente</a:t>
                      </a:r>
                      <a:r>
                        <a:rPr lang="es-PE" sz="1200" spc="0" dirty="0">
                          <a:effectLst/>
                          <a:latin typeface="Corbel" panose="020B0503020204020204" pitchFamily="34" charset="0"/>
                          <a:ea typeface="Calibri" panose="020F0502020204030204" pitchFamily="34" charset="0"/>
                          <a:cs typeface="Times New Roman" panose="02020603050405020304" pitchFamily="18" charset="0"/>
                        </a:rPr>
                        <a:t>: RENIEC. Padrón Electoral de las Elecciones Generales 2021*. </a:t>
                      </a:r>
                    </a:p>
                  </a:txBody>
                  <a:tcPr>
                    <a:solidFill>
                      <a:schemeClr val="accent4">
                        <a:lumMod val="20000"/>
                        <a:lumOff val="80000"/>
                      </a:schemeClr>
                    </a:solidFill>
                  </a:tcPr>
                </a:tc>
                <a:extLst>
                  <a:ext uri="{0D108BD9-81ED-4DB2-BD59-A6C34878D82A}">
                    <a16:rowId xmlns:a16="http://schemas.microsoft.com/office/drawing/2014/main" val="769615727"/>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Tamaño y distribución de</a:t>
                      </a:r>
                      <a:r>
                        <a:rPr lang="es-MX" sz="1200" b="0" spc="0" baseline="0" dirty="0">
                          <a:latin typeface="Corbel" panose="020B0503020204020204" pitchFamily="34" charset="0"/>
                        </a:rPr>
                        <a:t> la muestra</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smtClean="0">
                          <a:latin typeface="Corbel" panose="020B0503020204020204" pitchFamily="34" charset="0"/>
                        </a:rPr>
                        <a:t>1201 </a:t>
                      </a:r>
                      <a:r>
                        <a:rPr lang="es-MX" sz="1200" b="0" spc="0" dirty="0">
                          <a:latin typeface="Corbel" panose="020B0503020204020204" pitchFamily="34" charset="0"/>
                        </a:rPr>
                        <a:t>entrevistados </a:t>
                      </a:r>
                      <a:r>
                        <a:rPr lang="es-PE" sz="1200" b="0" kern="1200" spc="0" dirty="0">
                          <a:solidFill>
                            <a:schemeClr val="dk1"/>
                          </a:solidFill>
                          <a:latin typeface="Corbel" panose="020B0503020204020204" pitchFamily="34" charset="0"/>
                          <a:ea typeface="+mn-ea"/>
                          <a:cs typeface="+mn-cs"/>
                        </a:rPr>
                        <a:t>distribuidos en 24 departamentos, </a:t>
                      </a:r>
                      <a:r>
                        <a:rPr lang="es-PE" sz="1200" b="0" kern="1200" spc="0" dirty="0" smtClean="0">
                          <a:solidFill>
                            <a:schemeClr val="dk1"/>
                          </a:solidFill>
                          <a:latin typeface="Corbel" panose="020B0503020204020204" pitchFamily="34" charset="0"/>
                          <a:ea typeface="+mn-ea"/>
                          <a:cs typeface="+mn-cs"/>
                        </a:rPr>
                        <a:t>143 </a:t>
                      </a:r>
                      <a:r>
                        <a:rPr lang="es-PE" sz="1200" b="0" kern="1200" spc="0" dirty="0">
                          <a:solidFill>
                            <a:schemeClr val="dk1"/>
                          </a:solidFill>
                          <a:latin typeface="Corbel" panose="020B0503020204020204" pitchFamily="34" charset="0"/>
                          <a:ea typeface="+mn-ea"/>
                          <a:cs typeface="+mn-cs"/>
                        </a:rPr>
                        <a:t>provincias y</a:t>
                      </a:r>
                      <a:r>
                        <a:rPr lang="es-419" sz="1200" b="0" kern="1200" spc="0" baseline="0" dirty="0">
                          <a:solidFill>
                            <a:schemeClr val="tx1"/>
                          </a:solidFill>
                          <a:latin typeface="Corbel" panose="020B0503020204020204" pitchFamily="34" charset="0"/>
                          <a:ea typeface="+mn-ea"/>
                          <a:cs typeface="+mn-cs"/>
                        </a:rPr>
                        <a:t> </a:t>
                      </a:r>
                      <a:r>
                        <a:rPr lang="es-419" sz="1200" b="0" kern="1200" spc="0" baseline="0" dirty="0" smtClean="0">
                          <a:solidFill>
                            <a:schemeClr val="tx1"/>
                          </a:solidFill>
                          <a:latin typeface="Corbel" panose="020B0503020204020204" pitchFamily="34" charset="0"/>
                          <a:ea typeface="+mn-ea"/>
                          <a:cs typeface="+mn-cs"/>
                        </a:rPr>
                        <a:t>410 </a:t>
                      </a:r>
                      <a:r>
                        <a:rPr lang="es-PE" sz="1200" b="0" kern="1200" spc="0" dirty="0">
                          <a:solidFill>
                            <a:schemeClr val="tx1"/>
                          </a:solidFill>
                          <a:latin typeface="Corbel" panose="020B0503020204020204" pitchFamily="34" charset="0"/>
                          <a:ea typeface="+mn-ea"/>
                          <a:cs typeface="+mn-cs"/>
                        </a:rPr>
                        <a:t>distritos*.</a:t>
                      </a:r>
                      <a:r>
                        <a:rPr lang="es-PE" sz="1200" b="0" kern="1200" spc="0" dirty="0">
                          <a:solidFill>
                            <a:schemeClr val="dk1"/>
                          </a:solidFill>
                          <a:latin typeface="Corbel" panose="020B0503020204020204" pitchFamily="34" charset="0"/>
                          <a:ea typeface="+mn-ea"/>
                          <a:cs typeface="+mn-cs"/>
                        </a:rPr>
                        <a:t> </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3787331500"/>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Margen de error</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b="0" spc="0" dirty="0">
                          <a:latin typeface="Corbel" panose="020B0503020204020204" pitchFamily="34" charset="0"/>
                        </a:rPr>
                        <a:t>Los resultados del presente estudio tienen un error máximo estimado de ± 2.</a:t>
                      </a:r>
                      <a:r>
                        <a:rPr lang="es-419" sz="1200" b="0" spc="0" dirty="0">
                          <a:latin typeface="Corbel" panose="020B0503020204020204" pitchFamily="34" charset="0"/>
                        </a:rPr>
                        <a:t>8</a:t>
                      </a:r>
                      <a:r>
                        <a:rPr lang="es-PE" sz="1200" b="0" spc="0" dirty="0">
                          <a:latin typeface="Corbel" panose="020B0503020204020204" pitchFamily="34" charset="0"/>
                        </a:rPr>
                        <a:t> pts. para los resultados</a:t>
                      </a:r>
                      <a:r>
                        <a:rPr lang="es-419" sz="1200" b="0" spc="0" dirty="0">
                          <a:latin typeface="Corbel" panose="020B0503020204020204" pitchFamily="34" charset="0"/>
                        </a:rPr>
                        <a:t> </a:t>
                      </a:r>
                      <a:r>
                        <a:rPr lang="es-PE" sz="1200" b="0" spc="0" dirty="0">
                          <a:latin typeface="Corbel" panose="020B0503020204020204" pitchFamily="34" charset="0"/>
                        </a:rPr>
                        <a:t>a nivel nacional.</a:t>
                      </a:r>
                      <a:endParaRPr kumimoji="0" lang="es-PE" sz="1200" b="0" i="0" u="none" strike="noStrike" kern="0" cap="none" spc="0" normalizeH="0" baseline="0" noProof="0" dirty="0">
                        <a:ln>
                          <a:noFill/>
                        </a:ln>
                        <a:effectLst/>
                        <a:uLnTx/>
                        <a:uFillTx/>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2513406857"/>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Nivel</a:t>
                      </a:r>
                      <a:r>
                        <a:rPr lang="es-MX" sz="1200" b="0" spc="0" baseline="0" dirty="0">
                          <a:latin typeface="Corbel" panose="020B0503020204020204" pitchFamily="34" charset="0"/>
                        </a:rPr>
                        <a:t> de confianza</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b="0" spc="0" baseline="0" dirty="0">
                          <a:latin typeface="Corbel" panose="020B0503020204020204" pitchFamily="34" charset="0"/>
                        </a:rPr>
                        <a:t>Los resultados del estudio tienen un nivel de confianza de 95% considerando una varianza máxima en las proporciones poblacionales </a:t>
                      </a:r>
                      <a:r>
                        <a:rPr lang="es-PE" sz="1200" b="0" spc="-90" baseline="0" dirty="0">
                          <a:latin typeface="Corbel" panose="020B0503020204020204" pitchFamily="34" charset="0"/>
                        </a:rPr>
                        <a:t>(p=q=0.5).</a:t>
                      </a:r>
                      <a:endParaRPr lang="es-ES" sz="1200" b="0" spc="-90" baseline="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77346142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Representatividad</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b="0" kern="1200" spc="0" dirty="0">
                          <a:solidFill>
                            <a:schemeClr val="dk1"/>
                          </a:solidFill>
                          <a:latin typeface="Corbel" panose="020B0503020204020204" pitchFamily="34" charset="0"/>
                          <a:ea typeface="+mn-ea"/>
                          <a:cs typeface="+mn-cs"/>
                        </a:rPr>
                        <a:t>Nivel de representatividad provincial</a:t>
                      </a:r>
                      <a:r>
                        <a:rPr lang="es-PE" sz="1200" b="0" kern="1200" spc="0" baseline="0" dirty="0">
                          <a:solidFill>
                            <a:schemeClr val="dk1"/>
                          </a:solidFill>
                          <a:latin typeface="Corbel" panose="020B0503020204020204" pitchFamily="34" charset="0"/>
                          <a:ea typeface="+mn-ea"/>
                          <a:cs typeface="+mn-cs"/>
                        </a:rPr>
                        <a:t> </a:t>
                      </a:r>
                      <a:r>
                        <a:rPr lang="es-PE" sz="1200" b="0" kern="1200" spc="0" dirty="0">
                          <a:solidFill>
                            <a:schemeClr val="dk1"/>
                          </a:solidFill>
                          <a:latin typeface="Corbel" panose="020B0503020204020204" pitchFamily="34" charset="0"/>
                          <a:ea typeface="+mn-ea"/>
                          <a:cs typeface="+mn-cs"/>
                        </a:rPr>
                        <a:t>de </a:t>
                      </a:r>
                      <a:r>
                        <a:rPr lang="es-PE" sz="1200" b="0" kern="1200" spc="0" dirty="0" smtClean="0">
                          <a:solidFill>
                            <a:schemeClr val="dk1"/>
                          </a:solidFill>
                          <a:latin typeface="Corbel" panose="020B0503020204020204" pitchFamily="34" charset="0"/>
                          <a:ea typeface="+mn-ea"/>
                          <a:cs typeface="+mn-cs"/>
                        </a:rPr>
                        <a:t>94</a:t>
                      </a:r>
                      <a:r>
                        <a:rPr lang="es-PE" sz="1200" b="0" kern="1200" spc="0" dirty="0" smtClean="0">
                          <a:solidFill>
                            <a:schemeClr val="tx1"/>
                          </a:solidFill>
                          <a:latin typeface="Corbel" panose="020B0503020204020204" pitchFamily="34" charset="0"/>
                          <a:ea typeface="+mn-ea"/>
                          <a:cs typeface="+mn-cs"/>
                        </a:rPr>
                        <a:t>.9%.</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2742359158"/>
                  </a:ext>
                </a:extLst>
              </a:tr>
              <a:tr h="0">
                <a:tc>
                  <a:txBody>
                    <a:bodyPr/>
                    <a:lstStyle/>
                    <a:p>
                      <a:r>
                        <a:rPr lang="es-MX" sz="1200" b="0" spc="0" dirty="0">
                          <a:latin typeface="Corbel" panose="020B0503020204020204" pitchFamily="34" charset="0"/>
                        </a:rPr>
                        <a:t>Fuente de marco </a:t>
                      </a:r>
                      <a:r>
                        <a:rPr lang="es-MX" sz="1200" b="0" spc="0" dirty="0" err="1">
                          <a:latin typeface="Corbel" panose="020B0503020204020204" pitchFamily="34" charset="0"/>
                        </a:rPr>
                        <a:t>muestral</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r>
                        <a:rPr lang="es-PE" sz="1200" b="0" i="0" u="none" strike="noStrike" kern="1200" spc="0" baseline="0" dirty="0">
                          <a:solidFill>
                            <a:schemeClr val="dk1"/>
                          </a:solidFill>
                          <a:latin typeface="Corbel" panose="020B0503020204020204" pitchFamily="34" charset="0"/>
                          <a:ea typeface="+mn-ea"/>
                          <a:cs typeface="+mn-cs"/>
                        </a:rPr>
                        <a:t>Relación de cabeceras de operadores de móviles. Ministerio de Transportes y Comunicaciones (2019).</a:t>
                      </a:r>
                      <a:endParaRPr lang="es-PE"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663606368"/>
                  </a:ext>
                </a:extLst>
              </a:tr>
              <a:tr h="79200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Tipo de muestreo aplicado</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i="0" u="none" strike="noStrike" kern="1200" spc="0" baseline="0" dirty="0">
                          <a:solidFill>
                            <a:schemeClr val="dk1"/>
                          </a:solidFill>
                          <a:latin typeface="Corbel" panose="020B0503020204020204" pitchFamily="34" charset="0"/>
                          <a:ea typeface="+mn-ea"/>
                          <a:cs typeface="+mn-cs"/>
                        </a:rPr>
                        <a:t>Muestreo probabilístico, con método de selección aleatoria de números de celular. Encuesta telefónica.</a:t>
                      </a:r>
                    </a:p>
                    <a:p>
                      <a:endParaRPr lang="es-MX" sz="1200" b="0" i="0" u="none" strike="noStrike" kern="1200" spc="0" baseline="0" dirty="0">
                        <a:solidFill>
                          <a:schemeClr val="dk1"/>
                        </a:solidFill>
                        <a:latin typeface="Corbel" panose="020B0503020204020204" pitchFamily="34" charset="0"/>
                        <a:ea typeface="+mn-ea"/>
                        <a:cs typeface="+mn-cs"/>
                      </a:endParaRPr>
                    </a:p>
                    <a:p>
                      <a:endParaRPr lang="es-MX" sz="1200" b="0" i="0" u="none" strike="noStrike" kern="1200" spc="0" baseline="0" dirty="0">
                        <a:solidFill>
                          <a:schemeClr val="dk1"/>
                        </a:solidFill>
                        <a:latin typeface="Corbel" panose="020B0503020204020204" pitchFamily="34" charset="0"/>
                        <a:ea typeface="+mn-ea"/>
                        <a:cs typeface="+mn-cs"/>
                      </a:endParaRPr>
                    </a:p>
                  </a:txBody>
                  <a:tcPr>
                    <a:solidFill>
                      <a:schemeClr val="accent4">
                        <a:lumMod val="20000"/>
                        <a:lumOff val="80000"/>
                      </a:schemeClr>
                    </a:solidFill>
                  </a:tcPr>
                </a:tc>
                <a:extLst>
                  <a:ext uri="{0D108BD9-81ED-4DB2-BD59-A6C34878D82A}">
                    <a16:rowId xmlns:a16="http://schemas.microsoft.com/office/drawing/2014/main" val="1572474561"/>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ES" sz="1200" b="0" spc="0" dirty="0">
                          <a:latin typeface="Corbel" panose="020B0503020204020204" pitchFamily="34" charset="0"/>
                        </a:rPr>
                        <a:t>Puntos</a:t>
                      </a:r>
                      <a:r>
                        <a:rPr lang="es-ES" sz="1200" b="0" spc="0" baseline="0" dirty="0">
                          <a:latin typeface="Corbel" panose="020B0503020204020204" pitchFamily="34" charset="0"/>
                        </a:rPr>
                        <a:t> de muestreo</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ES" sz="1200" spc="0" dirty="0">
                          <a:latin typeface="Corbel" panose="020B0503020204020204" pitchFamily="34" charset="0"/>
                        </a:rPr>
                        <a:t>Lima Metropolitana, Perú urbano,</a:t>
                      </a:r>
                      <a:r>
                        <a:rPr lang="es-ES" sz="1200" spc="0" baseline="0" dirty="0">
                          <a:latin typeface="Corbel" panose="020B0503020204020204" pitchFamily="34" charset="0"/>
                        </a:rPr>
                        <a:t> Perú rural*. </a:t>
                      </a:r>
                      <a:endParaRPr lang="es-ES" sz="120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4127018061"/>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Fecha de campo</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ES_tradnl" sz="1200" spc="0" dirty="0">
                          <a:solidFill>
                            <a:schemeClr val="tx1"/>
                          </a:solidFill>
                          <a:latin typeface="Corbel" panose="020B0503020204020204" pitchFamily="34" charset="0"/>
                        </a:rPr>
                        <a:t>Del</a:t>
                      </a:r>
                      <a:r>
                        <a:rPr lang="es-ES" sz="1200" spc="0" dirty="0">
                          <a:solidFill>
                            <a:schemeClr val="tx1"/>
                          </a:solidFill>
                          <a:latin typeface="Corbel" panose="020B0503020204020204" pitchFamily="34" charset="0"/>
                        </a:rPr>
                        <a:t> </a:t>
                      </a:r>
                      <a:r>
                        <a:rPr lang="es-ES" sz="1200" spc="0" dirty="0" smtClean="0">
                          <a:solidFill>
                            <a:schemeClr val="tx1"/>
                          </a:solidFill>
                          <a:latin typeface="Corbel" panose="020B0503020204020204" pitchFamily="34" charset="0"/>
                        </a:rPr>
                        <a:t>23</a:t>
                      </a:r>
                      <a:r>
                        <a:rPr lang="es-PE" sz="1200" spc="0" dirty="0" smtClean="0">
                          <a:solidFill>
                            <a:schemeClr val="tx1"/>
                          </a:solidFill>
                          <a:latin typeface="Corbel" panose="020B0503020204020204" pitchFamily="34" charset="0"/>
                        </a:rPr>
                        <a:t> </a:t>
                      </a:r>
                      <a:r>
                        <a:rPr lang="es-PE" sz="1200" spc="0" dirty="0">
                          <a:solidFill>
                            <a:schemeClr val="tx1"/>
                          </a:solidFill>
                          <a:latin typeface="Corbel" panose="020B0503020204020204" pitchFamily="34" charset="0"/>
                        </a:rPr>
                        <a:t>al </a:t>
                      </a:r>
                      <a:r>
                        <a:rPr lang="es-PE" sz="1200" spc="0" dirty="0" smtClean="0">
                          <a:solidFill>
                            <a:schemeClr val="tx1"/>
                          </a:solidFill>
                          <a:latin typeface="Corbel" panose="020B0503020204020204" pitchFamily="34" charset="0"/>
                        </a:rPr>
                        <a:t>26 </a:t>
                      </a:r>
                      <a:r>
                        <a:rPr lang="es-PE" sz="1200" spc="0" baseline="0" dirty="0" smtClean="0">
                          <a:solidFill>
                            <a:schemeClr val="tx1"/>
                          </a:solidFill>
                          <a:latin typeface="Corbel" panose="020B0503020204020204" pitchFamily="34" charset="0"/>
                        </a:rPr>
                        <a:t>de mayo </a:t>
                      </a:r>
                      <a:r>
                        <a:rPr lang="es-PE" sz="1200" spc="0" baseline="0" dirty="0">
                          <a:solidFill>
                            <a:schemeClr val="tx1"/>
                          </a:solidFill>
                          <a:latin typeface="Corbel" panose="020B0503020204020204" pitchFamily="34" charset="0"/>
                        </a:rPr>
                        <a:t>de 2022.</a:t>
                      </a:r>
                      <a:endParaRPr lang="es-ES" sz="1200" spc="0" dirty="0">
                        <a:solidFill>
                          <a:schemeClr val="tx1"/>
                        </a:solidFill>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290603662"/>
                  </a:ext>
                </a:extLst>
              </a:tr>
              <a:tr h="0">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b="0" spc="0" dirty="0">
                          <a:latin typeface="Corbel" panose="020B0503020204020204" pitchFamily="34" charset="0"/>
                        </a:rPr>
                        <a:t>Página</a:t>
                      </a:r>
                      <a:r>
                        <a:rPr lang="es-MX" sz="1200" b="0" spc="0" baseline="0" dirty="0">
                          <a:latin typeface="Corbel" panose="020B0503020204020204" pitchFamily="34" charset="0"/>
                        </a:rPr>
                        <a:t> web</a:t>
                      </a:r>
                      <a:endParaRPr lang="es-PE" sz="1200" b="0" spc="0" dirty="0">
                        <a:latin typeface="Corbel" panose="020B0503020204020204" pitchFamily="34" charset="0"/>
                      </a:endParaRPr>
                    </a:p>
                  </a:txBody>
                  <a:tcPr>
                    <a:solidFill>
                      <a:schemeClr val="accent4">
                        <a:lumMod val="60000"/>
                        <a:lumOff val="4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PE" sz="1200" spc="0" dirty="0">
                          <a:latin typeface="Corbel" panose="020B0503020204020204" pitchFamily="34" charset="0"/>
                          <a:hlinkClick r:id="rId2"/>
                        </a:rPr>
                        <a:t>www.iep.org.pe</a:t>
                      </a:r>
                      <a:endParaRPr lang="es-ES" sz="1200" b="0" spc="0" dirty="0">
                        <a:latin typeface="Corbel" panose="020B0503020204020204" pitchFamily="34" charset="0"/>
                      </a:endParaRPr>
                    </a:p>
                  </a:txBody>
                  <a:tcPr>
                    <a:solidFill>
                      <a:schemeClr val="accent4">
                        <a:lumMod val="20000"/>
                        <a:lumOff val="80000"/>
                      </a:schemeClr>
                    </a:solidFill>
                  </a:tcPr>
                </a:tc>
                <a:extLst>
                  <a:ext uri="{0D108BD9-81ED-4DB2-BD59-A6C34878D82A}">
                    <a16:rowId xmlns:a16="http://schemas.microsoft.com/office/drawing/2014/main" val="920550761"/>
                  </a:ext>
                </a:extLst>
              </a:tr>
            </a:tbl>
          </a:graphicData>
        </a:graphic>
      </p:graphicFrame>
      <p:sp>
        <p:nvSpPr>
          <p:cNvPr id="6" name="CuadroTexto 5"/>
          <p:cNvSpPr txBox="1"/>
          <p:nvPr/>
        </p:nvSpPr>
        <p:spPr bwMode="gray">
          <a:xfrm>
            <a:off x="494870" y="6410524"/>
            <a:ext cx="6720840" cy="169277"/>
          </a:xfrm>
          <a:prstGeom prst="rect">
            <a:avLst/>
          </a:prstGeom>
          <a:noFill/>
        </p:spPr>
        <p:txBody>
          <a:bodyPr wrap="square" lIns="0" tIns="0" rIns="0" bIns="0" rtlCol="0">
            <a:spAutoFit/>
          </a:bodyPr>
          <a:lstStyle/>
          <a:p>
            <a:pPr>
              <a:spcBef>
                <a:spcPts val="300"/>
              </a:spcBef>
            </a:pPr>
            <a:r>
              <a:rPr lang="es-PE" sz="1100" dirty="0">
                <a:solidFill>
                  <a:schemeClr val="tx1">
                    <a:lumMod val="50000"/>
                    <a:lumOff val="50000"/>
                  </a:schemeClr>
                </a:solidFill>
                <a:latin typeface="Corbel" panose="020B0503020204020204" pitchFamily="34" charset="0"/>
                <a:ea typeface="Calibri" panose="020F0502020204030204" pitchFamily="34" charset="0"/>
                <a:cs typeface="Times New Roman" panose="02020603050405020304" pitchFamily="18" charset="0"/>
              </a:rPr>
              <a:t>(*) El detalle de la distribución se encuentra en las siguientes diapositivas.</a:t>
            </a:r>
            <a:endParaRPr lang="es-PE" sz="1100" dirty="0">
              <a:solidFill>
                <a:schemeClr val="tx1">
                  <a:lumMod val="50000"/>
                  <a:lumOff val="50000"/>
                </a:schemeClr>
              </a:solidFill>
              <a:latin typeface="Arial" pitchFamily="34" charset="0"/>
              <a:cs typeface="Arial" pitchFamily="34" charset="0"/>
            </a:endParaRPr>
          </a:p>
        </p:txBody>
      </p:sp>
      <p:sp>
        <p:nvSpPr>
          <p:cNvPr id="8" name="Título 1"/>
          <p:cNvSpPr txBox="1">
            <a:spLocks/>
          </p:cNvSpPr>
          <p:nvPr/>
        </p:nvSpPr>
        <p:spPr bwMode="gray">
          <a:xfrm>
            <a:off x="552604" y="612095"/>
            <a:ext cx="4936067" cy="405340"/>
          </a:xfrm>
          <a:prstGeom prst="rect">
            <a:avLst/>
          </a:prstGeom>
        </p:spPr>
        <p:txBody>
          <a:bodyPr vert="horz" lIns="0" tIns="0" rIns="0" bIns="0" rtlCol="0" anchor="b" anchorCtr="0">
            <a:normAutofit fontScale="62500" lnSpcReduction="20000"/>
          </a:bodyPr>
          <a:lstStyle>
            <a:lvl1pPr algn="l" defTabSz="1219170" rtl="0" eaLnBrk="1" latinLnBrk="0" hangingPunct="1">
              <a:spcBef>
                <a:spcPct val="0"/>
              </a:spcBef>
              <a:buNone/>
              <a:defRPr sz="4800" kern="1200" cap="none" baseline="0">
                <a:solidFill>
                  <a:schemeClr val="tx2"/>
                </a:solidFill>
                <a:latin typeface="Arial" pitchFamily="34" charset="0"/>
                <a:ea typeface="+mj-ea"/>
                <a:cs typeface="+mj-cs"/>
              </a:defRPr>
            </a:lvl1pPr>
          </a:lstStyle>
          <a:p>
            <a:r>
              <a:rPr lang="es-MX" dirty="0">
                <a:latin typeface="Corbel" panose="020B0503020204020204" pitchFamily="34" charset="0"/>
              </a:rPr>
              <a:t>Ficha técnica del estudio</a:t>
            </a:r>
            <a:endParaRPr lang="es-PE" dirty="0">
              <a:latin typeface="Corbel" panose="020B0503020204020204" pitchFamily="34" charset="0"/>
            </a:endParaRPr>
          </a:p>
        </p:txBody>
      </p:sp>
      <p:graphicFrame>
        <p:nvGraphicFramePr>
          <p:cNvPr id="9" name="Tabla 8"/>
          <p:cNvGraphicFramePr>
            <a:graphicFrameLocks noGrp="1"/>
          </p:cNvGraphicFramePr>
          <p:nvPr/>
        </p:nvGraphicFramePr>
        <p:xfrm>
          <a:off x="4366258" y="4956810"/>
          <a:ext cx="5013964" cy="360000"/>
        </p:xfrm>
        <a:graphic>
          <a:graphicData uri="http://schemas.openxmlformats.org/drawingml/2006/table">
            <a:tbl>
              <a:tblPr firstRow="1" bandRow="1">
                <a:tableStyleId>{5940675A-B579-460E-94D1-54222C63F5DA}</a:tableStyleId>
              </a:tblPr>
              <a:tblGrid>
                <a:gridCol w="472442">
                  <a:extLst>
                    <a:ext uri="{9D8B030D-6E8A-4147-A177-3AD203B41FA5}">
                      <a16:colId xmlns:a16="http://schemas.microsoft.com/office/drawing/2014/main" val="225249387"/>
                    </a:ext>
                  </a:extLst>
                </a:gridCol>
                <a:gridCol w="1150620">
                  <a:extLst>
                    <a:ext uri="{9D8B030D-6E8A-4147-A177-3AD203B41FA5}">
                      <a16:colId xmlns:a16="http://schemas.microsoft.com/office/drawing/2014/main" val="3912531545"/>
                    </a:ext>
                  </a:extLst>
                </a:gridCol>
                <a:gridCol w="1805940">
                  <a:extLst>
                    <a:ext uri="{9D8B030D-6E8A-4147-A177-3AD203B41FA5}">
                      <a16:colId xmlns:a16="http://schemas.microsoft.com/office/drawing/2014/main" val="1598678232"/>
                    </a:ext>
                  </a:extLst>
                </a:gridCol>
                <a:gridCol w="1584962">
                  <a:extLst>
                    <a:ext uri="{9D8B030D-6E8A-4147-A177-3AD203B41FA5}">
                      <a16:colId xmlns:a16="http://schemas.microsoft.com/office/drawing/2014/main" val="1042793885"/>
                    </a:ext>
                  </a:extLst>
                </a:gridCol>
              </a:tblGrid>
              <a:tr h="180000">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Etapa</a:t>
                      </a:r>
                    </a:p>
                  </a:txBody>
                  <a:tcPr marL="68580" marR="68580" marT="0" marB="0">
                    <a:lnL w="12700" cap="flat" cmpd="sng" algn="ctr">
                      <a:solidFill>
                        <a:srgbClr val="92B79A"/>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Unidad de muestreo</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Unidad informante</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Tipo de Selección</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2590882492"/>
                  </a:ext>
                </a:extLst>
              </a:tr>
              <a:tr h="180000">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1</a:t>
                      </a:r>
                    </a:p>
                  </a:txBody>
                  <a:tcPr marL="68580" marR="68580" marT="0" marB="0">
                    <a:lnL w="12700" cap="flat" cmpd="sng" algn="ctr">
                      <a:solidFill>
                        <a:srgbClr val="92B79A"/>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Número de celular</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Persona de 18 años a más, con DNI</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tc>
                  <a:txBody>
                    <a:bodyPr/>
                    <a:lstStyle/>
                    <a:p>
                      <a:pPr marL="0" algn="l" defTabSz="1219170" rtl="0" eaLnBrk="1" latinLnBrk="0" hangingPunct="1">
                        <a:spcAft>
                          <a:spcPts val="0"/>
                        </a:spcAft>
                      </a:pPr>
                      <a:r>
                        <a:rPr lang="es-PE" sz="900" kern="1200" dirty="0">
                          <a:solidFill>
                            <a:schemeClr val="tx1"/>
                          </a:solidFill>
                          <a:effectLst/>
                          <a:latin typeface="Corbel" panose="020B0503020204020204" pitchFamily="34" charset="0"/>
                          <a:ea typeface="+mn-ea"/>
                          <a:cs typeface="+mn-cs"/>
                        </a:rPr>
                        <a:t>Probabilístico. Aleatorio</a:t>
                      </a:r>
                    </a:p>
                  </a:txBody>
                  <a:tcPr marL="68580" marR="68580" marT="0" marB="0">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269824725"/>
                  </a:ext>
                </a:extLst>
              </a:tr>
            </a:tbl>
          </a:graphicData>
        </a:graphic>
      </p:graphicFrame>
    </p:spTree>
    <p:extLst>
      <p:ext uri="{BB962C8B-B14F-4D97-AF65-F5344CB8AC3E}">
        <p14:creationId xmlns:p14="http://schemas.microsoft.com/office/powerpoint/2010/main" val="803627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2604" y="398735"/>
            <a:ext cx="4936067" cy="405340"/>
          </a:xfrm>
        </p:spPr>
        <p:txBody>
          <a:bodyPr>
            <a:normAutofit/>
          </a:bodyPr>
          <a:lstStyle/>
          <a:p>
            <a:r>
              <a:rPr lang="es-MX" dirty="0">
                <a:latin typeface="Corbel" panose="020B0503020204020204" pitchFamily="34" charset="0"/>
              </a:rPr>
              <a:t>Ficha técnica del estudio</a:t>
            </a:r>
            <a:endParaRPr lang="es-PE" dirty="0">
              <a:latin typeface="Corbel" panose="020B0503020204020204" pitchFamily="34" charset="0"/>
            </a:endParaRPr>
          </a:p>
        </p:txBody>
      </p:sp>
      <p:graphicFrame>
        <p:nvGraphicFramePr>
          <p:cNvPr id="6" name="Tabla 5"/>
          <p:cNvGraphicFramePr>
            <a:graphicFrameLocks noGrp="1"/>
          </p:cNvGraphicFramePr>
          <p:nvPr/>
        </p:nvGraphicFramePr>
        <p:xfrm>
          <a:off x="5342861" y="2095559"/>
          <a:ext cx="2376000" cy="1178325"/>
        </p:xfrm>
        <a:graphic>
          <a:graphicData uri="http://schemas.openxmlformats.org/drawingml/2006/table">
            <a:tbl>
              <a:tblPr>
                <a:tableStyleId>{BDBED569-4797-4DF1-A0F4-6AAB3CD982D8}</a:tableStyleId>
              </a:tblPr>
              <a:tblGrid>
                <a:gridCol w="1116000">
                  <a:extLst>
                    <a:ext uri="{9D8B030D-6E8A-4147-A177-3AD203B41FA5}">
                      <a16:colId xmlns:a16="http://schemas.microsoft.com/office/drawing/2014/main" val="2874508997"/>
                    </a:ext>
                  </a:extLst>
                </a:gridCol>
                <a:gridCol w="756000">
                  <a:extLst>
                    <a:ext uri="{9D8B030D-6E8A-4147-A177-3AD203B41FA5}">
                      <a16:colId xmlns:a16="http://schemas.microsoft.com/office/drawing/2014/main" val="3870749161"/>
                    </a:ext>
                  </a:extLst>
                </a:gridCol>
                <a:gridCol w="504000">
                  <a:extLst>
                    <a:ext uri="{9D8B030D-6E8A-4147-A177-3AD203B41FA5}">
                      <a16:colId xmlns:a16="http://schemas.microsoft.com/office/drawing/2014/main" val="3560625850"/>
                    </a:ext>
                  </a:extLst>
                </a:gridCol>
              </a:tblGrid>
              <a:tr h="0">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000" u="none" strike="noStrike" dirty="0">
                          <a:solidFill>
                            <a:schemeClr val="tx1"/>
                          </a:solidFill>
                          <a:effectLst/>
                          <a:latin typeface="Corbel" panose="020B0503020204020204" pitchFamily="34" charset="0"/>
                        </a:rPr>
                        <a:t>Ámbito</a:t>
                      </a:r>
                      <a:endParaRPr lang="es-ES" sz="1000" b="1" i="0" u="none" strike="noStrike" dirty="0">
                        <a:solidFill>
                          <a:schemeClr val="tx1"/>
                        </a:solidFill>
                        <a:effectLst/>
                        <a:latin typeface="Corbel" panose="020B0503020204020204" pitchFamily="34" charset="0"/>
                      </a:endParaRPr>
                    </a:p>
                    <a:p>
                      <a:pPr algn="ctr" fontAlgn="ctr">
                        <a:lnSpc>
                          <a:spcPct val="100000"/>
                        </a:lnSpc>
                      </a:pPr>
                      <a:endParaRPr lang="es-ES" sz="1000" b="1"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Población</a:t>
                      </a:r>
                      <a:r>
                        <a:rPr lang="es-PE" sz="1000" u="none" strike="noStrike" baseline="0" dirty="0">
                          <a:solidFill>
                            <a:schemeClr val="tx1"/>
                          </a:solidFill>
                          <a:effectLst/>
                          <a:latin typeface="Corbel" panose="020B0503020204020204" pitchFamily="34" charset="0"/>
                        </a:rPr>
                        <a:t> 18 años a más</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extLst>
                  <a:ext uri="{0D108BD9-81ED-4DB2-BD59-A6C34878D82A}">
                    <a16:rowId xmlns:a16="http://schemas.microsoft.com/office/drawing/2014/main" val="3547359934"/>
                  </a:ext>
                </a:extLst>
              </a:tr>
              <a:tr h="216000">
                <a:tc>
                  <a:txBody>
                    <a:bodyPr/>
                    <a:lstStyle/>
                    <a:p>
                      <a:pPr algn="l" fontAlgn="ctr">
                        <a:lnSpc>
                          <a:spcPct val="100000"/>
                        </a:lnSpc>
                      </a:pPr>
                      <a:r>
                        <a:rPr lang="es-ES" sz="1000" b="0" i="0" u="none" strike="noStrike" dirty="0">
                          <a:solidFill>
                            <a:schemeClr val="tx1"/>
                          </a:solidFill>
                          <a:effectLst/>
                          <a:latin typeface="Corbel" panose="020B0503020204020204" pitchFamily="34" charset="0"/>
                        </a:rPr>
                        <a:t>Lima</a:t>
                      </a:r>
                      <a:r>
                        <a:rPr lang="es-ES" sz="1000" b="0" i="0" u="none" strike="noStrike" baseline="0" dirty="0">
                          <a:solidFill>
                            <a:schemeClr val="tx1"/>
                          </a:solidFill>
                          <a:effectLst/>
                          <a:latin typeface="Corbel" panose="020B0503020204020204" pitchFamily="34" charset="0"/>
                        </a:rPr>
                        <a:t> Metropolitana</a:t>
                      </a:r>
                      <a:endParaRPr lang="es-ES" sz="1000" b="0" i="0" u="none" strike="noStrike" dirty="0">
                        <a:solidFill>
                          <a:schemeClr val="tx1"/>
                        </a:solidFill>
                        <a:effectLst/>
                        <a:latin typeface="Corbel" panose="020B0503020204020204" pitchFamily="34" charset="0"/>
                      </a:endParaRPr>
                    </a:p>
                  </a:txBody>
                  <a:tcPr marL="9525" marR="9525" marT="9525" marB="0" anchor="ctr"/>
                </a:tc>
                <a:tc>
                  <a:txBody>
                    <a:bodyPr/>
                    <a:lstStyle/>
                    <a:p>
                      <a:pPr algn="ctr" fontAlgn="b"/>
                      <a:r>
                        <a:rPr lang="es-PE" sz="1000" b="0" i="0" u="none" strike="noStrike" dirty="0">
                          <a:solidFill>
                            <a:srgbClr val="000000"/>
                          </a:solidFill>
                          <a:effectLst/>
                          <a:latin typeface="Corbel" panose="020B0503020204020204" pitchFamily="34" charset="0"/>
                        </a:rPr>
                        <a:t>8,378,030</a:t>
                      </a:r>
                    </a:p>
                  </a:txBody>
                  <a:tcPr marL="9525" marR="9525" marT="9525" marB="0" anchor="ctr"/>
                </a:tc>
                <a:tc>
                  <a:txBody>
                    <a:bodyPr/>
                    <a:lstStyle/>
                    <a:p>
                      <a:pPr algn="ctr">
                        <a:lnSpc>
                          <a:spcPts val="1200"/>
                        </a:lnSpc>
                        <a:spcAft>
                          <a:spcPts val="0"/>
                        </a:spcAft>
                      </a:pPr>
                      <a:r>
                        <a:rPr lang="es-MX" sz="1000" dirty="0">
                          <a:effectLst/>
                          <a:latin typeface="Corbel" panose="020B0503020204020204" pitchFamily="34" charset="0"/>
                          <a:ea typeface="Times New Roman" panose="02020603050405020304" pitchFamily="18" charset="0"/>
                        </a:rPr>
                        <a:t>34.5%</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3642166891"/>
                  </a:ext>
                </a:extLst>
              </a:tr>
              <a:tr h="216000">
                <a:tc>
                  <a:txBody>
                    <a:bodyPr/>
                    <a:lstStyle/>
                    <a:p>
                      <a:pPr algn="l" fontAlgn="ctr">
                        <a:lnSpc>
                          <a:spcPct val="100000"/>
                        </a:lnSpc>
                      </a:pPr>
                      <a:r>
                        <a:rPr lang="es-PE" sz="1000" u="none" strike="noStrike" dirty="0">
                          <a:solidFill>
                            <a:schemeClr val="tx1"/>
                          </a:solidFill>
                          <a:effectLst/>
                          <a:latin typeface="Corbel" panose="020B0503020204020204" pitchFamily="34" charset="0"/>
                        </a:rPr>
                        <a:t>Resto urbano</a:t>
                      </a:r>
                      <a:endParaRPr lang="es-ES" sz="1000" b="0" i="0" u="none" strike="noStrike" dirty="0">
                        <a:solidFill>
                          <a:schemeClr val="tx1"/>
                        </a:solidFill>
                        <a:effectLst/>
                        <a:latin typeface="Corbel" panose="020B0503020204020204" pitchFamily="34" charset="0"/>
                      </a:endParaRPr>
                    </a:p>
                  </a:txBody>
                  <a:tcPr marL="9525" marR="9525" marT="9525" marB="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10,700,914</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44.1%</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1399523509"/>
                  </a:ext>
                </a:extLst>
              </a:tr>
              <a:tr h="216000">
                <a:tc>
                  <a:txBody>
                    <a:bodyPr/>
                    <a:lstStyle/>
                    <a:p>
                      <a:pPr algn="l" fontAlgn="ctr">
                        <a:lnSpc>
                          <a:spcPct val="100000"/>
                        </a:lnSpc>
                      </a:pPr>
                      <a:r>
                        <a:rPr lang="es-PE" sz="1000" u="none" strike="noStrike" dirty="0">
                          <a:solidFill>
                            <a:schemeClr val="tx1"/>
                          </a:solidFill>
                          <a:effectLst/>
                          <a:latin typeface="Corbel" panose="020B0503020204020204" pitchFamily="34" charset="0"/>
                        </a:rPr>
                        <a:t>Rural</a:t>
                      </a:r>
                      <a:endParaRPr lang="es-ES" sz="1000" b="0" i="0" u="none" strike="noStrike" dirty="0">
                        <a:solidFill>
                          <a:schemeClr val="tx1"/>
                        </a:solidFill>
                        <a:effectLst/>
                        <a:latin typeface="Corbel" panose="020B0503020204020204" pitchFamily="34" charset="0"/>
                      </a:endParaRPr>
                    </a:p>
                  </a:txBody>
                  <a:tcPr marL="9525" marR="9525" marT="9525" marB="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5,211,977</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21.5%</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2475465730"/>
                  </a:ext>
                </a:extLst>
              </a:tr>
              <a:tr h="216000">
                <a:tc>
                  <a:txBody>
                    <a:bodyPr/>
                    <a:lstStyle/>
                    <a:p>
                      <a:pPr algn="l" fontAlgn="ctr">
                        <a:lnSpc>
                          <a:spcPct val="100000"/>
                        </a:lnSpc>
                      </a:pPr>
                      <a:r>
                        <a:rPr lang="es-PE" sz="1000" u="none" strike="noStrike" dirty="0">
                          <a:solidFill>
                            <a:schemeClr val="tx1"/>
                          </a:solidFill>
                          <a:effectLst/>
                          <a:latin typeface="Corbel" panose="020B0503020204020204" pitchFamily="34" charset="0"/>
                        </a:rPr>
                        <a:t>Total</a:t>
                      </a:r>
                      <a:endParaRPr lang="es-ES" sz="1000" b="0"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a:lnSpc>
                          <a:spcPts val="1400"/>
                        </a:lnSpc>
                        <a:spcAft>
                          <a:spcPts val="0"/>
                        </a:spcAft>
                      </a:pPr>
                      <a:r>
                        <a:rPr lang="es-ES" sz="1000" b="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24,290,921</a:t>
                      </a:r>
                      <a:endParaRPr lang="es-PE" sz="1000" b="0" dirty="0">
                        <a:effectLst/>
                        <a:latin typeface="Times New Roman" panose="02020603050405020304" pitchFamily="18" charset="0"/>
                        <a:ea typeface="Times New Roman" panose="02020603050405020304" pitchFamily="18" charset="0"/>
                      </a:endParaRPr>
                    </a:p>
                  </a:txBody>
                  <a:tcPr marL="53975" marR="53975" marT="17780" marB="17780" anchor="ctr">
                    <a:noFill/>
                  </a:tcPr>
                </a:tc>
                <a:tc>
                  <a:txBody>
                    <a:bodyPr/>
                    <a:lstStyle/>
                    <a:p>
                      <a:pPr algn="ctr">
                        <a:lnSpc>
                          <a:spcPts val="1400"/>
                        </a:lnSpc>
                        <a:spcAft>
                          <a:spcPts val="0"/>
                        </a:spcAft>
                      </a:pPr>
                      <a:r>
                        <a:rPr lang="es-PE" sz="1000" b="0" dirty="0">
                          <a:effectLst/>
                          <a:latin typeface="Corbel" panose="020B0503020204020204" pitchFamily="34" charset="0"/>
                          <a:ea typeface="Times New Roman" panose="02020603050405020304" pitchFamily="18" charset="0"/>
                          <a:cs typeface="Arial" panose="020B0604020202020204" pitchFamily="34" charset="0"/>
                        </a:rPr>
                        <a:t>100%</a:t>
                      </a:r>
                      <a:endParaRPr lang="es-PE" sz="1000" b="0" dirty="0">
                        <a:effectLst/>
                        <a:latin typeface="Times New Roman" panose="02020603050405020304" pitchFamily="18" charset="0"/>
                        <a:ea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303816014"/>
                  </a:ext>
                </a:extLst>
              </a:tr>
            </a:tbl>
          </a:graphicData>
        </a:graphic>
      </p:graphicFrame>
      <p:sp>
        <p:nvSpPr>
          <p:cNvPr id="7" name="Rectángulo 6"/>
          <p:cNvSpPr/>
          <p:nvPr/>
        </p:nvSpPr>
        <p:spPr bwMode="gray">
          <a:xfrm>
            <a:off x="6401321" y="6425193"/>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graphicFrame>
        <p:nvGraphicFramePr>
          <p:cNvPr id="9" name="Tabla 8"/>
          <p:cNvGraphicFramePr>
            <a:graphicFrameLocks noGrp="1"/>
          </p:cNvGraphicFramePr>
          <p:nvPr/>
        </p:nvGraphicFramePr>
        <p:xfrm>
          <a:off x="776863" y="2395775"/>
          <a:ext cx="1220203" cy="758190"/>
        </p:xfrm>
        <a:graphic>
          <a:graphicData uri="http://schemas.openxmlformats.org/drawingml/2006/table">
            <a:tbl>
              <a:tblPr>
                <a:tableStyleId>{BDBED569-4797-4DF1-A0F4-6AAB3CD982D8}</a:tableStyleId>
              </a:tblPr>
              <a:tblGrid>
                <a:gridCol w="631693">
                  <a:extLst>
                    <a:ext uri="{9D8B030D-6E8A-4147-A177-3AD203B41FA5}">
                      <a16:colId xmlns:a16="http://schemas.microsoft.com/office/drawing/2014/main" val="20000"/>
                    </a:ext>
                  </a:extLst>
                </a:gridCol>
                <a:gridCol w="588510">
                  <a:extLst>
                    <a:ext uri="{9D8B030D-6E8A-4147-A177-3AD203B41FA5}">
                      <a16:colId xmlns:a16="http://schemas.microsoft.com/office/drawing/2014/main" val="20001"/>
                    </a:ext>
                  </a:extLst>
                </a:gridCol>
              </a:tblGrid>
              <a:tr h="36000">
                <a:tc>
                  <a:txBody>
                    <a:bodyPr/>
                    <a:lstStyle/>
                    <a:p>
                      <a:pPr algn="ctr" fontAlgn="ctr"/>
                      <a:r>
                        <a:rPr lang="es-PE" sz="1000" u="none" strike="noStrike" dirty="0">
                          <a:solidFill>
                            <a:schemeClr val="tx1"/>
                          </a:solidFill>
                          <a:effectLst/>
                          <a:latin typeface="Corbel" panose="020B0503020204020204" pitchFamily="34" charset="0"/>
                        </a:rPr>
                        <a:t>Sexo</a:t>
                      </a:r>
                      <a:endParaRPr lang="es-PE" sz="105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r>
                        <a:rPr lang="es-419" sz="1050" u="none" strike="noStrike" dirty="0">
                          <a:solidFill>
                            <a:schemeClr val="tx1"/>
                          </a:solidFill>
                          <a:effectLst/>
                          <a:latin typeface="Corbel" panose="020B0503020204020204" pitchFamily="34" charset="0"/>
                        </a:rPr>
                        <a:t>%</a:t>
                      </a:r>
                      <a:endParaRPr lang="es-PE" sz="105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0000"/>
                  </a:ext>
                </a:extLst>
              </a:tr>
              <a:tr h="0">
                <a:tc>
                  <a:txBody>
                    <a:bodyPr/>
                    <a:lstStyle/>
                    <a:p>
                      <a:pPr algn="l" fontAlgn="b"/>
                      <a:r>
                        <a:rPr lang="es-PE" sz="1050" u="none" strike="noStrike" dirty="0">
                          <a:solidFill>
                            <a:schemeClr val="tx1"/>
                          </a:solidFill>
                          <a:effectLst/>
                          <a:latin typeface="Corbel" panose="020B0503020204020204" pitchFamily="34" charset="0"/>
                        </a:rPr>
                        <a:t> Hombre</a:t>
                      </a:r>
                      <a:endParaRPr lang="es-PE" sz="105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50" dirty="0">
                          <a:solidFill>
                            <a:schemeClr val="tx1"/>
                          </a:solidFill>
                          <a:effectLst/>
                          <a:latin typeface="Corbel" panose="020B0503020204020204" pitchFamily="34" charset="0"/>
                        </a:rPr>
                        <a:t>49.8%</a:t>
                      </a:r>
                      <a:endParaRPr lang="es-PE" sz="105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tc>
                <a:extLst>
                  <a:ext uri="{0D108BD9-81ED-4DB2-BD59-A6C34878D82A}">
                    <a16:rowId xmlns:a16="http://schemas.microsoft.com/office/drawing/2014/main" val="10001"/>
                  </a:ext>
                </a:extLst>
              </a:tr>
              <a:tr h="0">
                <a:tc>
                  <a:txBody>
                    <a:bodyPr/>
                    <a:lstStyle/>
                    <a:p>
                      <a:pPr algn="l" fontAlgn="b"/>
                      <a:r>
                        <a:rPr lang="es-PE" sz="1050" u="none" strike="noStrike" dirty="0">
                          <a:solidFill>
                            <a:schemeClr val="tx1"/>
                          </a:solidFill>
                          <a:effectLst/>
                          <a:latin typeface="Corbel" panose="020B0503020204020204" pitchFamily="34" charset="0"/>
                        </a:rPr>
                        <a:t> Mujer</a:t>
                      </a:r>
                      <a:endParaRPr lang="es-PE" sz="105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50" dirty="0">
                          <a:solidFill>
                            <a:schemeClr val="tx1"/>
                          </a:solidFill>
                          <a:effectLst/>
                          <a:latin typeface="Corbel" panose="020B0503020204020204" pitchFamily="34" charset="0"/>
                        </a:rPr>
                        <a:t>50.2%</a:t>
                      </a:r>
                      <a:endParaRPr lang="es-PE" sz="105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tc>
                <a:extLst>
                  <a:ext uri="{0D108BD9-81ED-4DB2-BD59-A6C34878D82A}">
                    <a16:rowId xmlns:a16="http://schemas.microsoft.com/office/drawing/2014/main" val="10002"/>
                  </a:ext>
                </a:extLst>
              </a:tr>
              <a:tr h="0">
                <a:tc>
                  <a:txBody>
                    <a:bodyPr/>
                    <a:lstStyle/>
                    <a:p>
                      <a:pPr algn="l" fontAlgn="b"/>
                      <a:r>
                        <a:rPr lang="es-PE" sz="1050" b="0" u="none" strike="noStrike" dirty="0">
                          <a:solidFill>
                            <a:schemeClr val="tx1"/>
                          </a:solidFill>
                          <a:effectLst/>
                          <a:latin typeface="Corbel" panose="020B0503020204020204" pitchFamily="34" charset="0"/>
                        </a:rPr>
                        <a:t> Total</a:t>
                      </a:r>
                      <a:endParaRPr lang="es-PE" sz="105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ts val="1400"/>
                        </a:lnSpc>
                        <a:spcAft>
                          <a:spcPts val="0"/>
                        </a:spcAft>
                      </a:pPr>
                      <a:r>
                        <a:rPr lang="es-PE" sz="1050" b="0" dirty="0">
                          <a:solidFill>
                            <a:schemeClr val="tx1"/>
                          </a:solidFill>
                          <a:effectLst/>
                          <a:latin typeface="Corbel" panose="020B0503020204020204" pitchFamily="34" charset="0"/>
                        </a:rPr>
                        <a:t>100%</a:t>
                      </a:r>
                      <a:endParaRPr lang="es-PE" sz="105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oFill/>
                  </a:tcPr>
                </a:tc>
                <a:extLst>
                  <a:ext uri="{0D108BD9-81ED-4DB2-BD59-A6C34878D82A}">
                    <a16:rowId xmlns:a16="http://schemas.microsoft.com/office/drawing/2014/main" val="10003"/>
                  </a:ext>
                </a:extLst>
              </a:tr>
            </a:tbl>
          </a:graphicData>
        </a:graphic>
      </p:graphicFrame>
      <p:graphicFrame>
        <p:nvGraphicFramePr>
          <p:cNvPr id="10" name="Tabla 9"/>
          <p:cNvGraphicFramePr>
            <a:graphicFrameLocks noGrp="1"/>
          </p:cNvGraphicFramePr>
          <p:nvPr/>
        </p:nvGraphicFramePr>
        <p:xfrm>
          <a:off x="2464004" y="2177262"/>
          <a:ext cx="1741417" cy="1069440"/>
        </p:xfrm>
        <a:graphic>
          <a:graphicData uri="http://schemas.openxmlformats.org/drawingml/2006/table">
            <a:tbl>
              <a:tblPr>
                <a:tableStyleId>{BDBED569-4797-4DF1-A0F4-6AAB3CD982D8}</a:tableStyleId>
              </a:tblPr>
              <a:tblGrid>
                <a:gridCol w="987043">
                  <a:extLst>
                    <a:ext uri="{9D8B030D-6E8A-4147-A177-3AD203B41FA5}">
                      <a16:colId xmlns:a16="http://schemas.microsoft.com/office/drawing/2014/main" val="20000"/>
                    </a:ext>
                  </a:extLst>
                </a:gridCol>
                <a:gridCol w="754374">
                  <a:extLst>
                    <a:ext uri="{9D8B030D-6E8A-4147-A177-3AD203B41FA5}">
                      <a16:colId xmlns:a16="http://schemas.microsoft.com/office/drawing/2014/main" val="20001"/>
                    </a:ext>
                  </a:extLst>
                </a:gridCol>
              </a:tblGrid>
              <a:tr h="216000">
                <a:tc>
                  <a:txBody>
                    <a:bodyPr/>
                    <a:lstStyle/>
                    <a:p>
                      <a:pPr marL="0" algn="ctr"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Rango de edad*</a:t>
                      </a:r>
                    </a:p>
                  </a:txBody>
                  <a:tcPr marL="0" marR="0" marT="0" marB="0" anchor="ctr"/>
                </a:tc>
                <a:tc>
                  <a:txBody>
                    <a:bodyPr/>
                    <a:lstStyle/>
                    <a:p>
                      <a:pPr marL="0" algn="ctr" defTabSz="1219170" rtl="0" eaLnBrk="1" fontAlgn="ctr" latinLnBrk="0" hangingPunct="1"/>
                      <a:r>
                        <a:rPr lang="es-419" sz="1000" u="none" strike="noStrike" kern="1200" dirty="0">
                          <a:solidFill>
                            <a:schemeClr val="tx1"/>
                          </a:solidFill>
                          <a:effectLst/>
                          <a:latin typeface="Corbel" panose="020B0503020204020204" pitchFamily="34" charset="0"/>
                          <a:ea typeface="+mn-ea"/>
                          <a:cs typeface="+mn-cs"/>
                        </a:rPr>
                        <a:t>%</a:t>
                      </a:r>
                      <a:endParaRPr lang="es-PE" sz="1000" u="none" strike="noStrike" kern="1200" dirty="0">
                        <a:solidFill>
                          <a:schemeClr val="tx1"/>
                        </a:solidFill>
                        <a:effectLst/>
                        <a:latin typeface="Corbel" panose="020B0503020204020204" pitchFamily="34" charset="0"/>
                        <a:ea typeface="+mn-ea"/>
                        <a:cs typeface="+mn-cs"/>
                      </a:endParaRPr>
                    </a:p>
                  </a:txBody>
                  <a:tcPr marL="0" marR="0" marT="0" marB="0" anchor="ctr"/>
                </a:tc>
                <a:extLst>
                  <a:ext uri="{0D108BD9-81ED-4DB2-BD59-A6C34878D82A}">
                    <a16:rowId xmlns:a16="http://schemas.microsoft.com/office/drawing/2014/main" val="10000"/>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18 a 24 años</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16.1%</a:t>
                      </a:r>
                    </a:p>
                  </a:txBody>
                  <a:tcPr marL="53975" marR="53975" marT="17780" marB="17780"/>
                </a:tc>
                <a:extLst>
                  <a:ext uri="{0D108BD9-81ED-4DB2-BD59-A6C34878D82A}">
                    <a16:rowId xmlns:a16="http://schemas.microsoft.com/office/drawing/2014/main" val="10001"/>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25 a 39 años</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33.9%</a:t>
                      </a:r>
                    </a:p>
                  </a:txBody>
                  <a:tcPr marL="53975" marR="53975" marT="17780" marB="17780"/>
                </a:tc>
                <a:extLst>
                  <a:ext uri="{0D108BD9-81ED-4DB2-BD59-A6C34878D82A}">
                    <a16:rowId xmlns:a16="http://schemas.microsoft.com/office/drawing/2014/main" val="10002"/>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40 a más años</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50.0%</a:t>
                      </a:r>
                    </a:p>
                  </a:txBody>
                  <a:tcPr marL="53975" marR="53975" marT="17780" marB="17780"/>
                </a:tc>
                <a:extLst>
                  <a:ext uri="{0D108BD9-81ED-4DB2-BD59-A6C34878D82A}">
                    <a16:rowId xmlns:a16="http://schemas.microsoft.com/office/drawing/2014/main" val="10003"/>
                  </a:ext>
                </a:extLst>
              </a:tr>
              <a:tr h="0">
                <a:tc>
                  <a:txBody>
                    <a:bodyPr/>
                    <a:lstStyle/>
                    <a:p>
                      <a:pPr marL="0" algn="l" defTabSz="1219170" rtl="0" eaLnBrk="1" fontAlgn="ctr" latinLnBrk="0" hangingPunct="1"/>
                      <a:r>
                        <a:rPr lang="es-PE" sz="1000" u="none" strike="noStrike" kern="1200" dirty="0">
                          <a:solidFill>
                            <a:schemeClr val="tx1"/>
                          </a:solidFill>
                          <a:effectLst/>
                          <a:latin typeface="Corbel" panose="020B0503020204020204" pitchFamily="34" charset="0"/>
                          <a:ea typeface="+mn-ea"/>
                          <a:cs typeface="+mn-cs"/>
                        </a:rPr>
                        <a:t> Total</a:t>
                      </a:r>
                    </a:p>
                  </a:txBody>
                  <a:tcPr marL="0" marR="0" marT="0" marB="0" anchor="ctr"/>
                </a:tc>
                <a:tc>
                  <a:txBody>
                    <a:bodyPr/>
                    <a:lstStyle/>
                    <a:p>
                      <a:pPr marL="0" algn="ctr" defTabSz="1219170" rtl="0" eaLnBrk="1" fontAlgn="ctr" latinLnBrk="0" hangingPunct="1">
                        <a:lnSpc>
                          <a:spcPts val="1400"/>
                        </a:lnSpc>
                        <a:spcAft>
                          <a:spcPts val="0"/>
                        </a:spcAft>
                      </a:pPr>
                      <a:r>
                        <a:rPr lang="es-PE" sz="1000" u="none" strike="noStrike" kern="1200" dirty="0">
                          <a:solidFill>
                            <a:schemeClr val="tx1"/>
                          </a:solidFill>
                          <a:effectLst/>
                          <a:latin typeface="Corbel" panose="020B0503020204020204" pitchFamily="34" charset="0"/>
                          <a:ea typeface="+mn-ea"/>
                          <a:cs typeface="+mn-cs"/>
                        </a:rPr>
                        <a:t>100%</a:t>
                      </a:r>
                    </a:p>
                  </a:txBody>
                  <a:tcPr marL="53975" marR="53975" marT="17780" marB="17780"/>
                </a:tc>
                <a:extLst>
                  <a:ext uri="{0D108BD9-81ED-4DB2-BD59-A6C34878D82A}">
                    <a16:rowId xmlns:a16="http://schemas.microsoft.com/office/drawing/2014/main" val="10004"/>
                  </a:ext>
                </a:extLst>
              </a:tr>
            </a:tbl>
          </a:graphicData>
        </a:graphic>
      </p:graphicFrame>
      <p:graphicFrame>
        <p:nvGraphicFramePr>
          <p:cNvPr id="8" name="Tabla 7"/>
          <p:cNvGraphicFramePr>
            <a:graphicFrameLocks noGrp="1"/>
          </p:cNvGraphicFramePr>
          <p:nvPr/>
        </p:nvGraphicFramePr>
        <p:xfrm>
          <a:off x="8409772" y="1768883"/>
          <a:ext cx="3219028" cy="1512000"/>
        </p:xfrm>
        <a:graphic>
          <a:graphicData uri="http://schemas.openxmlformats.org/drawingml/2006/table">
            <a:tbl>
              <a:tblPr>
                <a:tableStyleId>{BDBED569-4797-4DF1-A0F4-6AAB3CD982D8}</a:tableStyleId>
              </a:tblPr>
              <a:tblGrid>
                <a:gridCol w="1332000">
                  <a:extLst>
                    <a:ext uri="{9D8B030D-6E8A-4147-A177-3AD203B41FA5}">
                      <a16:colId xmlns:a16="http://schemas.microsoft.com/office/drawing/2014/main" val="678588289"/>
                    </a:ext>
                  </a:extLst>
                </a:gridCol>
                <a:gridCol w="1311028">
                  <a:extLst>
                    <a:ext uri="{9D8B030D-6E8A-4147-A177-3AD203B41FA5}">
                      <a16:colId xmlns:a16="http://schemas.microsoft.com/office/drawing/2014/main" val="1983115570"/>
                    </a:ext>
                  </a:extLst>
                </a:gridCol>
                <a:gridCol w="576000">
                  <a:extLst>
                    <a:ext uri="{9D8B030D-6E8A-4147-A177-3AD203B41FA5}">
                      <a16:colId xmlns:a16="http://schemas.microsoft.com/office/drawing/2014/main" val="1714201821"/>
                    </a:ext>
                  </a:extLst>
                </a:gridCol>
              </a:tblGrid>
              <a:tr h="216000">
                <a:tc>
                  <a:txBody>
                    <a:bodyPr/>
                    <a:lstStyle/>
                    <a:p>
                      <a:pPr algn="ctr">
                        <a:lnSpc>
                          <a:spcPts val="1400"/>
                        </a:lnSpc>
                        <a:spcAft>
                          <a:spcPts val="0"/>
                        </a:spcAft>
                      </a:pPr>
                      <a:r>
                        <a:rPr lang="es-PE" sz="1000" b="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Nivel</a:t>
                      </a:r>
                      <a:r>
                        <a:rPr lang="es-PE" sz="1000" b="0" baseline="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 socioeconómico</a:t>
                      </a:r>
                      <a:endParaRPr lang="es-PE" sz="1000" b="0" dirty="0">
                        <a:effectLst/>
                        <a:latin typeface="Corbel" panose="020B0503020204020204" pitchFamily="34" charset="0"/>
                        <a:ea typeface="Times New Roman" panose="02020603050405020304" pitchFamily="18" charset="0"/>
                      </a:endParaRPr>
                    </a:p>
                  </a:txBody>
                  <a:tcPr marL="53975" marR="53975" marT="17780" marB="1778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Población</a:t>
                      </a:r>
                      <a:r>
                        <a:rPr lang="es-PE" sz="1000" u="none" strike="noStrike" baseline="0" dirty="0">
                          <a:solidFill>
                            <a:schemeClr val="tx1"/>
                          </a:solidFill>
                          <a:effectLst/>
                          <a:latin typeface="Corbel" panose="020B0503020204020204" pitchFamily="34" charset="0"/>
                        </a:rPr>
                        <a:t> 18 años a más</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ES" sz="1000" b="1" i="0" u="none" strike="noStrike" dirty="0">
                        <a:solidFill>
                          <a:schemeClr val="tx1"/>
                        </a:solidFill>
                        <a:effectLst/>
                        <a:latin typeface="Corbel" panose="020B0503020204020204" pitchFamily="34" charset="0"/>
                      </a:endParaRPr>
                    </a:p>
                  </a:txBody>
                  <a:tcPr marL="9525" marR="9525" marT="9525" marB="0" anchor="ctr">
                    <a:noFill/>
                  </a:tcPr>
                </a:tc>
                <a:extLst>
                  <a:ext uri="{0D108BD9-81ED-4DB2-BD59-A6C34878D82A}">
                    <a16:rowId xmlns:a16="http://schemas.microsoft.com/office/drawing/2014/main" val="2720524844"/>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A</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333,621</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1.4%</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411421645"/>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B</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2,003,837</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8.2%</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2976149690"/>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C</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3,790,026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15.6%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3775867633"/>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D</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1,852,509</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7.6%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927345328"/>
                  </a:ext>
                </a:extLst>
              </a:tr>
              <a:tr h="216000">
                <a:tc>
                  <a:txBody>
                    <a:bodyPr/>
                    <a:lstStyle/>
                    <a:p>
                      <a:pPr>
                        <a:lnSpc>
                          <a:spcPts val="1200"/>
                        </a:lnSpc>
                        <a:spcAft>
                          <a:spcPts val="0"/>
                        </a:spcAft>
                      </a:pPr>
                      <a:r>
                        <a:rPr lang="es-ES" sz="950" dirty="0">
                          <a:solidFill>
                            <a:srgbClr val="000000"/>
                          </a:solidFill>
                          <a:effectLst/>
                          <a:latin typeface="Corbel" panose="020B0503020204020204" pitchFamily="34" charset="0"/>
                          <a:ea typeface="Times New Roman" panose="02020603050405020304" pitchFamily="18" charset="0"/>
                          <a:cs typeface="Calibri" panose="020F0502020204030204" pitchFamily="34" charset="0"/>
                        </a:rPr>
                        <a:t>Lima Metropolitana  E</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ES" sz="1000" kern="1200" dirty="0">
                          <a:solidFill>
                            <a:srgbClr val="000000"/>
                          </a:solidFill>
                          <a:effectLst/>
                          <a:latin typeface="Corbel" panose="020B0503020204020204" pitchFamily="34" charset="0"/>
                          <a:ea typeface="Times New Roman" panose="02020603050405020304" pitchFamily="18" charset="0"/>
                          <a:cs typeface="Arial" panose="020B0604020202020204" pitchFamily="34" charset="0"/>
                        </a:rPr>
                        <a:t>398,037</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a:lnSpc>
                          <a:spcPts val="1200"/>
                        </a:lnSpc>
                        <a:spcAft>
                          <a:spcPts val="0"/>
                        </a:spcAft>
                      </a:pPr>
                      <a:r>
                        <a:rPr lang="es-PE" sz="1000" dirty="0">
                          <a:effectLst/>
                          <a:latin typeface="Corbel" panose="020B0503020204020204" pitchFamily="34" charset="0"/>
                          <a:ea typeface="Times New Roman" panose="02020603050405020304" pitchFamily="18" charset="0"/>
                          <a:cs typeface="Arial" panose="020B0604020202020204" pitchFamily="34" charset="0"/>
                        </a:rPr>
                        <a:t>1.6%</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1044966192"/>
                  </a:ext>
                </a:extLst>
              </a:tr>
              <a:tr h="216000">
                <a:tc>
                  <a:txBody>
                    <a:bodyPr/>
                    <a:lstStyle/>
                    <a:p>
                      <a:pPr>
                        <a:lnSpc>
                          <a:spcPts val="1200"/>
                        </a:lnSpc>
                        <a:spcAft>
                          <a:spcPts val="0"/>
                        </a:spcAft>
                      </a:pPr>
                      <a:r>
                        <a:rPr lang="es-MX" sz="950" dirty="0">
                          <a:effectLst/>
                          <a:latin typeface="Corbel" panose="020B0503020204020204" pitchFamily="34" charset="0"/>
                          <a:ea typeface="Times New Roman" panose="02020603050405020304" pitchFamily="18" charset="0"/>
                        </a:rPr>
                        <a:t>Total</a:t>
                      </a:r>
                      <a:endParaRPr lang="es-PE" sz="950" dirty="0">
                        <a:effectLst/>
                        <a:latin typeface="Corbel" panose="020B0503020204020204" pitchFamily="34" charset="0"/>
                        <a:ea typeface="Times New Roman" panose="02020603050405020304" pitchFamily="18" charset="0"/>
                      </a:endParaRPr>
                    </a:p>
                  </a:txBody>
                  <a:tcPr marL="53975" marR="53975" marT="17780" marB="17780" anchor="ctr"/>
                </a:tc>
                <a:tc>
                  <a:txBody>
                    <a:bodyPr/>
                    <a:lstStyle/>
                    <a:p>
                      <a:pPr algn="ctr" fontAlgn="b"/>
                      <a:r>
                        <a:rPr lang="es-PE" sz="1000" b="0" i="0" u="none" strike="noStrike" dirty="0">
                          <a:solidFill>
                            <a:srgbClr val="000000"/>
                          </a:solidFill>
                          <a:effectLst/>
                          <a:latin typeface="Corbel" panose="020B0503020204020204" pitchFamily="34" charset="0"/>
                        </a:rPr>
                        <a:t>8,378,030</a:t>
                      </a:r>
                    </a:p>
                  </a:txBody>
                  <a:tcPr marL="53975" marR="53975" marT="17780" marB="17780" anchor="ctr"/>
                </a:tc>
                <a:tc>
                  <a:txBody>
                    <a:bodyPr/>
                    <a:lstStyle/>
                    <a:p>
                      <a:pPr algn="ctr">
                        <a:lnSpc>
                          <a:spcPts val="1200"/>
                        </a:lnSpc>
                        <a:spcAft>
                          <a:spcPts val="0"/>
                        </a:spcAft>
                      </a:pPr>
                      <a:r>
                        <a:rPr lang="es-MX" sz="1000" dirty="0">
                          <a:effectLst/>
                          <a:latin typeface="Corbel" panose="020B0503020204020204" pitchFamily="34" charset="0"/>
                          <a:ea typeface="Times New Roman" panose="02020603050405020304" pitchFamily="18" charset="0"/>
                        </a:rPr>
                        <a:t>100%</a:t>
                      </a:r>
                      <a:endParaRPr lang="es-PE" sz="1000" dirty="0">
                        <a:effectLst/>
                        <a:latin typeface="Corbel" panose="020B0503020204020204" pitchFamily="34" charset="0"/>
                        <a:ea typeface="Times New Roman" panose="02020603050405020304" pitchFamily="18" charset="0"/>
                      </a:endParaRPr>
                    </a:p>
                  </a:txBody>
                  <a:tcPr marL="53975" marR="53975" marT="17780" marB="17780" anchor="ctr"/>
                </a:tc>
                <a:extLst>
                  <a:ext uri="{0D108BD9-81ED-4DB2-BD59-A6C34878D82A}">
                    <a16:rowId xmlns:a16="http://schemas.microsoft.com/office/drawing/2014/main" val="226457680"/>
                  </a:ext>
                </a:extLst>
              </a:tr>
            </a:tbl>
          </a:graphicData>
        </a:graphic>
      </p:graphicFrame>
      <p:sp>
        <p:nvSpPr>
          <p:cNvPr id="14" name="CuadroTexto 13"/>
          <p:cNvSpPr txBox="1"/>
          <p:nvPr/>
        </p:nvSpPr>
        <p:spPr bwMode="gray">
          <a:xfrm>
            <a:off x="579868" y="1499916"/>
            <a:ext cx="7667317" cy="184666"/>
          </a:xfrm>
          <a:prstGeom prst="rect">
            <a:avLst/>
          </a:prstGeom>
          <a:solidFill>
            <a:schemeClr val="accent4">
              <a:lumMod val="40000"/>
              <a:lumOff val="60000"/>
            </a:schemeClr>
          </a:solidFill>
        </p:spPr>
        <p:txBody>
          <a:bodyPr wrap="square" lIns="0" tIns="0" rIns="0" bIns="0" rtlCol="0">
            <a:spAutoFit/>
          </a:bodyPr>
          <a:lstStyle/>
          <a:p>
            <a:pPr>
              <a:spcBef>
                <a:spcPts val="300"/>
              </a:spcBef>
            </a:pPr>
            <a:r>
              <a:rPr lang="es-MX" sz="1200" dirty="0">
                <a:latin typeface="Corbel" panose="020B0503020204020204" pitchFamily="34" charset="0"/>
              </a:rPr>
              <a:t>Distribución de la población objeto de estudio (18 años a más con DNI) según sexo, edad, ámbito y nivel socioeconómico.</a:t>
            </a:r>
            <a:endParaRPr lang="es-PE" sz="1200" dirty="0" err="1">
              <a:latin typeface="Arial" pitchFamily="34" charset="0"/>
              <a:cs typeface="Arial" pitchFamily="34" charset="0"/>
            </a:endParaRPr>
          </a:p>
        </p:txBody>
      </p:sp>
      <p:graphicFrame>
        <p:nvGraphicFramePr>
          <p:cNvPr id="21" name="Tabla 20"/>
          <p:cNvGraphicFramePr>
            <a:graphicFrameLocks noGrp="1"/>
          </p:cNvGraphicFramePr>
          <p:nvPr>
            <p:extLst/>
          </p:nvPr>
        </p:nvGraphicFramePr>
        <p:xfrm>
          <a:off x="584926" y="4867179"/>
          <a:ext cx="1879078" cy="1008000"/>
        </p:xfrm>
        <a:graphic>
          <a:graphicData uri="http://schemas.openxmlformats.org/drawingml/2006/table">
            <a:tbl>
              <a:tblPr>
                <a:tableStyleId>{BDBED569-4797-4DF1-A0F4-6AAB3CD982D8}</a:tableStyleId>
              </a:tblPr>
              <a:tblGrid>
                <a:gridCol w="562709">
                  <a:extLst>
                    <a:ext uri="{9D8B030D-6E8A-4147-A177-3AD203B41FA5}">
                      <a16:colId xmlns:a16="http://schemas.microsoft.com/office/drawing/2014/main" val="2325423809"/>
                    </a:ext>
                  </a:extLst>
                </a:gridCol>
                <a:gridCol w="702563">
                  <a:extLst>
                    <a:ext uri="{9D8B030D-6E8A-4147-A177-3AD203B41FA5}">
                      <a16:colId xmlns:a16="http://schemas.microsoft.com/office/drawing/2014/main" val="244814353"/>
                    </a:ext>
                  </a:extLst>
                </a:gridCol>
                <a:gridCol w="613806">
                  <a:extLst>
                    <a:ext uri="{9D8B030D-6E8A-4147-A177-3AD203B41FA5}">
                      <a16:colId xmlns:a16="http://schemas.microsoft.com/office/drawing/2014/main" val="3096592653"/>
                    </a:ext>
                  </a:extLst>
                </a:gridCol>
              </a:tblGrid>
              <a:tr h="360000">
                <a:tc>
                  <a:txBody>
                    <a:bodyPr/>
                    <a:lstStyle/>
                    <a:p>
                      <a:pPr algn="l" fontAlgn="ctr">
                        <a:lnSpc>
                          <a:spcPct val="100000"/>
                        </a:lnSpc>
                      </a:pPr>
                      <a:r>
                        <a:rPr lang="es-PE" sz="1000" u="none" strike="noStrike" dirty="0">
                          <a:solidFill>
                            <a:schemeClr val="tx1"/>
                          </a:solidFill>
                          <a:effectLst/>
                          <a:latin typeface="Corbel" panose="020B0503020204020204" pitchFamily="34" charset="0"/>
                        </a:rPr>
                        <a:t>Sexo</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Muestra </a:t>
                      </a:r>
                      <a:endParaRPr lang="es-PE" sz="1000" u="none" strike="noStrike" dirty="0" smtClean="0">
                        <a:solidFill>
                          <a:schemeClr val="tx1"/>
                        </a:solidFill>
                        <a:effectLst/>
                        <a:latin typeface="Corbel" panose="020B0503020204020204" pitchFamily="34" charset="0"/>
                      </a:endParaRPr>
                    </a:p>
                    <a:p>
                      <a:pPr algn="ctr" fontAlgn="ctr">
                        <a:lnSpc>
                          <a:spcPct val="100000"/>
                        </a:lnSpc>
                      </a:pPr>
                      <a:r>
                        <a:rPr lang="es-PE" sz="1000" u="none" strike="noStrike" dirty="0" smtClean="0">
                          <a:solidFill>
                            <a:schemeClr val="tx1"/>
                          </a:solidFill>
                          <a:effectLst/>
                          <a:latin typeface="Corbel" panose="020B0503020204020204" pitchFamily="34" charset="0"/>
                        </a:rPr>
                        <a:t>mayo</a:t>
                      </a:r>
                      <a:r>
                        <a:rPr lang="es-PE" sz="1000" u="none" strike="noStrike" baseline="0" dirty="0" smtClean="0">
                          <a:solidFill>
                            <a:schemeClr val="tx1"/>
                          </a:solidFill>
                          <a:effectLst/>
                          <a:latin typeface="Corbel" panose="020B0503020204020204" pitchFamily="34" charset="0"/>
                        </a:rPr>
                        <a:t> </a:t>
                      </a:r>
                      <a:r>
                        <a:rPr lang="es-PE" sz="1000" u="none" strike="noStrike" dirty="0">
                          <a:solidFill>
                            <a:schemeClr val="tx1"/>
                          </a:solidFill>
                          <a:effectLst/>
                          <a:latin typeface="Corbel" panose="020B0503020204020204" pitchFamily="34" charset="0"/>
                        </a:rPr>
                        <a:t>2022</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PE" sz="100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808287658"/>
                  </a:ext>
                </a:extLst>
              </a:tr>
              <a:tr h="216000">
                <a:tc>
                  <a:txBody>
                    <a:bodyPr/>
                    <a:lstStyle/>
                    <a:p>
                      <a:pPr algn="l" fontAlgn="b">
                        <a:lnSpc>
                          <a:spcPct val="100000"/>
                        </a:lnSpc>
                      </a:pPr>
                      <a:r>
                        <a:rPr lang="es-PE" sz="1000" u="none" strike="noStrike" dirty="0">
                          <a:solidFill>
                            <a:schemeClr val="tx1"/>
                          </a:solidFill>
                          <a:effectLst/>
                          <a:latin typeface="Corbel" panose="020B0503020204020204" pitchFamily="34" charset="0"/>
                        </a:rPr>
                        <a:t> Hombre</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ct val="100000"/>
                        </a:lnSpc>
                        <a:spcAft>
                          <a:spcPts val="0"/>
                        </a:spcAft>
                      </a:pPr>
                      <a:r>
                        <a:rPr lang="es-PE" sz="1000"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599</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chor="ctr"/>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ea typeface="+mn-ea"/>
                          <a:cs typeface="Times New Roman" panose="02020603050405020304" pitchFamily="18" charset="0"/>
                        </a:rPr>
                        <a:t>49.9%</a:t>
                      </a:r>
                      <a:endParaRPr lang="es-PE" sz="1000" kern="1200" dirty="0">
                        <a:solidFill>
                          <a:schemeClr val="tx1"/>
                        </a:solidFill>
                        <a:effectLst/>
                        <a:latin typeface="Corbel" panose="020B0503020204020204" pitchFamily="34" charset="0"/>
                        <a:ea typeface="+mn-ea"/>
                        <a:cs typeface="Times New Roman" panose="02020603050405020304" pitchFamily="18" charset="0"/>
                      </a:endParaRPr>
                    </a:p>
                  </a:txBody>
                  <a:tcPr marL="9525" marR="9525" marT="9525" marB="0" anchor="ctr"/>
                </a:tc>
                <a:extLst>
                  <a:ext uri="{0D108BD9-81ED-4DB2-BD59-A6C34878D82A}">
                    <a16:rowId xmlns:a16="http://schemas.microsoft.com/office/drawing/2014/main" val="2351441202"/>
                  </a:ext>
                </a:extLst>
              </a:tr>
              <a:tr h="216000">
                <a:tc>
                  <a:txBody>
                    <a:bodyPr/>
                    <a:lstStyle/>
                    <a:p>
                      <a:pPr algn="l" fontAlgn="b">
                        <a:lnSpc>
                          <a:spcPct val="100000"/>
                        </a:lnSpc>
                      </a:pPr>
                      <a:r>
                        <a:rPr lang="es-PE" sz="1000" u="none" strike="noStrike" dirty="0">
                          <a:solidFill>
                            <a:schemeClr val="tx1"/>
                          </a:solidFill>
                          <a:effectLst/>
                          <a:latin typeface="Corbel" panose="020B0503020204020204" pitchFamily="34" charset="0"/>
                        </a:rPr>
                        <a:t> Mujer</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ct val="100000"/>
                        </a:lnSpc>
                        <a:spcAft>
                          <a:spcPts val="0"/>
                        </a:spcAft>
                      </a:pPr>
                      <a:r>
                        <a:rPr lang="es-PE" sz="1000"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602</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chor="ctr"/>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ea typeface="+mn-ea"/>
                          <a:cs typeface="Times New Roman" panose="02020603050405020304" pitchFamily="18" charset="0"/>
                        </a:rPr>
                        <a:t>50.1%</a:t>
                      </a:r>
                      <a:endParaRPr lang="es-PE" sz="1000" kern="1200" dirty="0">
                        <a:solidFill>
                          <a:schemeClr val="tx1"/>
                        </a:solidFill>
                        <a:effectLst/>
                        <a:latin typeface="Corbel" panose="020B0503020204020204" pitchFamily="34" charset="0"/>
                        <a:ea typeface="+mn-ea"/>
                        <a:cs typeface="Times New Roman" panose="02020603050405020304" pitchFamily="18" charset="0"/>
                      </a:endParaRPr>
                    </a:p>
                  </a:txBody>
                  <a:tcPr marL="9525" marR="9525" marT="9525" marB="0" anchor="ctr"/>
                </a:tc>
                <a:extLst>
                  <a:ext uri="{0D108BD9-81ED-4DB2-BD59-A6C34878D82A}">
                    <a16:rowId xmlns:a16="http://schemas.microsoft.com/office/drawing/2014/main" val="2113679198"/>
                  </a:ext>
                </a:extLst>
              </a:tr>
              <a:tr h="216000">
                <a:tc>
                  <a:txBody>
                    <a:bodyPr/>
                    <a:lstStyle/>
                    <a:p>
                      <a:pPr algn="l" fontAlgn="b">
                        <a:lnSpc>
                          <a:spcPct val="100000"/>
                        </a:lnSpc>
                      </a:pPr>
                      <a:r>
                        <a:rPr lang="es-PE" sz="1000" u="none" strike="noStrike" dirty="0">
                          <a:solidFill>
                            <a:schemeClr val="tx1"/>
                          </a:solidFill>
                          <a:effectLst/>
                          <a:latin typeface="Corbel" panose="020B0503020204020204" pitchFamily="34" charset="0"/>
                        </a:rPr>
                        <a:t> Total</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ct val="100000"/>
                        </a:lnSpc>
                        <a:spcAft>
                          <a:spcPts val="0"/>
                        </a:spcAft>
                      </a:pPr>
                      <a:r>
                        <a:rPr lang="es-PE" sz="1000"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1201</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chor="ctr">
                    <a:noFill/>
                  </a:tcPr>
                </a:tc>
                <a:tc>
                  <a:txBody>
                    <a:bodyPr/>
                    <a:lstStyle/>
                    <a:p>
                      <a:pPr algn="ctr">
                        <a:lnSpc>
                          <a:spcPct val="100000"/>
                        </a:lnSpc>
                        <a:spcAft>
                          <a:spcPts val="0"/>
                        </a:spcAft>
                      </a:pPr>
                      <a:r>
                        <a:rPr lang="es-PE" sz="1000" dirty="0">
                          <a:solidFill>
                            <a:schemeClr val="tx1"/>
                          </a:solidFill>
                          <a:effectLst/>
                          <a:latin typeface="Corbel" panose="020B0503020204020204" pitchFamily="34" charset="0"/>
                        </a:rPr>
                        <a:t>100.0%</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36195" marR="36195" marT="10795" marB="10795" anchor="ctr">
                    <a:noFill/>
                  </a:tcPr>
                </a:tc>
                <a:extLst>
                  <a:ext uri="{0D108BD9-81ED-4DB2-BD59-A6C34878D82A}">
                    <a16:rowId xmlns:a16="http://schemas.microsoft.com/office/drawing/2014/main" val="574568879"/>
                  </a:ext>
                </a:extLst>
              </a:tr>
            </a:tbl>
          </a:graphicData>
        </a:graphic>
      </p:graphicFrame>
      <p:graphicFrame>
        <p:nvGraphicFramePr>
          <p:cNvPr id="22" name="Tabla 21"/>
          <p:cNvGraphicFramePr>
            <a:graphicFrameLocks noGrp="1"/>
          </p:cNvGraphicFramePr>
          <p:nvPr>
            <p:extLst/>
          </p:nvPr>
        </p:nvGraphicFramePr>
        <p:xfrm>
          <a:off x="2621152" y="4730455"/>
          <a:ext cx="2472033" cy="1168800"/>
        </p:xfrm>
        <a:graphic>
          <a:graphicData uri="http://schemas.openxmlformats.org/drawingml/2006/table">
            <a:tbl>
              <a:tblPr>
                <a:tableStyleId>{BDBED569-4797-4DF1-A0F4-6AAB3CD982D8}</a:tableStyleId>
              </a:tblPr>
              <a:tblGrid>
                <a:gridCol w="866497">
                  <a:extLst>
                    <a:ext uri="{9D8B030D-6E8A-4147-A177-3AD203B41FA5}">
                      <a16:colId xmlns:a16="http://schemas.microsoft.com/office/drawing/2014/main" val="628364305"/>
                    </a:ext>
                  </a:extLst>
                </a:gridCol>
                <a:gridCol w="900000">
                  <a:extLst>
                    <a:ext uri="{9D8B030D-6E8A-4147-A177-3AD203B41FA5}">
                      <a16:colId xmlns:a16="http://schemas.microsoft.com/office/drawing/2014/main" val="2191790996"/>
                    </a:ext>
                  </a:extLst>
                </a:gridCol>
                <a:gridCol w="705536">
                  <a:extLst>
                    <a:ext uri="{9D8B030D-6E8A-4147-A177-3AD203B41FA5}">
                      <a16:colId xmlns:a16="http://schemas.microsoft.com/office/drawing/2014/main" val="237588698"/>
                    </a:ext>
                  </a:extLst>
                </a:gridCol>
              </a:tblGrid>
              <a:tr h="216000">
                <a:tc>
                  <a:txBody>
                    <a:bodyPr/>
                    <a:lstStyle/>
                    <a:p>
                      <a:pPr algn="l" fontAlgn="ctr"/>
                      <a:r>
                        <a:rPr lang="es-PE" sz="1000" u="none" strike="noStrike" dirty="0">
                          <a:solidFill>
                            <a:schemeClr val="tx1"/>
                          </a:solidFill>
                          <a:effectLst/>
                          <a:latin typeface="Corbel" panose="020B0503020204020204" pitchFamily="34" charset="0"/>
                        </a:rPr>
                        <a:t>Rango de edad</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Muestra </a:t>
                      </a:r>
                    </a:p>
                    <a:p>
                      <a:pPr algn="ctr" fontAlgn="ctr">
                        <a:lnSpc>
                          <a:spcPct val="100000"/>
                        </a:lnSpc>
                      </a:pPr>
                      <a:r>
                        <a:rPr lang="es-PE" sz="1000" u="none" strike="noStrike" dirty="0" smtClean="0">
                          <a:solidFill>
                            <a:schemeClr val="tx1"/>
                          </a:solidFill>
                          <a:effectLst/>
                          <a:latin typeface="Corbel" panose="020B0503020204020204" pitchFamily="34" charset="0"/>
                        </a:rPr>
                        <a:t>mayo</a:t>
                      </a:r>
                      <a:r>
                        <a:rPr lang="es-PE" sz="1000" u="none" strike="noStrike" baseline="0" dirty="0" smtClean="0">
                          <a:solidFill>
                            <a:schemeClr val="tx1"/>
                          </a:solidFill>
                          <a:effectLst/>
                          <a:latin typeface="Corbel" panose="020B0503020204020204" pitchFamily="34" charset="0"/>
                        </a:rPr>
                        <a:t> </a:t>
                      </a:r>
                      <a:r>
                        <a:rPr lang="es-PE" sz="1000" u="none" strike="noStrike" dirty="0">
                          <a:solidFill>
                            <a:schemeClr val="tx1"/>
                          </a:solidFill>
                          <a:effectLst/>
                          <a:latin typeface="Corbel" panose="020B0503020204020204" pitchFamily="34" charset="0"/>
                        </a:rPr>
                        <a:t>2022</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PE" sz="100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3469773180"/>
                  </a:ext>
                </a:extLst>
              </a:tr>
              <a:tr h="216000">
                <a:tc>
                  <a:txBody>
                    <a:bodyPr/>
                    <a:lstStyle/>
                    <a:p>
                      <a:pPr algn="l" fontAlgn="b"/>
                      <a:r>
                        <a:rPr lang="es-PE" sz="1000" u="none" strike="noStrike" dirty="0">
                          <a:solidFill>
                            <a:schemeClr val="tx1"/>
                          </a:solidFill>
                          <a:effectLst/>
                          <a:latin typeface="Corbel" panose="020B0503020204020204" pitchFamily="34" charset="0"/>
                        </a:rPr>
                        <a:t> 18 a 24 años</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00"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207</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ea typeface="+mn-ea"/>
                          <a:cs typeface="Times New Roman" panose="02020603050405020304" pitchFamily="18" charset="0"/>
                        </a:rPr>
                        <a:t>17.2%</a:t>
                      </a:r>
                      <a:endParaRPr lang="es-PE" sz="1000" kern="1200" dirty="0">
                        <a:solidFill>
                          <a:schemeClr val="tx1"/>
                        </a:solidFill>
                        <a:effectLst/>
                        <a:latin typeface="Corbel" panose="020B0503020204020204" pitchFamily="34" charset="0"/>
                        <a:ea typeface="+mn-ea"/>
                        <a:cs typeface="Times New Roman" panose="02020603050405020304" pitchFamily="18" charset="0"/>
                      </a:endParaRPr>
                    </a:p>
                  </a:txBody>
                  <a:tcPr marL="9525" marR="9525" marT="9525" marB="0" anchor="ctr"/>
                </a:tc>
                <a:extLst>
                  <a:ext uri="{0D108BD9-81ED-4DB2-BD59-A6C34878D82A}">
                    <a16:rowId xmlns:a16="http://schemas.microsoft.com/office/drawing/2014/main" val="542946742"/>
                  </a:ext>
                </a:extLst>
              </a:tr>
              <a:tr h="216000">
                <a:tc>
                  <a:txBody>
                    <a:bodyPr/>
                    <a:lstStyle/>
                    <a:p>
                      <a:pPr algn="l" fontAlgn="b"/>
                      <a:r>
                        <a:rPr lang="es-PE" sz="1000" u="none" strike="noStrike" dirty="0">
                          <a:solidFill>
                            <a:schemeClr val="tx1"/>
                          </a:solidFill>
                          <a:effectLst/>
                          <a:latin typeface="Corbel" panose="020B0503020204020204" pitchFamily="34" charset="0"/>
                        </a:rPr>
                        <a:t> 25 a 39 años</a:t>
                      </a:r>
                      <a:endParaRPr lang="es-PE" sz="1000" b="0" i="0" u="none" strike="noStrike" dirty="0">
                        <a:solidFill>
                          <a:schemeClr val="tx1"/>
                        </a:solidFill>
                        <a:effectLst/>
                        <a:latin typeface="Corbel" panose="020B0503020204020204" pitchFamily="34" charset="0"/>
                      </a:endParaRPr>
                    </a:p>
                  </a:txBody>
                  <a:tcPr marL="0" marR="0" marT="0" marB="0" anchor="ctr"/>
                </a:tc>
                <a:tc>
                  <a:txBody>
                    <a:bodyPr/>
                    <a:lstStyle/>
                    <a:p>
                      <a:pPr algn="ctr">
                        <a:lnSpc>
                          <a:spcPts val="1400"/>
                        </a:lnSpc>
                        <a:spcAft>
                          <a:spcPts val="0"/>
                        </a:spcAft>
                      </a:pPr>
                      <a:r>
                        <a:rPr lang="es-PE" sz="1000"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412</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ea typeface="+mn-ea"/>
                          <a:cs typeface="Times New Roman" panose="02020603050405020304" pitchFamily="18" charset="0"/>
                        </a:rPr>
                        <a:t>34.3%</a:t>
                      </a:r>
                      <a:endParaRPr lang="es-PE" sz="1000" kern="1200" dirty="0">
                        <a:solidFill>
                          <a:schemeClr val="tx1"/>
                        </a:solidFill>
                        <a:effectLst/>
                        <a:latin typeface="Corbel" panose="020B0503020204020204" pitchFamily="34" charset="0"/>
                        <a:ea typeface="+mn-ea"/>
                        <a:cs typeface="Times New Roman" panose="02020603050405020304" pitchFamily="18" charset="0"/>
                      </a:endParaRPr>
                    </a:p>
                  </a:txBody>
                  <a:tcPr marL="9525" marR="9525" marT="9525" marB="0" anchor="ctr"/>
                </a:tc>
                <a:extLst>
                  <a:ext uri="{0D108BD9-81ED-4DB2-BD59-A6C34878D82A}">
                    <a16:rowId xmlns:a16="http://schemas.microsoft.com/office/drawing/2014/main" val="3814728505"/>
                  </a:ext>
                </a:extLst>
              </a:tr>
              <a:tr h="216000">
                <a:tc>
                  <a:txBody>
                    <a:bodyPr/>
                    <a:lstStyle/>
                    <a:p>
                      <a:pPr algn="l" fontAlgn="b"/>
                      <a:r>
                        <a:rPr lang="es-PE" sz="1000" u="none" strike="noStrike" dirty="0">
                          <a:solidFill>
                            <a:schemeClr val="tx1"/>
                          </a:solidFill>
                          <a:effectLst/>
                          <a:latin typeface="Corbel" panose="020B0503020204020204" pitchFamily="34" charset="0"/>
                        </a:rPr>
                        <a:t> 40 a más años</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ts val="1400"/>
                        </a:lnSpc>
                        <a:spcAft>
                          <a:spcPts val="0"/>
                        </a:spcAft>
                      </a:pPr>
                      <a:r>
                        <a:rPr lang="es-PE" sz="1000"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582</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ea typeface="+mn-ea"/>
                          <a:cs typeface="Times New Roman" panose="02020603050405020304" pitchFamily="18" charset="0"/>
                        </a:rPr>
                        <a:t>48.5%</a:t>
                      </a:r>
                      <a:endParaRPr lang="es-PE" sz="1000" kern="1200" dirty="0">
                        <a:solidFill>
                          <a:schemeClr val="tx1"/>
                        </a:solidFill>
                        <a:effectLst/>
                        <a:latin typeface="Corbel" panose="020B0503020204020204" pitchFamily="34" charset="0"/>
                        <a:ea typeface="+mn-ea"/>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873657010"/>
                  </a:ext>
                </a:extLst>
              </a:tr>
              <a:tr h="216000">
                <a:tc>
                  <a:txBody>
                    <a:bodyPr/>
                    <a:lstStyle/>
                    <a:p>
                      <a:pPr algn="l" fontAlgn="b"/>
                      <a:r>
                        <a:rPr lang="es-PE" sz="1000" u="none" strike="noStrike" dirty="0">
                          <a:solidFill>
                            <a:schemeClr val="tx1"/>
                          </a:solidFill>
                          <a:effectLst/>
                          <a:latin typeface="Corbel" panose="020B0503020204020204" pitchFamily="34" charset="0"/>
                        </a:rPr>
                        <a:t> Total</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a:lnSpc>
                          <a:spcPts val="1400"/>
                        </a:lnSpc>
                        <a:spcAft>
                          <a:spcPts val="0"/>
                        </a:spcAft>
                      </a:pPr>
                      <a:r>
                        <a:rPr lang="es-PE" sz="1000"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1201</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tc>
                  <a:txBody>
                    <a:bodyPr/>
                    <a:lstStyle/>
                    <a:p>
                      <a:pPr algn="ctr">
                        <a:lnSpc>
                          <a:spcPts val="1400"/>
                        </a:lnSpc>
                        <a:spcAft>
                          <a:spcPts val="0"/>
                        </a:spcAft>
                      </a:pPr>
                      <a:r>
                        <a:rPr lang="es-PE" sz="1000" dirty="0">
                          <a:solidFill>
                            <a:schemeClr val="tx1"/>
                          </a:solidFill>
                          <a:effectLst/>
                          <a:latin typeface="Corbel" panose="020B0503020204020204" pitchFamily="34" charset="0"/>
                        </a:rPr>
                        <a:t>100.0%</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1692422256"/>
                  </a:ext>
                </a:extLst>
              </a:tr>
            </a:tbl>
          </a:graphicData>
        </a:graphic>
      </p:graphicFrame>
      <p:graphicFrame>
        <p:nvGraphicFramePr>
          <p:cNvPr id="23" name="Tabla 22"/>
          <p:cNvGraphicFramePr>
            <a:graphicFrameLocks noGrp="1"/>
          </p:cNvGraphicFramePr>
          <p:nvPr>
            <p:extLst/>
          </p:nvPr>
        </p:nvGraphicFramePr>
        <p:xfrm>
          <a:off x="5581855" y="4747267"/>
          <a:ext cx="2665329" cy="1168800"/>
        </p:xfrm>
        <a:graphic>
          <a:graphicData uri="http://schemas.openxmlformats.org/drawingml/2006/table">
            <a:tbl>
              <a:tblPr>
                <a:tableStyleId>{BDBED569-4797-4DF1-A0F4-6AAB3CD982D8}</a:tableStyleId>
              </a:tblPr>
              <a:tblGrid>
                <a:gridCol w="1292095">
                  <a:extLst>
                    <a:ext uri="{9D8B030D-6E8A-4147-A177-3AD203B41FA5}">
                      <a16:colId xmlns:a16="http://schemas.microsoft.com/office/drawing/2014/main" val="3117994965"/>
                    </a:ext>
                  </a:extLst>
                </a:gridCol>
                <a:gridCol w="656972">
                  <a:extLst>
                    <a:ext uri="{9D8B030D-6E8A-4147-A177-3AD203B41FA5}">
                      <a16:colId xmlns:a16="http://schemas.microsoft.com/office/drawing/2014/main" val="20005"/>
                    </a:ext>
                  </a:extLst>
                </a:gridCol>
                <a:gridCol w="716262">
                  <a:extLst>
                    <a:ext uri="{9D8B030D-6E8A-4147-A177-3AD203B41FA5}">
                      <a16:colId xmlns:a16="http://schemas.microsoft.com/office/drawing/2014/main" val="20006"/>
                    </a:ext>
                  </a:extLst>
                </a:gridCol>
              </a:tblGrid>
              <a:tr h="216000">
                <a:tc>
                  <a:txBody>
                    <a:bodyPr/>
                    <a:lstStyle/>
                    <a:p>
                      <a:pPr algn="ctr" fontAlgn="ctr">
                        <a:lnSpc>
                          <a:spcPct val="100000"/>
                        </a:lnSpc>
                      </a:pP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b="0" u="none" strike="noStrike" dirty="0">
                          <a:solidFill>
                            <a:schemeClr val="tx1"/>
                          </a:solidFill>
                          <a:effectLst/>
                          <a:latin typeface="Corbel" panose="020B0503020204020204" pitchFamily="34" charset="0"/>
                        </a:rPr>
                        <a:t>Muestra</a:t>
                      </a:r>
                      <a:r>
                        <a:rPr lang="es-PE" sz="1000" b="0" u="none" strike="noStrike" baseline="0" dirty="0">
                          <a:solidFill>
                            <a:schemeClr val="tx1"/>
                          </a:solidFill>
                          <a:effectLst/>
                          <a:latin typeface="Corbel" panose="020B0503020204020204" pitchFamily="34" charset="0"/>
                        </a:rPr>
                        <a:t> </a:t>
                      </a:r>
                      <a:r>
                        <a:rPr lang="es-PE" sz="1000" b="0" u="none" strike="noStrike" baseline="0" dirty="0" smtClean="0">
                          <a:solidFill>
                            <a:schemeClr val="tx1"/>
                          </a:solidFill>
                          <a:effectLst/>
                          <a:latin typeface="Corbel" panose="020B0503020204020204" pitchFamily="34" charset="0"/>
                        </a:rPr>
                        <a:t>mayo </a:t>
                      </a:r>
                      <a:r>
                        <a:rPr lang="es-PE" sz="1000" b="0" u="none" strike="noStrike" dirty="0">
                          <a:solidFill>
                            <a:schemeClr val="tx1"/>
                          </a:solidFill>
                          <a:effectLst/>
                          <a:latin typeface="Corbel" panose="020B0503020204020204" pitchFamily="34" charset="0"/>
                        </a:rPr>
                        <a:t>2022</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b="0" u="none" strike="noStrike" dirty="0">
                          <a:solidFill>
                            <a:schemeClr val="tx1"/>
                          </a:solidFill>
                          <a:effectLst/>
                          <a:latin typeface="Corbel" panose="020B0503020204020204" pitchFamily="34" charset="0"/>
                        </a:rPr>
                        <a:t>%</a:t>
                      </a:r>
                      <a:endParaRPr lang="es-PE" sz="1000" b="0"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865013711"/>
                  </a:ext>
                </a:extLst>
              </a:tr>
              <a:tr h="216000">
                <a:tc>
                  <a:txBody>
                    <a:bodyPr/>
                    <a:lstStyle/>
                    <a:p>
                      <a:pPr algn="l" fontAlgn="ctr">
                        <a:lnSpc>
                          <a:spcPct val="100000"/>
                        </a:lnSpc>
                      </a:pPr>
                      <a:r>
                        <a:rPr lang="es-MX" sz="1000" b="0" i="0" u="none" strike="noStrike" dirty="0">
                          <a:solidFill>
                            <a:schemeClr val="tx1"/>
                          </a:solidFill>
                          <a:effectLst/>
                          <a:latin typeface="Corbel" panose="020B0503020204020204" pitchFamily="34" charset="0"/>
                        </a:rPr>
                        <a:t>  Lima Metropolitana</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b="0" i="0" u="none" strike="noStrike" dirty="0" smtClean="0">
                          <a:solidFill>
                            <a:schemeClr val="tx1"/>
                          </a:solidFill>
                          <a:effectLst/>
                          <a:latin typeface="Corbel" panose="020B0503020204020204" pitchFamily="34" charset="0"/>
                        </a:rPr>
                        <a:t>425</a:t>
                      </a:r>
                      <a:endParaRPr lang="es-PE" sz="1000" b="0"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MX" sz="1000" b="0" i="0" u="none" strike="noStrike" dirty="0" smtClean="0">
                          <a:solidFill>
                            <a:schemeClr val="tx1"/>
                          </a:solidFill>
                          <a:effectLst/>
                          <a:latin typeface="Corbel" panose="020B0503020204020204" pitchFamily="34" charset="0"/>
                        </a:rPr>
                        <a:t>35.4%</a:t>
                      </a:r>
                      <a:endParaRPr lang="es-PE" sz="1000" b="0"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0001"/>
                  </a:ext>
                </a:extLst>
              </a:tr>
              <a:tr h="216000">
                <a:tc>
                  <a:txBody>
                    <a:bodyPr/>
                    <a:lstStyle/>
                    <a:p>
                      <a:pPr algn="l">
                        <a:lnSpc>
                          <a:spcPct val="100000"/>
                        </a:lnSpc>
                        <a:spcAft>
                          <a:spcPts val="0"/>
                        </a:spcAft>
                      </a:pPr>
                      <a:r>
                        <a:rPr lang="es-PE" sz="1000" b="0" dirty="0">
                          <a:solidFill>
                            <a:schemeClr val="tx1"/>
                          </a:solidFill>
                          <a:effectLst/>
                          <a:latin typeface="Corbel" panose="020B0503020204020204" pitchFamily="34" charset="0"/>
                        </a:rPr>
                        <a:t>Resto Urbano</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b="0" kern="1200" dirty="0" smtClean="0">
                          <a:solidFill>
                            <a:schemeClr val="tx1"/>
                          </a:solidFill>
                          <a:effectLst/>
                          <a:latin typeface="Corbel" panose="020B0503020204020204" pitchFamily="34" charset="0"/>
                          <a:cs typeface="Times New Roman" panose="02020603050405020304" pitchFamily="18" charset="0"/>
                        </a:rPr>
                        <a:t>587</a:t>
                      </a:r>
                      <a:endParaRPr lang="es-PE" sz="1000" b="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tc>
                  <a:txBody>
                    <a:bodyPr/>
                    <a:lstStyle/>
                    <a:p>
                      <a:pPr marL="0" algn="ctr" defTabSz="1219170" rtl="0" eaLnBrk="1" fontAlgn="b" latinLnBrk="0" hangingPunct="1">
                        <a:lnSpc>
                          <a:spcPct val="100000"/>
                        </a:lnSpc>
                        <a:spcAft>
                          <a:spcPts val="0"/>
                        </a:spcAft>
                      </a:pPr>
                      <a:r>
                        <a:rPr lang="es-PE" sz="1000" b="0" kern="1200" dirty="0" smtClean="0">
                          <a:solidFill>
                            <a:schemeClr val="tx1"/>
                          </a:solidFill>
                          <a:effectLst/>
                          <a:latin typeface="Corbel" panose="020B0503020204020204" pitchFamily="34" charset="0"/>
                          <a:cs typeface="Times New Roman" panose="02020603050405020304" pitchFamily="18" charset="0"/>
                        </a:rPr>
                        <a:t>48.9%</a:t>
                      </a:r>
                      <a:endParaRPr lang="es-PE" sz="1000" b="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3"/>
                  </a:ext>
                </a:extLst>
              </a:tr>
              <a:tr h="216000">
                <a:tc>
                  <a:txBody>
                    <a:bodyPr/>
                    <a:lstStyle/>
                    <a:p>
                      <a:pPr algn="l">
                        <a:lnSpc>
                          <a:spcPct val="100000"/>
                        </a:lnSpc>
                        <a:spcAft>
                          <a:spcPts val="0"/>
                        </a:spcAft>
                      </a:pPr>
                      <a:r>
                        <a:rPr lang="es-PE" sz="1000" b="0" dirty="0">
                          <a:solidFill>
                            <a:schemeClr val="tx1"/>
                          </a:solidFill>
                          <a:effectLst/>
                          <a:latin typeface="Corbel" panose="020B0503020204020204" pitchFamily="34" charset="0"/>
                        </a:rPr>
                        <a:t>Rural </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tc>
                <a:tc>
                  <a:txBody>
                    <a:bodyPr/>
                    <a:lstStyle/>
                    <a:p>
                      <a:pPr marL="0" algn="ctr" defTabSz="1219170" rtl="0" eaLnBrk="1" fontAlgn="b" latinLnBrk="0" hangingPunct="1">
                        <a:lnSpc>
                          <a:spcPct val="100000"/>
                        </a:lnSpc>
                        <a:spcAft>
                          <a:spcPts val="0"/>
                        </a:spcAft>
                      </a:pPr>
                      <a:r>
                        <a:rPr lang="es-PE" sz="1000" b="0" kern="1200" dirty="0" smtClean="0">
                          <a:solidFill>
                            <a:schemeClr val="tx1"/>
                          </a:solidFill>
                          <a:effectLst/>
                          <a:latin typeface="Corbel" panose="020B0503020204020204" pitchFamily="34" charset="0"/>
                          <a:cs typeface="Times New Roman" panose="02020603050405020304" pitchFamily="18" charset="0"/>
                        </a:rPr>
                        <a:t>289</a:t>
                      </a:r>
                      <a:endParaRPr lang="es-PE" sz="1000" b="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tc>
                  <a:txBody>
                    <a:bodyPr/>
                    <a:lstStyle/>
                    <a:p>
                      <a:pPr marL="0" algn="ctr" defTabSz="1219170" rtl="0" eaLnBrk="1" fontAlgn="b" latinLnBrk="0" hangingPunct="1">
                        <a:lnSpc>
                          <a:spcPct val="100000"/>
                        </a:lnSpc>
                        <a:spcAft>
                          <a:spcPts val="0"/>
                        </a:spcAft>
                      </a:pPr>
                      <a:r>
                        <a:rPr lang="es-PE" sz="1000" b="0" kern="1200" dirty="0" smtClean="0">
                          <a:solidFill>
                            <a:schemeClr val="tx1"/>
                          </a:solidFill>
                          <a:effectLst/>
                          <a:latin typeface="Corbel" panose="020B0503020204020204" pitchFamily="34" charset="0"/>
                          <a:cs typeface="Times New Roman" panose="02020603050405020304" pitchFamily="18" charset="0"/>
                        </a:rPr>
                        <a:t>15.7%</a:t>
                      </a:r>
                      <a:endParaRPr lang="es-PE" sz="1000" b="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4"/>
                  </a:ext>
                </a:extLst>
              </a:tr>
              <a:tr h="216000">
                <a:tc>
                  <a:txBody>
                    <a:bodyPr/>
                    <a:lstStyle/>
                    <a:p>
                      <a:pPr algn="l">
                        <a:lnSpc>
                          <a:spcPct val="100000"/>
                        </a:lnSpc>
                        <a:spcAft>
                          <a:spcPts val="0"/>
                        </a:spcAft>
                      </a:pPr>
                      <a:r>
                        <a:rPr lang="es-PE" sz="1000" b="0" dirty="0">
                          <a:solidFill>
                            <a:schemeClr val="tx1"/>
                          </a:solidFill>
                          <a:effectLst/>
                          <a:latin typeface="Corbel" panose="020B0503020204020204" pitchFamily="34" charset="0"/>
                        </a:rPr>
                        <a:t>Total</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tc>
                  <a:txBody>
                    <a:bodyPr/>
                    <a:lstStyle/>
                    <a:p>
                      <a:pPr algn="ctr">
                        <a:lnSpc>
                          <a:spcPct val="100000"/>
                        </a:lnSpc>
                        <a:spcAft>
                          <a:spcPts val="0"/>
                        </a:spcAft>
                      </a:pPr>
                      <a:r>
                        <a:rPr lang="es-PE" sz="1000" b="0"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1201</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tc>
                  <a:txBody>
                    <a:bodyPr/>
                    <a:lstStyle/>
                    <a:p>
                      <a:pPr algn="ctr">
                        <a:lnSpc>
                          <a:spcPct val="100000"/>
                        </a:lnSpc>
                        <a:spcAft>
                          <a:spcPts val="0"/>
                        </a:spcAft>
                      </a:pPr>
                      <a:r>
                        <a:rPr lang="es-PE" sz="1000" b="0" dirty="0">
                          <a:solidFill>
                            <a:schemeClr val="tx1"/>
                          </a:solidFill>
                          <a:effectLst/>
                          <a:latin typeface="Corbel" panose="020B0503020204020204" pitchFamily="34" charset="0"/>
                        </a:rPr>
                        <a:t>100.0%</a:t>
                      </a:r>
                      <a:endParaRPr lang="es-PE" sz="1000" b="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10007"/>
                  </a:ext>
                </a:extLst>
              </a:tr>
            </a:tbl>
          </a:graphicData>
        </a:graphic>
      </p:graphicFrame>
      <p:graphicFrame>
        <p:nvGraphicFramePr>
          <p:cNvPr id="24" name="Tabla 23"/>
          <p:cNvGraphicFramePr>
            <a:graphicFrameLocks noGrp="1"/>
          </p:cNvGraphicFramePr>
          <p:nvPr>
            <p:extLst/>
          </p:nvPr>
        </p:nvGraphicFramePr>
        <p:xfrm>
          <a:off x="8649481" y="4750836"/>
          <a:ext cx="2739610" cy="1168800"/>
        </p:xfrm>
        <a:graphic>
          <a:graphicData uri="http://schemas.openxmlformats.org/drawingml/2006/table">
            <a:tbl>
              <a:tblPr>
                <a:tableStyleId>{BDBED569-4797-4DF1-A0F4-6AAB3CD982D8}</a:tableStyleId>
              </a:tblPr>
              <a:tblGrid>
                <a:gridCol w="1179932">
                  <a:extLst>
                    <a:ext uri="{9D8B030D-6E8A-4147-A177-3AD203B41FA5}">
                      <a16:colId xmlns:a16="http://schemas.microsoft.com/office/drawing/2014/main" val="2028474697"/>
                    </a:ext>
                  </a:extLst>
                </a:gridCol>
                <a:gridCol w="1016068">
                  <a:extLst>
                    <a:ext uri="{9D8B030D-6E8A-4147-A177-3AD203B41FA5}">
                      <a16:colId xmlns:a16="http://schemas.microsoft.com/office/drawing/2014/main" val="20005"/>
                    </a:ext>
                  </a:extLst>
                </a:gridCol>
                <a:gridCol w="543610">
                  <a:extLst>
                    <a:ext uri="{9D8B030D-6E8A-4147-A177-3AD203B41FA5}">
                      <a16:colId xmlns:a16="http://schemas.microsoft.com/office/drawing/2014/main" val="20006"/>
                    </a:ext>
                  </a:extLst>
                </a:gridCol>
              </a:tblGrid>
              <a:tr h="216000">
                <a:tc>
                  <a:txBody>
                    <a:bodyPr/>
                    <a:lstStyle/>
                    <a:p>
                      <a:pPr algn="ctr">
                        <a:lnSpc>
                          <a:spcPts val="1400"/>
                        </a:lnSpc>
                        <a:spcAft>
                          <a:spcPts val="0"/>
                        </a:spcAft>
                      </a:pPr>
                      <a:r>
                        <a:rPr lang="es-PE" sz="1000" b="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Nivel</a:t>
                      </a:r>
                      <a:r>
                        <a:rPr lang="es-PE" sz="1000" b="0" baseline="0" dirty="0">
                          <a:solidFill>
                            <a:schemeClr val="tx1"/>
                          </a:solidFill>
                          <a:effectLst/>
                          <a:latin typeface="Corbel" panose="020B0503020204020204" pitchFamily="34" charset="0"/>
                          <a:ea typeface="Times New Roman" panose="02020603050405020304" pitchFamily="18" charset="0"/>
                          <a:cs typeface="Arial" panose="020B0604020202020204" pitchFamily="34" charset="0"/>
                        </a:rPr>
                        <a:t> socioeconómico</a:t>
                      </a:r>
                      <a:endParaRPr lang="es-PE" sz="1000" b="0" dirty="0">
                        <a:effectLst/>
                        <a:latin typeface="Corbel" panose="020B0503020204020204" pitchFamily="34" charset="0"/>
                        <a:ea typeface="Times New Roman" panose="02020603050405020304" pitchFamily="18"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Muestra</a:t>
                      </a:r>
                      <a:r>
                        <a:rPr lang="es-PE" sz="1000" u="none" strike="noStrike" baseline="0" dirty="0">
                          <a:solidFill>
                            <a:schemeClr val="tx1"/>
                          </a:solidFill>
                          <a:effectLst/>
                          <a:latin typeface="Corbel" panose="020B0503020204020204" pitchFamily="34" charset="0"/>
                        </a:rPr>
                        <a:t> </a:t>
                      </a:r>
                    </a:p>
                    <a:p>
                      <a:pPr algn="ctr" fontAlgn="ctr">
                        <a:lnSpc>
                          <a:spcPct val="100000"/>
                        </a:lnSpc>
                      </a:pPr>
                      <a:r>
                        <a:rPr lang="es-PE" sz="1000" u="none" strike="noStrike" baseline="0" dirty="0" smtClean="0">
                          <a:solidFill>
                            <a:schemeClr val="tx1"/>
                          </a:solidFill>
                          <a:effectLst/>
                          <a:latin typeface="Corbel" panose="020B0503020204020204" pitchFamily="34" charset="0"/>
                        </a:rPr>
                        <a:t>mayo 2022</a:t>
                      </a:r>
                      <a:endParaRPr lang="es-PE" sz="1000" b="1" i="0" u="none" strike="noStrike" dirty="0">
                        <a:solidFill>
                          <a:schemeClr val="tx1"/>
                        </a:solidFill>
                        <a:effectLst/>
                        <a:latin typeface="Corbel" panose="020B0503020204020204" pitchFamily="34" charset="0"/>
                      </a:endParaRPr>
                    </a:p>
                  </a:txBody>
                  <a:tcPr marL="0" marR="0" marT="0" marB="0" anchor="ctr">
                    <a:noFill/>
                  </a:tcPr>
                </a:tc>
                <a:tc>
                  <a:txBody>
                    <a:bodyPr/>
                    <a:lstStyle/>
                    <a:p>
                      <a:pPr algn="ctr" fontAlgn="ctr">
                        <a:lnSpc>
                          <a:spcPct val="100000"/>
                        </a:lnSpc>
                      </a:pPr>
                      <a:r>
                        <a:rPr lang="es-PE" sz="1000" u="none" strike="noStrike" dirty="0">
                          <a:solidFill>
                            <a:schemeClr val="tx1"/>
                          </a:solidFill>
                          <a:effectLst/>
                          <a:latin typeface="Corbel" panose="020B0503020204020204" pitchFamily="34" charset="0"/>
                        </a:rPr>
                        <a:t>%</a:t>
                      </a:r>
                      <a:endParaRPr lang="es-PE" sz="1000" b="1" i="0" u="none" strike="noStrike" dirty="0">
                        <a:solidFill>
                          <a:schemeClr val="tx1"/>
                        </a:solidFill>
                        <a:effectLst/>
                        <a:latin typeface="Corbel" panose="020B0503020204020204" pitchFamily="34" charset="0"/>
                      </a:endParaRPr>
                    </a:p>
                  </a:txBody>
                  <a:tcPr marL="0" marR="0" marT="0" marB="0" anchor="ctr">
                    <a:noFill/>
                  </a:tcPr>
                </a:tc>
                <a:extLst>
                  <a:ext uri="{0D108BD9-81ED-4DB2-BD59-A6C34878D82A}">
                    <a16:rowId xmlns:a16="http://schemas.microsoft.com/office/drawing/2014/main" val="10001"/>
                  </a:ext>
                </a:extLst>
              </a:tr>
              <a:tr h="216000">
                <a:tc>
                  <a:txBody>
                    <a:bodyPr/>
                    <a:lstStyle/>
                    <a:p>
                      <a:pPr marL="0" indent="0" algn="l" defTabSz="1219170" rtl="0" eaLnBrk="1" latinLnBrk="0" hangingPunct="1">
                        <a:lnSpc>
                          <a:spcPct val="100000"/>
                        </a:lnSpc>
                        <a:spcAft>
                          <a:spcPts val="0"/>
                        </a:spcAft>
                      </a:pPr>
                      <a:r>
                        <a:rPr lang="es-PE" sz="1000" kern="1200" dirty="0">
                          <a:solidFill>
                            <a:schemeClr val="tx1"/>
                          </a:solidFill>
                          <a:effectLst/>
                          <a:latin typeface="Corbel" panose="020B0503020204020204" pitchFamily="34" charset="0"/>
                          <a:ea typeface="+mn-ea"/>
                          <a:cs typeface="+mn-cs"/>
                        </a:rPr>
                        <a:t>  Lima </a:t>
                      </a:r>
                      <a:r>
                        <a:rPr lang="es-PE" sz="1000" kern="1200" dirty="0" err="1">
                          <a:solidFill>
                            <a:schemeClr val="tx1"/>
                          </a:solidFill>
                          <a:effectLst/>
                          <a:latin typeface="Corbel" panose="020B0503020204020204" pitchFamily="34" charset="0"/>
                          <a:ea typeface="+mn-ea"/>
                          <a:cs typeface="+mn-cs"/>
                        </a:rPr>
                        <a:t>Met</a:t>
                      </a:r>
                      <a:r>
                        <a:rPr lang="es-PE" sz="1000" kern="1200" dirty="0">
                          <a:solidFill>
                            <a:schemeClr val="tx1"/>
                          </a:solidFill>
                          <a:effectLst/>
                          <a:latin typeface="Corbel" panose="020B0503020204020204" pitchFamily="34" charset="0"/>
                          <a:ea typeface="+mn-ea"/>
                          <a:cs typeface="+mn-cs"/>
                        </a:rPr>
                        <a:t>. NSE A/B</a:t>
                      </a: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cs typeface="Times New Roman" panose="02020603050405020304" pitchFamily="18" charset="0"/>
                        </a:rPr>
                        <a:t>217</a:t>
                      </a:r>
                      <a:endParaRPr lang="es-PE" sz="100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cs typeface="Times New Roman" panose="02020603050405020304" pitchFamily="18" charset="0"/>
                        </a:rPr>
                        <a:t>51.1%</a:t>
                      </a:r>
                      <a:endParaRPr lang="es-PE" sz="100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2"/>
                  </a:ext>
                </a:extLst>
              </a:tr>
              <a:tr h="216000">
                <a:tc>
                  <a:txBody>
                    <a:bodyPr/>
                    <a:lstStyle/>
                    <a:p>
                      <a:pPr algn="l">
                        <a:lnSpc>
                          <a:spcPct val="100000"/>
                        </a:lnSpc>
                        <a:spcAft>
                          <a:spcPts val="0"/>
                        </a:spcAft>
                      </a:pPr>
                      <a:r>
                        <a:rPr lang="es-PE" sz="1000" dirty="0">
                          <a:solidFill>
                            <a:schemeClr val="tx1"/>
                          </a:solidFill>
                          <a:effectLst/>
                          <a:latin typeface="Corbel" panose="020B0503020204020204" pitchFamily="34" charset="0"/>
                        </a:rPr>
                        <a:t>Lima </a:t>
                      </a:r>
                      <a:r>
                        <a:rPr lang="es-PE" sz="1000" dirty="0" err="1">
                          <a:solidFill>
                            <a:schemeClr val="tx1"/>
                          </a:solidFill>
                          <a:effectLst/>
                          <a:latin typeface="Corbel" panose="020B0503020204020204" pitchFamily="34" charset="0"/>
                        </a:rPr>
                        <a:t>Met</a:t>
                      </a:r>
                      <a:r>
                        <a:rPr lang="es-PE" sz="1000" dirty="0">
                          <a:solidFill>
                            <a:schemeClr val="tx1"/>
                          </a:solidFill>
                          <a:effectLst/>
                          <a:latin typeface="Corbel" panose="020B0503020204020204" pitchFamily="34" charset="0"/>
                        </a:rPr>
                        <a:t>. </a:t>
                      </a: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NSE C</a:t>
                      </a:r>
                    </a:p>
                  </a:txBody>
                  <a:tcPr marL="53975" marR="53975" marT="17780" marB="17780"/>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cs typeface="Times New Roman" panose="02020603050405020304" pitchFamily="18" charset="0"/>
                        </a:rPr>
                        <a:t>141</a:t>
                      </a:r>
                      <a:endParaRPr lang="es-PE" sz="100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cs typeface="Times New Roman" panose="02020603050405020304" pitchFamily="18" charset="0"/>
                        </a:rPr>
                        <a:t>33.2%</a:t>
                      </a:r>
                      <a:endParaRPr lang="es-PE" sz="100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5"/>
                  </a:ext>
                </a:extLst>
              </a:tr>
              <a:tr h="216000">
                <a:tc>
                  <a:txBody>
                    <a:bodyPr/>
                    <a:lstStyle/>
                    <a:p>
                      <a:pPr algn="l">
                        <a:lnSpc>
                          <a:spcPct val="100000"/>
                        </a:lnSpc>
                        <a:spcAft>
                          <a:spcPts val="0"/>
                        </a:spcAft>
                      </a:pPr>
                      <a:r>
                        <a:rPr lang="es-PE" sz="1000" dirty="0">
                          <a:solidFill>
                            <a:schemeClr val="tx1"/>
                          </a:solidFill>
                          <a:effectLst/>
                          <a:latin typeface="Corbel" panose="020B0503020204020204" pitchFamily="34" charset="0"/>
                        </a:rPr>
                        <a:t>Lima </a:t>
                      </a:r>
                      <a:r>
                        <a:rPr lang="es-PE" sz="1000" dirty="0" err="1">
                          <a:solidFill>
                            <a:schemeClr val="tx1"/>
                          </a:solidFill>
                          <a:effectLst/>
                          <a:latin typeface="Corbel" panose="020B0503020204020204" pitchFamily="34" charset="0"/>
                        </a:rPr>
                        <a:t>Met</a:t>
                      </a:r>
                      <a:r>
                        <a:rPr lang="es-PE" sz="1000" dirty="0">
                          <a:solidFill>
                            <a:schemeClr val="tx1"/>
                          </a:solidFill>
                          <a:effectLst/>
                          <a:latin typeface="Corbel" panose="020B0503020204020204" pitchFamily="34" charset="0"/>
                        </a:rPr>
                        <a:t>. </a:t>
                      </a:r>
                      <a:r>
                        <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NSE D/E</a:t>
                      </a:r>
                    </a:p>
                  </a:txBody>
                  <a:tcPr marL="53975" marR="53975" marT="17780" marB="17780"/>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cs typeface="Times New Roman" panose="02020603050405020304" pitchFamily="18" charset="0"/>
                        </a:rPr>
                        <a:t>67</a:t>
                      </a:r>
                      <a:endParaRPr lang="es-PE" sz="100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tc>
                  <a:txBody>
                    <a:bodyPr/>
                    <a:lstStyle/>
                    <a:p>
                      <a:pPr marL="0" algn="ctr" defTabSz="1219170" rtl="0" eaLnBrk="1" fontAlgn="b" latinLnBrk="0" hangingPunct="1">
                        <a:lnSpc>
                          <a:spcPct val="100000"/>
                        </a:lnSpc>
                        <a:spcAft>
                          <a:spcPts val="0"/>
                        </a:spcAft>
                      </a:pPr>
                      <a:r>
                        <a:rPr lang="es-PE" sz="1000" kern="1200" dirty="0" smtClean="0">
                          <a:solidFill>
                            <a:schemeClr val="tx1"/>
                          </a:solidFill>
                          <a:effectLst/>
                          <a:latin typeface="Corbel" panose="020B0503020204020204" pitchFamily="34" charset="0"/>
                          <a:cs typeface="Times New Roman" panose="02020603050405020304" pitchFamily="18" charset="0"/>
                        </a:rPr>
                        <a:t>15.7%</a:t>
                      </a:r>
                      <a:endParaRPr lang="es-PE" sz="1000" kern="1200" dirty="0">
                        <a:solidFill>
                          <a:schemeClr val="tx1"/>
                        </a:solidFill>
                        <a:effectLst/>
                        <a:latin typeface="Corbel" panose="020B050302020402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006"/>
                  </a:ext>
                </a:extLst>
              </a:tr>
              <a:tr h="216000">
                <a:tc>
                  <a:txBody>
                    <a:bodyPr/>
                    <a:lstStyle/>
                    <a:p>
                      <a:pPr algn="l">
                        <a:lnSpc>
                          <a:spcPct val="100000"/>
                        </a:lnSpc>
                        <a:spcAft>
                          <a:spcPts val="0"/>
                        </a:spcAft>
                      </a:pPr>
                      <a:r>
                        <a:rPr lang="es-PE" sz="1000" dirty="0">
                          <a:solidFill>
                            <a:schemeClr val="tx1"/>
                          </a:solidFill>
                          <a:effectLst/>
                          <a:latin typeface="Corbel" panose="020B0503020204020204" pitchFamily="34" charset="0"/>
                        </a:rPr>
                        <a:t>Total</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oFill/>
                  </a:tcPr>
                </a:tc>
                <a:tc>
                  <a:txBody>
                    <a:bodyPr/>
                    <a:lstStyle/>
                    <a:p>
                      <a:pPr algn="ctr">
                        <a:lnSpc>
                          <a:spcPct val="100000"/>
                        </a:lnSpc>
                        <a:spcAft>
                          <a:spcPts val="0"/>
                        </a:spcAft>
                      </a:pPr>
                      <a:r>
                        <a:rPr lang="es-PE" sz="1000"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425</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oFill/>
                  </a:tcPr>
                </a:tc>
                <a:tc>
                  <a:txBody>
                    <a:bodyPr/>
                    <a:lstStyle/>
                    <a:p>
                      <a:pPr algn="ctr">
                        <a:lnSpc>
                          <a:spcPct val="100000"/>
                        </a:lnSpc>
                        <a:spcAft>
                          <a:spcPts val="0"/>
                        </a:spcAft>
                      </a:pPr>
                      <a:r>
                        <a:rPr lang="es-PE" sz="1000" dirty="0">
                          <a:solidFill>
                            <a:schemeClr val="tx1"/>
                          </a:solidFill>
                          <a:effectLst/>
                          <a:latin typeface="Corbel" panose="020B0503020204020204" pitchFamily="34" charset="0"/>
                        </a:rPr>
                        <a:t>100.0%</a:t>
                      </a:r>
                      <a:endParaRPr lang="es-PE" sz="1000"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endParaRPr>
                    </a:p>
                  </a:txBody>
                  <a:tcPr marL="53975" marR="53975" marT="17780" marB="17780" anchor="ctr">
                    <a:noFill/>
                  </a:tcPr>
                </a:tc>
                <a:extLst>
                  <a:ext uri="{0D108BD9-81ED-4DB2-BD59-A6C34878D82A}">
                    <a16:rowId xmlns:a16="http://schemas.microsoft.com/office/drawing/2014/main" val="10007"/>
                  </a:ext>
                </a:extLst>
              </a:tr>
            </a:tbl>
          </a:graphicData>
        </a:graphic>
      </p:graphicFrame>
      <p:sp>
        <p:nvSpPr>
          <p:cNvPr id="26" name="CuadroTexto 25"/>
          <p:cNvSpPr txBox="1"/>
          <p:nvPr/>
        </p:nvSpPr>
        <p:spPr bwMode="gray">
          <a:xfrm>
            <a:off x="579868" y="4311564"/>
            <a:ext cx="7667317" cy="184666"/>
          </a:xfrm>
          <a:prstGeom prst="rect">
            <a:avLst/>
          </a:prstGeom>
          <a:solidFill>
            <a:schemeClr val="accent4">
              <a:lumMod val="40000"/>
              <a:lumOff val="60000"/>
            </a:schemeClr>
          </a:solidFill>
        </p:spPr>
        <p:txBody>
          <a:bodyPr wrap="square" lIns="0" tIns="0" rIns="0" bIns="0" rtlCol="0">
            <a:spAutoFit/>
          </a:bodyPr>
          <a:lstStyle/>
          <a:p>
            <a:pPr>
              <a:spcBef>
                <a:spcPts val="300"/>
              </a:spcBef>
            </a:pPr>
            <a:r>
              <a:rPr lang="es-MX" sz="1200" dirty="0">
                <a:latin typeface="Corbel" panose="020B0503020204020204" pitchFamily="34" charset="0"/>
              </a:rPr>
              <a:t>Distribución de la muestra según sexo, edad, ámbito y nivel socioeconómico.</a:t>
            </a:r>
            <a:endParaRPr lang="es-PE" sz="1200" dirty="0">
              <a:latin typeface="Arial" pitchFamily="34" charset="0"/>
              <a:cs typeface="Arial" pitchFamily="34" charset="0"/>
            </a:endParaRPr>
          </a:p>
        </p:txBody>
      </p:sp>
      <p:graphicFrame>
        <p:nvGraphicFramePr>
          <p:cNvPr id="5" name="Tabla 4"/>
          <p:cNvGraphicFramePr>
            <a:graphicFrameLocks noGrp="1"/>
          </p:cNvGraphicFramePr>
          <p:nvPr>
            <p:extLst/>
          </p:nvPr>
        </p:nvGraphicFramePr>
        <p:xfrm>
          <a:off x="579868" y="6030365"/>
          <a:ext cx="11215044" cy="365760"/>
        </p:xfrm>
        <a:graphic>
          <a:graphicData uri="http://schemas.openxmlformats.org/drawingml/2006/table">
            <a:tbl>
              <a:tblPr firstRow="1" bandRow="1">
                <a:tableStyleId>{5C22544A-7EE6-4342-B048-85BDC9FD1C3A}</a:tableStyleId>
              </a:tblPr>
              <a:tblGrid>
                <a:gridCol w="1961996">
                  <a:extLst>
                    <a:ext uri="{9D8B030D-6E8A-4147-A177-3AD203B41FA5}">
                      <a16:colId xmlns:a16="http://schemas.microsoft.com/office/drawing/2014/main" val="1558866790"/>
                    </a:ext>
                  </a:extLst>
                </a:gridCol>
                <a:gridCol w="3101340">
                  <a:extLst>
                    <a:ext uri="{9D8B030D-6E8A-4147-A177-3AD203B41FA5}">
                      <a16:colId xmlns:a16="http://schemas.microsoft.com/office/drawing/2014/main" val="2516268052"/>
                    </a:ext>
                  </a:extLst>
                </a:gridCol>
                <a:gridCol w="3078480">
                  <a:extLst>
                    <a:ext uri="{9D8B030D-6E8A-4147-A177-3AD203B41FA5}">
                      <a16:colId xmlns:a16="http://schemas.microsoft.com/office/drawing/2014/main" val="3145309633"/>
                    </a:ext>
                  </a:extLst>
                </a:gridCol>
                <a:gridCol w="3073228">
                  <a:extLst>
                    <a:ext uri="{9D8B030D-6E8A-4147-A177-3AD203B41FA5}">
                      <a16:colId xmlns:a16="http://schemas.microsoft.com/office/drawing/2014/main" val="1556868190"/>
                    </a:ext>
                  </a:extLst>
                </a:gridCol>
              </a:tblGrid>
              <a:tr h="33695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PE" sz="900" b="0" i="0" u="none" strike="noStrike" kern="1200" cap="none" spc="0" normalizeH="0" baseline="0" noProof="0" dirty="0" smtClean="0">
                          <a:ln>
                            <a:noFill/>
                          </a:ln>
                          <a:solidFill>
                            <a:prstClr val="black"/>
                          </a:solidFill>
                          <a:effectLst/>
                          <a:uLnTx/>
                          <a:uFillTx/>
                          <a:latin typeface="Corbel" panose="020B0503020204020204" pitchFamily="34" charset="0"/>
                          <a:ea typeface="+mn-ea"/>
                          <a:cs typeface="+mn-cs"/>
                        </a:rPr>
                        <a:t>mayo </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2022</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PE" sz="900" b="0" i="0" u="none" strike="noStrike" kern="1200" cap="none" spc="0" normalizeH="0" baseline="0" noProof="0" dirty="0" smtClean="0">
                          <a:ln>
                            <a:noFill/>
                          </a:ln>
                          <a:solidFill>
                            <a:prstClr val="black"/>
                          </a:solidFill>
                          <a:effectLst/>
                          <a:uLnTx/>
                          <a:uFillTx/>
                          <a:latin typeface="Corbel" panose="020B0503020204020204" pitchFamily="34" charset="0"/>
                          <a:ea typeface="+mn-ea"/>
                          <a:cs typeface="+mn-cs"/>
                        </a:rPr>
                        <a:t>mayo </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2022</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lang="es-PE"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PE" sz="900" b="0" i="0" u="none" strike="noStrike" kern="1200" cap="none" spc="0" normalizeH="0" baseline="0" noProof="0" dirty="0" smtClean="0">
                          <a:ln>
                            <a:noFill/>
                          </a:ln>
                          <a:solidFill>
                            <a:prstClr val="black"/>
                          </a:solidFill>
                          <a:effectLst/>
                          <a:uLnTx/>
                          <a:uFillTx/>
                          <a:latin typeface="Corbel" panose="020B0503020204020204" pitchFamily="34" charset="0"/>
                          <a:ea typeface="+mn-ea"/>
                          <a:cs typeface="+mn-cs"/>
                        </a:rPr>
                        <a:t>mayo </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2022</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lang="es-PE"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Fuente: IEP- Estudios de Opinión.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Medición </a:t>
                      </a:r>
                      <a:r>
                        <a:rPr kumimoji="0" lang="es-PE" sz="900" b="0" i="0" u="none" strike="noStrike" kern="1200" cap="none" spc="0" normalizeH="0" baseline="0" noProof="0" dirty="0" smtClean="0">
                          <a:ln>
                            <a:noFill/>
                          </a:ln>
                          <a:solidFill>
                            <a:prstClr val="black"/>
                          </a:solidFill>
                          <a:effectLst/>
                          <a:uLnTx/>
                          <a:uFillTx/>
                          <a:latin typeface="Corbel" panose="020B0503020204020204" pitchFamily="34" charset="0"/>
                          <a:ea typeface="+mn-ea"/>
                          <a:cs typeface="+mn-cs"/>
                        </a:rPr>
                        <a:t>mayo </a:t>
                      </a:r>
                      <a:r>
                        <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2022</a:t>
                      </a:r>
                      <a:r>
                        <a:rPr kumimoji="0" lang="es-ES"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endParaRPr kumimoji="0" lang="es-PE" sz="9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44895149"/>
                  </a:ext>
                </a:extLst>
              </a:tr>
            </a:tbl>
          </a:graphicData>
        </a:graphic>
      </p:graphicFrame>
      <p:graphicFrame>
        <p:nvGraphicFramePr>
          <p:cNvPr id="11" name="Tabla 10"/>
          <p:cNvGraphicFramePr>
            <a:graphicFrameLocks noGrp="1"/>
          </p:cNvGraphicFramePr>
          <p:nvPr/>
        </p:nvGraphicFramePr>
        <p:xfrm>
          <a:off x="579868" y="3339439"/>
          <a:ext cx="11080328" cy="640080"/>
        </p:xfrm>
        <a:graphic>
          <a:graphicData uri="http://schemas.openxmlformats.org/drawingml/2006/table">
            <a:tbl>
              <a:tblPr firstRow="1" bandRow="1">
                <a:tableStyleId>{5C22544A-7EE6-4342-B048-85BDC9FD1C3A}</a:tableStyleId>
              </a:tblPr>
              <a:tblGrid>
                <a:gridCol w="1649577">
                  <a:extLst>
                    <a:ext uri="{9D8B030D-6E8A-4147-A177-3AD203B41FA5}">
                      <a16:colId xmlns:a16="http://schemas.microsoft.com/office/drawing/2014/main" val="337510183"/>
                    </a:ext>
                  </a:extLst>
                </a:gridCol>
                <a:gridCol w="2997875">
                  <a:extLst>
                    <a:ext uri="{9D8B030D-6E8A-4147-A177-3AD203B41FA5}">
                      <a16:colId xmlns:a16="http://schemas.microsoft.com/office/drawing/2014/main" val="3238359096"/>
                    </a:ext>
                  </a:extLst>
                </a:gridCol>
                <a:gridCol w="3120985">
                  <a:extLst>
                    <a:ext uri="{9D8B030D-6E8A-4147-A177-3AD203B41FA5}">
                      <a16:colId xmlns:a16="http://schemas.microsoft.com/office/drawing/2014/main" val="3109114889"/>
                    </a:ext>
                  </a:extLst>
                </a:gridCol>
                <a:gridCol w="3311891">
                  <a:extLst>
                    <a:ext uri="{9D8B030D-6E8A-4147-A177-3AD203B41FA5}">
                      <a16:colId xmlns:a16="http://schemas.microsoft.com/office/drawing/2014/main" val="3366288414"/>
                    </a:ext>
                  </a:extLst>
                </a:gridCol>
              </a:tblGrid>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Fuente: </a:t>
                      </a: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RENIEC. Padrón Electoral de las Elecciones Generales 2021. </a:t>
                      </a:r>
                    </a:p>
                  </a:txBody>
                  <a:tcPr>
                    <a:lnR w="12700" cap="flat" cmpd="sng" algn="ctr">
                      <a:noFill/>
                      <a:prstDash val="solid"/>
                      <a:round/>
                      <a:headEnd type="none" w="med" len="med"/>
                      <a:tailEnd type="none" w="med" len="med"/>
                    </a:lnR>
                    <a:noFill/>
                  </a:tcPr>
                </a:tc>
                <a:tc>
                  <a:txBody>
                    <a:bodyPr/>
                    <a:lstStyle/>
                    <a:p>
                      <a:r>
                        <a:rPr kumimoji="0" lang="es-ES"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Fuente: </a:t>
                      </a: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RENIEC. Población identificada con DNI 2020.</a:t>
                      </a:r>
                    </a:p>
                    <a:p>
                      <a:pPr marL="0" marR="0" lvl="0" indent="0" algn="l" defTabSz="1219170" rtl="0" eaLnBrk="1" fontAlgn="auto" latinLnBrk="0" hangingPunct="1">
                        <a:lnSpc>
                          <a:spcPct val="100000"/>
                        </a:lnSpc>
                        <a:spcBef>
                          <a:spcPts val="0"/>
                        </a:spcBef>
                        <a:spcAft>
                          <a:spcPts val="0"/>
                        </a:spcAft>
                        <a:buClrTx/>
                        <a:buSzTx/>
                        <a:buFontTx/>
                        <a:buNone/>
                        <a:tabLst/>
                        <a:defRPr/>
                      </a:pPr>
                      <a:r>
                        <a:rPr lang="es-MX" sz="900" b="0" dirty="0">
                          <a:solidFill>
                            <a:schemeClr val="tx1"/>
                          </a:solidFill>
                          <a:latin typeface="Corbel" panose="020B0503020204020204" pitchFamily="34" charset="0"/>
                        </a:rPr>
                        <a:t>(*) El Padrón 2021 no muestra los datos de la población electoral en edades simples, por tal razón usamos la fuente de RENIEC de 2020 para el cálculo de grupos de edad.</a:t>
                      </a:r>
                      <a:endParaRPr kumimoji="0" lang="es-PE" sz="900" b="0" i="0" u="none" strike="noStrike" kern="1200" cap="none" spc="0" normalizeH="0" baseline="0" noProof="0" dirty="0">
                        <a:ln>
                          <a:noFill/>
                        </a:ln>
                        <a:solidFill>
                          <a:schemeClr val="tx1"/>
                        </a:solidFill>
                        <a:effectLst/>
                        <a:uLnTx/>
                        <a:uFillTx/>
                        <a:latin typeface="Corbel" panose="020B0503020204020204" pitchFamily="34" charset="0"/>
                        <a:cs typeface="Arial"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s-ES"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Fuente: </a:t>
                      </a: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RENIEC. Padrón Electoral de las Elecciones </a:t>
                      </a: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s-PE" sz="900" b="0" i="0" u="none" strike="noStrike" kern="1200" cap="none" spc="0" normalizeH="0" baseline="0" noProof="0" dirty="0">
                          <a:ln>
                            <a:noFill/>
                          </a:ln>
                          <a:solidFill>
                            <a:schemeClr val="tx1"/>
                          </a:solidFill>
                          <a:effectLst/>
                          <a:uLnTx/>
                          <a:uFillTx/>
                          <a:latin typeface="Corbel" panose="020B0503020204020204" pitchFamily="34" charset="0"/>
                          <a:ea typeface="+mn-ea"/>
                          <a:cs typeface="+mn-cs"/>
                        </a:rPr>
                        <a:t>Generales 2021. </a:t>
                      </a:r>
                    </a:p>
                    <a:p>
                      <a:endParaRPr lang="es-PE" sz="900" b="0" dirty="0">
                        <a:solidFill>
                          <a:schemeClr val="tx1"/>
                        </a:solidFill>
                        <a:latin typeface="Corbel" panose="020B05030202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s-PE" sz="900" b="0" dirty="0">
                          <a:solidFill>
                            <a:schemeClr val="tx1"/>
                          </a:solidFill>
                          <a:latin typeface="Corbel" panose="020B0503020204020204" pitchFamily="34" charset="0"/>
                        </a:rPr>
                        <a:t>Fuente: APEIM 2020</a:t>
                      </a:r>
                      <a:endParaRPr lang="es-PE" sz="900" b="0" dirty="0">
                        <a:solidFill>
                          <a:schemeClr val="tx1"/>
                        </a:solidFill>
                        <a:latin typeface="Corbel" panose="020B0503020204020204" pitchFamily="34" charset="0"/>
                        <a:cs typeface="Arial" pitchFamily="34" charset="0"/>
                      </a:endParaRPr>
                    </a:p>
                    <a:p>
                      <a:endParaRPr lang="es-PE" sz="900" b="0" dirty="0">
                        <a:solidFill>
                          <a:schemeClr val="tx1"/>
                        </a:solidFill>
                        <a:latin typeface="Corbel" panose="020B0503020204020204" pitchFamily="34"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1555114"/>
                  </a:ext>
                </a:extLst>
              </a:tr>
            </a:tbl>
          </a:graphicData>
        </a:graphic>
      </p:graphicFrame>
    </p:spTree>
    <p:extLst>
      <p:ext uri="{BB962C8B-B14F-4D97-AF65-F5344CB8AC3E}">
        <p14:creationId xmlns:p14="http://schemas.microsoft.com/office/powerpoint/2010/main" val="312516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0"/>
          <p:cNvSpPr txBox="1">
            <a:spLocks/>
          </p:cNvSpPr>
          <p:nvPr/>
        </p:nvSpPr>
        <p:spPr>
          <a:xfrm>
            <a:off x="334962" y="312362"/>
            <a:ext cx="8809037" cy="108143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defTabSz="914400">
              <a:spcBef>
                <a:spcPts val="0"/>
              </a:spcBef>
              <a:defRPr/>
            </a:pPr>
            <a:r>
              <a:rPr lang="es-419" dirty="0">
                <a:solidFill>
                  <a:srgbClr val="000000"/>
                </a:solidFill>
                <a:latin typeface="Corbel" panose="020B0503020204020204" pitchFamily="34" charset="0"/>
              </a:rPr>
              <a:t>Aprobación del Presidente Pedro Castillo</a:t>
            </a:r>
            <a:r>
              <a:rPr lang="es-419" dirty="0" smtClean="0">
                <a:solidFill>
                  <a:srgbClr val="000000"/>
                </a:solidFill>
                <a:latin typeface="Corbel" panose="020B0503020204020204" pitchFamily="34" charset="0"/>
              </a:rPr>
              <a:t>: se ubica en 21%, 4 puntos menos que en abril. Desaprobación llega a 70%. </a:t>
            </a:r>
            <a:endParaRPr lang="es-419" dirty="0">
              <a:solidFill>
                <a:srgbClr val="000000"/>
              </a:solidFill>
              <a:latin typeface="Corbel" panose="020B0503020204020204" pitchFamily="34" charset="0"/>
            </a:endParaRPr>
          </a:p>
        </p:txBody>
      </p:sp>
      <p:sp>
        <p:nvSpPr>
          <p:cNvPr id="9" name="Rectángulo 8"/>
          <p:cNvSpPr/>
          <p:nvPr/>
        </p:nvSpPr>
        <p:spPr>
          <a:xfrm>
            <a:off x="334962" y="1611649"/>
            <a:ext cx="8978340" cy="338554"/>
          </a:xfrm>
          <a:prstGeom prst="rect">
            <a:avLst/>
          </a:prstGeom>
        </p:spPr>
        <p:txBody>
          <a:bodyPr wrap="square">
            <a:spAutoFit/>
          </a:bodyPr>
          <a:lstStyle/>
          <a:p>
            <a:pPr>
              <a:defRPr/>
            </a:pPr>
            <a:r>
              <a:rPr lang="es-ES" sz="1600" dirty="0">
                <a:solidFill>
                  <a:srgbClr val="000000"/>
                </a:solidFill>
                <a:latin typeface="Corbel" panose="020B0503020204020204" pitchFamily="34" charset="0"/>
              </a:rPr>
              <a:t>¿Usted aprueba o desaprueba la forma como Pedro Castillo está conduciendo su gobierno? </a:t>
            </a:r>
            <a:endParaRPr lang="es-PE" sz="1400" i="1" dirty="0">
              <a:solidFill>
                <a:srgbClr val="000000"/>
              </a:solidFill>
              <a:latin typeface="Corbel" panose="020B0503020204020204" pitchFamily="34" charset="0"/>
            </a:endParaRPr>
          </a:p>
        </p:txBody>
      </p:sp>
      <p:sp>
        <p:nvSpPr>
          <p:cNvPr id="13" name="Rectángulo 12">
            <a:extLst>
              <a:ext uri="{FF2B5EF4-FFF2-40B4-BE49-F238E27FC236}">
                <a16:creationId xmlns:a16="http://schemas.microsoft.com/office/drawing/2014/main" id="{876A8472-2376-4D30-866A-76CD89D3086E}"/>
              </a:ext>
            </a:extLst>
          </p:cNvPr>
          <p:cNvSpPr/>
          <p:nvPr/>
        </p:nvSpPr>
        <p:spPr>
          <a:xfrm>
            <a:off x="10713466" y="2979775"/>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Libertad Digital</a:t>
            </a:r>
          </a:p>
        </p:txBody>
      </p:sp>
      <p:graphicFrame>
        <p:nvGraphicFramePr>
          <p:cNvPr id="11" name="11 Gráfico"/>
          <p:cNvGraphicFramePr/>
          <p:nvPr>
            <p:extLst>
              <p:ext uri="{D42A27DB-BD31-4B8C-83A1-F6EECF244321}">
                <p14:modId xmlns:p14="http://schemas.microsoft.com/office/powerpoint/2010/main" val="1654344503"/>
              </p:ext>
            </p:extLst>
          </p:nvPr>
        </p:nvGraphicFramePr>
        <p:xfrm>
          <a:off x="482220" y="1978472"/>
          <a:ext cx="9771023" cy="462947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Conector recto 6"/>
          <p:cNvCxnSpPr/>
          <p:nvPr/>
        </p:nvCxnSpPr>
        <p:spPr>
          <a:xfrm flipH="1" flipV="1">
            <a:off x="5354852" y="2998603"/>
            <a:ext cx="12879" cy="2657065"/>
          </a:xfrm>
          <a:prstGeom prst="line">
            <a:avLst/>
          </a:prstGeom>
          <a:ln>
            <a:solidFill>
              <a:srgbClr val="8E8581"/>
            </a:solidFill>
            <a:prstDash val="sysDot"/>
            <a:tailEnd type="none"/>
          </a:ln>
        </p:spPr>
        <p:style>
          <a:lnRef idx="1">
            <a:schemeClr val="accent1"/>
          </a:lnRef>
          <a:fillRef idx="0">
            <a:schemeClr val="accent1"/>
          </a:fillRef>
          <a:effectRef idx="0">
            <a:schemeClr val="accent1"/>
          </a:effectRef>
          <a:fontRef idx="minor">
            <a:schemeClr val="tx1"/>
          </a:fontRef>
        </p:style>
      </p:cxnSp>
      <p:pic>
        <p:nvPicPr>
          <p:cNvPr id="6146" name="Imagen 1" descr="Comienza la cuenta atrás para votar una posible destitución de Pedro  Castillo - Libertad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2346" y="1978472"/>
            <a:ext cx="1537434" cy="100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697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
          <p:cNvSpPr>
            <a:spLocks noChangeArrowheads="1"/>
          </p:cNvSpPr>
          <p:nvPr/>
        </p:nvSpPr>
        <p:spPr bwMode="auto">
          <a:xfrm>
            <a:off x="5949762" y="1234546"/>
            <a:ext cx="109679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black"/>
              </a:solidFill>
              <a:effectLst/>
              <a:uLnTx/>
              <a:uFillTx/>
              <a:latin typeface="Arial"/>
              <a:ea typeface="+mn-ea"/>
              <a:cs typeface="+mn-cs"/>
            </a:endParaRPr>
          </a:p>
        </p:txBody>
      </p:sp>
      <p:sp>
        <p:nvSpPr>
          <p:cNvPr id="22" name="Rectángulo 21"/>
          <p:cNvSpPr/>
          <p:nvPr/>
        </p:nvSpPr>
        <p:spPr bwMode="gray">
          <a:xfrm>
            <a:off x="6530109" y="64446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6" name="Título 25"/>
          <p:cNvSpPr>
            <a:spLocks noGrp="1"/>
          </p:cNvSpPr>
          <p:nvPr>
            <p:ph type="title"/>
          </p:nvPr>
        </p:nvSpPr>
        <p:spPr>
          <a:xfrm>
            <a:off x="411644" y="877970"/>
            <a:ext cx="2937935" cy="216702"/>
          </a:xfrm>
          <a:solidFill>
            <a:srgbClr val="8DB795"/>
          </a:solidFill>
        </p:spPr>
        <p:txBody>
          <a:bodyPr/>
          <a:lstStyle/>
          <a:p>
            <a:r>
              <a:rPr lang="es-MX" sz="1400" b="1" dirty="0">
                <a:solidFill>
                  <a:schemeClr val="bg1"/>
                </a:solidFill>
                <a:latin typeface="Corbel" panose="020B0503020204020204" pitchFamily="34" charset="0"/>
              </a:rPr>
              <a:t>Departamentos, provincias y distritos de la muestra</a:t>
            </a:r>
            <a:r>
              <a:rPr lang="es-MX" sz="1400" dirty="0">
                <a:latin typeface="Corbel" panose="020B0503020204020204" pitchFamily="34" charset="0"/>
              </a:rPr>
              <a:t> </a:t>
            </a:r>
            <a:r>
              <a:rPr lang="es-CL" sz="1400" b="1" dirty="0">
                <a:solidFill>
                  <a:schemeClr val="bg1"/>
                </a:solidFill>
                <a:latin typeface="Corbel" panose="020B0503020204020204" pitchFamily="34" charset="0"/>
              </a:rPr>
              <a:t>(I)</a:t>
            </a:r>
            <a:endParaRPr lang="es-PE" sz="1300" dirty="0"/>
          </a:p>
        </p:txBody>
      </p:sp>
      <p:sp>
        <p:nvSpPr>
          <p:cNvPr id="2" name="Rectángulo 1"/>
          <p:cNvSpPr/>
          <p:nvPr/>
        </p:nvSpPr>
        <p:spPr>
          <a:xfrm>
            <a:off x="308902" y="316256"/>
            <a:ext cx="392190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Ficha técnica del estudio</a:t>
            </a:r>
            <a:endParaRPr kumimoji="0" lang="es-PE"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Título 25"/>
          <p:cNvSpPr txBox="1">
            <a:spLocks/>
          </p:cNvSpPr>
          <p:nvPr/>
        </p:nvSpPr>
        <p:spPr bwMode="gray">
          <a:xfrm>
            <a:off x="411644" y="877969"/>
            <a:ext cx="4064663" cy="238450"/>
          </a:xfrm>
          <a:prstGeom prst="rect">
            <a:avLst/>
          </a:prstGeom>
          <a:solidFill>
            <a:srgbClr val="D2DDDA"/>
          </a:solidFill>
        </p:spPr>
        <p:txBody>
          <a:bodyPr vert="horz" lIns="0" tIns="0" rIns="0" bIns="0" rtlCol="0" anchor="ctr" anchorCtr="0">
            <a:noAutofit/>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s-MX" sz="1200" b="1" i="0" u="none" strike="noStrike" kern="1200" cap="none" spc="0" normalizeH="0" baseline="0" noProof="0" dirty="0">
                <a:ln>
                  <a:noFill/>
                </a:ln>
                <a:effectLst/>
                <a:uLnTx/>
                <a:uFillTx/>
                <a:latin typeface="Corbel" panose="020B0503020204020204" pitchFamily="34" charset="0"/>
                <a:ea typeface="+mj-ea"/>
                <a:cs typeface="+mj-cs"/>
              </a:rPr>
              <a:t>Departamentos, provincias y distritos de la muestra</a:t>
            </a:r>
            <a:r>
              <a:rPr kumimoji="0" lang="es-MX" sz="1200" b="0" i="0" u="none" strike="noStrike" kern="1200" cap="none" spc="0" normalizeH="0" baseline="0" noProof="0" dirty="0">
                <a:ln>
                  <a:noFill/>
                </a:ln>
                <a:effectLst/>
                <a:uLnTx/>
                <a:uFillTx/>
                <a:latin typeface="Corbel" panose="020B0503020204020204" pitchFamily="34" charset="0"/>
                <a:ea typeface="+mj-ea"/>
                <a:cs typeface="+mj-cs"/>
              </a:rPr>
              <a:t> </a:t>
            </a:r>
            <a:r>
              <a:rPr kumimoji="0" lang="es-CL" sz="1200" b="1" i="0" u="none" strike="noStrike" kern="1200" cap="none" spc="0" normalizeH="0" baseline="0" noProof="0" dirty="0">
                <a:ln>
                  <a:noFill/>
                </a:ln>
                <a:effectLst/>
                <a:uLnTx/>
                <a:uFillTx/>
                <a:latin typeface="Corbel" panose="020B0503020204020204" pitchFamily="34" charset="0"/>
                <a:ea typeface="+mj-ea"/>
                <a:cs typeface="+mj-cs"/>
              </a:rPr>
              <a:t>(I)</a:t>
            </a:r>
            <a:endParaRPr kumimoji="0" lang="es-PE" sz="1300" b="0" i="0" u="none" strike="noStrike" kern="1200" cap="none" spc="0" normalizeH="0" baseline="0" noProof="0" dirty="0">
              <a:ln>
                <a:noFill/>
              </a:ln>
              <a:effectLst/>
              <a:uLnTx/>
              <a:uFillTx/>
              <a:ea typeface="+mj-ea"/>
              <a:cs typeface="+mj-cs"/>
            </a:endParaRPr>
          </a:p>
        </p:txBody>
      </p:sp>
      <p:graphicFrame>
        <p:nvGraphicFramePr>
          <p:cNvPr id="5" name="Marcador de contenido 4"/>
          <p:cNvGraphicFramePr>
            <a:graphicFrameLocks noGrp="1"/>
          </p:cNvGraphicFramePr>
          <p:nvPr>
            <p:ph idx="1"/>
            <p:extLst/>
          </p:nvPr>
        </p:nvGraphicFramePr>
        <p:xfrm>
          <a:off x="411644" y="1234546"/>
          <a:ext cx="3786975" cy="5152140"/>
        </p:xfrm>
        <a:graphic>
          <a:graphicData uri="http://schemas.openxmlformats.org/drawingml/2006/table">
            <a:tbl>
              <a:tblPr/>
              <a:tblGrid>
                <a:gridCol w="757395">
                  <a:extLst>
                    <a:ext uri="{9D8B030D-6E8A-4147-A177-3AD203B41FA5}">
                      <a16:colId xmlns:a16="http://schemas.microsoft.com/office/drawing/2014/main" val="2577693164"/>
                    </a:ext>
                  </a:extLst>
                </a:gridCol>
                <a:gridCol w="982490">
                  <a:extLst>
                    <a:ext uri="{9D8B030D-6E8A-4147-A177-3AD203B41FA5}">
                      <a16:colId xmlns:a16="http://schemas.microsoft.com/office/drawing/2014/main" val="3820314716"/>
                    </a:ext>
                  </a:extLst>
                </a:gridCol>
                <a:gridCol w="2047090">
                  <a:extLst>
                    <a:ext uri="{9D8B030D-6E8A-4147-A177-3AD203B41FA5}">
                      <a16:colId xmlns:a16="http://schemas.microsoft.com/office/drawing/2014/main" val="1484298978"/>
                    </a:ext>
                  </a:extLst>
                </a:gridCol>
              </a:tblGrid>
              <a:tr h="76153">
                <a:tc>
                  <a:txBody>
                    <a:bodyPr/>
                    <a:lstStyle/>
                    <a:p>
                      <a:pPr algn="l" rtl="0" fontAlgn="t"/>
                      <a:r>
                        <a:rPr lang="es-PE" sz="900" b="1" i="0" u="none" strike="noStrike">
                          <a:solidFill>
                            <a:srgbClr val="000000"/>
                          </a:solidFill>
                          <a:effectLst/>
                          <a:latin typeface="Corbel" panose="020B0503020204020204" pitchFamily="34" charset="0"/>
                        </a:rPr>
                        <a:t>Dpto.</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985397969"/>
                  </a:ext>
                </a:extLst>
              </a:tr>
              <a:tr h="76153">
                <a:tc>
                  <a:txBody>
                    <a:bodyPr/>
                    <a:lstStyle/>
                    <a:p>
                      <a:pPr algn="l" fontAlgn="t"/>
                      <a:r>
                        <a:rPr lang="es-PE" sz="900" b="0" i="0" u="none" strike="noStrike">
                          <a:solidFill>
                            <a:srgbClr val="000000"/>
                          </a:solidFill>
                          <a:effectLst/>
                          <a:latin typeface="Corbel" panose="020B0503020204020204" pitchFamily="34" charset="0"/>
                        </a:rPr>
                        <a:t>Amazonas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Chachapoyas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Chachapoyas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50918207"/>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Bagua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Bagua, La Peca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83594070"/>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Bongará</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Corosha, Florida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77084249"/>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Luya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Longuita, Santa Catalina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41000632"/>
                  </a:ext>
                </a:extLst>
              </a:tr>
              <a:tr h="148535">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Rodríguez de Mendoza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 Nicolás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03032395"/>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Utcubamba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Bagua Grande, Cajaruro, Lonya Grande</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26526759"/>
                  </a:ext>
                </a:extLst>
              </a:tr>
              <a:tr h="76153">
                <a:tc>
                  <a:txBody>
                    <a:bodyPr/>
                    <a:lstStyle/>
                    <a:p>
                      <a:pPr algn="l" fontAlgn="t"/>
                      <a:r>
                        <a:rPr lang="es-PE" sz="900" b="0" i="0" u="none" strike="noStrike">
                          <a:solidFill>
                            <a:srgbClr val="000000"/>
                          </a:solidFill>
                          <a:effectLst/>
                          <a:latin typeface="Corbel" panose="020B0503020204020204" pitchFamily="34" charset="0"/>
                        </a:rPr>
                        <a:t>Áncash</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Huaraz</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Huaraz, Independencia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65909682"/>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Antonio Raymondi</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Mirgas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448877689"/>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Casma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Casma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56841885"/>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Huari</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Huari, San Marcos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47082486"/>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Huaylas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Caraz</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58520070"/>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Ocros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Ocros</a:t>
                      </a:r>
                      <a:endParaRPr lang="es-PE" sz="900" b="0" i="0" u="none" strike="noStrike" dirty="0">
                        <a:solidFill>
                          <a:srgbClr val="000000"/>
                        </a:solidFill>
                        <a:effectLst/>
                        <a:latin typeface="Corbel" panose="020B0503020204020204" pitchFamily="34" charset="0"/>
                      </a:endParaRP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43110663"/>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Pomabamba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Pomabamba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3626231"/>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Recuay</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Cátac</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1554013"/>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Santa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Chimbote, Nuevo Chimbote, Santa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35117687"/>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Yungay</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Mancos, Yungay</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3012920"/>
                  </a:ext>
                </a:extLst>
              </a:tr>
              <a:tr h="76153">
                <a:tc>
                  <a:txBody>
                    <a:bodyPr/>
                    <a:lstStyle/>
                    <a:p>
                      <a:pPr algn="l" fontAlgn="t"/>
                      <a:r>
                        <a:rPr lang="es-PE" sz="900" b="0" i="0" u="none" strike="noStrike">
                          <a:solidFill>
                            <a:srgbClr val="000000"/>
                          </a:solidFill>
                          <a:effectLst/>
                          <a:latin typeface="Corbel" panose="020B0503020204020204" pitchFamily="34" charset="0"/>
                        </a:rPr>
                        <a:t>Apurímac</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Abancay</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Abancay, Circa, Lambrama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7933298"/>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Andahuaylas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Andahuaylas, Chiara, Kishuara, Talavera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06745516"/>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Antabamba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Juan Espinoza Medrano</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93307158"/>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Aymaraes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Chalhuanca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89143851"/>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Cotabambas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Challhuahuacho, Mara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10563689"/>
                  </a:ext>
                </a:extLst>
              </a:tr>
              <a:tr h="148535">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Chincheros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Cocharcas, Huaccana, Los Chankas, Uranmarca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30325740"/>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Grau</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Micaela Bastidas, Vilcabamba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71930519"/>
                  </a:ext>
                </a:extLst>
              </a:tr>
              <a:tr h="365682">
                <a:tc>
                  <a:txBody>
                    <a:bodyPr/>
                    <a:lstStyle/>
                    <a:p>
                      <a:pPr algn="l" fontAlgn="t"/>
                      <a:r>
                        <a:rPr lang="es-PE" sz="900" b="0" i="0" u="none" strike="noStrike">
                          <a:solidFill>
                            <a:srgbClr val="000000"/>
                          </a:solidFill>
                          <a:effectLst/>
                          <a:latin typeface="Corbel" panose="020B0503020204020204" pitchFamily="34" charset="0"/>
                        </a:rPr>
                        <a:t>Arequipa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Arequipa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Alto Selva Alegre, Arequipa, Cayma, Cerro Colorado, Characato, Chiguata, José Luis Bustamante Y Rivero, La Joya, Mariano Melgar, Miraflores, Paucarpata, Polobaya, Socabaya, Yanahuara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62943919"/>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Camaná</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Camaná</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08248698"/>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Caravelí</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Acari</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68332130"/>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Castilla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Andagua, Huancarqui, Uraca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049685097"/>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Caylloma</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Callalli, Majes</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86675617"/>
                  </a:ext>
                </a:extLst>
              </a:tr>
              <a:tr h="76153">
                <a:tc>
                  <a:txBody>
                    <a:bodyPr/>
                    <a:lstStyle/>
                    <a:p>
                      <a:pPr algn="l" fontAlgn="t"/>
                      <a:r>
                        <a:rPr lang="es-PE" sz="900" b="0" i="0" u="none" strike="noStrike">
                          <a:solidFill>
                            <a:srgbClr val="000000"/>
                          </a:solidFill>
                          <a:effectLst/>
                          <a:latin typeface="Corbel" panose="020B0503020204020204" pitchFamily="34" charset="0"/>
                        </a:rPr>
                        <a:t> </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Islay</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Mollendo</a:t>
                      </a:r>
                    </a:p>
                  </a:txBody>
                  <a:tcPr marL="7146" marR="7146" marT="714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75271781"/>
                  </a:ext>
                </a:extLst>
              </a:tr>
            </a:tbl>
          </a:graphicData>
        </a:graphic>
      </p:graphicFrame>
      <p:graphicFrame>
        <p:nvGraphicFramePr>
          <p:cNvPr id="6" name="Tabla 5"/>
          <p:cNvGraphicFramePr>
            <a:graphicFrameLocks noGrp="1"/>
          </p:cNvGraphicFramePr>
          <p:nvPr>
            <p:extLst/>
          </p:nvPr>
        </p:nvGraphicFramePr>
        <p:xfrm>
          <a:off x="4317000" y="1240778"/>
          <a:ext cx="3791575" cy="4346070"/>
        </p:xfrm>
        <a:graphic>
          <a:graphicData uri="http://schemas.openxmlformats.org/drawingml/2006/table">
            <a:tbl>
              <a:tblPr/>
              <a:tblGrid>
                <a:gridCol w="758315">
                  <a:extLst>
                    <a:ext uri="{9D8B030D-6E8A-4147-A177-3AD203B41FA5}">
                      <a16:colId xmlns:a16="http://schemas.microsoft.com/office/drawing/2014/main" val="3801828425"/>
                    </a:ext>
                  </a:extLst>
                </a:gridCol>
                <a:gridCol w="868285">
                  <a:extLst>
                    <a:ext uri="{9D8B030D-6E8A-4147-A177-3AD203B41FA5}">
                      <a16:colId xmlns:a16="http://schemas.microsoft.com/office/drawing/2014/main" val="26407974"/>
                    </a:ext>
                  </a:extLst>
                </a:gridCol>
                <a:gridCol w="2164975">
                  <a:extLst>
                    <a:ext uri="{9D8B030D-6E8A-4147-A177-3AD203B41FA5}">
                      <a16:colId xmlns:a16="http://schemas.microsoft.com/office/drawing/2014/main" val="3232128653"/>
                    </a:ext>
                  </a:extLst>
                </a:gridCol>
              </a:tblGrid>
              <a:tr h="92726">
                <a:tc>
                  <a:txBody>
                    <a:bodyPr/>
                    <a:lstStyle/>
                    <a:p>
                      <a:pPr algn="l" rtl="0" fontAlgn="t"/>
                      <a:r>
                        <a:rPr lang="es-PE" sz="900" b="1" i="0" u="none" strike="noStrike">
                          <a:solidFill>
                            <a:srgbClr val="000000"/>
                          </a:solidFill>
                          <a:effectLst/>
                          <a:latin typeface="Corbel" panose="020B0503020204020204" pitchFamily="34" charset="0"/>
                        </a:rPr>
                        <a:t>Dpto.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2352027463"/>
                  </a:ext>
                </a:extLst>
              </a:tr>
              <a:tr h="222543">
                <a:tc>
                  <a:txBody>
                    <a:bodyPr/>
                    <a:lstStyle/>
                    <a:p>
                      <a:pPr algn="l" fontAlgn="t"/>
                      <a:r>
                        <a:rPr lang="es-PE" sz="900" b="0" i="0" u="none" strike="noStrike">
                          <a:solidFill>
                            <a:srgbClr val="000000"/>
                          </a:solidFill>
                          <a:effectLst/>
                          <a:latin typeface="Corbel" panose="020B0503020204020204" pitchFamily="34" charset="0"/>
                        </a:rPr>
                        <a:t>Ayacucho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Huamanga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Andres Avelino Cáceres Dorregaray, Ayacucho, Carmen Alto, Jesús Nazareno, Ocros</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007189588"/>
                  </a:ext>
                </a:extLst>
              </a:tr>
              <a:tr h="148362">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Huanta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it-IT" sz="900" b="0" i="0" u="none" strike="noStrike">
                          <a:solidFill>
                            <a:srgbClr val="000000"/>
                          </a:solidFill>
                          <a:effectLst/>
                          <a:latin typeface="Corbel" panose="020B0503020204020204" pitchFamily="34" charset="0"/>
                        </a:rPr>
                        <a:t>Huanta, Llochegua, Luricocha, Santillana, Sivia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58121671"/>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Lucanas</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Puquio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22761803"/>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Parinacochas</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Coracora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04443258"/>
                  </a:ext>
                </a:extLst>
              </a:tr>
              <a:tr h="92726">
                <a:tc>
                  <a:txBody>
                    <a:bodyPr/>
                    <a:lstStyle/>
                    <a:p>
                      <a:pPr algn="l" fontAlgn="t"/>
                      <a:r>
                        <a:rPr lang="es-PE" sz="900" b="0" i="0" u="none" strike="noStrike">
                          <a:solidFill>
                            <a:srgbClr val="000000"/>
                          </a:solidFill>
                          <a:effectLst/>
                          <a:latin typeface="Corbel" panose="020B0503020204020204" pitchFamily="34" charset="0"/>
                        </a:rPr>
                        <a:t>Cajamarca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Cajamarca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Cajamarca, Jesús, Los Baños del Inca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3820050"/>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Cajabamba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Cachachi, Cajabamba, Condebamba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57755972"/>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Celendín</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Celendín, Sucre</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47125456"/>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Chota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Chadin, Chota, Lajas</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36748107"/>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Contumazá</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Contumazá</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286671420"/>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Cutervo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Cutervo, Querocotillo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56460536"/>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Hualgayoc</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Bambamarca, Hualgayoc</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95844372"/>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Jaén</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Jaén</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912003"/>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Ignacio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Huarango, San Ignacio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7715661"/>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Miguel</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Tongod</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788144914"/>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Pablo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 Pablo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76253779"/>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Santa Cruz</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Andabamba, Santa Cruz</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04662114"/>
                  </a:ext>
                </a:extLst>
              </a:tr>
              <a:tr h="148362">
                <a:tc>
                  <a:txBody>
                    <a:bodyPr/>
                    <a:lstStyle/>
                    <a:p>
                      <a:pPr algn="l" fontAlgn="t"/>
                      <a:r>
                        <a:rPr lang="es-PE" sz="900" b="0" i="0" u="none" strike="noStrike">
                          <a:solidFill>
                            <a:srgbClr val="000000"/>
                          </a:solidFill>
                          <a:effectLst/>
                          <a:latin typeface="Corbel" panose="020B0503020204020204" pitchFamily="34" charset="0"/>
                        </a:rPr>
                        <a:t>Cusco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Cusco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Cusco, Poroy, San Jerónimo, San Sebastián, Santiago, Wanchaq</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8725806"/>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Anta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Anta, Pucyura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83364405"/>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Calca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Calca, Pisac, Yanatile</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38325231"/>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Canchis</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 Pedro, Sicuani</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13134422"/>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Chumbivilcas</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Capacmarca, Chamaca, Santo Tomás</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40599790"/>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Espinar</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Alto Pichigua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06913688"/>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La Convención</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Megantoni, Santa Ana, Vilcabamba</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02581970"/>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Paruro</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Yaurisque</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08873645"/>
                  </a:ext>
                </a:extLst>
              </a:tr>
              <a:tr h="92726">
                <a:tc>
                  <a:txBody>
                    <a:bodyPr/>
                    <a:lstStyle/>
                    <a:p>
                      <a:pPr algn="l" fontAlgn="t"/>
                      <a:r>
                        <a:rPr lang="es-PE" sz="900" b="0" i="0" u="none" strike="noStrike">
                          <a:solidFill>
                            <a:srgbClr val="000000"/>
                          </a:solidFill>
                          <a:effectLst/>
                          <a:latin typeface="Corbel" panose="020B0503020204020204" pitchFamily="34" charset="0"/>
                        </a:rPr>
                        <a:t> </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Quispicanchi</a:t>
                      </a: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Andahuaylillas</a:t>
                      </a:r>
                      <a:endParaRPr lang="es-PE" sz="900" b="0" i="0" u="none" strike="noStrike" dirty="0">
                        <a:solidFill>
                          <a:srgbClr val="000000"/>
                        </a:solidFill>
                        <a:effectLst/>
                        <a:latin typeface="Corbel" panose="020B0503020204020204" pitchFamily="34" charset="0"/>
                      </a:endParaRPr>
                    </a:p>
                  </a:txBody>
                  <a:tcPr marL="8895" marR="8895" marT="889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99818139"/>
                  </a:ext>
                </a:extLst>
              </a:tr>
            </a:tbl>
          </a:graphicData>
        </a:graphic>
      </p:graphicFrame>
      <p:graphicFrame>
        <p:nvGraphicFramePr>
          <p:cNvPr id="8" name="Tabla 7"/>
          <p:cNvGraphicFramePr>
            <a:graphicFrameLocks noGrp="1"/>
          </p:cNvGraphicFramePr>
          <p:nvPr>
            <p:extLst/>
          </p:nvPr>
        </p:nvGraphicFramePr>
        <p:xfrm>
          <a:off x="8226956" y="1234546"/>
          <a:ext cx="3552668" cy="5003504"/>
        </p:xfrm>
        <a:graphic>
          <a:graphicData uri="http://schemas.openxmlformats.org/drawingml/2006/table">
            <a:tbl>
              <a:tblPr/>
              <a:tblGrid>
                <a:gridCol w="710534">
                  <a:extLst>
                    <a:ext uri="{9D8B030D-6E8A-4147-A177-3AD203B41FA5}">
                      <a16:colId xmlns:a16="http://schemas.microsoft.com/office/drawing/2014/main" val="3535296832"/>
                    </a:ext>
                  </a:extLst>
                </a:gridCol>
                <a:gridCol w="932651">
                  <a:extLst>
                    <a:ext uri="{9D8B030D-6E8A-4147-A177-3AD203B41FA5}">
                      <a16:colId xmlns:a16="http://schemas.microsoft.com/office/drawing/2014/main" val="3212496599"/>
                    </a:ext>
                  </a:extLst>
                </a:gridCol>
                <a:gridCol w="1909483">
                  <a:extLst>
                    <a:ext uri="{9D8B030D-6E8A-4147-A177-3AD203B41FA5}">
                      <a16:colId xmlns:a16="http://schemas.microsoft.com/office/drawing/2014/main" val="859242027"/>
                    </a:ext>
                  </a:extLst>
                </a:gridCol>
              </a:tblGrid>
              <a:tr h="42489">
                <a:tc>
                  <a:txBody>
                    <a:bodyPr/>
                    <a:lstStyle/>
                    <a:p>
                      <a:pPr algn="l" rtl="0" fontAlgn="t"/>
                      <a:r>
                        <a:rPr lang="es-PE" sz="900" b="1" i="0" u="none" strike="noStrike">
                          <a:solidFill>
                            <a:srgbClr val="000000"/>
                          </a:solidFill>
                          <a:effectLst/>
                          <a:latin typeface="Corbel" panose="020B0503020204020204" pitchFamily="34" charset="0"/>
                        </a:rPr>
                        <a:t>Dpto.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1347185599"/>
                  </a:ext>
                </a:extLst>
              </a:tr>
              <a:tr h="42489">
                <a:tc>
                  <a:txBody>
                    <a:bodyPr/>
                    <a:lstStyle/>
                    <a:p>
                      <a:pPr algn="l" fontAlgn="t"/>
                      <a:r>
                        <a:rPr lang="es-PE" sz="900" b="0" i="0" u="none" strike="noStrike">
                          <a:solidFill>
                            <a:srgbClr val="000000"/>
                          </a:solidFill>
                          <a:effectLst/>
                          <a:latin typeface="Corbel" panose="020B0503020204020204" pitchFamily="34" charset="0"/>
                        </a:rPr>
                        <a:t>Huancavelica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Huancavelica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Huancavelica, Palca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09613470"/>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Acobamba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Acobamba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478690453"/>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Angaraes</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Congalla, Lircay</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99105191"/>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Huaytará</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Quito-Arma, San Isidro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051809333"/>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Tayacaja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Pampas</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9018160"/>
                  </a:ext>
                </a:extLst>
              </a:tr>
              <a:tr h="114145">
                <a:tc>
                  <a:txBody>
                    <a:bodyPr/>
                    <a:lstStyle/>
                    <a:p>
                      <a:pPr algn="l" fontAlgn="t"/>
                      <a:r>
                        <a:rPr lang="es-PE" sz="900" b="0" i="0" u="none" strike="noStrike">
                          <a:solidFill>
                            <a:srgbClr val="000000"/>
                          </a:solidFill>
                          <a:effectLst/>
                          <a:latin typeface="Corbel" panose="020B0503020204020204" pitchFamily="34" charset="0"/>
                        </a:rPr>
                        <a:t>Huánuco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Huánuco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Amarilis, Huánuco, Margos, San Francisco de Cayrán, Santa María del Valle</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03891360"/>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Ambo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 Rafael</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52828393"/>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Dos de Mayo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La Unión, Pachas, Sillapata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22353540"/>
                  </a:ext>
                </a:extLst>
              </a:tr>
              <a:tr h="76805">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Leoncio Prado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Daniel Alomias Robles, José Crespo Y Castillo, Luyando, Rupa-Rupa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04622680"/>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Marañón</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Huacrachuco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236203909"/>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Yarowilca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Chavinillo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377951747"/>
                  </a:ext>
                </a:extLst>
              </a:tr>
              <a:tr h="76805">
                <a:tc>
                  <a:txBody>
                    <a:bodyPr/>
                    <a:lstStyle/>
                    <a:p>
                      <a:pPr algn="l" fontAlgn="t"/>
                      <a:r>
                        <a:rPr lang="es-PE" sz="900" b="0" i="0" u="none" strike="noStrike">
                          <a:solidFill>
                            <a:srgbClr val="000000"/>
                          </a:solidFill>
                          <a:effectLst/>
                          <a:latin typeface="Corbel" panose="020B0503020204020204" pitchFamily="34" charset="0"/>
                        </a:rPr>
                        <a:t>Ica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Ica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dirty="0">
                          <a:solidFill>
                            <a:srgbClr val="000000"/>
                          </a:solidFill>
                          <a:effectLst/>
                          <a:latin typeface="Corbel" panose="020B0503020204020204" pitchFamily="34" charset="0"/>
                        </a:rPr>
                        <a:t>Ica, Los </a:t>
                      </a:r>
                      <a:r>
                        <a:rPr lang="es-MX" sz="900" b="0" i="0" u="none" strike="noStrike" dirty="0" err="1">
                          <a:solidFill>
                            <a:srgbClr val="000000"/>
                          </a:solidFill>
                          <a:effectLst/>
                          <a:latin typeface="Corbel" panose="020B0503020204020204" pitchFamily="34" charset="0"/>
                        </a:rPr>
                        <a:t>Aquijes</a:t>
                      </a:r>
                      <a:r>
                        <a:rPr lang="es-MX" sz="900" b="0" i="0" u="none" strike="noStrike" dirty="0">
                          <a:solidFill>
                            <a:srgbClr val="000000"/>
                          </a:solidFill>
                          <a:effectLst/>
                          <a:latin typeface="Corbel" panose="020B0503020204020204" pitchFamily="34" charset="0"/>
                        </a:rPr>
                        <a:t>, Salas, San Juan Bautista, Santiago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75698933"/>
                  </a:ext>
                </a:extLst>
              </a:tr>
              <a:tr h="76805">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Chincha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Chincha Alta, El Carmen, Pueblo Nuevo, Sunampe</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43457185"/>
                  </a:ext>
                </a:extLst>
              </a:tr>
              <a:tr h="76805">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Nazca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Changuillo, Marcona, Nazca, Vista Alegre</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97211395"/>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Palpa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Santa Cruz</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83246646"/>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Pisco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Humay, Pisco, San Andrés</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20156100"/>
                  </a:ext>
                </a:extLst>
              </a:tr>
              <a:tr h="135964">
                <a:tc>
                  <a:txBody>
                    <a:bodyPr/>
                    <a:lstStyle/>
                    <a:p>
                      <a:pPr algn="l" fontAlgn="t"/>
                      <a:r>
                        <a:rPr lang="es-PE" sz="900" b="0" i="0" u="none" strike="noStrike">
                          <a:solidFill>
                            <a:srgbClr val="000000"/>
                          </a:solidFill>
                          <a:effectLst/>
                          <a:latin typeface="Corbel" panose="020B0503020204020204" pitchFamily="34" charset="0"/>
                        </a:rPr>
                        <a:t>Junín</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Huancayo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Chilca, El Tambo, </a:t>
                      </a:r>
                      <a:r>
                        <a:rPr lang="es-PE" sz="900" b="0" i="0" u="none" strike="noStrike" dirty="0" err="1">
                          <a:solidFill>
                            <a:srgbClr val="000000"/>
                          </a:solidFill>
                          <a:effectLst/>
                          <a:latin typeface="Corbel" panose="020B0503020204020204" pitchFamily="34" charset="0"/>
                        </a:rPr>
                        <a:t>Hualhuas</a:t>
                      </a:r>
                      <a:r>
                        <a:rPr lang="es-PE" sz="900" b="0" i="0" u="none" strike="noStrike" dirty="0">
                          <a:solidFill>
                            <a:srgbClr val="000000"/>
                          </a:solidFill>
                          <a:effectLst/>
                          <a:latin typeface="Corbel" panose="020B0503020204020204" pitchFamily="34" charset="0"/>
                        </a:rPr>
                        <a:t>, Huancayo, </a:t>
                      </a:r>
                      <a:r>
                        <a:rPr lang="es-PE" sz="900" b="0" i="0" u="none" strike="noStrike" dirty="0" err="1">
                          <a:solidFill>
                            <a:srgbClr val="000000"/>
                          </a:solidFill>
                          <a:effectLst/>
                          <a:latin typeface="Corbel" panose="020B0503020204020204" pitchFamily="34" charset="0"/>
                        </a:rPr>
                        <a:t>Huayucachi</a:t>
                      </a:r>
                      <a:r>
                        <a:rPr lang="es-PE" sz="900" b="0" i="0" u="none" strike="noStrike" dirty="0">
                          <a:solidFill>
                            <a:srgbClr val="000000"/>
                          </a:solidFill>
                          <a:effectLst/>
                          <a:latin typeface="Corbel" panose="020B0503020204020204" pitchFamily="34" charset="0"/>
                        </a:rPr>
                        <a:t>, Pilcomayo, San Jerónimo de </a:t>
                      </a:r>
                      <a:r>
                        <a:rPr lang="es-PE" sz="900" b="0" i="0" u="none" strike="noStrike" dirty="0" err="1">
                          <a:solidFill>
                            <a:srgbClr val="000000"/>
                          </a:solidFill>
                          <a:effectLst/>
                          <a:latin typeface="Corbel" panose="020B0503020204020204" pitchFamily="34" charset="0"/>
                        </a:rPr>
                        <a:t>Tunán</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Sapallanga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Viques</a:t>
                      </a:r>
                      <a:endParaRPr lang="es-PE" sz="900" b="0" i="0" u="none" strike="noStrike" dirty="0">
                        <a:solidFill>
                          <a:srgbClr val="000000"/>
                        </a:solidFill>
                        <a:effectLst/>
                        <a:latin typeface="Corbel" panose="020B0503020204020204" pitchFamily="34" charset="0"/>
                      </a:endParaRP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019624840"/>
                  </a:ext>
                </a:extLst>
              </a:tr>
              <a:tr h="76805">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Concepción</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Cochas, Concepción, Heroínas Toledo, Orcotuna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590073048"/>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Chanchamayo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Perené, San Ramón</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01548842"/>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Jauja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Acolla, Jauja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710209251"/>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Junín</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Carhuamayo, Junín</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14946524"/>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Satipo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Mazamari, Río Tambo, Satipo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781552569"/>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Tarma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Acobamba, Huasahuasi, Tapo</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07471180"/>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Yauli</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Marcapomacocha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16805829"/>
                  </a:ext>
                </a:extLst>
              </a:tr>
              <a:tr h="42489">
                <a:tc>
                  <a:txBody>
                    <a:bodyPr/>
                    <a:lstStyle/>
                    <a:p>
                      <a:pPr algn="l" fontAlgn="t"/>
                      <a:r>
                        <a:rPr lang="es-PE" sz="900" b="0" i="0" u="none" strike="noStrike">
                          <a:solidFill>
                            <a:srgbClr val="000000"/>
                          </a:solidFill>
                          <a:effectLst/>
                          <a:latin typeface="Corbel" panose="020B0503020204020204" pitchFamily="34" charset="0"/>
                        </a:rPr>
                        <a:t> </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Chupaca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Chupaca</a:t>
                      </a:r>
                    </a:p>
                  </a:txBody>
                  <a:tcPr marL="7804" marR="7804" marT="7804"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68121543"/>
                  </a:ext>
                </a:extLst>
              </a:tr>
            </a:tbl>
          </a:graphicData>
        </a:graphic>
      </p:graphicFrame>
    </p:spTree>
    <p:extLst>
      <p:ext uri="{BB962C8B-B14F-4D97-AF65-F5344CB8AC3E}">
        <p14:creationId xmlns:p14="http://schemas.microsoft.com/office/powerpoint/2010/main" val="2386597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p:cNvSpPr>
            <a:spLocks noGrp="1"/>
          </p:cNvSpPr>
          <p:nvPr>
            <p:ph type="title"/>
          </p:nvPr>
        </p:nvSpPr>
        <p:spPr>
          <a:xfrm>
            <a:off x="631338" y="917325"/>
            <a:ext cx="2132619" cy="159738"/>
          </a:xfrm>
          <a:solidFill>
            <a:srgbClr val="8DB795"/>
          </a:solidFill>
        </p:spPr>
        <p:txBody>
          <a:bodyPr/>
          <a:lstStyle/>
          <a:p>
            <a:r>
              <a:rPr lang="es-CL" sz="1300" b="1" dirty="0">
                <a:solidFill>
                  <a:schemeClr val="bg1"/>
                </a:solidFill>
                <a:latin typeface="Corbel" panose="020B0503020204020204" pitchFamily="34" charset="0"/>
              </a:rPr>
              <a:t>Puntos de muestreo (II)</a:t>
            </a:r>
            <a:endParaRPr lang="es-PE" sz="1300" dirty="0"/>
          </a:p>
        </p:txBody>
      </p:sp>
      <p:sp>
        <p:nvSpPr>
          <p:cNvPr id="9" name="Rectángulo 8"/>
          <p:cNvSpPr/>
          <p:nvPr/>
        </p:nvSpPr>
        <p:spPr bwMode="gray">
          <a:xfrm>
            <a:off x="6530109" y="6477000"/>
            <a:ext cx="5366327" cy="36944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 name="Rectángulo 1"/>
          <p:cNvSpPr/>
          <p:nvPr/>
        </p:nvSpPr>
        <p:spPr>
          <a:xfrm>
            <a:off x="417081" y="405227"/>
            <a:ext cx="329609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Ficha técnica del estudio</a:t>
            </a:r>
            <a:endParaRPr kumimoji="0" lang="es-PE"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8" name="Título 25"/>
          <p:cNvSpPr txBox="1">
            <a:spLocks/>
          </p:cNvSpPr>
          <p:nvPr/>
        </p:nvSpPr>
        <p:spPr bwMode="gray">
          <a:xfrm>
            <a:off x="411644" y="877969"/>
            <a:ext cx="4064663" cy="238450"/>
          </a:xfrm>
          <a:prstGeom prst="rect">
            <a:avLst/>
          </a:prstGeom>
          <a:solidFill>
            <a:schemeClr val="accent4">
              <a:lumMod val="40000"/>
              <a:lumOff val="60000"/>
            </a:schemeClr>
          </a:solidFill>
        </p:spPr>
        <p:txBody>
          <a:bodyPr vert="horz" lIns="0" tIns="0" rIns="0" bIns="0" rtlCol="0" anchor="ctr" anchorCtr="0">
            <a:noAutofit/>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s-MX" sz="1200" b="1" i="0" u="none" strike="noStrike" kern="1200" cap="none" spc="0" normalizeH="0" baseline="0" noProof="0" dirty="0">
                <a:ln>
                  <a:noFill/>
                </a:ln>
                <a:effectLst/>
                <a:uLnTx/>
                <a:uFillTx/>
                <a:latin typeface="Corbel" panose="020B0503020204020204" pitchFamily="34" charset="0"/>
                <a:ea typeface="+mj-ea"/>
                <a:cs typeface="+mj-cs"/>
              </a:rPr>
              <a:t>Departamentos, provincias y distritos de la muestra</a:t>
            </a:r>
            <a:r>
              <a:rPr kumimoji="0" lang="es-MX" sz="1200" b="0" i="0" u="none" strike="noStrike" kern="1200" cap="none" spc="0" normalizeH="0" baseline="0" noProof="0" dirty="0">
                <a:ln>
                  <a:noFill/>
                </a:ln>
                <a:effectLst/>
                <a:uLnTx/>
                <a:uFillTx/>
                <a:latin typeface="Corbel" panose="020B0503020204020204" pitchFamily="34" charset="0"/>
                <a:ea typeface="+mj-ea"/>
                <a:cs typeface="+mj-cs"/>
              </a:rPr>
              <a:t> </a:t>
            </a:r>
            <a:r>
              <a:rPr kumimoji="0" lang="es-CL" sz="1200" b="1" i="0" u="none" strike="noStrike" kern="1200" cap="none" spc="0" normalizeH="0" baseline="0" noProof="0" dirty="0">
                <a:ln>
                  <a:noFill/>
                </a:ln>
                <a:effectLst/>
                <a:uLnTx/>
                <a:uFillTx/>
                <a:latin typeface="Corbel" panose="020B0503020204020204" pitchFamily="34" charset="0"/>
                <a:ea typeface="+mj-ea"/>
                <a:cs typeface="+mj-cs"/>
              </a:rPr>
              <a:t>(II)</a:t>
            </a:r>
            <a:endParaRPr kumimoji="0" lang="es-PE" sz="1300" b="0" i="0" u="none" strike="noStrike" kern="1200" cap="none" spc="0" normalizeH="0" baseline="0" noProof="0" dirty="0">
              <a:ln>
                <a:noFill/>
              </a:ln>
              <a:effectLst/>
              <a:uLnTx/>
              <a:uFillTx/>
              <a:ea typeface="+mj-ea"/>
              <a:cs typeface="+mj-cs"/>
            </a:endParaRPr>
          </a:p>
        </p:txBody>
      </p:sp>
      <p:graphicFrame>
        <p:nvGraphicFramePr>
          <p:cNvPr id="4" name="Marcador de contenido 3"/>
          <p:cNvGraphicFramePr>
            <a:graphicFrameLocks noGrp="1"/>
          </p:cNvGraphicFramePr>
          <p:nvPr>
            <p:ph idx="1"/>
            <p:extLst/>
          </p:nvPr>
        </p:nvGraphicFramePr>
        <p:xfrm>
          <a:off x="411644" y="1168608"/>
          <a:ext cx="4215067" cy="5211430"/>
        </p:xfrm>
        <a:graphic>
          <a:graphicData uri="http://schemas.openxmlformats.org/drawingml/2006/table">
            <a:tbl>
              <a:tblPr/>
              <a:tblGrid>
                <a:gridCol w="726655">
                  <a:extLst>
                    <a:ext uri="{9D8B030D-6E8A-4147-A177-3AD203B41FA5}">
                      <a16:colId xmlns:a16="http://schemas.microsoft.com/office/drawing/2014/main" val="3529252293"/>
                    </a:ext>
                  </a:extLst>
                </a:gridCol>
                <a:gridCol w="1129553">
                  <a:extLst>
                    <a:ext uri="{9D8B030D-6E8A-4147-A177-3AD203B41FA5}">
                      <a16:colId xmlns:a16="http://schemas.microsoft.com/office/drawing/2014/main" val="1658773893"/>
                    </a:ext>
                  </a:extLst>
                </a:gridCol>
                <a:gridCol w="2358859">
                  <a:extLst>
                    <a:ext uri="{9D8B030D-6E8A-4147-A177-3AD203B41FA5}">
                      <a16:colId xmlns:a16="http://schemas.microsoft.com/office/drawing/2014/main" val="2314073977"/>
                    </a:ext>
                  </a:extLst>
                </a:gridCol>
              </a:tblGrid>
              <a:tr h="84482">
                <a:tc>
                  <a:txBody>
                    <a:bodyPr/>
                    <a:lstStyle/>
                    <a:p>
                      <a:pPr algn="l" rtl="0" fontAlgn="t"/>
                      <a:r>
                        <a:rPr lang="es-PE" sz="900" b="1" i="0" u="none" strike="noStrike">
                          <a:solidFill>
                            <a:srgbClr val="000000"/>
                          </a:solidFill>
                          <a:effectLst/>
                          <a:latin typeface="Corbel" panose="020B0503020204020204" pitchFamily="34" charset="0"/>
                        </a:rPr>
                        <a:t>Dpto.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dirty="0">
                          <a:solidFill>
                            <a:srgbClr val="000000"/>
                          </a:solidFill>
                          <a:effectLst/>
                          <a:latin typeface="Corbel" panose="020B0503020204020204" pitchFamily="34" charset="0"/>
                        </a:rPr>
                        <a:t>Distrito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4254391782"/>
                  </a:ext>
                </a:extLst>
              </a:tr>
              <a:tr h="246133">
                <a:tc>
                  <a:txBody>
                    <a:bodyPr/>
                    <a:lstStyle/>
                    <a:p>
                      <a:pPr algn="l" fontAlgn="t"/>
                      <a:r>
                        <a:rPr lang="es-PE" sz="900" b="0" i="0" u="none" strike="noStrike">
                          <a:solidFill>
                            <a:srgbClr val="000000"/>
                          </a:solidFill>
                          <a:effectLst/>
                          <a:latin typeface="Corbel" panose="020B0503020204020204" pitchFamily="34" charset="0"/>
                        </a:rPr>
                        <a:t>La Libertad</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Trujillo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El Porvenir, Florencia de Mora, Huanchaco, La Esperanza, Laredo, Moche, Poroto, Simbal, Trujillo, Victor Larco Herrera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21763499"/>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Ascope</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Chicama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829532877"/>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Chepén</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Chepén, Pacanga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64110600"/>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Julcán</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Carabamba, Julcán</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74752178"/>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Otuzco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Otuzco, Sinsicap, Usquil</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338416114"/>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Pacasmayo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Guadalupe, Jequetepeque, San José</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90370536"/>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Pataz</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Chillia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Huancaspata</a:t>
                      </a:r>
                      <a:endParaRPr lang="es-PE" sz="900" b="0" i="0" u="none" strike="noStrike" dirty="0">
                        <a:solidFill>
                          <a:srgbClr val="000000"/>
                        </a:solidFill>
                        <a:effectLst/>
                        <a:latin typeface="Corbel" panose="020B0503020204020204" pitchFamily="34" charset="0"/>
                      </a:endParaRP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24768705"/>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Sánchez Carrión</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Huamachuco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71355594"/>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Gran Chimú</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Cascas</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56082293"/>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Virú</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Chao, Virú</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71984107"/>
                  </a:ext>
                </a:extLst>
              </a:tr>
              <a:tr h="246133">
                <a:tc>
                  <a:txBody>
                    <a:bodyPr/>
                    <a:lstStyle/>
                    <a:p>
                      <a:pPr algn="l" fontAlgn="t"/>
                      <a:r>
                        <a:rPr lang="es-PE" sz="900" b="0" i="0" u="none" strike="noStrike">
                          <a:solidFill>
                            <a:srgbClr val="000000"/>
                          </a:solidFill>
                          <a:effectLst/>
                          <a:latin typeface="Corbel" panose="020B0503020204020204" pitchFamily="34" charset="0"/>
                        </a:rPr>
                        <a:t>Lambayeque</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Chiclayo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Cayalti</a:t>
                      </a:r>
                      <a:r>
                        <a:rPr lang="es-PE" sz="900" b="0" i="0" u="none" strike="noStrike" dirty="0">
                          <a:solidFill>
                            <a:srgbClr val="000000"/>
                          </a:solidFill>
                          <a:effectLst/>
                          <a:latin typeface="Corbel" panose="020B0503020204020204" pitchFamily="34" charset="0"/>
                        </a:rPr>
                        <a:t>, Chiclayo, </a:t>
                      </a:r>
                      <a:r>
                        <a:rPr lang="es-PE" sz="900" b="0" i="0" u="none" strike="noStrike" dirty="0" err="1">
                          <a:solidFill>
                            <a:srgbClr val="000000"/>
                          </a:solidFill>
                          <a:effectLst/>
                          <a:latin typeface="Corbel" panose="020B0503020204020204" pitchFamily="34" charset="0"/>
                        </a:rPr>
                        <a:t>Chongoyape</a:t>
                      </a:r>
                      <a:r>
                        <a:rPr lang="es-PE" sz="900" b="0" i="0" u="none" strike="noStrike" dirty="0">
                          <a:solidFill>
                            <a:srgbClr val="000000"/>
                          </a:solidFill>
                          <a:effectLst/>
                          <a:latin typeface="Corbel" panose="020B0503020204020204" pitchFamily="34" charset="0"/>
                        </a:rPr>
                        <a:t>, José Leonardo Ortiz, La Victoria, </a:t>
                      </a:r>
                      <a:r>
                        <a:rPr lang="es-PE" sz="900" b="0" i="0" u="none" strike="noStrike" dirty="0" err="1">
                          <a:solidFill>
                            <a:srgbClr val="000000"/>
                          </a:solidFill>
                          <a:effectLst/>
                          <a:latin typeface="Corbel" panose="020B0503020204020204" pitchFamily="34" charset="0"/>
                        </a:rPr>
                        <a:t>Monsefú</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Picsi</a:t>
                      </a:r>
                      <a:r>
                        <a:rPr lang="es-PE" sz="900" b="0" i="0" u="none" strike="noStrike" dirty="0">
                          <a:solidFill>
                            <a:srgbClr val="000000"/>
                          </a:solidFill>
                          <a:effectLst/>
                          <a:latin typeface="Corbel" panose="020B0503020204020204" pitchFamily="34" charset="0"/>
                        </a:rPr>
                        <a:t>, Pimentel, </a:t>
                      </a:r>
                      <a:r>
                        <a:rPr lang="es-PE" sz="900" b="0" i="0" u="none" strike="noStrike" dirty="0" err="1">
                          <a:solidFill>
                            <a:srgbClr val="000000"/>
                          </a:solidFill>
                          <a:effectLst/>
                          <a:latin typeface="Corbel" panose="020B0503020204020204" pitchFamily="34" charset="0"/>
                        </a:rPr>
                        <a:t>Pomalca</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Reque</a:t>
                      </a:r>
                      <a:r>
                        <a:rPr lang="es-PE" sz="900" b="0" i="0" u="none" strike="noStrike" dirty="0">
                          <a:solidFill>
                            <a:srgbClr val="000000"/>
                          </a:solidFill>
                          <a:effectLst/>
                          <a:latin typeface="Corbel" panose="020B0503020204020204" pitchFamily="34" charset="0"/>
                        </a:rPr>
                        <a:t>, Saña, </a:t>
                      </a:r>
                      <a:r>
                        <a:rPr lang="es-PE" sz="900" b="0" i="0" u="none" strike="noStrike" dirty="0" err="1">
                          <a:solidFill>
                            <a:srgbClr val="000000"/>
                          </a:solidFill>
                          <a:effectLst/>
                          <a:latin typeface="Corbel" panose="020B0503020204020204" pitchFamily="34" charset="0"/>
                        </a:rPr>
                        <a:t>Tumán</a:t>
                      </a:r>
                      <a:endParaRPr lang="es-PE" sz="900" b="0" i="0" u="none" strike="noStrike" dirty="0">
                        <a:solidFill>
                          <a:srgbClr val="000000"/>
                        </a:solidFill>
                        <a:effectLst/>
                        <a:latin typeface="Corbel" panose="020B0503020204020204" pitchFamily="34" charset="0"/>
                      </a:endParaRP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5294078"/>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Ferreñafe</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Cañaris, Ferreñafe, Incahuasi, Pitipo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4117012"/>
                  </a:ext>
                </a:extLst>
              </a:tr>
              <a:tr h="99541">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Lambayeque</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Illimo, Mórrope, Motupe, Salas, San José</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9924416"/>
                  </a:ext>
                </a:extLst>
              </a:tr>
              <a:tr h="99541">
                <a:tc>
                  <a:txBody>
                    <a:bodyPr/>
                    <a:lstStyle/>
                    <a:p>
                      <a:pPr algn="l" fontAlgn="t"/>
                      <a:r>
                        <a:rPr lang="es-PE" sz="900" b="0" i="0" u="none" strike="noStrike">
                          <a:solidFill>
                            <a:srgbClr val="000000"/>
                          </a:solidFill>
                          <a:effectLst/>
                          <a:latin typeface="Corbel" panose="020B0503020204020204" pitchFamily="34" charset="0"/>
                        </a:rPr>
                        <a:t>Lima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Prov. Const. del Callao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it-IT" sz="900" b="0" i="0" u="none" strike="noStrike">
                          <a:solidFill>
                            <a:srgbClr val="000000"/>
                          </a:solidFill>
                          <a:effectLst/>
                          <a:latin typeface="Corbel" panose="020B0503020204020204" pitchFamily="34" charset="0"/>
                        </a:rPr>
                        <a:t>Bellavista, Callao, La Perla, Ventanilla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568447935"/>
                  </a:ext>
                </a:extLst>
              </a:tr>
              <a:tr h="973564">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Lima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Ancón, Ate, Barranco, Breña, </a:t>
                      </a:r>
                      <a:r>
                        <a:rPr lang="es-PE" sz="900" b="0" i="0" u="none" strike="noStrike" dirty="0" err="1">
                          <a:solidFill>
                            <a:srgbClr val="000000"/>
                          </a:solidFill>
                          <a:effectLst/>
                          <a:latin typeface="Corbel" panose="020B0503020204020204" pitchFamily="34" charset="0"/>
                        </a:rPr>
                        <a:t>Carabayllo</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Chaclacayo</a:t>
                      </a:r>
                      <a:r>
                        <a:rPr lang="es-PE" sz="900" b="0" i="0" u="none" strike="noStrike" dirty="0">
                          <a:solidFill>
                            <a:srgbClr val="000000"/>
                          </a:solidFill>
                          <a:effectLst/>
                          <a:latin typeface="Corbel" panose="020B0503020204020204" pitchFamily="34" charset="0"/>
                        </a:rPr>
                        <a:t>, Chorrillos, Comas, El Agustino, Independencia, Jesús María, La Molina, La Victoria, Lima, Lince, Los Olivos, Lurigancho (Chosica), Lurín, Magdalena del Mar, Miraflores, </a:t>
                      </a:r>
                      <a:r>
                        <a:rPr lang="es-PE" sz="900" b="0" i="0" u="none" strike="noStrike" dirty="0" err="1">
                          <a:solidFill>
                            <a:srgbClr val="000000"/>
                          </a:solidFill>
                          <a:effectLst/>
                          <a:latin typeface="Corbel" panose="020B0503020204020204" pitchFamily="34" charset="0"/>
                        </a:rPr>
                        <a:t>Pachacámac</a:t>
                      </a:r>
                      <a:r>
                        <a:rPr lang="es-PE" sz="900" b="0" i="0" u="none" strike="noStrike" dirty="0">
                          <a:solidFill>
                            <a:srgbClr val="000000"/>
                          </a:solidFill>
                          <a:effectLst/>
                          <a:latin typeface="Corbel" panose="020B0503020204020204" pitchFamily="34" charset="0"/>
                        </a:rPr>
                        <a:t>, Pueblo Libre, Puente Piedra, Punta Hermosa, Rímac, San Bartolo, San Borja, San Isidro, San Juan de Lurigancho, San Juan de Miraflores, San Luis, San Martín De Porres, San Miguel, Santa Anita, Santa Rosa, Santiago De Surco, Surquillo, Villa El Salvador, Villa María del Triunfo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48938935"/>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Barranca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Barranca, Supe</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05944924"/>
                  </a:ext>
                </a:extLst>
              </a:tr>
              <a:tr h="99541">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Cañete</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Cerro Azul, Lunahuana, Mala, Nuevo Imperial</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88106272"/>
                  </a:ext>
                </a:extLst>
              </a:tr>
              <a:tr h="99541">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Huaral</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Aucallama, Chancay, Huaral, San Miguel de Acos</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122098246"/>
                  </a:ext>
                </a:extLst>
              </a:tr>
              <a:tr h="99541">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Huarochirí</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Chicla, Ricardo Palma, San Antonio, San Mateo</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417146689"/>
                  </a:ext>
                </a:extLst>
              </a:tr>
              <a:tr h="99541">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Huaura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Huacho, Hualmay, Huaura, Sayán, Vegueta</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58501590"/>
                  </a:ext>
                </a:extLst>
              </a:tr>
              <a:tr h="84482">
                <a:tc>
                  <a:txBody>
                    <a:bodyPr/>
                    <a:lstStyle/>
                    <a:p>
                      <a:pPr algn="l" fontAlgn="t"/>
                      <a:r>
                        <a:rPr lang="es-PE" sz="900" b="0" i="0" u="none" strike="noStrike">
                          <a:solidFill>
                            <a:srgbClr val="000000"/>
                          </a:solidFill>
                          <a:effectLst/>
                          <a:latin typeface="Corbel" panose="020B0503020204020204" pitchFamily="34" charset="0"/>
                        </a:rPr>
                        <a:t> </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Yauyos</a:t>
                      </a: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Catahuasi</a:t>
                      </a:r>
                      <a:endParaRPr lang="es-PE" sz="900" b="0" i="0" u="none" strike="noStrike" dirty="0">
                        <a:solidFill>
                          <a:srgbClr val="000000"/>
                        </a:solidFill>
                        <a:effectLst/>
                        <a:latin typeface="Corbel" panose="020B0503020204020204" pitchFamily="34" charset="0"/>
                      </a:endParaRPr>
                    </a:p>
                  </a:txBody>
                  <a:tcPr marL="6205" marR="6205" marT="620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18047621"/>
                  </a:ext>
                </a:extLst>
              </a:tr>
            </a:tbl>
          </a:graphicData>
        </a:graphic>
      </p:graphicFrame>
      <p:graphicFrame>
        <p:nvGraphicFramePr>
          <p:cNvPr id="5" name="Tabla 4"/>
          <p:cNvGraphicFramePr>
            <a:graphicFrameLocks noGrp="1"/>
          </p:cNvGraphicFramePr>
          <p:nvPr>
            <p:extLst/>
          </p:nvPr>
        </p:nvGraphicFramePr>
        <p:xfrm>
          <a:off x="4776421" y="1168608"/>
          <a:ext cx="3318708" cy="5009578"/>
        </p:xfrm>
        <a:graphic>
          <a:graphicData uri="http://schemas.openxmlformats.org/drawingml/2006/table">
            <a:tbl>
              <a:tblPr/>
              <a:tblGrid>
                <a:gridCol w="562061">
                  <a:extLst>
                    <a:ext uri="{9D8B030D-6E8A-4147-A177-3AD203B41FA5}">
                      <a16:colId xmlns:a16="http://schemas.microsoft.com/office/drawing/2014/main" val="2844188992"/>
                    </a:ext>
                  </a:extLst>
                </a:gridCol>
                <a:gridCol w="1075765">
                  <a:extLst>
                    <a:ext uri="{9D8B030D-6E8A-4147-A177-3AD203B41FA5}">
                      <a16:colId xmlns:a16="http://schemas.microsoft.com/office/drawing/2014/main" val="2095012408"/>
                    </a:ext>
                  </a:extLst>
                </a:gridCol>
                <a:gridCol w="1680882">
                  <a:extLst>
                    <a:ext uri="{9D8B030D-6E8A-4147-A177-3AD203B41FA5}">
                      <a16:colId xmlns:a16="http://schemas.microsoft.com/office/drawing/2014/main" val="4005119537"/>
                    </a:ext>
                  </a:extLst>
                </a:gridCol>
              </a:tblGrid>
              <a:tr h="80088">
                <a:tc>
                  <a:txBody>
                    <a:bodyPr/>
                    <a:lstStyle/>
                    <a:p>
                      <a:pPr algn="l" rtl="0" fontAlgn="t"/>
                      <a:r>
                        <a:rPr lang="es-PE" sz="900" b="1" i="0" u="none" strike="noStrike">
                          <a:solidFill>
                            <a:srgbClr val="000000"/>
                          </a:solidFill>
                          <a:effectLst/>
                          <a:latin typeface="Corbel" panose="020B0503020204020204" pitchFamily="34" charset="0"/>
                        </a:rPr>
                        <a:t>Dpto.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1040622920"/>
                  </a:ext>
                </a:extLst>
              </a:tr>
              <a:tr h="128141">
                <a:tc>
                  <a:txBody>
                    <a:bodyPr/>
                    <a:lstStyle/>
                    <a:p>
                      <a:pPr algn="l" fontAlgn="t"/>
                      <a:r>
                        <a:rPr lang="es-PE" sz="900" b="0" i="0" u="none" strike="noStrike">
                          <a:solidFill>
                            <a:srgbClr val="000000"/>
                          </a:solidFill>
                          <a:effectLst/>
                          <a:latin typeface="Corbel" panose="020B0503020204020204" pitchFamily="34" charset="0"/>
                        </a:rPr>
                        <a:t>Loreto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Maynas</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Alto Nanay, Belén, Iquitos, Punchana, San Juan Bautista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977784541"/>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Alto Amazonas</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Yurimaguas</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927087361"/>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Loreto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Nauta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75374647"/>
                  </a:ext>
                </a:extLst>
              </a:tr>
              <a:tr h="124909">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Mariscal Ramón Castilla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Pebas</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866095313"/>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Requena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Requena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83282922"/>
                  </a:ext>
                </a:extLst>
              </a:tr>
              <a:tr h="128141">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Ucayali</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Contamana, Inahuaya, Pampa Hermosa, Vargas Guerra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52420476"/>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Datem del Marañón</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Barranca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94036787"/>
                  </a:ext>
                </a:extLst>
              </a:tr>
              <a:tr h="124909">
                <a:tc>
                  <a:txBody>
                    <a:bodyPr/>
                    <a:lstStyle/>
                    <a:p>
                      <a:pPr algn="l" fontAlgn="t"/>
                      <a:r>
                        <a:rPr lang="es-PE" sz="900" b="0" i="0" u="none" strike="noStrike">
                          <a:solidFill>
                            <a:srgbClr val="000000"/>
                          </a:solidFill>
                          <a:effectLst/>
                          <a:latin typeface="Corbel" panose="020B0503020204020204" pitchFamily="34" charset="0"/>
                        </a:rPr>
                        <a:t>Madre de Dios</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Tambopata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Inambari, Laberinto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90509352"/>
                  </a:ext>
                </a:extLst>
              </a:tr>
              <a:tr h="80088">
                <a:tc>
                  <a:txBody>
                    <a:bodyPr/>
                    <a:lstStyle/>
                    <a:p>
                      <a:pPr algn="l" fontAlgn="t"/>
                      <a:r>
                        <a:rPr lang="es-PE" sz="900" b="0" i="0" u="none" strike="noStrike">
                          <a:solidFill>
                            <a:srgbClr val="000000"/>
                          </a:solidFill>
                          <a:effectLst/>
                          <a:latin typeface="Corbel" panose="020B0503020204020204" pitchFamily="34" charset="0"/>
                        </a:rPr>
                        <a:t>Moquegua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Mariscal Nieto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Moquegua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56332796"/>
                  </a:ext>
                </a:extLst>
              </a:tr>
              <a:tr h="124909">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General Sánchez Cerro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Omate, Yunga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87669646"/>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Ilo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Ilo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702082391"/>
                  </a:ext>
                </a:extLst>
              </a:tr>
              <a:tr h="128141">
                <a:tc>
                  <a:txBody>
                    <a:bodyPr/>
                    <a:lstStyle/>
                    <a:p>
                      <a:pPr algn="l" fontAlgn="t"/>
                      <a:r>
                        <a:rPr lang="es-PE" sz="900" b="0" i="0" u="none" strike="noStrike">
                          <a:solidFill>
                            <a:srgbClr val="000000"/>
                          </a:solidFill>
                          <a:effectLst/>
                          <a:latin typeface="Corbel" panose="020B0503020204020204" pitchFamily="34" charset="0"/>
                        </a:rPr>
                        <a:t>Pasco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Pasco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Chaupimarca, Huariaca, Simón Bolívar, Yanacancha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07280709"/>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Daniel Alcides Carrión</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Paucar</a:t>
                      </a:r>
                      <a:endParaRPr lang="es-PE" sz="900" b="0" i="0" u="none" strike="noStrike" dirty="0">
                        <a:solidFill>
                          <a:srgbClr val="000000"/>
                        </a:solidFill>
                        <a:effectLst/>
                        <a:latin typeface="Corbel" panose="020B0503020204020204" pitchFamily="34" charset="0"/>
                      </a:endParaRP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350277833"/>
                  </a:ext>
                </a:extLst>
              </a:tr>
              <a:tr h="128141">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Oxapampa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dirty="0">
                          <a:solidFill>
                            <a:srgbClr val="000000"/>
                          </a:solidFill>
                          <a:effectLst/>
                          <a:latin typeface="Corbel" panose="020B0503020204020204" pitchFamily="34" charset="0"/>
                        </a:rPr>
                        <a:t>Constitución, </a:t>
                      </a:r>
                      <a:r>
                        <a:rPr lang="es-MX" sz="900" b="0" i="0" u="none" strike="noStrike" dirty="0" err="1">
                          <a:solidFill>
                            <a:srgbClr val="000000"/>
                          </a:solidFill>
                          <a:effectLst/>
                          <a:latin typeface="Corbel" panose="020B0503020204020204" pitchFamily="34" charset="0"/>
                        </a:rPr>
                        <a:t>Huancabamba</a:t>
                      </a:r>
                      <a:r>
                        <a:rPr lang="es-MX" sz="900" b="0" i="0" u="none" strike="noStrike" dirty="0">
                          <a:solidFill>
                            <a:srgbClr val="000000"/>
                          </a:solidFill>
                          <a:effectLst/>
                          <a:latin typeface="Corbel" panose="020B0503020204020204" pitchFamily="34" charset="0"/>
                        </a:rPr>
                        <a:t>, Oxapampa, Villa Rica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46693074"/>
                  </a:ext>
                </a:extLst>
              </a:tr>
              <a:tr h="192212">
                <a:tc>
                  <a:txBody>
                    <a:bodyPr/>
                    <a:lstStyle/>
                    <a:p>
                      <a:pPr algn="l" fontAlgn="t"/>
                      <a:r>
                        <a:rPr lang="es-PE" sz="900" b="0" i="0" u="none" strike="noStrike">
                          <a:solidFill>
                            <a:srgbClr val="000000"/>
                          </a:solidFill>
                          <a:effectLst/>
                          <a:latin typeface="Corbel" panose="020B0503020204020204" pitchFamily="34" charset="0"/>
                        </a:rPr>
                        <a:t>Piura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Piura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Castilla, Catacaos, Cura Mori, La Arena, La Unión, Piura, Tambo Grande, Veintisés de Octubre</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478198658"/>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Ayabaca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Ayabaca, Frías, Pacaipampa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103746588"/>
                  </a:ext>
                </a:extLst>
              </a:tr>
              <a:tr h="128141">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Huancabamba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El Carmen de La Frontera, Huancabamba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541376594"/>
                  </a:ext>
                </a:extLst>
              </a:tr>
              <a:tr h="124909">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Morropón</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Chulucanas, La Matanza, Morropón</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122578275"/>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Paita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La Huaca, Paita, Tamarindo</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677339262"/>
                  </a:ext>
                </a:extLst>
              </a:tr>
              <a:tr h="128141">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Sullana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Bellavista, Ignacio Escudero, Marcavelica, Querecotillo, Sullana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54812718"/>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Talara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La Brea, Pariñas</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93948760"/>
                  </a:ext>
                </a:extLst>
              </a:tr>
              <a:tr h="80088">
                <a:tc>
                  <a:txBody>
                    <a:bodyPr/>
                    <a:lstStyle/>
                    <a:p>
                      <a:pPr algn="l" fontAlgn="t"/>
                      <a:r>
                        <a:rPr lang="es-PE" sz="900" b="0" i="0" u="none" strike="noStrike">
                          <a:solidFill>
                            <a:srgbClr val="000000"/>
                          </a:solidFill>
                          <a:effectLst/>
                          <a:latin typeface="Corbel" panose="020B0503020204020204" pitchFamily="34" charset="0"/>
                        </a:rPr>
                        <a:t> </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Sechura</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a:solidFill>
                            <a:srgbClr val="000000"/>
                          </a:solidFill>
                          <a:effectLst/>
                          <a:latin typeface="Corbel" panose="020B0503020204020204" pitchFamily="34" charset="0"/>
                        </a:rPr>
                        <a:t>Bernal, </a:t>
                      </a:r>
                      <a:r>
                        <a:rPr lang="es-PE" sz="900" b="0" i="0" u="none" strike="noStrike" dirty="0" err="1">
                          <a:solidFill>
                            <a:srgbClr val="000000"/>
                          </a:solidFill>
                          <a:effectLst/>
                          <a:latin typeface="Corbel" panose="020B0503020204020204" pitchFamily="34" charset="0"/>
                        </a:rPr>
                        <a:t>Sechura</a:t>
                      </a:r>
                      <a:r>
                        <a:rPr lang="es-PE" sz="900" b="0" i="0" u="none" strike="noStrike" dirty="0">
                          <a:solidFill>
                            <a:srgbClr val="000000"/>
                          </a:solidFill>
                          <a:effectLst/>
                          <a:latin typeface="Corbel" panose="020B0503020204020204" pitchFamily="34" charset="0"/>
                        </a:rPr>
                        <a:t>, Vice</a:t>
                      </a:r>
                    </a:p>
                  </a:txBody>
                  <a:tcPr marL="9086" marR="9086" marT="9086"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423907"/>
                  </a:ext>
                </a:extLst>
              </a:tr>
            </a:tbl>
          </a:graphicData>
        </a:graphic>
      </p:graphicFrame>
      <p:graphicFrame>
        <p:nvGraphicFramePr>
          <p:cNvPr id="6" name="Tabla 5"/>
          <p:cNvGraphicFramePr>
            <a:graphicFrameLocks noGrp="1"/>
          </p:cNvGraphicFramePr>
          <p:nvPr>
            <p:extLst/>
          </p:nvPr>
        </p:nvGraphicFramePr>
        <p:xfrm>
          <a:off x="8244839" y="1168608"/>
          <a:ext cx="3548231" cy="3912870"/>
        </p:xfrm>
        <a:graphic>
          <a:graphicData uri="http://schemas.openxmlformats.org/drawingml/2006/table">
            <a:tbl>
              <a:tblPr/>
              <a:tblGrid>
                <a:gridCol w="709646">
                  <a:extLst>
                    <a:ext uri="{9D8B030D-6E8A-4147-A177-3AD203B41FA5}">
                      <a16:colId xmlns:a16="http://schemas.microsoft.com/office/drawing/2014/main" val="2778566120"/>
                    </a:ext>
                  </a:extLst>
                </a:gridCol>
                <a:gridCol w="1135434">
                  <a:extLst>
                    <a:ext uri="{9D8B030D-6E8A-4147-A177-3AD203B41FA5}">
                      <a16:colId xmlns:a16="http://schemas.microsoft.com/office/drawing/2014/main" val="621159821"/>
                    </a:ext>
                  </a:extLst>
                </a:gridCol>
                <a:gridCol w="1703151">
                  <a:extLst>
                    <a:ext uri="{9D8B030D-6E8A-4147-A177-3AD203B41FA5}">
                      <a16:colId xmlns:a16="http://schemas.microsoft.com/office/drawing/2014/main" val="2411920594"/>
                    </a:ext>
                  </a:extLst>
                </a:gridCol>
              </a:tblGrid>
              <a:tr h="133454">
                <a:tc>
                  <a:txBody>
                    <a:bodyPr/>
                    <a:lstStyle/>
                    <a:p>
                      <a:pPr algn="l" rtl="0" fontAlgn="t"/>
                      <a:r>
                        <a:rPr lang="es-PE" sz="900" b="1" i="0" u="none" strike="noStrike">
                          <a:solidFill>
                            <a:srgbClr val="000000"/>
                          </a:solidFill>
                          <a:effectLst/>
                          <a:latin typeface="Corbel" panose="020B0503020204020204" pitchFamily="34" charset="0"/>
                        </a:rPr>
                        <a:t>Dpto.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Provincia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tc>
                  <a:txBody>
                    <a:bodyPr/>
                    <a:lstStyle/>
                    <a:p>
                      <a:pPr algn="l" rtl="0" fontAlgn="t"/>
                      <a:r>
                        <a:rPr lang="es-PE" sz="900" b="1" i="0" u="none" strike="noStrike">
                          <a:solidFill>
                            <a:srgbClr val="000000"/>
                          </a:solidFill>
                          <a:effectLst/>
                          <a:latin typeface="Corbel" panose="020B0503020204020204" pitchFamily="34" charset="0"/>
                        </a:rPr>
                        <a:t>Distrito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solidFill>
                      <a:srgbClr val="D2DDDA"/>
                    </a:solidFill>
                  </a:tcPr>
                </a:tc>
                <a:extLst>
                  <a:ext uri="{0D108BD9-81ED-4DB2-BD59-A6C34878D82A}">
                    <a16:rowId xmlns:a16="http://schemas.microsoft.com/office/drawing/2014/main" val="3699733019"/>
                  </a:ext>
                </a:extLst>
              </a:tr>
              <a:tr h="133454">
                <a:tc>
                  <a:txBody>
                    <a:bodyPr/>
                    <a:lstStyle/>
                    <a:p>
                      <a:pPr algn="l" fontAlgn="t"/>
                      <a:r>
                        <a:rPr lang="es-PE" sz="900" b="0" i="0" u="none" strike="noStrike">
                          <a:solidFill>
                            <a:srgbClr val="000000"/>
                          </a:solidFill>
                          <a:effectLst/>
                          <a:latin typeface="Corbel" panose="020B0503020204020204" pitchFamily="34" charset="0"/>
                        </a:rPr>
                        <a:t>Puno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Puno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Acora, Puno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173482953"/>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Azángaro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Azángaro, Chupa, San Antón</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718834962"/>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Chucuito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Desaguadero, Kelluyo, Zepita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99032273"/>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Melgar</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Ayaviri</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78966648"/>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Antonio de Putina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Putina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52711181"/>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San Román</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Juliaca, San Miguel</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3643767"/>
                  </a:ext>
                </a:extLst>
              </a:tr>
              <a:tr h="213527">
                <a:tc>
                  <a:txBody>
                    <a:bodyPr/>
                    <a:lstStyle/>
                    <a:p>
                      <a:pPr algn="l" fontAlgn="t"/>
                      <a:r>
                        <a:rPr lang="es-PE" sz="900" b="0" i="0" u="none" strike="noStrike">
                          <a:solidFill>
                            <a:srgbClr val="000000"/>
                          </a:solidFill>
                          <a:effectLst/>
                          <a:latin typeface="Corbel" panose="020B0503020204020204" pitchFamily="34" charset="0"/>
                        </a:rPr>
                        <a:t>San Martín</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Moyobamba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Calzada, Jepelacio, Moyobamba, Yantalo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57236982"/>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Huallaga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El Eslabón, Saposoa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640657472"/>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Lamas</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Caynarachi, Lamas, Pinto Recodo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98630691"/>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Mariscal Cáceres</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Juanjuí, Pajarillo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864609496"/>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Picota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Pucacaca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649960787"/>
                  </a:ext>
                </a:extLst>
              </a:tr>
              <a:tr h="213527">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Rioja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it-IT" sz="900" b="0" i="0" u="none" strike="noStrike">
                          <a:solidFill>
                            <a:srgbClr val="000000"/>
                          </a:solidFill>
                          <a:effectLst/>
                          <a:latin typeface="Corbel" panose="020B0503020204020204" pitchFamily="34" charset="0"/>
                        </a:rPr>
                        <a:t>Awajun, Pardo Miguel, Rioja, San Fernando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52713795"/>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San Martín</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Cacatachi, Morales, Tarapoto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147071690"/>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Tocache</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Tocache, Uchiza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404405945"/>
                  </a:ext>
                </a:extLst>
              </a:tr>
              <a:tr h="320291">
                <a:tc>
                  <a:txBody>
                    <a:bodyPr/>
                    <a:lstStyle/>
                    <a:p>
                      <a:pPr algn="l" fontAlgn="t"/>
                      <a:r>
                        <a:rPr lang="es-PE" sz="900" b="0" i="0" u="none" strike="noStrike">
                          <a:solidFill>
                            <a:srgbClr val="000000"/>
                          </a:solidFill>
                          <a:effectLst/>
                          <a:latin typeface="Corbel" panose="020B0503020204020204" pitchFamily="34" charset="0"/>
                        </a:rPr>
                        <a:t>Tacna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dirty="0">
                          <a:solidFill>
                            <a:srgbClr val="000000"/>
                          </a:solidFill>
                          <a:effectLst/>
                          <a:latin typeface="Corbel" panose="020B0503020204020204" pitchFamily="34" charset="0"/>
                        </a:rPr>
                        <a:t>Tacna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MX" sz="900" b="0" i="0" u="none" strike="noStrike">
                          <a:solidFill>
                            <a:srgbClr val="000000"/>
                          </a:solidFill>
                          <a:effectLst/>
                          <a:latin typeface="Corbel" panose="020B0503020204020204" pitchFamily="34" charset="0"/>
                        </a:rPr>
                        <a:t>Alto de La Alianza, Calana, Coronel Gregorio Albarracin Lanchip, La Yarada  Los Palos, Pocollay, Tacna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789303402"/>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Jorge Basadre</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Locumba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963749705"/>
                  </a:ext>
                </a:extLst>
              </a:tr>
              <a:tr h="133454">
                <a:tc>
                  <a:txBody>
                    <a:bodyPr/>
                    <a:lstStyle/>
                    <a:p>
                      <a:pPr algn="l" fontAlgn="t"/>
                      <a:r>
                        <a:rPr lang="es-PE" sz="900" b="0" i="0" u="none" strike="noStrike">
                          <a:solidFill>
                            <a:srgbClr val="000000"/>
                          </a:solidFill>
                          <a:effectLst/>
                          <a:latin typeface="Corbel" panose="020B0503020204020204" pitchFamily="34" charset="0"/>
                        </a:rPr>
                        <a:t>Tumbes</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Tumbes</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Corrales, San Jacinto, Tumbes</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920651338"/>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a:noFill/>
                    </a:lnB>
                  </a:tcPr>
                </a:tc>
                <a:tc>
                  <a:txBody>
                    <a:bodyPr/>
                    <a:lstStyle/>
                    <a:p>
                      <a:pPr algn="l" fontAlgn="t"/>
                      <a:r>
                        <a:rPr lang="es-PE" sz="900" b="0" i="0" u="none" strike="noStrike">
                          <a:solidFill>
                            <a:srgbClr val="000000"/>
                          </a:solidFill>
                          <a:effectLst/>
                          <a:latin typeface="Corbel" panose="020B0503020204020204" pitchFamily="34" charset="0"/>
                        </a:rPr>
                        <a:t>Contralmirante Villar</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Canoas de Punta  Sal</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772068182"/>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Zarumilla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Aguas Verdes</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3273646911"/>
                  </a:ext>
                </a:extLst>
              </a:tr>
              <a:tr h="213527">
                <a:tc>
                  <a:txBody>
                    <a:bodyPr/>
                    <a:lstStyle/>
                    <a:p>
                      <a:pPr algn="l" fontAlgn="t"/>
                      <a:r>
                        <a:rPr lang="es-PE" sz="900" b="0" i="0" u="none" strike="noStrike">
                          <a:solidFill>
                            <a:srgbClr val="000000"/>
                          </a:solidFill>
                          <a:effectLst/>
                          <a:latin typeface="Corbel" panose="020B0503020204020204" pitchFamily="34" charset="0"/>
                        </a:rPr>
                        <a:t>Ucayali</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a:noFill/>
                    </a:lnB>
                  </a:tcPr>
                </a:tc>
                <a:tc>
                  <a:txBody>
                    <a:bodyPr/>
                    <a:lstStyle/>
                    <a:p>
                      <a:pPr algn="l" fontAlgn="t"/>
                      <a:r>
                        <a:rPr lang="es-PE" sz="900" b="0" i="0" u="none" strike="noStrike">
                          <a:solidFill>
                            <a:srgbClr val="000000"/>
                          </a:solidFill>
                          <a:effectLst/>
                          <a:latin typeface="Corbel" panose="020B0503020204020204" pitchFamily="34" charset="0"/>
                        </a:rPr>
                        <a:t>Coronel Portillo</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a:solidFill>
                            <a:srgbClr val="000000"/>
                          </a:solidFill>
                          <a:effectLst/>
                          <a:latin typeface="Corbel" panose="020B0503020204020204" pitchFamily="34" charset="0"/>
                        </a:rPr>
                        <a:t>Calleria (Pucallpa), Campoverde, Manantay, Yarinacocha</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4224182564"/>
                  </a:ext>
                </a:extLst>
              </a:tr>
              <a:tr h="133454">
                <a:tc>
                  <a:txBody>
                    <a:bodyPr/>
                    <a:lstStyle/>
                    <a:p>
                      <a:pPr algn="l" fontAlgn="t"/>
                      <a:r>
                        <a:rPr lang="es-PE" sz="900" b="0" i="0" u="none" strike="noStrike">
                          <a:solidFill>
                            <a:srgbClr val="000000"/>
                          </a:solidFill>
                          <a:effectLst/>
                          <a:latin typeface="Corbel" panose="020B0503020204020204" pitchFamily="34" charset="0"/>
                        </a:rPr>
                        <a:t> </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a:noFill/>
                    </a:lnT>
                    <a:lnB w="6350" cap="flat" cmpd="sng" algn="ctr">
                      <a:solidFill>
                        <a:srgbClr val="D2DDDA"/>
                      </a:solidFill>
                      <a:prstDash val="solid"/>
                      <a:round/>
                      <a:headEnd type="none" w="med" len="med"/>
                      <a:tailEnd type="none" w="med" len="med"/>
                    </a:lnB>
                  </a:tcPr>
                </a:tc>
                <a:tc>
                  <a:txBody>
                    <a:bodyPr/>
                    <a:lstStyle/>
                    <a:p>
                      <a:pPr algn="l" fontAlgn="t"/>
                      <a:r>
                        <a:rPr lang="es-PE" sz="900" b="0" i="0" u="none" strike="noStrike">
                          <a:solidFill>
                            <a:srgbClr val="000000"/>
                          </a:solidFill>
                          <a:effectLst/>
                          <a:latin typeface="Corbel" panose="020B0503020204020204" pitchFamily="34" charset="0"/>
                        </a:rPr>
                        <a:t>Padre Abad</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tc>
                  <a:txBody>
                    <a:bodyPr/>
                    <a:lstStyle/>
                    <a:p>
                      <a:pPr algn="l" rtl="0" fontAlgn="t"/>
                      <a:r>
                        <a:rPr lang="es-PE" sz="900" b="0" i="0" u="none" strike="noStrike" dirty="0" err="1">
                          <a:solidFill>
                            <a:srgbClr val="000000"/>
                          </a:solidFill>
                          <a:effectLst/>
                          <a:latin typeface="Corbel" panose="020B0503020204020204" pitchFamily="34" charset="0"/>
                        </a:rPr>
                        <a:t>Curimaná</a:t>
                      </a:r>
                      <a:r>
                        <a:rPr lang="es-PE" sz="900" b="0" i="0" u="none" strike="noStrike" dirty="0">
                          <a:solidFill>
                            <a:srgbClr val="000000"/>
                          </a:solidFill>
                          <a:effectLst/>
                          <a:latin typeface="Corbel" panose="020B0503020204020204" pitchFamily="34" charset="0"/>
                        </a:rPr>
                        <a:t>, </a:t>
                      </a:r>
                      <a:r>
                        <a:rPr lang="es-PE" sz="900" b="0" i="0" u="none" strike="noStrike" dirty="0" err="1">
                          <a:solidFill>
                            <a:srgbClr val="000000"/>
                          </a:solidFill>
                          <a:effectLst/>
                          <a:latin typeface="Corbel" panose="020B0503020204020204" pitchFamily="34" charset="0"/>
                        </a:rPr>
                        <a:t>Neshuya</a:t>
                      </a:r>
                      <a:r>
                        <a:rPr lang="es-PE" sz="900" b="0" i="0" u="none" strike="noStrike" dirty="0">
                          <a:solidFill>
                            <a:srgbClr val="000000"/>
                          </a:solidFill>
                          <a:effectLst/>
                          <a:latin typeface="Corbel" panose="020B0503020204020204" pitchFamily="34" charset="0"/>
                        </a:rPr>
                        <a:t>, Padre Abad</a:t>
                      </a:r>
                    </a:p>
                  </a:txBody>
                  <a:tcPr marL="9525" marR="9525" marT="9525" marB="0">
                    <a:lnL w="6350" cap="flat" cmpd="sng" algn="ctr">
                      <a:solidFill>
                        <a:srgbClr val="D2DDDA"/>
                      </a:solidFill>
                      <a:prstDash val="solid"/>
                      <a:round/>
                      <a:headEnd type="none" w="med" len="med"/>
                      <a:tailEnd type="none" w="med" len="med"/>
                    </a:lnL>
                    <a:lnR w="6350" cap="flat" cmpd="sng" algn="ctr">
                      <a:solidFill>
                        <a:srgbClr val="D2DDDA"/>
                      </a:solidFill>
                      <a:prstDash val="solid"/>
                      <a:round/>
                      <a:headEnd type="none" w="med" len="med"/>
                      <a:tailEnd type="none" w="med" len="med"/>
                    </a:lnR>
                    <a:lnT w="6350" cap="flat" cmpd="sng" algn="ctr">
                      <a:solidFill>
                        <a:srgbClr val="D2DDDA"/>
                      </a:solidFill>
                      <a:prstDash val="solid"/>
                      <a:round/>
                      <a:headEnd type="none" w="med" len="med"/>
                      <a:tailEnd type="none" w="med" len="med"/>
                    </a:lnT>
                    <a:lnB w="6350" cap="flat" cmpd="sng" algn="ctr">
                      <a:solidFill>
                        <a:srgbClr val="D2DDDA"/>
                      </a:solidFill>
                      <a:prstDash val="solid"/>
                      <a:round/>
                      <a:headEnd type="none" w="med" len="med"/>
                      <a:tailEnd type="none" w="med" len="med"/>
                    </a:lnB>
                  </a:tcPr>
                </a:tc>
                <a:extLst>
                  <a:ext uri="{0D108BD9-81ED-4DB2-BD59-A6C34878D82A}">
                    <a16:rowId xmlns:a16="http://schemas.microsoft.com/office/drawing/2014/main" val="2618686506"/>
                  </a:ext>
                </a:extLst>
              </a:tr>
            </a:tbl>
          </a:graphicData>
        </a:graphic>
      </p:graphicFrame>
    </p:spTree>
    <p:extLst>
      <p:ext uri="{BB962C8B-B14F-4D97-AF65-F5344CB8AC3E}">
        <p14:creationId xmlns:p14="http://schemas.microsoft.com/office/powerpoint/2010/main" val="4172447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8 CuadroTexto"/>
          <p:cNvSpPr txBox="1"/>
          <p:nvPr/>
        </p:nvSpPr>
        <p:spPr>
          <a:xfrm>
            <a:off x="575996" y="1561197"/>
            <a:ext cx="11019886" cy="2954655"/>
          </a:xfrm>
          <a:prstGeom prst="rect">
            <a:avLst/>
          </a:prstGeom>
          <a:noFill/>
        </p:spPr>
        <p:txBody>
          <a:bodyPr wrap="square" rtlCol="0">
            <a:spAutoFit/>
          </a:bodyPr>
          <a:lstStyle/>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El área de Estudios de Opinión del Instituto tiene la misión de colaborar con el rol del IEP como actor protagónico en la discusión de la agenda pública mediante la difusión de encuestas sobre temas de coyuntura política y social.</a:t>
            </a:r>
          </a:p>
          <a:p>
            <a:pPr marL="0" marR="0" lvl="0" indent="0" algn="just" defTabSz="914400" rtl="0" eaLnBrk="1" fontAlgn="base" latinLnBrk="0" hangingPunct="1">
              <a:lnSpc>
                <a:spcPct val="100000"/>
              </a:lnSpc>
              <a:spcBef>
                <a:spcPts val="0"/>
              </a:spcBef>
              <a:spcAft>
                <a:spcPts val="0"/>
              </a:spcAft>
              <a:buClrTx/>
              <a:buSzTx/>
              <a:buFontTx/>
              <a:buNone/>
              <a:tabLst/>
              <a:defRPr/>
            </a:pPr>
            <a:endPar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just" defTabSz="914400" rtl="0" eaLnBrk="1" fontAlgn="base" latinLnBrk="0" hangingPunct="1">
              <a:lnSpc>
                <a:spcPct val="100000"/>
              </a:lnSpc>
              <a:spcBef>
                <a:spcPts val="0"/>
              </a:spcBef>
              <a:spcAft>
                <a:spcPts val="0"/>
              </a:spcAft>
              <a:buClrTx/>
              <a:buSzTx/>
              <a:buFontTx/>
              <a:buNone/>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El área de Estudios de Opinión ofrece los servicios de:</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Encuesta de opinión sobre coyuntura y otros temas vinculados a aspectos sociales, económicos y políticos.</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Estudios </a:t>
            </a:r>
            <a:r>
              <a:rPr kumimoji="0" lang="es-PE" sz="1400" b="0" i="1" u="none" strike="noStrike" kern="1200" cap="none" spc="0" normalizeH="0" baseline="0" noProof="0" dirty="0">
                <a:ln>
                  <a:noFill/>
                </a:ln>
                <a:solidFill>
                  <a:prstClr val="black"/>
                </a:solidFill>
                <a:effectLst/>
                <a:uLnTx/>
                <a:uFillTx/>
                <a:latin typeface="Corbel" panose="020B0503020204020204" pitchFamily="34" charset="0"/>
                <a:ea typeface="+mn-ea"/>
                <a:cs typeface="+mn-cs"/>
              </a:rPr>
              <a:t>ad hoc</a:t>
            </a: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cuantitativos y cualitativos así como soluciones digitales que sean de ayuda en la labor aplicada o académica de diversas organizaciones privadas o públicas vinculadas al desarrollo del país: comunidad de investigadores, universidades, organismos de cooperación e instituciones del Estado, entre otros.</a:t>
            </a:r>
          </a:p>
          <a:p>
            <a:pPr marL="285750" marR="0" lvl="0" indent="-28575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IEP Bus: Herramienta de investigación útil y sencilla para la rápida resolución de necesidades puntuales de información, sin tener que recurrir a un estudio </a:t>
            </a:r>
            <a:r>
              <a:rPr kumimoji="0" lang="es-PE" sz="1400" b="0" i="1" u="none" strike="noStrike" kern="1200" cap="none" spc="0" normalizeH="0" baseline="0" noProof="0" dirty="0">
                <a:ln>
                  <a:noFill/>
                </a:ln>
                <a:solidFill>
                  <a:prstClr val="black"/>
                </a:solidFill>
                <a:effectLst/>
                <a:uLnTx/>
                <a:uFillTx/>
                <a:latin typeface="Corbel" panose="020B0503020204020204" pitchFamily="34" charset="0"/>
                <a:ea typeface="+mn-ea"/>
                <a:cs typeface="+mn-cs"/>
              </a:rPr>
              <a:t>ad hoc</a:t>
            </a:r>
            <a:r>
              <a:rPr kumimoji="0" lang="es-PE" sz="1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Bajo esta modalidad, las instituciones interesadas contratan preguntas en un mismo cuestionario que serán respondidas por una muestra representativa de la población peruana o de Lima Metropolitana, según sea el objetivo particular de su investigación</a:t>
            </a:r>
            <a:r>
              <a:rPr kumimoji="0" lang="es-PE" sz="16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s-PE" sz="16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s-PE" sz="140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Equipo:</a:t>
            </a:r>
          </a:p>
        </p:txBody>
      </p:sp>
      <p:sp>
        <p:nvSpPr>
          <p:cNvPr id="7" name="Rectángulo 6"/>
          <p:cNvSpPr/>
          <p:nvPr/>
        </p:nvSpPr>
        <p:spPr bwMode="gray">
          <a:xfrm>
            <a:off x="6414199" y="6288793"/>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0"/>
              </a:spcAft>
              <a:buClrTx/>
              <a:buSzTx/>
              <a:buFont typeface="Courier New" pitchFamily="49" charset="0"/>
              <a:buNone/>
              <a:tabLst/>
              <a:defRPr/>
            </a:pPr>
            <a:endParaRPr kumimoji="0" lang="es-PE" sz="16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8" name="Título 10"/>
          <p:cNvSpPr txBox="1">
            <a:spLocks/>
          </p:cNvSpPr>
          <p:nvPr/>
        </p:nvSpPr>
        <p:spPr>
          <a:xfrm>
            <a:off x="431216" y="403123"/>
            <a:ext cx="8545185" cy="61571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s-PE" sz="2400" b="0" i="0" u="none" strike="noStrike" kern="1200" cap="none" spc="0" normalizeH="0" baseline="0" noProof="0" dirty="0">
                <a:ln>
                  <a:noFill/>
                </a:ln>
                <a:solidFill>
                  <a:srgbClr val="000000"/>
                </a:solidFill>
                <a:effectLst/>
                <a:uLnTx/>
                <a:uFillTx/>
                <a:latin typeface="Corbel" panose="020B0503020204020204" pitchFamily="34" charset="0"/>
                <a:ea typeface="+mj-ea"/>
                <a:cs typeface="Arial" pitchFamily="34" charset="0"/>
              </a:rPr>
              <a:t>Estudios de Opinión IEP</a:t>
            </a:r>
            <a:endParaRPr kumimoji="0" lang="es-PE" sz="2400" b="0" i="0" u="none" strike="noStrike" kern="1200" cap="none" spc="0" normalizeH="0" baseline="0" noProof="0" dirty="0">
              <a:ln>
                <a:noFill/>
              </a:ln>
              <a:solidFill>
                <a:prstClr val="black"/>
              </a:solidFill>
              <a:effectLst/>
              <a:uLnTx/>
              <a:uFillTx/>
              <a:latin typeface="Corbel" panose="020B0503020204020204" pitchFamily="34" charset="0"/>
              <a:ea typeface="+mj-ea"/>
              <a:cs typeface="Arial" pitchFamily="34" charset="0"/>
            </a:endParaRPr>
          </a:p>
        </p:txBody>
      </p:sp>
      <p:graphicFrame>
        <p:nvGraphicFramePr>
          <p:cNvPr id="9" name="Tabla 8"/>
          <p:cNvGraphicFramePr>
            <a:graphicFrameLocks noGrp="1"/>
          </p:cNvGraphicFramePr>
          <p:nvPr>
            <p:extLst/>
          </p:nvPr>
        </p:nvGraphicFramePr>
        <p:xfrm>
          <a:off x="1892399" y="4515852"/>
          <a:ext cx="8127999" cy="1800000"/>
        </p:xfrm>
        <a:graphic>
          <a:graphicData uri="http://schemas.openxmlformats.org/drawingml/2006/table">
            <a:tbl>
              <a:tblPr firstRow="1" bandRow="1">
                <a:tableStyleId>{00A15C55-8517-42AA-B614-E9B94910E393}</a:tableStyleId>
              </a:tblPr>
              <a:tblGrid>
                <a:gridCol w="1949774">
                  <a:extLst>
                    <a:ext uri="{9D8B030D-6E8A-4147-A177-3AD203B41FA5}">
                      <a16:colId xmlns:a16="http://schemas.microsoft.com/office/drawing/2014/main" val="20000"/>
                    </a:ext>
                  </a:extLst>
                </a:gridCol>
                <a:gridCol w="3468892">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60000">
                <a:tc>
                  <a:txBody>
                    <a:bodyPr/>
                    <a:lstStyle/>
                    <a:p>
                      <a:r>
                        <a:rPr lang="es-PE" sz="1200" b="0" dirty="0">
                          <a:solidFill>
                            <a:schemeClr val="tx1"/>
                          </a:solidFill>
                          <a:latin typeface="Corbel" panose="020B0503020204020204" pitchFamily="34" charset="0"/>
                        </a:rPr>
                        <a:t>Patricia</a:t>
                      </a:r>
                      <a:r>
                        <a:rPr lang="es-PE" sz="1200" b="0" baseline="0" dirty="0">
                          <a:solidFill>
                            <a:schemeClr val="tx1"/>
                          </a:solidFill>
                          <a:latin typeface="Corbel" panose="020B0503020204020204" pitchFamily="34" charset="0"/>
                        </a:rPr>
                        <a:t> Zárate</a:t>
                      </a:r>
                      <a:endParaRPr lang="es-PE" sz="1200" b="0" dirty="0">
                        <a:solidFill>
                          <a:schemeClr val="tx1"/>
                        </a:solidFill>
                        <a:latin typeface="Corbel" panose="020B0503020204020204" pitchFamily="34" charset="0"/>
                      </a:endParaRPr>
                    </a:p>
                  </a:txBody>
                  <a:tcPr anchor="ctr">
                    <a:solidFill>
                      <a:schemeClr val="accent4">
                        <a:lumMod val="20000"/>
                        <a:lumOff val="80000"/>
                      </a:schemeClr>
                    </a:solidFill>
                  </a:tcPr>
                </a:tc>
                <a:tc>
                  <a:txBody>
                    <a:bodyPr/>
                    <a:lstStyle/>
                    <a:p>
                      <a:r>
                        <a:rPr lang="es-PE" sz="1200" b="0" dirty="0">
                          <a:solidFill>
                            <a:schemeClr val="tx1"/>
                          </a:solidFill>
                          <a:latin typeface="Corbel" panose="020B0503020204020204" pitchFamily="34" charset="0"/>
                        </a:rPr>
                        <a:t>Jefa</a:t>
                      </a:r>
                      <a:r>
                        <a:rPr lang="es-PE" sz="1200" b="0" baseline="0" dirty="0">
                          <a:solidFill>
                            <a:schemeClr val="tx1"/>
                          </a:solidFill>
                          <a:latin typeface="Corbel" panose="020B0503020204020204" pitchFamily="34" charset="0"/>
                        </a:rPr>
                        <a:t> de Estudios de Opinión</a:t>
                      </a:r>
                      <a:endParaRPr lang="es-PE" sz="1200" b="0" dirty="0">
                        <a:solidFill>
                          <a:schemeClr val="tx1"/>
                        </a:solidFill>
                        <a:latin typeface="Corbel" panose="020B0503020204020204" pitchFamily="34" charset="0"/>
                      </a:endParaRPr>
                    </a:p>
                  </a:txBody>
                  <a:tcPr anchor="ctr">
                    <a:solidFill>
                      <a:schemeClr val="accent4">
                        <a:lumMod val="20000"/>
                        <a:lumOff val="80000"/>
                      </a:schemeClr>
                    </a:solidFill>
                  </a:tcPr>
                </a:tc>
                <a:tc>
                  <a:txBody>
                    <a:bodyPr/>
                    <a:lstStyle/>
                    <a:p>
                      <a:r>
                        <a:rPr lang="es-PE" sz="1200" b="0" dirty="0">
                          <a:latin typeface="Corbel" panose="020B0503020204020204" pitchFamily="34" charset="0"/>
                          <a:hlinkClick r:id="rId3"/>
                        </a:rPr>
                        <a:t>patricia@iep.org.pe</a:t>
                      </a:r>
                      <a:r>
                        <a:rPr lang="es-PE" sz="1200" b="0" baseline="0" dirty="0">
                          <a:latin typeface="Corbel" panose="020B0503020204020204" pitchFamily="34" charset="0"/>
                        </a:rPr>
                        <a:t> </a:t>
                      </a:r>
                      <a:endParaRPr lang="es-PE" sz="1200" b="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1"/>
                  </a:ext>
                </a:extLst>
              </a:tr>
              <a:tr h="360000">
                <a:tc>
                  <a:txBody>
                    <a:bodyPr/>
                    <a:lstStyle/>
                    <a:p>
                      <a:r>
                        <a:rPr lang="es-PE" sz="1200" b="0" dirty="0">
                          <a:latin typeface="Corbel" panose="020B0503020204020204" pitchFamily="34" charset="0"/>
                        </a:rPr>
                        <a:t>Laura</a:t>
                      </a:r>
                      <a:r>
                        <a:rPr lang="es-PE" sz="1200" b="0" baseline="0" dirty="0">
                          <a:latin typeface="Corbel" panose="020B0503020204020204" pitchFamily="34" charset="0"/>
                        </a:rPr>
                        <a:t> Amaya</a:t>
                      </a:r>
                      <a:endParaRPr lang="es-PE" sz="1200" b="0" dirty="0">
                        <a:latin typeface="Corbel" panose="020B0503020204020204" pitchFamily="34" charset="0"/>
                      </a:endParaRPr>
                    </a:p>
                  </a:txBody>
                  <a:tcPr anchor="ctr">
                    <a:solidFill>
                      <a:schemeClr val="accent4">
                        <a:lumMod val="20000"/>
                        <a:lumOff val="80000"/>
                      </a:schemeClr>
                    </a:solidFill>
                  </a:tcPr>
                </a:tc>
                <a:tc>
                  <a:txBody>
                    <a:bodyPr/>
                    <a:lstStyle/>
                    <a:p>
                      <a:r>
                        <a:rPr lang="es-PE" sz="1200" dirty="0">
                          <a:latin typeface="Corbel" panose="020B0503020204020204" pitchFamily="34" charset="0"/>
                        </a:rPr>
                        <a:t>Jefa de Proyectos de Estudios de Opinión</a:t>
                      </a:r>
                    </a:p>
                  </a:txBody>
                  <a:tcPr anchor="ctr">
                    <a:solidFill>
                      <a:schemeClr val="accent4">
                        <a:lumMod val="20000"/>
                        <a:lumOff val="80000"/>
                      </a:schemeClr>
                    </a:solidFill>
                  </a:tcPr>
                </a:tc>
                <a:tc>
                  <a:txBody>
                    <a:bodyPr/>
                    <a:lstStyle/>
                    <a:p>
                      <a:r>
                        <a:rPr lang="es-PE" sz="1200" dirty="0">
                          <a:latin typeface="Corbel" panose="020B0503020204020204" pitchFamily="34" charset="0"/>
                          <a:hlinkClick r:id="rId4"/>
                        </a:rPr>
                        <a:t>lamaya@iep.org.pe</a:t>
                      </a:r>
                      <a:r>
                        <a:rPr lang="es-PE" sz="1200" baseline="0" dirty="0">
                          <a:latin typeface="Corbel" panose="020B0503020204020204" pitchFamily="34" charset="0"/>
                        </a:rPr>
                        <a:t> </a:t>
                      </a:r>
                      <a:endParaRPr lang="es-PE" sz="120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0002"/>
                  </a:ext>
                </a:extLst>
              </a:tr>
              <a:tr h="360000">
                <a:tc>
                  <a:txBody>
                    <a:bodyPr/>
                    <a:lstStyle/>
                    <a:p>
                      <a:r>
                        <a:rPr lang="es-PE" sz="1200" b="0" dirty="0">
                          <a:latin typeface="Corbel" panose="020B0503020204020204" pitchFamily="34" charset="0"/>
                        </a:rPr>
                        <a:t>Saúl Elguera</a:t>
                      </a:r>
                    </a:p>
                  </a:txBody>
                  <a:tcPr anchor="ctr">
                    <a:solidFill>
                      <a:schemeClr val="accent4">
                        <a:lumMod val="20000"/>
                        <a:lumOff val="8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dirty="0">
                          <a:latin typeface="Corbel" panose="020B0503020204020204" pitchFamily="34" charset="0"/>
                        </a:rPr>
                        <a:t>Asistente </a:t>
                      </a:r>
                      <a:r>
                        <a:rPr lang="es-PE" sz="1200" baseline="0" dirty="0">
                          <a:latin typeface="Corbel" panose="020B0503020204020204" pitchFamily="34" charset="0"/>
                        </a:rPr>
                        <a:t>de Estudios de Opinión</a:t>
                      </a:r>
                      <a:endParaRPr lang="es-PE" sz="1200" dirty="0">
                        <a:latin typeface="Corbel" panose="020B0503020204020204" pitchFamily="34" charset="0"/>
                      </a:endParaRPr>
                    </a:p>
                  </a:txBody>
                  <a:tcPr anchor="ctr">
                    <a:solidFill>
                      <a:schemeClr val="accent4">
                        <a:lumMod val="20000"/>
                        <a:lumOff val="80000"/>
                      </a:schemeClr>
                    </a:solidFill>
                  </a:tcPr>
                </a:tc>
                <a:tc>
                  <a:txBody>
                    <a:bodyPr/>
                    <a:lstStyle/>
                    <a:p>
                      <a:r>
                        <a:rPr lang="es-PE" sz="1200" dirty="0">
                          <a:latin typeface="Corbel" panose="020B0503020204020204" pitchFamily="34" charset="0"/>
                          <a:hlinkClick r:id="rId5"/>
                        </a:rPr>
                        <a:t>selguera@iep.org.pe</a:t>
                      </a:r>
                      <a:r>
                        <a:rPr lang="es-PE" sz="1200" dirty="0">
                          <a:latin typeface="Corbel" panose="020B0503020204020204" pitchFamily="34" charset="0"/>
                        </a:rPr>
                        <a:t> </a:t>
                      </a:r>
                    </a:p>
                  </a:txBody>
                  <a:tcPr anchor="ctr">
                    <a:solidFill>
                      <a:schemeClr val="accent4">
                        <a:lumMod val="20000"/>
                        <a:lumOff val="80000"/>
                      </a:schemeClr>
                    </a:solidFill>
                  </a:tcPr>
                </a:tc>
                <a:extLst>
                  <a:ext uri="{0D108BD9-81ED-4DB2-BD59-A6C34878D82A}">
                    <a16:rowId xmlns:a16="http://schemas.microsoft.com/office/drawing/2014/main" val="10004"/>
                  </a:ext>
                </a:extLst>
              </a:tr>
              <a:tr h="360000">
                <a:tc>
                  <a:txBody>
                    <a:bodyPr/>
                    <a:lstStyle/>
                    <a:p>
                      <a:r>
                        <a:rPr lang="es-MX" sz="1200" b="0" dirty="0">
                          <a:latin typeface="Corbel" panose="020B0503020204020204" pitchFamily="34" charset="0"/>
                        </a:rPr>
                        <a:t>Kely</a:t>
                      </a:r>
                      <a:r>
                        <a:rPr lang="es-MX" sz="1200" b="0" baseline="0" dirty="0">
                          <a:latin typeface="Corbel" panose="020B0503020204020204" pitchFamily="34" charset="0"/>
                        </a:rPr>
                        <a:t> Palpa</a:t>
                      </a:r>
                      <a:endParaRPr lang="es-PE" sz="1200" b="0" dirty="0">
                        <a:latin typeface="Corbel" panose="020B0503020204020204" pitchFamily="34" charset="0"/>
                      </a:endParaRPr>
                    </a:p>
                  </a:txBody>
                  <a:tcPr anchor="ctr">
                    <a:solidFill>
                      <a:schemeClr val="accent4">
                        <a:lumMod val="20000"/>
                        <a:lumOff val="8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PE" sz="1200" dirty="0">
                          <a:latin typeface="Corbel" panose="020B0503020204020204" pitchFamily="34" charset="0"/>
                        </a:rPr>
                        <a:t>Asistente </a:t>
                      </a:r>
                      <a:r>
                        <a:rPr lang="es-PE" sz="1200" baseline="0" dirty="0">
                          <a:latin typeface="Corbel" panose="020B0503020204020204" pitchFamily="34" charset="0"/>
                        </a:rPr>
                        <a:t>de Estudios de Opinión</a:t>
                      </a:r>
                      <a:endParaRPr lang="es-PE" sz="1200" dirty="0">
                        <a:latin typeface="Corbel" panose="020B0503020204020204" pitchFamily="34" charset="0"/>
                      </a:endParaRPr>
                    </a:p>
                  </a:txBody>
                  <a:tcPr anchor="ctr">
                    <a:solidFill>
                      <a:schemeClr val="accent4">
                        <a:lumMod val="20000"/>
                        <a:lumOff val="80000"/>
                      </a:schemeClr>
                    </a:solidFill>
                  </a:tcPr>
                </a:tc>
                <a:tc>
                  <a:txBody>
                    <a:bodyPr/>
                    <a:lstStyle/>
                    <a:p>
                      <a:r>
                        <a:rPr lang="es-MX" sz="1200" dirty="0">
                          <a:latin typeface="Corbel" panose="020B0503020204020204" pitchFamily="34" charset="0"/>
                          <a:hlinkClick r:id="rId6"/>
                        </a:rPr>
                        <a:t>kpalpa@iep.org.pe</a:t>
                      </a:r>
                      <a:endParaRPr lang="es-PE" sz="120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1266366783"/>
                  </a:ext>
                </a:extLst>
              </a:tr>
              <a:tr h="360000">
                <a:tc>
                  <a:txBody>
                    <a:bodyPr/>
                    <a:lstStyle/>
                    <a:p>
                      <a:r>
                        <a:rPr lang="es-MX" sz="1200" b="0" dirty="0" smtClean="0">
                          <a:latin typeface="Corbel" panose="020B0503020204020204" pitchFamily="34" charset="0"/>
                        </a:rPr>
                        <a:t>Sarita Silva</a:t>
                      </a:r>
                      <a:endParaRPr lang="es-PE" sz="1200" b="0" dirty="0">
                        <a:latin typeface="Corbel" panose="020B0503020204020204" pitchFamily="34" charset="0"/>
                      </a:endParaRPr>
                    </a:p>
                  </a:txBody>
                  <a:tcPr anchor="ctr">
                    <a:solidFill>
                      <a:schemeClr val="accent4">
                        <a:lumMod val="20000"/>
                        <a:lumOff val="80000"/>
                      </a:schemeClr>
                    </a:solidFill>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MX" sz="1200" dirty="0" smtClean="0">
                          <a:latin typeface="Corbel" panose="020B0503020204020204" pitchFamily="34" charset="0"/>
                        </a:rPr>
                        <a:t>Asistente administrativa</a:t>
                      </a:r>
                      <a:endParaRPr lang="es-PE" sz="1200" dirty="0">
                        <a:latin typeface="Corbel" panose="020B0503020204020204" pitchFamily="34" charset="0"/>
                      </a:endParaRPr>
                    </a:p>
                  </a:txBody>
                  <a:tcPr anchor="ctr">
                    <a:solidFill>
                      <a:schemeClr val="accent4">
                        <a:lumMod val="20000"/>
                        <a:lumOff val="80000"/>
                      </a:schemeClr>
                    </a:solidFill>
                  </a:tcPr>
                </a:tc>
                <a:tc>
                  <a:txBody>
                    <a:bodyPr/>
                    <a:lstStyle/>
                    <a:p>
                      <a:r>
                        <a:rPr lang="es-MX" sz="1200" dirty="0" smtClean="0">
                          <a:latin typeface="Corbel" panose="020B0503020204020204" pitchFamily="34" charset="0"/>
                          <a:hlinkClick r:id="rId7"/>
                        </a:rPr>
                        <a:t>ssilva@iep.org.pe</a:t>
                      </a:r>
                      <a:r>
                        <a:rPr lang="es-MX" sz="1200" dirty="0" smtClean="0">
                          <a:latin typeface="Corbel" panose="020B0503020204020204" pitchFamily="34" charset="0"/>
                        </a:rPr>
                        <a:t> </a:t>
                      </a:r>
                      <a:endParaRPr lang="es-PE" sz="1200" dirty="0">
                        <a:latin typeface="Corbel" panose="020B0503020204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416700973"/>
                  </a:ext>
                </a:extLst>
              </a:tr>
            </a:tbl>
          </a:graphicData>
        </a:graphic>
      </p:graphicFrame>
    </p:spTree>
    <p:extLst>
      <p:ext uri="{BB962C8B-B14F-4D97-AF65-F5344CB8AC3E}">
        <p14:creationId xmlns:p14="http://schemas.microsoft.com/office/powerpoint/2010/main" val="294435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0"/>
          <p:cNvSpPr txBox="1">
            <a:spLocks/>
          </p:cNvSpPr>
          <p:nvPr/>
        </p:nvSpPr>
        <p:spPr>
          <a:xfrm>
            <a:off x="573684" y="453896"/>
            <a:ext cx="8274321" cy="409412"/>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defTabSz="914400">
              <a:spcBef>
                <a:spcPts val="0"/>
              </a:spcBef>
              <a:defRPr/>
            </a:pPr>
            <a:r>
              <a:rPr lang="es-419" dirty="0">
                <a:solidFill>
                  <a:srgbClr val="000000"/>
                </a:solidFill>
                <a:latin typeface="Corbel" panose="020B0503020204020204" pitchFamily="34" charset="0"/>
              </a:rPr>
              <a:t>Aprobación de Presidente Pedro Castillo – Por segmentos</a:t>
            </a:r>
          </a:p>
        </p:txBody>
      </p:sp>
      <p:graphicFrame>
        <p:nvGraphicFramePr>
          <p:cNvPr id="7" name="8 Tabla"/>
          <p:cNvGraphicFramePr>
            <a:graphicFrameLocks noGrp="1"/>
          </p:cNvGraphicFramePr>
          <p:nvPr>
            <p:extLst>
              <p:ext uri="{D42A27DB-BD31-4B8C-83A1-F6EECF244321}">
                <p14:modId xmlns:p14="http://schemas.microsoft.com/office/powerpoint/2010/main" val="3356658480"/>
              </p:ext>
            </p:extLst>
          </p:nvPr>
        </p:nvGraphicFramePr>
        <p:xfrm>
          <a:off x="701403" y="2989072"/>
          <a:ext cx="10874689" cy="1424715"/>
        </p:xfrm>
        <a:graphic>
          <a:graphicData uri="http://schemas.openxmlformats.org/drawingml/2006/table">
            <a:tbl>
              <a:tblPr/>
              <a:tblGrid>
                <a:gridCol w="864000">
                  <a:extLst>
                    <a:ext uri="{9D8B030D-6E8A-4147-A177-3AD203B41FA5}">
                      <a16:colId xmlns:a16="http://schemas.microsoft.com/office/drawing/2014/main" val="20000"/>
                    </a:ext>
                  </a:extLst>
                </a:gridCol>
                <a:gridCol w="605429">
                  <a:extLst>
                    <a:ext uri="{9D8B030D-6E8A-4147-A177-3AD203B41FA5}">
                      <a16:colId xmlns:a16="http://schemas.microsoft.com/office/drawing/2014/main" val="20001"/>
                    </a:ext>
                  </a:extLst>
                </a:gridCol>
                <a:gridCol w="559797">
                  <a:extLst>
                    <a:ext uri="{9D8B030D-6E8A-4147-A177-3AD203B41FA5}">
                      <a16:colId xmlns:a16="http://schemas.microsoft.com/office/drawing/2014/main" val="755056812"/>
                    </a:ext>
                  </a:extLst>
                </a:gridCol>
                <a:gridCol w="606447">
                  <a:extLst>
                    <a:ext uri="{9D8B030D-6E8A-4147-A177-3AD203B41FA5}">
                      <a16:colId xmlns:a16="http://schemas.microsoft.com/office/drawing/2014/main" val="3338438599"/>
                    </a:ext>
                  </a:extLst>
                </a:gridCol>
                <a:gridCol w="536471">
                  <a:extLst>
                    <a:ext uri="{9D8B030D-6E8A-4147-A177-3AD203B41FA5}">
                      <a16:colId xmlns:a16="http://schemas.microsoft.com/office/drawing/2014/main" val="1031452437"/>
                    </a:ext>
                  </a:extLst>
                </a:gridCol>
                <a:gridCol w="612000">
                  <a:extLst>
                    <a:ext uri="{9D8B030D-6E8A-4147-A177-3AD203B41FA5}">
                      <a16:colId xmlns:a16="http://schemas.microsoft.com/office/drawing/2014/main" val="109836065"/>
                    </a:ext>
                  </a:extLst>
                </a:gridCol>
                <a:gridCol w="576000">
                  <a:extLst>
                    <a:ext uri="{9D8B030D-6E8A-4147-A177-3AD203B41FA5}">
                      <a16:colId xmlns:a16="http://schemas.microsoft.com/office/drawing/2014/main" val="1702893787"/>
                    </a:ext>
                  </a:extLst>
                </a:gridCol>
                <a:gridCol w="606446">
                  <a:extLst>
                    <a:ext uri="{9D8B030D-6E8A-4147-A177-3AD203B41FA5}">
                      <a16:colId xmlns:a16="http://schemas.microsoft.com/office/drawing/2014/main" val="1396825057"/>
                    </a:ext>
                  </a:extLst>
                </a:gridCol>
                <a:gridCol w="576000">
                  <a:extLst>
                    <a:ext uri="{9D8B030D-6E8A-4147-A177-3AD203B41FA5}">
                      <a16:colId xmlns:a16="http://schemas.microsoft.com/office/drawing/2014/main" val="143261240"/>
                    </a:ext>
                  </a:extLst>
                </a:gridCol>
                <a:gridCol w="594784">
                  <a:extLst>
                    <a:ext uri="{9D8B030D-6E8A-4147-A177-3AD203B41FA5}">
                      <a16:colId xmlns:a16="http://schemas.microsoft.com/office/drawing/2014/main" val="3761098995"/>
                    </a:ext>
                  </a:extLst>
                </a:gridCol>
                <a:gridCol w="676421">
                  <a:extLst>
                    <a:ext uri="{9D8B030D-6E8A-4147-A177-3AD203B41FA5}">
                      <a16:colId xmlns:a16="http://schemas.microsoft.com/office/drawing/2014/main" val="3073160988"/>
                    </a:ext>
                  </a:extLst>
                </a:gridCol>
                <a:gridCol w="504000">
                  <a:extLst>
                    <a:ext uri="{9D8B030D-6E8A-4147-A177-3AD203B41FA5}">
                      <a16:colId xmlns:a16="http://schemas.microsoft.com/office/drawing/2014/main" val="20005"/>
                    </a:ext>
                  </a:extLst>
                </a:gridCol>
                <a:gridCol w="580657">
                  <a:extLst>
                    <a:ext uri="{9D8B030D-6E8A-4147-A177-3AD203B41FA5}">
                      <a16:colId xmlns:a16="http://schemas.microsoft.com/office/drawing/2014/main" val="20012"/>
                    </a:ext>
                  </a:extLst>
                </a:gridCol>
                <a:gridCol w="569099">
                  <a:extLst>
                    <a:ext uri="{9D8B030D-6E8A-4147-A177-3AD203B41FA5}">
                      <a16:colId xmlns:a16="http://schemas.microsoft.com/office/drawing/2014/main" val="1866410512"/>
                    </a:ext>
                  </a:extLst>
                </a:gridCol>
                <a:gridCol w="463138">
                  <a:extLst>
                    <a:ext uri="{9D8B030D-6E8A-4147-A177-3AD203B41FA5}">
                      <a16:colId xmlns:a16="http://schemas.microsoft.com/office/drawing/2014/main" val="20014"/>
                    </a:ext>
                  </a:extLst>
                </a:gridCol>
                <a:gridCol w="648000">
                  <a:extLst>
                    <a:ext uri="{9D8B030D-6E8A-4147-A177-3AD203B41FA5}">
                      <a16:colId xmlns:a16="http://schemas.microsoft.com/office/drawing/2014/main" val="1973971034"/>
                    </a:ext>
                  </a:extLst>
                </a:gridCol>
                <a:gridCol w="648000">
                  <a:extLst>
                    <a:ext uri="{9D8B030D-6E8A-4147-A177-3AD203B41FA5}">
                      <a16:colId xmlns:a16="http://schemas.microsoft.com/office/drawing/2014/main" val="1413499854"/>
                    </a:ext>
                  </a:extLst>
                </a:gridCol>
                <a:gridCol w="648000">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21%</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35%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83%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68%</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11%</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smtClean="0">
                          <a:solidFill>
                            <a:srgbClr val="FF0000"/>
                          </a:solidFill>
                          <a:effectLst/>
                          <a:latin typeface="Corbel" panose="020B0503020204020204" pitchFamily="34" charset="0"/>
                          <a:ea typeface="+mn-ea"/>
                          <a:cs typeface="+mn-cs"/>
                        </a:rPr>
                        <a:t>11%</a:t>
                      </a:r>
                      <a:endParaRPr lang="es-PE" sz="1200" b="1" i="0" u="none" strike="noStrike" kern="1200" dirty="0">
                        <a:solidFill>
                          <a:srgbClr val="FF0000"/>
                        </a:solidFill>
                        <a:effectLst/>
                        <a:latin typeface="Corbel" panose="020B0503020204020204" pitchFamily="34" charset="0"/>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smtClean="0">
                          <a:solidFill>
                            <a:srgbClr val="FF0000"/>
                          </a:solidFill>
                          <a:effectLst/>
                          <a:latin typeface="Corbel" panose="020B0503020204020204" pitchFamily="34" charset="0"/>
                          <a:ea typeface="+mn-ea"/>
                          <a:cs typeface="+mn-cs"/>
                        </a:rPr>
                        <a:t>13%</a:t>
                      </a:r>
                      <a:endParaRPr lang="es-PE" sz="1200" b="1" i="0" u="none" strike="noStrike" kern="1200" dirty="0">
                        <a:solidFill>
                          <a:srgbClr val="FF0000"/>
                        </a:solidFill>
                        <a:effectLst/>
                        <a:latin typeface="Corbel" panose="020B0503020204020204" pitchFamily="34" charset="0"/>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7%</a:t>
                      </a:r>
                      <a:endParaRPr lang="es-PE" sz="1200" b="0" i="0" u="none" strike="noStrike" dirty="0">
                        <a:solidFill>
                          <a:srgbClr val="000000"/>
                        </a:solidFill>
                        <a:effectLst/>
                        <a:latin typeface="Corbel" panose="020B0503020204020204" pitchFamily="34" charset="0"/>
                      </a:endParaRP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smtClean="0">
                          <a:solidFill>
                            <a:srgbClr val="FF0000"/>
                          </a:solidFill>
                          <a:effectLst/>
                          <a:latin typeface="Corbel" panose="020B0503020204020204" pitchFamily="34" charset="0"/>
                          <a:ea typeface="+mn-ea"/>
                          <a:cs typeface="+mn-cs"/>
                        </a:rPr>
                        <a:t>9%</a:t>
                      </a:r>
                      <a:endParaRPr lang="es-PE" sz="1200" b="1" i="0" u="none" strike="noStrike" kern="1200" dirty="0">
                        <a:solidFill>
                          <a:srgbClr val="FF0000"/>
                        </a:solidFill>
                        <a:effectLst/>
                        <a:latin typeface="Corbel" panose="020B0503020204020204" pitchFamily="34" charset="0"/>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0" name="Rectángulo 9"/>
          <p:cNvSpPr/>
          <p:nvPr/>
        </p:nvSpPr>
        <p:spPr bwMode="gray">
          <a:xfrm>
            <a:off x="9866744" y="6349561"/>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11" name="Rectángulo 10"/>
          <p:cNvSpPr/>
          <p:nvPr/>
        </p:nvSpPr>
        <p:spPr>
          <a:xfrm>
            <a:off x="10059928" y="6270272"/>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sp>
        <p:nvSpPr>
          <p:cNvPr id="9" name="Rectángulo 8"/>
          <p:cNvSpPr/>
          <p:nvPr/>
        </p:nvSpPr>
        <p:spPr>
          <a:xfrm>
            <a:off x="683590" y="2442133"/>
            <a:ext cx="8054510" cy="338554"/>
          </a:xfrm>
          <a:prstGeom prst="rect">
            <a:avLst/>
          </a:prstGeom>
        </p:spPr>
        <p:txBody>
          <a:bodyPr wrap="square">
            <a:spAutoFit/>
          </a:bodyPr>
          <a:lstStyle/>
          <a:p>
            <a:pPr>
              <a:defRPr/>
            </a:pPr>
            <a:r>
              <a:rPr lang="es-ES" sz="1600" dirty="0">
                <a:solidFill>
                  <a:srgbClr val="000000"/>
                </a:solidFill>
                <a:latin typeface="Corbel" panose="020B0503020204020204" pitchFamily="34" charset="0"/>
              </a:rPr>
              <a:t>¿Usted aprueba o desaprueba la forma como Pedro Castillo está conduciendo su gobierno? </a:t>
            </a:r>
            <a:endParaRPr lang="es-PE" sz="1400" i="1" dirty="0">
              <a:solidFill>
                <a:srgbClr val="000000"/>
              </a:solidFill>
              <a:latin typeface="Corbel" panose="020B0503020204020204" pitchFamily="34" charset="0"/>
            </a:endParaRPr>
          </a:p>
        </p:txBody>
      </p:sp>
      <p:sp>
        <p:nvSpPr>
          <p:cNvPr id="18" name="Rectángulo redondeado 17"/>
          <p:cNvSpPr/>
          <p:nvPr/>
        </p:nvSpPr>
        <p:spPr bwMode="gray">
          <a:xfrm>
            <a:off x="573684" y="1092788"/>
            <a:ext cx="9087674" cy="1248266"/>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pPr>
            <a:r>
              <a:rPr lang="es-PE" sz="1600" dirty="0" smtClean="0">
                <a:solidFill>
                  <a:schemeClr val="tx1"/>
                </a:solidFill>
                <a:latin typeface="Corbel" panose="020B0503020204020204" pitchFamily="34" charset="0"/>
                <a:cs typeface="Arial" pitchFamily="34" charset="0"/>
              </a:rPr>
              <a:t>La desaprobación al actual mandatario aumenta en Lima, en zonas urbanas y en el norte del país. Además, es más desaprobado entre las mujeres y las personas de 18 a 39 años, así como en los NSE A/B y entre quienes se identifican con el centro y la derecha y especialmente entre quienes no desean que se cambie la actual Constitución. </a:t>
            </a:r>
            <a:endParaRPr lang="es-PE" sz="1600" dirty="0">
              <a:solidFill>
                <a:schemeClr val="tx1"/>
              </a:solidFill>
              <a:latin typeface="Corbel" panose="020B0503020204020204" pitchFamily="34" charset="0"/>
              <a:cs typeface="Arial" pitchFamily="34" charset="0"/>
            </a:endParaRPr>
          </a:p>
        </p:txBody>
      </p:sp>
      <p:graphicFrame>
        <p:nvGraphicFramePr>
          <p:cNvPr id="12" name="8 Tabla">
            <a:extLst>
              <a:ext uri="{FF2B5EF4-FFF2-40B4-BE49-F238E27FC236}">
                <a16:creationId xmlns:a16="http://schemas.microsoft.com/office/drawing/2014/main" id="{6194D4CC-2D7A-4A6A-BF9E-157DDD59B556}"/>
              </a:ext>
            </a:extLst>
          </p:cNvPr>
          <p:cNvGraphicFramePr>
            <a:graphicFrameLocks noGrp="1"/>
          </p:cNvGraphicFramePr>
          <p:nvPr>
            <p:extLst>
              <p:ext uri="{D42A27DB-BD31-4B8C-83A1-F6EECF244321}">
                <p14:modId xmlns:p14="http://schemas.microsoft.com/office/powerpoint/2010/main" val="906561923"/>
              </p:ext>
            </p:extLst>
          </p:nvPr>
        </p:nvGraphicFramePr>
        <p:xfrm>
          <a:off x="701403" y="4716461"/>
          <a:ext cx="9151841" cy="1416948"/>
        </p:xfrm>
        <a:graphic>
          <a:graphicData uri="http://schemas.openxmlformats.org/drawingml/2006/table">
            <a:tbl>
              <a:tblPr/>
              <a:tblGrid>
                <a:gridCol w="986226">
                  <a:extLst>
                    <a:ext uri="{9D8B030D-6E8A-4147-A177-3AD203B41FA5}">
                      <a16:colId xmlns:a16="http://schemas.microsoft.com/office/drawing/2014/main" val="20000"/>
                    </a:ext>
                  </a:extLst>
                </a:gridCol>
                <a:gridCol w="520244">
                  <a:extLst>
                    <a:ext uri="{9D8B030D-6E8A-4147-A177-3AD203B41FA5}">
                      <a16:colId xmlns:a16="http://schemas.microsoft.com/office/drawing/2014/main" val="20001"/>
                    </a:ext>
                  </a:extLst>
                </a:gridCol>
                <a:gridCol w="591735">
                  <a:extLst>
                    <a:ext uri="{9D8B030D-6E8A-4147-A177-3AD203B41FA5}">
                      <a16:colId xmlns:a16="http://schemas.microsoft.com/office/drawing/2014/main" val="935374778"/>
                    </a:ext>
                  </a:extLst>
                </a:gridCol>
                <a:gridCol w="591735">
                  <a:extLst>
                    <a:ext uri="{9D8B030D-6E8A-4147-A177-3AD203B41FA5}">
                      <a16:colId xmlns:a16="http://schemas.microsoft.com/office/drawing/2014/main" val="719633647"/>
                    </a:ext>
                  </a:extLst>
                </a:gridCol>
                <a:gridCol w="761161">
                  <a:extLst>
                    <a:ext uri="{9D8B030D-6E8A-4147-A177-3AD203B41FA5}">
                      <a16:colId xmlns:a16="http://schemas.microsoft.com/office/drawing/2014/main" val="20010"/>
                    </a:ext>
                  </a:extLst>
                </a:gridCol>
                <a:gridCol w="567536">
                  <a:extLst>
                    <a:ext uri="{9D8B030D-6E8A-4147-A177-3AD203B41FA5}">
                      <a16:colId xmlns:a16="http://schemas.microsoft.com/office/drawing/2014/main" val="20011"/>
                    </a:ext>
                  </a:extLst>
                </a:gridCol>
                <a:gridCol w="743981">
                  <a:extLst>
                    <a:ext uri="{9D8B030D-6E8A-4147-A177-3AD203B41FA5}">
                      <a16:colId xmlns:a16="http://schemas.microsoft.com/office/drawing/2014/main" val="20012"/>
                    </a:ext>
                  </a:extLst>
                </a:gridCol>
                <a:gridCol w="943527">
                  <a:extLst>
                    <a:ext uri="{9D8B030D-6E8A-4147-A177-3AD203B41FA5}">
                      <a16:colId xmlns:a16="http://schemas.microsoft.com/office/drawing/2014/main" val="3863544000"/>
                    </a:ext>
                  </a:extLst>
                </a:gridCol>
                <a:gridCol w="861424">
                  <a:extLst>
                    <a:ext uri="{9D8B030D-6E8A-4147-A177-3AD203B41FA5}">
                      <a16:colId xmlns:a16="http://schemas.microsoft.com/office/drawing/2014/main" val="2509169248"/>
                    </a:ext>
                  </a:extLst>
                </a:gridCol>
                <a:gridCol w="861424">
                  <a:extLst>
                    <a:ext uri="{9D8B030D-6E8A-4147-A177-3AD203B41FA5}">
                      <a16:colId xmlns:a16="http://schemas.microsoft.com/office/drawing/2014/main" val="3015827149"/>
                    </a:ext>
                  </a:extLst>
                </a:gridCol>
                <a:gridCol w="861424">
                  <a:extLst>
                    <a:ext uri="{9D8B030D-6E8A-4147-A177-3AD203B41FA5}">
                      <a16:colId xmlns:a16="http://schemas.microsoft.com/office/drawing/2014/main" val="357998868"/>
                    </a:ext>
                  </a:extLst>
                </a:gridCol>
                <a:gridCol w="861424">
                  <a:extLst>
                    <a:ext uri="{9D8B030D-6E8A-4147-A177-3AD203B41FA5}">
                      <a16:colId xmlns:a16="http://schemas.microsoft.com/office/drawing/2014/main" val="4041865873"/>
                    </a:ext>
                  </a:extLst>
                </a:gridCol>
              </a:tblGrid>
              <a:tr h="185040">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kern="1200" dirty="0">
                          <a:solidFill>
                            <a:schemeClr val="tx1"/>
                          </a:solidFill>
                          <a:effectLst/>
                          <a:latin typeface="Corbel" panose="020B0503020204020204" pitchFamily="34" charset="0"/>
                          <a:ea typeface="+mn-ea"/>
                          <a:cs typeface="Arial" panose="020B0604020202020204" pitchFamily="34" charset="0"/>
                        </a:rPr>
                        <a:t>Cambios a la Constitución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No cambiar nada</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Algunos cambios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Nueva Constitución</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rtl="0" fontAlgn="ctr"/>
                      <a:r>
                        <a:rPr lang="es-419" sz="1200" b="0" i="0" u="none" strike="noStrike" dirty="0">
                          <a:solidFill>
                            <a:srgbClr val="000000"/>
                          </a:solidFill>
                          <a:effectLst/>
                          <a:latin typeface="Corbel" panose="020B0503020204020204" pitchFamily="34" charset="0"/>
                        </a:rPr>
                        <a:t>Aprueba </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12%</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26%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34%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40%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rtl="0" fontAlgn="ctr"/>
                      <a:r>
                        <a:rPr lang="es-419" sz="1200" b="0" i="0" u="none" strike="noStrike" dirty="0">
                          <a:solidFill>
                            <a:srgbClr val="000000"/>
                          </a:solidFill>
                          <a:effectLst/>
                          <a:latin typeface="Corbel" panose="020B0503020204020204" pitchFamily="34" charset="0"/>
                        </a:rPr>
                        <a:t>Desaprueba</a:t>
                      </a:r>
                      <a:endParaRPr lang="es-PE" sz="1200" b="0" i="0" u="none" strike="noStrike" dirty="0">
                        <a:solidFill>
                          <a:srgbClr val="000000"/>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83%</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79%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48%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rtl="0" fontAlgn="ctr"/>
                      <a:r>
                        <a:rPr lang="es-PE" sz="1200" b="0" i="0" u="none" strike="noStrike" dirty="0">
                          <a:solidFill>
                            <a:srgbClr val="000000"/>
                          </a:solidFill>
                          <a:effectLst/>
                          <a:latin typeface="Corbel" panose="020B0503020204020204" pitchFamily="34" charset="0"/>
                        </a:rPr>
                        <a:t>NS/NP</a:t>
                      </a:r>
                    </a:p>
                  </a:txBody>
                  <a:tcPr marL="5372" marR="5372" marT="5372"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smtClean="0">
                          <a:solidFill>
                            <a:srgbClr val="FF0000"/>
                          </a:solidFill>
                          <a:effectLst/>
                          <a:latin typeface="Corbel" panose="020B0503020204020204" pitchFamily="34" charset="0"/>
                          <a:ea typeface="+mn-ea"/>
                          <a:cs typeface="+mn-cs"/>
                        </a:rPr>
                        <a:t>10%</a:t>
                      </a:r>
                      <a:endParaRPr lang="es-PE" sz="1200" b="1" i="0" u="none" strike="noStrike" kern="1200" dirty="0">
                        <a:solidFill>
                          <a:srgbClr val="FF0000"/>
                        </a:solidFill>
                        <a:effectLst/>
                        <a:latin typeface="Corbel" panose="020B0503020204020204" pitchFamily="34" charset="0"/>
                        <a:ea typeface="+mn-ea"/>
                        <a:cs typeface="+mn-cs"/>
                      </a:endParaRP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10%</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7%</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4%</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smtClean="0">
                          <a:solidFill>
                            <a:srgbClr val="000000"/>
                          </a:solidFill>
                          <a:effectLst/>
                          <a:latin typeface="Corbel" panose="020B0503020204020204" pitchFamily="34" charset="0"/>
                        </a:rPr>
                        <a:t>8%</a:t>
                      </a:r>
                      <a:endParaRPr lang="es-PE" sz="1200" b="0" i="0" u="none" strike="noStrike" dirty="0">
                        <a:solidFill>
                          <a:srgbClr val="000000"/>
                        </a:solidFill>
                        <a:effectLst/>
                        <a:latin typeface="Corbel" panose="020B0503020204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marL="0" algn="ctr" defTabSz="1219170" rtl="0" eaLnBrk="1" fontAlgn="ctr" latinLnBrk="0" hangingPunct="1"/>
                      <a:r>
                        <a:rPr lang="es-PE" sz="1200" b="1" i="0" u="none" strike="noStrike" kern="1200" dirty="0">
                          <a:solidFill>
                            <a:srgbClr val="FF0000"/>
                          </a:solidFill>
                          <a:effectLst/>
                          <a:latin typeface="Corbel" panose="020B0503020204020204" pitchFamily="34" charset="0"/>
                          <a:ea typeface="+mn-ea"/>
                          <a:cs typeface="+mn-cs"/>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3" name="Rectángulo 12">
            <a:extLst>
              <a:ext uri="{FF2B5EF4-FFF2-40B4-BE49-F238E27FC236}">
                <a16:creationId xmlns:a16="http://schemas.microsoft.com/office/drawing/2014/main" id="{876A8472-2376-4D30-866A-76CD89D3086E}"/>
              </a:ext>
            </a:extLst>
          </p:cNvPr>
          <p:cNvSpPr/>
          <p:nvPr/>
        </p:nvSpPr>
        <p:spPr>
          <a:xfrm>
            <a:off x="10639684" y="2341054"/>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Libertad Digital</a:t>
            </a:r>
          </a:p>
        </p:txBody>
      </p:sp>
      <p:pic>
        <p:nvPicPr>
          <p:cNvPr id="14" name="Imagen 1" descr="Comienza la cuenta atrás para votar una posible destitución de Pedro  Castillo - Libertad Dig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8564" y="1339751"/>
            <a:ext cx="1537434" cy="100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28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0"/>
          <p:cNvSpPr txBox="1">
            <a:spLocks/>
          </p:cNvSpPr>
          <p:nvPr/>
        </p:nvSpPr>
        <p:spPr>
          <a:xfrm>
            <a:off x="450321" y="409323"/>
            <a:ext cx="8651259" cy="760853"/>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defTabSz="914400">
              <a:spcBef>
                <a:spcPts val="0"/>
              </a:spcBef>
              <a:defRPr/>
            </a:pPr>
            <a:r>
              <a:rPr lang="es-ES" dirty="0">
                <a:solidFill>
                  <a:srgbClr val="000000"/>
                </a:solidFill>
                <a:latin typeface="Corbel" panose="020B0503020204020204" pitchFamily="34" charset="0"/>
              </a:rPr>
              <a:t>Aprobación de Pedro Castillo: comparación con abril 2022</a:t>
            </a:r>
          </a:p>
        </p:txBody>
      </p:sp>
      <p:graphicFrame>
        <p:nvGraphicFramePr>
          <p:cNvPr id="24" name="Tabla 23">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48844400"/>
              </p:ext>
            </p:extLst>
          </p:nvPr>
        </p:nvGraphicFramePr>
        <p:xfrm>
          <a:off x="485588" y="2655546"/>
          <a:ext cx="5140650" cy="2041584"/>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Macro</a:t>
                      </a:r>
                      <a:r>
                        <a:rPr lang="es-PE" sz="1600" baseline="0" dirty="0">
                          <a:latin typeface="Corbel" panose="020B0503020204020204" pitchFamily="34" charset="0"/>
                        </a:rPr>
                        <a:t>zona</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Abr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May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PE" sz="1600" dirty="0">
                          <a:latin typeface="Corbel" panose="020B0503020204020204" pitchFamily="34" charset="0"/>
                        </a:rPr>
                        <a:t>Dif</a:t>
                      </a:r>
                    </a:p>
                  </a:txBody>
                  <a:tcPr>
                    <a:solidFill>
                      <a:schemeClr val="accent2"/>
                    </a:solidFill>
                  </a:tcPr>
                </a:tc>
                <a:extLst>
                  <a:ext uri="{0D108BD9-81ED-4DB2-BD59-A6C34878D82A}">
                    <a16:rowId xmlns:a16="http://schemas.microsoft.com/office/drawing/2014/main" val="10000"/>
                  </a:ext>
                </a:extLst>
              </a:tr>
              <a:tr h="340264">
                <a:tc>
                  <a:txBody>
                    <a:bodyPr/>
                    <a:lstStyle/>
                    <a:p>
                      <a:r>
                        <a:rPr lang="es-ES" sz="1600" dirty="0">
                          <a:latin typeface="Corbel" panose="020B0503020204020204" pitchFamily="34" charset="0"/>
                        </a:rPr>
                        <a:t>Lima Metropolitana</a:t>
                      </a:r>
                      <a:endParaRPr lang="es-PE" sz="1600" dirty="0">
                        <a:latin typeface="Corbel" panose="020B0503020204020204" pitchFamily="34" charset="0"/>
                      </a:endParaRP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13%</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12%</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-1</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PE" sz="1600" dirty="0">
                          <a:latin typeface="Corbel" panose="020B0503020204020204" pitchFamily="34" charset="0"/>
                        </a:rPr>
                        <a:t>Norte</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28%</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18%</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-10</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1"/>
                  </a:ext>
                </a:extLst>
              </a:tr>
              <a:tr h="340264">
                <a:tc>
                  <a:txBody>
                    <a:bodyPr/>
                    <a:lstStyle/>
                    <a:p>
                      <a:r>
                        <a:rPr lang="es-PE" sz="1600" dirty="0">
                          <a:latin typeface="Corbel" panose="020B0503020204020204" pitchFamily="34" charset="0"/>
                        </a:rPr>
                        <a:t>Centro</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33%</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30%</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-3</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2"/>
                  </a:ext>
                </a:extLst>
              </a:tr>
              <a:tr h="340264">
                <a:tc>
                  <a:txBody>
                    <a:bodyPr/>
                    <a:lstStyle/>
                    <a:p>
                      <a:r>
                        <a:rPr lang="es-PE" sz="1600" dirty="0">
                          <a:latin typeface="Corbel" panose="020B0503020204020204" pitchFamily="34" charset="0"/>
                        </a:rPr>
                        <a:t>Sur</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39%</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30%</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-9</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3"/>
                  </a:ext>
                </a:extLst>
              </a:tr>
              <a:tr h="340264">
                <a:tc>
                  <a:txBody>
                    <a:bodyPr/>
                    <a:lstStyle/>
                    <a:p>
                      <a:r>
                        <a:rPr lang="es-PE" sz="1600" dirty="0">
                          <a:latin typeface="Corbel" panose="020B0503020204020204" pitchFamily="34" charset="0"/>
                        </a:rPr>
                        <a:t>Oriente</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26%</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30%</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+4</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4"/>
                  </a:ext>
                </a:extLst>
              </a:tr>
            </a:tbl>
          </a:graphicData>
        </a:graphic>
      </p:graphicFrame>
      <p:graphicFrame>
        <p:nvGraphicFramePr>
          <p:cNvPr id="37" name="Tabla 36">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3207383722"/>
              </p:ext>
            </p:extLst>
          </p:nvPr>
        </p:nvGraphicFramePr>
        <p:xfrm>
          <a:off x="485588" y="4933188"/>
          <a:ext cx="5140650" cy="1341120"/>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283173">
                <a:tc>
                  <a:txBody>
                    <a:bodyPr/>
                    <a:lstStyle/>
                    <a:p>
                      <a:r>
                        <a:rPr lang="es-PE" sz="1600" dirty="0">
                          <a:latin typeface="Corbel" panose="020B0503020204020204" pitchFamily="34" charset="0"/>
                        </a:rPr>
                        <a:t>Ámbito</a:t>
                      </a:r>
                    </a:p>
                  </a:txBody>
                  <a:tcPr>
                    <a:solidFill>
                      <a:schemeClr val="accent2"/>
                    </a:solidFill>
                  </a:tcPr>
                </a:tc>
                <a:tc>
                  <a:txBody>
                    <a:bodyPr/>
                    <a:lstStyle/>
                    <a:p>
                      <a:pPr algn="ctr"/>
                      <a:r>
                        <a:rPr lang="es-ES" sz="1600" dirty="0">
                          <a:latin typeface="Corbel" panose="020B0503020204020204" pitchFamily="34" charset="0"/>
                        </a:rPr>
                        <a:t>Abr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May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PE" sz="1600" dirty="0">
                          <a:latin typeface="Corbel" panose="020B0503020204020204" pitchFamily="34" charset="0"/>
                        </a:rPr>
                        <a:t>Dif</a:t>
                      </a:r>
                    </a:p>
                  </a:txBody>
                  <a:tcPr>
                    <a:solidFill>
                      <a:schemeClr val="accent2"/>
                    </a:solidFill>
                  </a:tcPr>
                </a:tc>
                <a:extLst>
                  <a:ext uri="{0D108BD9-81ED-4DB2-BD59-A6C34878D82A}">
                    <a16:rowId xmlns:a16="http://schemas.microsoft.com/office/drawing/2014/main" val="10000"/>
                  </a:ext>
                </a:extLst>
              </a:tr>
              <a:tr h="283173">
                <a:tc>
                  <a:txBody>
                    <a:bodyPr/>
                    <a:lstStyle/>
                    <a:p>
                      <a:r>
                        <a:rPr lang="es-ES" sz="1600" dirty="0">
                          <a:latin typeface="Corbel" panose="020B0503020204020204" pitchFamily="34" charset="0"/>
                        </a:rPr>
                        <a:t>Lima Metropolitana</a:t>
                      </a:r>
                      <a:endParaRPr lang="es-PE" sz="1600" dirty="0">
                        <a:latin typeface="Corbel" panose="020B0503020204020204" pitchFamily="34" charset="0"/>
                      </a:endParaRP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13%</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12%</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-1</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3190155267"/>
                  </a:ext>
                </a:extLst>
              </a:tr>
              <a:tr h="283173">
                <a:tc>
                  <a:txBody>
                    <a:bodyPr/>
                    <a:lstStyle/>
                    <a:p>
                      <a:r>
                        <a:rPr lang="es-PE" sz="1600" dirty="0">
                          <a:latin typeface="Corbel" panose="020B0503020204020204" pitchFamily="34" charset="0"/>
                        </a:rPr>
                        <a:t>Perú urbano</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28%</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21%</a:t>
                      </a:r>
                    </a:p>
                  </a:txBody>
                  <a:tcPr marL="9525" marR="9525" marT="9525" marB="0" anchor="ctr">
                    <a:solidFill>
                      <a:schemeClr val="bg1"/>
                    </a:solidFill>
                  </a:tcPr>
                </a:tc>
                <a:tc>
                  <a:txBody>
                    <a:bodyPr/>
                    <a:lstStyle/>
                    <a:p>
                      <a:pPr algn="ctr" rtl="0" fontAlgn="ctr"/>
                      <a:r>
                        <a:rPr lang="es-PE" sz="1400" b="1" i="0" u="none" strike="noStrike" dirty="0" smtClean="0">
                          <a:solidFill>
                            <a:srgbClr val="000000"/>
                          </a:solidFill>
                          <a:effectLst/>
                          <a:latin typeface="Corbel" panose="020B0503020204020204" pitchFamily="34" charset="0"/>
                        </a:rPr>
                        <a:t>-7</a:t>
                      </a:r>
                      <a:endParaRPr lang="es-PE" sz="1400" b="1"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1"/>
                  </a:ext>
                </a:extLst>
              </a:tr>
              <a:tr h="283173">
                <a:tc>
                  <a:txBody>
                    <a:bodyPr/>
                    <a:lstStyle/>
                    <a:p>
                      <a:r>
                        <a:rPr lang="es-PE" sz="1600" dirty="0">
                          <a:latin typeface="Corbel" panose="020B0503020204020204" pitchFamily="34" charset="0"/>
                        </a:rPr>
                        <a:t>Perú rural</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39%</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35%</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-4</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38" name="Tabla 37">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1343319741"/>
              </p:ext>
            </p:extLst>
          </p:nvPr>
        </p:nvGraphicFramePr>
        <p:xfrm>
          <a:off x="6379820" y="1563408"/>
          <a:ext cx="5140650" cy="1361056"/>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Nivel socioeconómico</a:t>
                      </a:r>
                    </a:p>
                  </a:txBody>
                  <a:tcPr>
                    <a:solidFill>
                      <a:schemeClr val="accent2"/>
                    </a:solidFill>
                  </a:tcPr>
                </a:tc>
                <a:tc>
                  <a:txBody>
                    <a:bodyPr/>
                    <a:lstStyle/>
                    <a:p>
                      <a:pPr algn="ctr"/>
                      <a:r>
                        <a:rPr lang="es-ES" sz="1600" dirty="0">
                          <a:latin typeface="Corbel" panose="020B0503020204020204" pitchFamily="34" charset="0"/>
                        </a:rPr>
                        <a:t>Abr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May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PE" sz="1600" dirty="0" err="1">
                          <a:latin typeface="Corbel" panose="020B0503020204020204" pitchFamily="34" charset="0"/>
                        </a:rPr>
                        <a:t>Dif</a:t>
                      </a:r>
                      <a:endParaRPr lang="es-PE" sz="1600" dirty="0">
                        <a:latin typeface="Corbel" panose="020B0503020204020204" pitchFamily="34" charset="0"/>
                      </a:endParaRPr>
                    </a:p>
                  </a:txBody>
                  <a:tcPr>
                    <a:solidFill>
                      <a:schemeClr val="accent2"/>
                    </a:solidFill>
                  </a:tcPr>
                </a:tc>
                <a:extLst>
                  <a:ext uri="{0D108BD9-81ED-4DB2-BD59-A6C34878D82A}">
                    <a16:rowId xmlns:a16="http://schemas.microsoft.com/office/drawing/2014/main" val="10000"/>
                  </a:ext>
                </a:extLst>
              </a:tr>
              <a:tr h="340264">
                <a:tc>
                  <a:txBody>
                    <a:bodyPr/>
                    <a:lstStyle/>
                    <a:p>
                      <a:r>
                        <a:rPr lang="es-MX" sz="1600" dirty="0">
                          <a:latin typeface="Corbel" panose="020B0503020204020204" pitchFamily="34" charset="0"/>
                        </a:rPr>
                        <a:t>NSE</a:t>
                      </a:r>
                      <a:r>
                        <a:rPr lang="es-MX" sz="1600" baseline="0" dirty="0">
                          <a:latin typeface="Corbel" panose="020B0503020204020204" pitchFamily="34" charset="0"/>
                        </a:rPr>
                        <a:t> A/B</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19%</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14%</a:t>
                      </a:r>
                    </a:p>
                  </a:txBody>
                  <a:tcPr marL="9525" marR="9525" marT="9525" marB="0" anchor="ctr">
                    <a:solidFill>
                      <a:schemeClr val="bg1"/>
                    </a:solidFill>
                  </a:tcPr>
                </a:tc>
                <a:tc>
                  <a:txBody>
                    <a:bodyPr/>
                    <a:lstStyle/>
                    <a:p>
                      <a:pPr algn="ctr" rtl="0" fontAlgn="ctr"/>
                      <a:r>
                        <a:rPr lang="es-PE" sz="1400" b="1" i="0" u="none" strike="noStrike" dirty="0" smtClean="0">
                          <a:solidFill>
                            <a:srgbClr val="000000"/>
                          </a:solidFill>
                          <a:effectLst/>
                          <a:latin typeface="Corbel" panose="020B0503020204020204" pitchFamily="34" charset="0"/>
                        </a:rPr>
                        <a:t>-5</a:t>
                      </a:r>
                      <a:endParaRPr lang="es-PE" sz="1400" b="1"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MX" sz="1600" dirty="0">
                          <a:latin typeface="Corbel" panose="020B0503020204020204" pitchFamily="34" charset="0"/>
                        </a:rPr>
                        <a:t>NSE C</a:t>
                      </a:r>
                      <a:endParaRPr lang="es-PE" sz="1600" dirty="0">
                        <a:latin typeface="Corbel" panose="020B0503020204020204" pitchFamily="34" charset="0"/>
                      </a:endParaRP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21%</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20%</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-1</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1"/>
                  </a:ext>
                </a:extLst>
              </a:tr>
              <a:tr h="340264">
                <a:tc>
                  <a:txBody>
                    <a:bodyPr/>
                    <a:lstStyle/>
                    <a:p>
                      <a:r>
                        <a:rPr lang="es-MX" sz="1600" dirty="0">
                          <a:latin typeface="Corbel" panose="020B0503020204020204" pitchFamily="34" charset="0"/>
                        </a:rPr>
                        <a:t>NSE D/E</a:t>
                      </a:r>
                      <a:endParaRPr lang="es-PE" sz="1600" dirty="0">
                        <a:latin typeface="Corbel" panose="020B0503020204020204" pitchFamily="34" charset="0"/>
                      </a:endParaRP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31%</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25%</a:t>
                      </a:r>
                    </a:p>
                  </a:txBody>
                  <a:tcPr marL="9525" marR="9525" marT="9525" marB="0" anchor="ctr">
                    <a:solidFill>
                      <a:schemeClr val="bg1"/>
                    </a:solidFill>
                  </a:tcPr>
                </a:tc>
                <a:tc>
                  <a:txBody>
                    <a:bodyPr/>
                    <a:lstStyle/>
                    <a:p>
                      <a:pPr algn="ctr" rtl="0" fontAlgn="ctr"/>
                      <a:r>
                        <a:rPr lang="es-PE" sz="1400" b="1" i="0" u="none" strike="noStrike" dirty="0" smtClean="0">
                          <a:solidFill>
                            <a:srgbClr val="000000"/>
                          </a:solidFill>
                          <a:effectLst/>
                          <a:latin typeface="Corbel" panose="020B0503020204020204" pitchFamily="34" charset="0"/>
                        </a:rPr>
                        <a:t>-6</a:t>
                      </a:r>
                      <a:endParaRPr lang="es-PE" sz="1400" b="1"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39" name="Tabla 38">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4200189489"/>
              </p:ext>
            </p:extLst>
          </p:nvPr>
        </p:nvGraphicFramePr>
        <p:xfrm>
          <a:off x="6403431" y="3274152"/>
          <a:ext cx="5140650" cy="1361056"/>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Edad</a:t>
                      </a:r>
                    </a:p>
                  </a:txBody>
                  <a:tcPr>
                    <a:solidFill>
                      <a:schemeClr val="accent2"/>
                    </a:solidFill>
                  </a:tcPr>
                </a:tc>
                <a:tc>
                  <a:txBody>
                    <a:bodyPr/>
                    <a:lstStyle/>
                    <a:p>
                      <a:pPr algn="ctr"/>
                      <a:r>
                        <a:rPr lang="es-ES" sz="1600" dirty="0">
                          <a:latin typeface="Corbel" panose="020B0503020204020204" pitchFamily="34" charset="0"/>
                        </a:rPr>
                        <a:t>Abr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May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PE" sz="1600" dirty="0">
                          <a:latin typeface="Corbel" panose="020B0503020204020204" pitchFamily="34" charset="0"/>
                        </a:rPr>
                        <a:t>Dif</a:t>
                      </a:r>
                    </a:p>
                  </a:txBody>
                  <a:tcPr>
                    <a:solidFill>
                      <a:schemeClr val="accent2"/>
                    </a:solidFill>
                  </a:tcPr>
                </a:tc>
                <a:extLst>
                  <a:ext uri="{0D108BD9-81ED-4DB2-BD59-A6C34878D82A}">
                    <a16:rowId xmlns:a16="http://schemas.microsoft.com/office/drawing/2014/main" val="10000"/>
                  </a:ext>
                </a:extLst>
              </a:tr>
              <a:tr h="340264">
                <a:tc>
                  <a:txBody>
                    <a:bodyPr/>
                    <a:lstStyle/>
                    <a:p>
                      <a:r>
                        <a:rPr lang="es-PE" sz="1600" dirty="0">
                          <a:latin typeface="Corbel" panose="020B0503020204020204" pitchFamily="34" charset="0"/>
                        </a:rPr>
                        <a:t>18-24</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18%</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15%</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-3</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PE" sz="1600" dirty="0">
                          <a:latin typeface="Corbel" panose="020B0503020204020204" pitchFamily="34" charset="0"/>
                        </a:rPr>
                        <a:t>25-39</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26%</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19%</a:t>
                      </a:r>
                    </a:p>
                  </a:txBody>
                  <a:tcPr marL="9525" marR="9525" marT="9525" marB="0" anchor="ctr">
                    <a:solidFill>
                      <a:schemeClr val="bg1"/>
                    </a:solidFill>
                  </a:tcPr>
                </a:tc>
                <a:tc>
                  <a:txBody>
                    <a:bodyPr/>
                    <a:lstStyle/>
                    <a:p>
                      <a:pPr algn="ctr" rtl="0" fontAlgn="ctr"/>
                      <a:r>
                        <a:rPr lang="es-PE" sz="1400" b="1" i="0" u="none" strike="noStrike" dirty="0" smtClean="0">
                          <a:solidFill>
                            <a:srgbClr val="000000"/>
                          </a:solidFill>
                          <a:effectLst/>
                          <a:latin typeface="Corbel" panose="020B0503020204020204" pitchFamily="34" charset="0"/>
                        </a:rPr>
                        <a:t>-7</a:t>
                      </a:r>
                      <a:endParaRPr lang="es-PE" sz="1400" b="1"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1"/>
                  </a:ext>
                </a:extLst>
              </a:tr>
              <a:tr h="340264">
                <a:tc>
                  <a:txBody>
                    <a:bodyPr/>
                    <a:lstStyle/>
                    <a:p>
                      <a:r>
                        <a:rPr lang="es-PE" sz="1600" dirty="0">
                          <a:latin typeface="Corbel" panose="020B0503020204020204" pitchFamily="34" charset="0"/>
                        </a:rPr>
                        <a:t>40 a más</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27%</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24%</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-3</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40" name="Tabla 39">
            <a:extLst>
              <a:ext uri="{FF2B5EF4-FFF2-40B4-BE49-F238E27FC236}">
                <a16:creationId xmlns:a16="http://schemas.microsoft.com/office/drawing/2014/main" id="{D6545913-162A-46A5-AFD9-5A8A8D5C0594}"/>
              </a:ext>
            </a:extLst>
          </p:cNvPr>
          <p:cNvGraphicFramePr>
            <a:graphicFrameLocks noGrp="1"/>
          </p:cNvGraphicFramePr>
          <p:nvPr>
            <p:extLst>
              <p:ext uri="{D42A27DB-BD31-4B8C-83A1-F6EECF244321}">
                <p14:modId xmlns:p14="http://schemas.microsoft.com/office/powerpoint/2010/main" val="3260035070"/>
              </p:ext>
            </p:extLst>
          </p:nvPr>
        </p:nvGraphicFramePr>
        <p:xfrm>
          <a:off x="6392203" y="4984896"/>
          <a:ext cx="5140650" cy="1020792"/>
        </p:xfrm>
        <a:graphic>
          <a:graphicData uri="http://schemas.openxmlformats.org/drawingml/2006/table">
            <a:tbl>
              <a:tblPr firstRow="1" bandRow="1">
                <a:tableStyleId>{5C22544A-7EE6-4342-B048-85BDC9FD1C3A}</a:tableStyleId>
              </a:tblPr>
              <a:tblGrid>
                <a:gridCol w="2334885">
                  <a:extLst>
                    <a:ext uri="{9D8B030D-6E8A-4147-A177-3AD203B41FA5}">
                      <a16:colId xmlns:a16="http://schemas.microsoft.com/office/drawing/2014/main" val="20000"/>
                    </a:ext>
                  </a:extLst>
                </a:gridCol>
                <a:gridCol w="991673">
                  <a:extLst>
                    <a:ext uri="{9D8B030D-6E8A-4147-A177-3AD203B41FA5}">
                      <a16:colId xmlns:a16="http://schemas.microsoft.com/office/drawing/2014/main" val="20001"/>
                    </a:ext>
                  </a:extLst>
                </a:gridCol>
                <a:gridCol w="1067118">
                  <a:extLst>
                    <a:ext uri="{9D8B030D-6E8A-4147-A177-3AD203B41FA5}">
                      <a16:colId xmlns:a16="http://schemas.microsoft.com/office/drawing/2014/main" val="20003"/>
                    </a:ext>
                  </a:extLst>
                </a:gridCol>
                <a:gridCol w="746974">
                  <a:extLst>
                    <a:ext uri="{9D8B030D-6E8A-4147-A177-3AD203B41FA5}">
                      <a16:colId xmlns:a16="http://schemas.microsoft.com/office/drawing/2014/main" val="20004"/>
                    </a:ext>
                  </a:extLst>
                </a:gridCol>
              </a:tblGrid>
              <a:tr h="340264">
                <a:tc>
                  <a:txBody>
                    <a:bodyPr/>
                    <a:lstStyle/>
                    <a:p>
                      <a:r>
                        <a:rPr lang="es-PE" sz="1600" dirty="0">
                          <a:latin typeface="Corbel" panose="020B0503020204020204" pitchFamily="34" charset="0"/>
                        </a:rPr>
                        <a:t>Sexo </a:t>
                      </a:r>
                    </a:p>
                  </a:txBody>
                  <a:tcPr>
                    <a:solidFill>
                      <a:schemeClr val="accent2"/>
                    </a:solidFill>
                  </a:tcPr>
                </a:tc>
                <a:tc>
                  <a:txBody>
                    <a:bodyPr/>
                    <a:lstStyle/>
                    <a:p>
                      <a:pPr algn="ctr"/>
                      <a:r>
                        <a:rPr lang="es-ES" sz="1600" dirty="0">
                          <a:latin typeface="Corbel" panose="020B0503020204020204" pitchFamily="34" charset="0"/>
                        </a:rPr>
                        <a:t>Abr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ES" sz="1600" dirty="0">
                          <a:latin typeface="Corbel" panose="020B0503020204020204" pitchFamily="34" charset="0"/>
                        </a:rPr>
                        <a:t>May 22</a:t>
                      </a:r>
                      <a:r>
                        <a:rPr lang="es-ES" sz="1600" baseline="0" dirty="0">
                          <a:latin typeface="Corbel" panose="020B0503020204020204" pitchFamily="34" charset="0"/>
                        </a:rPr>
                        <a:t> </a:t>
                      </a:r>
                      <a:endParaRPr lang="es-PE" sz="1600" dirty="0">
                        <a:latin typeface="Corbel" panose="020B0503020204020204" pitchFamily="34" charset="0"/>
                      </a:endParaRPr>
                    </a:p>
                  </a:txBody>
                  <a:tcPr>
                    <a:solidFill>
                      <a:schemeClr val="accent2"/>
                    </a:solidFill>
                  </a:tcPr>
                </a:tc>
                <a:tc>
                  <a:txBody>
                    <a:bodyPr/>
                    <a:lstStyle/>
                    <a:p>
                      <a:pPr algn="ctr"/>
                      <a:r>
                        <a:rPr lang="es-PE" sz="1600" dirty="0">
                          <a:latin typeface="Corbel" panose="020B0503020204020204" pitchFamily="34" charset="0"/>
                        </a:rPr>
                        <a:t>Dif</a:t>
                      </a:r>
                    </a:p>
                  </a:txBody>
                  <a:tcPr>
                    <a:solidFill>
                      <a:schemeClr val="accent2"/>
                    </a:solidFill>
                  </a:tcPr>
                </a:tc>
                <a:extLst>
                  <a:ext uri="{0D108BD9-81ED-4DB2-BD59-A6C34878D82A}">
                    <a16:rowId xmlns:a16="http://schemas.microsoft.com/office/drawing/2014/main" val="10000"/>
                  </a:ext>
                </a:extLst>
              </a:tr>
              <a:tr h="340264">
                <a:tc>
                  <a:txBody>
                    <a:bodyPr/>
                    <a:lstStyle/>
                    <a:p>
                      <a:r>
                        <a:rPr lang="es-PE" sz="1600" dirty="0">
                          <a:latin typeface="Corbel" panose="020B0503020204020204" pitchFamily="34" charset="0"/>
                        </a:rPr>
                        <a:t>Hombre</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30%</a:t>
                      </a:r>
                    </a:p>
                  </a:txBody>
                  <a:tcPr marL="9525" marR="9525" marT="9525" marB="0" anchor="ctr">
                    <a:solidFill>
                      <a:schemeClr val="bg1"/>
                    </a:solidFill>
                  </a:tcPr>
                </a:tc>
                <a:tc>
                  <a:txBody>
                    <a:bodyPr/>
                    <a:lstStyle/>
                    <a:p>
                      <a:pPr algn="ctr" fontAlgn="ctr"/>
                      <a:r>
                        <a:rPr lang="es-PE" sz="1400" b="0" i="0" u="none" strike="noStrike">
                          <a:solidFill>
                            <a:srgbClr val="000000"/>
                          </a:solidFill>
                          <a:effectLst/>
                          <a:latin typeface="Corbel" panose="020B0503020204020204" pitchFamily="34" charset="0"/>
                        </a:rPr>
                        <a:t>25%</a:t>
                      </a:r>
                    </a:p>
                  </a:txBody>
                  <a:tcPr marL="9525" marR="9525" marT="9525" marB="0" anchor="ctr">
                    <a:solidFill>
                      <a:schemeClr val="bg1"/>
                    </a:solidFill>
                  </a:tcPr>
                </a:tc>
                <a:tc>
                  <a:txBody>
                    <a:bodyPr/>
                    <a:lstStyle/>
                    <a:p>
                      <a:pPr algn="ctr" rtl="0" fontAlgn="ctr"/>
                      <a:r>
                        <a:rPr lang="es-PE" sz="1400" b="1" i="0" u="none" strike="noStrike" dirty="0" smtClean="0">
                          <a:solidFill>
                            <a:srgbClr val="000000"/>
                          </a:solidFill>
                          <a:effectLst/>
                          <a:latin typeface="Corbel" panose="020B0503020204020204" pitchFamily="34" charset="0"/>
                        </a:rPr>
                        <a:t>-5</a:t>
                      </a:r>
                      <a:endParaRPr lang="es-PE" sz="1400" b="1"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3190155267"/>
                  </a:ext>
                </a:extLst>
              </a:tr>
              <a:tr h="340264">
                <a:tc>
                  <a:txBody>
                    <a:bodyPr/>
                    <a:lstStyle/>
                    <a:p>
                      <a:r>
                        <a:rPr lang="es-PE" sz="1600" dirty="0">
                          <a:latin typeface="Corbel" panose="020B0503020204020204" pitchFamily="34" charset="0"/>
                        </a:rPr>
                        <a:t>Mujer</a:t>
                      </a:r>
                    </a:p>
                  </a:txBody>
                  <a:tcP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20%</a:t>
                      </a:r>
                    </a:p>
                  </a:txBody>
                  <a:tcPr marL="9525" marR="9525" marT="9525" marB="0" anchor="ctr">
                    <a:solidFill>
                      <a:schemeClr val="bg1"/>
                    </a:solidFill>
                  </a:tcPr>
                </a:tc>
                <a:tc>
                  <a:txBody>
                    <a:bodyPr/>
                    <a:lstStyle/>
                    <a:p>
                      <a:pPr algn="ctr" fontAlgn="ctr"/>
                      <a:r>
                        <a:rPr lang="es-PE" sz="1400" b="0" i="0" u="none" strike="noStrike" dirty="0">
                          <a:solidFill>
                            <a:srgbClr val="000000"/>
                          </a:solidFill>
                          <a:effectLst/>
                          <a:latin typeface="Corbel" panose="020B0503020204020204" pitchFamily="34" charset="0"/>
                        </a:rPr>
                        <a:t>17%</a:t>
                      </a:r>
                    </a:p>
                  </a:txBody>
                  <a:tcPr marL="9525" marR="9525" marT="9525" marB="0" anchor="ctr">
                    <a:solidFill>
                      <a:schemeClr val="bg1"/>
                    </a:solidFill>
                  </a:tcPr>
                </a:tc>
                <a:tc>
                  <a:txBody>
                    <a:bodyPr/>
                    <a:lstStyle/>
                    <a:p>
                      <a:pPr algn="ctr" rtl="0" fontAlgn="ctr"/>
                      <a:r>
                        <a:rPr lang="es-PE" sz="1400" b="0" i="0" u="none" strike="noStrike" dirty="0" smtClean="0">
                          <a:solidFill>
                            <a:srgbClr val="000000"/>
                          </a:solidFill>
                          <a:effectLst/>
                          <a:latin typeface="Corbel" panose="020B0503020204020204" pitchFamily="34" charset="0"/>
                        </a:rPr>
                        <a:t>-3</a:t>
                      </a:r>
                      <a:endParaRPr lang="es-PE" sz="1400" b="0" i="0" u="none" strike="noStrike" dirty="0">
                        <a:solidFill>
                          <a:srgbClr val="000000"/>
                        </a:solidFill>
                        <a:effectLst/>
                        <a:latin typeface="Corbel" panose="020B0503020204020204" pitchFamily="34" charset="0"/>
                      </a:endParaRPr>
                    </a:p>
                  </a:txBody>
                  <a:tcPr marL="9525" marR="9525" marT="9525" marB="0" anchor="ctr">
                    <a:solidFill>
                      <a:schemeClr val="bg1"/>
                    </a:solidFill>
                  </a:tcPr>
                </a:tc>
                <a:extLst>
                  <a:ext uri="{0D108BD9-81ED-4DB2-BD59-A6C34878D82A}">
                    <a16:rowId xmlns:a16="http://schemas.microsoft.com/office/drawing/2014/main" val="10002"/>
                  </a:ext>
                </a:extLst>
              </a:tr>
            </a:tbl>
          </a:graphicData>
        </a:graphic>
      </p:graphicFrame>
      <p:sp>
        <p:nvSpPr>
          <p:cNvPr id="17" name="Rectángulo 16"/>
          <p:cNvSpPr/>
          <p:nvPr/>
        </p:nvSpPr>
        <p:spPr bwMode="gray">
          <a:xfrm>
            <a:off x="3799408" y="2659683"/>
            <a:ext cx="1061272" cy="3740682"/>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s-PE" sz="1600" dirty="0" err="1">
              <a:solidFill>
                <a:schemeClr val="tx1"/>
              </a:solidFill>
              <a:latin typeface="Arial" pitchFamily="34" charset="0"/>
              <a:cs typeface="Arial" pitchFamily="34" charset="0"/>
            </a:endParaRPr>
          </a:p>
        </p:txBody>
      </p:sp>
      <p:sp>
        <p:nvSpPr>
          <p:cNvPr id="19" name="Rectángulo 18"/>
          <p:cNvSpPr/>
          <p:nvPr/>
        </p:nvSpPr>
        <p:spPr bwMode="gray">
          <a:xfrm>
            <a:off x="9716714" y="1563408"/>
            <a:ext cx="1061272" cy="4442280"/>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pPr>
            <a:endParaRPr lang="es-PE" sz="1600" dirty="0" err="1">
              <a:solidFill>
                <a:schemeClr val="tx1"/>
              </a:solidFill>
              <a:latin typeface="Arial" pitchFamily="34" charset="0"/>
              <a:cs typeface="Arial" pitchFamily="34" charset="0"/>
            </a:endParaRPr>
          </a:p>
        </p:txBody>
      </p:sp>
      <p:sp>
        <p:nvSpPr>
          <p:cNvPr id="15" name="CuadroTexto 14">
            <a:extLst>
              <a:ext uri="{FF2B5EF4-FFF2-40B4-BE49-F238E27FC236}">
                <a16:creationId xmlns:a16="http://schemas.microsoft.com/office/drawing/2014/main" id="{AD0BC25F-29E9-4167-96BA-21972A8F661A}"/>
              </a:ext>
            </a:extLst>
          </p:cNvPr>
          <p:cNvSpPr txBox="1"/>
          <p:nvPr/>
        </p:nvSpPr>
        <p:spPr bwMode="gray">
          <a:xfrm>
            <a:off x="573554" y="1787970"/>
            <a:ext cx="3158172" cy="353943"/>
          </a:xfrm>
          <a:prstGeom prst="rect">
            <a:avLst/>
          </a:prstGeom>
          <a:noFill/>
        </p:spPr>
        <p:txBody>
          <a:bodyPr wrap="square" lIns="0" tIns="0" rIns="0" bIns="0" rtlCol="0">
            <a:spAutoFit/>
          </a:bodyPr>
          <a:lstStyle/>
          <a:p>
            <a:pPr>
              <a:spcBef>
                <a:spcPts val="300"/>
              </a:spcBef>
            </a:pPr>
            <a:r>
              <a:rPr lang="es-PE" sz="2300" b="1" dirty="0">
                <a:latin typeface="Corbel" panose="020B0503020204020204" pitchFamily="34" charset="0"/>
                <a:cs typeface="Arial" pitchFamily="34" charset="0"/>
              </a:rPr>
              <a:t>Aprobación total (%)</a:t>
            </a:r>
          </a:p>
        </p:txBody>
      </p:sp>
      <p:sp>
        <p:nvSpPr>
          <p:cNvPr id="16" name="Rectángulo 15"/>
          <p:cNvSpPr/>
          <p:nvPr/>
        </p:nvSpPr>
        <p:spPr>
          <a:xfrm>
            <a:off x="450321" y="1067680"/>
            <a:ext cx="8054510" cy="338554"/>
          </a:xfrm>
          <a:prstGeom prst="rect">
            <a:avLst/>
          </a:prstGeom>
        </p:spPr>
        <p:txBody>
          <a:bodyPr wrap="square">
            <a:spAutoFit/>
          </a:bodyPr>
          <a:lstStyle/>
          <a:p>
            <a:pPr>
              <a:defRPr/>
            </a:pPr>
            <a:r>
              <a:rPr lang="es-ES" sz="1600" dirty="0">
                <a:solidFill>
                  <a:srgbClr val="000000"/>
                </a:solidFill>
                <a:latin typeface="Corbel" panose="020B0503020204020204" pitchFamily="34" charset="0"/>
              </a:rPr>
              <a:t>¿Usted aprueba o desaprueba la forma como Pedro Castillo está conduciendo su gobierno? </a:t>
            </a:r>
            <a:endParaRPr lang="es-PE" sz="1400" i="1" dirty="0">
              <a:solidFill>
                <a:srgbClr val="000000"/>
              </a:solidFill>
              <a:latin typeface="Corbel" panose="020B0503020204020204" pitchFamily="34" charset="0"/>
            </a:endParaRPr>
          </a:p>
        </p:txBody>
      </p:sp>
      <p:sp>
        <p:nvSpPr>
          <p:cNvPr id="18" name="Rectángulo 17">
            <a:extLst>
              <a:ext uri="{FF2B5EF4-FFF2-40B4-BE49-F238E27FC236}">
                <a16:creationId xmlns:a16="http://schemas.microsoft.com/office/drawing/2014/main" id="{876A8472-2376-4D30-866A-76CD89D3086E}"/>
              </a:ext>
            </a:extLst>
          </p:cNvPr>
          <p:cNvSpPr/>
          <p:nvPr/>
        </p:nvSpPr>
        <p:spPr>
          <a:xfrm>
            <a:off x="4742679" y="2407537"/>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Libertad Digital</a:t>
            </a:r>
          </a:p>
        </p:txBody>
      </p:sp>
      <p:pic>
        <p:nvPicPr>
          <p:cNvPr id="22" name="Imagen 1" descr="Comienza la cuenta atrás para votar una posible destitución de Pedro  Castillo - Libertad Digit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1559" y="1406234"/>
            <a:ext cx="1537434" cy="100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88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solidFill>
            <a:schemeClr val="accent2">
              <a:lumMod val="75000"/>
            </a:schemeClr>
          </a:solidFill>
        </p:spPr>
        <p:txBody>
          <a:bodyPr/>
          <a:lstStyle/>
          <a:p>
            <a:pPr>
              <a:spcAft>
                <a:spcPts val="400"/>
              </a:spcAft>
            </a:pPr>
            <a:r>
              <a:rPr lang="es-ES" sz="4400" dirty="0">
                <a:latin typeface="Corbel" panose="020B0503020204020204" pitchFamily="34" charset="0"/>
              </a:rPr>
              <a:t>Aprobación del Primer Ministro</a:t>
            </a:r>
            <a:endParaRPr lang="es-PE" sz="4400" dirty="0">
              <a:latin typeface="Corbel" panose="020B0503020204020204" pitchFamily="34" charset="0"/>
            </a:endParaRPr>
          </a:p>
        </p:txBody>
      </p:sp>
      <p:sp>
        <p:nvSpPr>
          <p:cNvPr id="3" name="Rectángulo 2"/>
          <p:cNvSpPr/>
          <p:nvPr/>
        </p:nvSpPr>
        <p:spPr bwMode="gray">
          <a:xfrm>
            <a:off x="6568745" y="6366066"/>
            <a:ext cx="5366327" cy="401782"/>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45131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353250" y="377222"/>
            <a:ext cx="8622475"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endParaRPr lang="es-PE" dirty="0">
              <a:latin typeface="Corbel" panose="020B0503020204020204" pitchFamily="34" charset="0"/>
            </a:endParaRPr>
          </a:p>
        </p:txBody>
      </p:sp>
      <p:graphicFrame>
        <p:nvGraphicFramePr>
          <p:cNvPr id="7" name="11 Gráfico">
            <a:extLst>
              <a:ext uri="{FF2B5EF4-FFF2-40B4-BE49-F238E27FC236}">
                <a16:creationId xmlns:a16="http://schemas.microsoft.com/office/drawing/2014/main" id="{EBDE5A00-957D-4377-80E2-FF7E5D19D35D}"/>
              </a:ext>
            </a:extLst>
          </p:cNvPr>
          <p:cNvGraphicFramePr/>
          <p:nvPr>
            <p:extLst/>
          </p:nvPr>
        </p:nvGraphicFramePr>
        <p:xfrm>
          <a:off x="2050897" y="2655957"/>
          <a:ext cx="7874033" cy="3313683"/>
        </p:xfrm>
        <a:graphic>
          <a:graphicData uri="http://schemas.openxmlformats.org/drawingml/2006/chart">
            <c:chart xmlns:c="http://schemas.openxmlformats.org/drawingml/2006/chart" xmlns:r="http://schemas.openxmlformats.org/officeDocument/2006/relationships" r:id="rId3"/>
          </a:graphicData>
        </a:graphic>
      </p:graphicFrame>
      <p:sp>
        <p:nvSpPr>
          <p:cNvPr id="9" name="Título 10">
            <a:extLst>
              <a:ext uri="{FF2B5EF4-FFF2-40B4-BE49-F238E27FC236}">
                <a16:creationId xmlns:a16="http://schemas.microsoft.com/office/drawing/2014/main" id="{DBB8F6F9-E1E7-4D6A-8418-7322B4450134}"/>
              </a:ext>
            </a:extLst>
          </p:cNvPr>
          <p:cNvSpPr txBox="1">
            <a:spLocks/>
          </p:cNvSpPr>
          <p:nvPr/>
        </p:nvSpPr>
        <p:spPr>
          <a:xfrm>
            <a:off x="254704" y="278218"/>
            <a:ext cx="8819566" cy="1200675"/>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sz="2300" dirty="0">
                <a:latin typeface="Corbel" panose="020B0503020204020204" pitchFamily="34" charset="0"/>
              </a:rPr>
              <a:t>Aprobación de Aníbal Torres como Presidente del Consejo de Ministros:</a:t>
            </a:r>
          </a:p>
          <a:p>
            <a:pPr algn="just"/>
            <a:r>
              <a:rPr lang="es-PE" sz="2300" dirty="0">
                <a:latin typeface="Corbel" panose="020B0503020204020204" pitchFamily="34" charset="0"/>
              </a:rPr>
              <a:t>21% respalda su gestión, </a:t>
            </a:r>
            <a:r>
              <a:rPr lang="es-PE" sz="2300" dirty="0" smtClean="0">
                <a:latin typeface="Corbel" panose="020B0503020204020204" pitchFamily="34" charset="0"/>
              </a:rPr>
              <a:t>tres puntos menos en </a:t>
            </a:r>
            <a:r>
              <a:rPr lang="es-PE" sz="2300" dirty="0">
                <a:latin typeface="Corbel" panose="020B0503020204020204" pitchFamily="34" charset="0"/>
              </a:rPr>
              <a:t>comparación </a:t>
            </a:r>
            <a:r>
              <a:rPr lang="es-PE" sz="2300" dirty="0" smtClean="0">
                <a:latin typeface="Corbel" panose="020B0503020204020204" pitchFamily="34" charset="0"/>
              </a:rPr>
              <a:t>con el </a:t>
            </a:r>
            <a:r>
              <a:rPr lang="es-PE" sz="2300" dirty="0">
                <a:latin typeface="Corbel" panose="020B0503020204020204" pitchFamily="34" charset="0"/>
              </a:rPr>
              <a:t>mes </a:t>
            </a:r>
            <a:r>
              <a:rPr lang="es-PE" sz="2300" dirty="0" smtClean="0">
                <a:latin typeface="Corbel" panose="020B0503020204020204" pitchFamily="34" charset="0"/>
              </a:rPr>
              <a:t>de abril, en tanto un </a:t>
            </a:r>
            <a:r>
              <a:rPr lang="es-PE" sz="2300" dirty="0">
                <a:latin typeface="Corbel" panose="020B0503020204020204" pitchFamily="34" charset="0"/>
              </a:rPr>
              <a:t>70</a:t>
            </a:r>
            <a:r>
              <a:rPr lang="es-PE" sz="2300" dirty="0" smtClean="0">
                <a:latin typeface="Corbel" panose="020B0503020204020204" pitchFamily="34" charset="0"/>
              </a:rPr>
              <a:t>% lo desaprueba.</a:t>
            </a:r>
            <a:endParaRPr lang="es-PE" sz="2300" dirty="0">
              <a:latin typeface="Corbel" panose="020B0503020204020204" pitchFamily="34" charset="0"/>
            </a:endParaRPr>
          </a:p>
        </p:txBody>
      </p:sp>
      <p:sp>
        <p:nvSpPr>
          <p:cNvPr id="10" name="Rectángulo 5">
            <a:extLst>
              <a:ext uri="{FF2B5EF4-FFF2-40B4-BE49-F238E27FC236}">
                <a16:creationId xmlns:a16="http://schemas.microsoft.com/office/drawing/2014/main" id="{F07C94FD-FCC8-46CE-9538-EC8091ED71C0}"/>
              </a:ext>
            </a:extLst>
          </p:cNvPr>
          <p:cNvSpPr/>
          <p:nvPr/>
        </p:nvSpPr>
        <p:spPr>
          <a:xfrm>
            <a:off x="297138" y="1801645"/>
            <a:ext cx="11381550" cy="338554"/>
          </a:xfrm>
          <a:prstGeom prst="rect">
            <a:avLst/>
          </a:prstGeom>
        </p:spPr>
        <p:txBody>
          <a:bodyPr wrap="square">
            <a:spAutoFit/>
          </a:bodyPr>
          <a:lstStyle/>
          <a:p>
            <a:r>
              <a:rPr lang="es-ES" sz="1600" dirty="0">
                <a:latin typeface="Corbel" panose="020B0503020204020204" pitchFamily="34" charset="0"/>
              </a:rPr>
              <a:t>¿Usted aprueba o desaprueba el desempeño del presidente del Consejo de Ministros, Aníbal Torres? (Pregunta asistida)</a:t>
            </a:r>
            <a:endParaRPr lang="es-PE" sz="1600" b="1" dirty="0">
              <a:latin typeface="Corbel" panose="020B0503020204020204" pitchFamily="34" charset="0"/>
            </a:endParaRPr>
          </a:p>
        </p:txBody>
      </p:sp>
      <p:sp>
        <p:nvSpPr>
          <p:cNvPr id="11" name="Rectángulo 11">
            <a:extLst>
              <a:ext uri="{FF2B5EF4-FFF2-40B4-BE49-F238E27FC236}">
                <a16:creationId xmlns:a16="http://schemas.microsoft.com/office/drawing/2014/main" id="{4A05FFCB-42A9-47DE-8607-6601D25CAFC1}"/>
              </a:ext>
            </a:extLst>
          </p:cNvPr>
          <p:cNvSpPr/>
          <p:nvPr/>
        </p:nvSpPr>
        <p:spPr>
          <a:xfrm>
            <a:off x="458182" y="6292392"/>
            <a:ext cx="4718118" cy="430887"/>
          </a:xfrm>
          <a:prstGeom prst="rect">
            <a:avLst/>
          </a:prstGeom>
          <a:solidFill>
            <a:schemeClr val="bg1"/>
          </a:solidFill>
        </p:spPr>
        <p:txBody>
          <a:bodyPr wrap="square">
            <a:spAutoFit/>
          </a:bodyPr>
          <a:lstStyle/>
          <a:p>
            <a:r>
              <a:rPr lang="es-MX" sz="1100" dirty="0">
                <a:solidFill>
                  <a:schemeClr val="bg1">
                    <a:lumMod val="50000"/>
                  </a:schemeClr>
                </a:solidFill>
                <a:latin typeface="Corbel" panose="020B0503020204020204" pitchFamily="34" charset="0"/>
              </a:rPr>
              <a:t>*En febrero se preguntó: ¿Está de acuerdo o en desacuerdo con la designación de Aníbal Torres como Presidente del Consejo de Ministros? </a:t>
            </a:r>
            <a:endParaRPr lang="es-PE" sz="1100" dirty="0">
              <a:solidFill>
                <a:schemeClr val="bg1">
                  <a:lumMod val="50000"/>
                </a:schemeClr>
              </a:solidFill>
              <a:latin typeface="Corbel" panose="020B0503020204020204" pitchFamily="34" charset="0"/>
            </a:endParaRPr>
          </a:p>
        </p:txBody>
      </p:sp>
      <p:sp>
        <p:nvSpPr>
          <p:cNvPr id="13" name="Rectángulo 8">
            <a:extLst>
              <a:ext uri="{FF2B5EF4-FFF2-40B4-BE49-F238E27FC236}">
                <a16:creationId xmlns:a16="http://schemas.microsoft.com/office/drawing/2014/main" id="{14E01A9F-425A-40BF-BDB8-AF1002778256}"/>
              </a:ext>
            </a:extLst>
          </p:cNvPr>
          <p:cNvSpPr/>
          <p:nvPr/>
        </p:nvSpPr>
        <p:spPr>
          <a:xfrm>
            <a:off x="10529275" y="3446824"/>
            <a:ext cx="1167307" cy="215444"/>
          </a:xfrm>
          <a:prstGeom prst="rect">
            <a:avLst/>
          </a:prstGeom>
        </p:spPr>
        <p:txBody>
          <a:bodyPr wrap="square">
            <a:spAutoFit/>
          </a:bodyPr>
          <a:lstStyle/>
          <a:p>
            <a:r>
              <a:rPr lang="es-PE" sz="800" dirty="0">
                <a:solidFill>
                  <a:schemeClr val="bg1">
                    <a:lumMod val="50000"/>
                  </a:schemeClr>
                </a:solidFill>
                <a:latin typeface="Corbel" panose="020B0503020204020204" pitchFamily="34" charset="0"/>
              </a:rPr>
              <a:t>Foto: La ´República</a:t>
            </a:r>
          </a:p>
        </p:txBody>
      </p:sp>
      <p:pic>
        <p:nvPicPr>
          <p:cNvPr id="14" name="Picture 2" descr="Aníbal Torres: ¿quién es el nuevo ministro de Justicia y Derechos Humanos?  | Política | La República">
            <a:extLst>
              <a:ext uri="{FF2B5EF4-FFF2-40B4-BE49-F238E27FC236}">
                <a16:creationId xmlns:a16="http://schemas.microsoft.com/office/drawing/2014/main" id="{E4D37E7B-F0DD-4D47-ADC2-2DBD89C96E7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253" r="9657"/>
          <a:stretch/>
        </p:blipFill>
        <p:spPr bwMode="auto">
          <a:xfrm>
            <a:off x="10208325" y="2317443"/>
            <a:ext cx="1233950" cy="116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3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0"/>
          <p:cNvSpPr txBox="1">
            <a:spLocks/>
          </p:cNvSpPr>
          <p:nvPr/>
        </p:nvSpPr>
        <p:spPr>
          <a:xfrm>
            <a:off x="551488" y="368835"/>
            <a:ext cx="8053705" cy="1495824"/>
          </a:xfrm>
          <a:prstGeom prst="rect">
            <a:avLst/>
          </a:prstGeom>
        </p:spPr>
        <p:txBody>
          <a:bodyPr/>
          <a:lstStyle>
            <a:lvl1pPr algn="l" defTabSz="1219170" rtl="0" eaLnBrk="1" latinLnBrk="0" hangingPunct="1">
              <a:spcBef>
                <a:spcPct val="0"/>
              </a:spcBef>
              <a:buNone/>
              <a:defRPr sz="2400" kern="1200">
                <a:solidFill>
                  <a:schemeClr val="tx1"/>
                </a:solidFill>
                <a:latin typeface="Arial" pitchFamily="34" charset="0"/>
                <a:ea typeface="+mj-ea"/>
                <a:cs typeface="+mj-cs"/>
              </a:defRPr>
            </a:lvl1pPr>
          </a:lstStyle>
          <a:p>
            <a:pPr algn="just"/>
            <a:r>
              <a:rPr lang="es-PE" dirty="0">
                <a:latin typeface="Corbel" panose="020B0503020204020204" pitchFamily="34" charset="0"/>
              </a:rPr>
              <a:t>Aprobación de Aníbal Torres - Por segmentos </a:t>
            </a:r>
          </a:p>
        </p:txBody>
      </p:sp>
      <p:grpSp>
        <p:nvGrpSpPr>
          <p:cNvPr id="7" name="Grupo 6">
            <a:extLst>
              <a:ext uri="{FF2B5EF4-FFF2-40B4-BE49-F238E27FC236}">
                <a16:creationId xmlns:a16="http://schemas.microsoft.com/office/drawing/2014/main" id="{7F47BC86-CCC9-4023-A76F-265983835CEA}"/>
              </a:ext>
            </a:extLst>
          </p:cNvPr>
          <p:cNvGrpSpPr/>
          <p:nvPr/>
        </p:nvGrpSpPr>
        <p:grpSpPr>
          <a:xfrm>
            <a:off x="9625235" y="6308276"/>
            <a:ext cx="1727578" cy="261610"/>
            <a:chOff x="9985605" y="6267648"/>
            <a:chExt cx="1727578" cy="261610"/>
          </a:xfrm>
        </p:grpSpPr>
        <p:sp>
          <p:nvSpPr>
            <p:cNvPr id="8" name="Rectángulo 7"/>
            <p:cNvSpPr/>
            <p:nvPr/>
          </p:nvSpPr>
          <p:spPr bwMode="gray">
            <a:xfrm>
              <a:off x="9985605" y="6346937"/>
              <a:ext cx="231820" cy="103031"/>
            </a:xfrm>
            <a:prstGeom prst="rect">
              <a:avLst/>
            </a:prstGeom>
            <a:solidFill>
              <a:srgbClr val="DC291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ts val="300"/>
                </a:spcBef>
                <a:buFont typeface="Courier New" pitchFamily="49" charset="0"/>
                <a:buNone/>
              </a:pPr>
              <a:endParaRPr lang="es-PE" sz="1600" dirty="0">
                <a:solidFill>
                  <a:schemeClr val="tx1"/>
                </a:solidFill>
                <a:latin typeface="Arial" pitchFamily="34" charset="0"/>
                <a:cs typeface="Arial" pitchFamily="34" charset="0"/>
              </a:endParaRPr>
            </a:p>
          </p:txBody>
        </p:sp>
        <p:sp>
          <p:nvSpPr>
            <p:cNvPr id="9" name="Rectángulo 8"/>
            <p:cNvSpPr/>
            <p:nvPr/>
          </p:nvSpPr>
          <p:spPr>
            <a:xfrm>
              <a:off x="10178789" y="6267648"/>
              <a:ext cx="1534394" cy="261610"/>
            </a:xfrm>
            <a:prstGeom prst="rect">
              <a:avLst/>
            </a:prstGeom>
          </p:spPr>
          <p:txBody>
            <a:bodyPr wrap="none">
              <a:spAutoFit/>
            </a:bodyPr>
            <a:lstStyle/>
            <a:p>
              <a:r>
                <a:rPr lang="es-ES" sz="1100" dirty="0">
                  <a:solidFill>
                    <a:schemeClr val="bg2">
                      <a:lumMod val="50000"/>
                    </a:schemeClr>
                  </a:solidFill>
                  <a:latin typeface="Corbel" panose="020B0503020204020204" pitchFamily="34" charset="0"/>
                </a:rPr>
                <a:t> Diferencia significativa</a:t>
              </a:r>
              <a:endParaRPr lang="es-PE" sz="1100" dirty="0">
                <a:solidFill>
                  <a:schemeClr val="bg2">
                    <a:lumMod val="50000"/>
                  </a:schemeClr>
                </a:solidFill>
              </a:endParaRPr>
            </a:p>
          </p:txBody>
        </p:sp>
      </p:grpSp>
      <p:sp>
        <p:nvSpPr>
          <p:cNvPr id="14" name="Rectángulo redondeado 13"/>
          <p:cNvSpPr/>
          <p:nvPr/>
        </p:nvSpPr>
        <p:spPr bwMode="gray">
          <a:xfrm>
            <a:off x="551488" y="1197734"/>
            <a:ext cx="10554658" cy="821153"/>
          </a:xfrm>
          <a:prstGeom prst="roundRect">
            <a:avLst/>
          </a:prstGeom>
          <a:solidFill>
            <a:schemeClr val="bg1"/>
          </a:solidFill>
          <a:ln w="952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s-PE" sz="1600" b="0" i="0" u="none" strike="noStrike" dirty="0">
                <a:solidFill>
                  <a:srgbClr val="000000"/>
                </a:solidFill>
                <a:effectLst/>
                <a:latin typeface="Corbel" panose="020B0503020204020204" pitchFamily="34" charset="0"/>
              </a:rPr>
              <a:t>Principal desaprobación de su gestión se da en Lima Metropolitana, Perú urbano, en el norte del país, entre las mujeres, personas de 18 a 39 años y niveles socioeconómicos altos. También entre quienes se identifican como de centro y derecha, entre quienes desaprueban a Castillo y </a:t>
            </a:r>
            <a:r>
              <a:rPr lang="es-PE" sz="1600" dirty="0" smtClean="0">
                <a:solidFill>
                  <a:srgbClr val="000000"/>
                </a:solidFill>
                <a:latin typeface="Corbel" panose="020B0503020204020204" pitchFamily="34" charset="0"/>
              </a:rPr>
              <a:t>quienes </a:t>
            </a:r>
            <a:r>
              <a:rPr lang="es-PE" sz="1600" dirty="0">
                <a:solidFill>
                  <a:srgbClr val="000000"/>
                </a:solidFill>
                <a:latin typeface="Corbel" panose="020B0503020204020204" pitchFamily="34" charset="0"/>
              </a:rPr>
              <a:t>piensan que no se debe cambiar </a:t>
            </a:r>
            <a:r>
              <a:rPr lang="es-PE" sz="1600" dirty="0" smtClean="0">
                <a:solidFill>
                  <a:srgbClr val="000000"/>
                </a:solidFill>
                <a:latin typeface="Corbel" panose="020B0503020204020204" pitchFamily="34" charset="0"/>
              </a:rPr>
              <a:t>la </a:t>
            </a:r>
            <a:r>
              <a:rPr lang="es-PE" sz="1600" dirty="0">
                <a:solidFill>
                  <a:srgbClr val="000000"/>
                </a:solidFill>
                <a:latin typeface="Corbel" panose="020B0503020204020204" pitchFamily="34" charset="0"/>
              </a:rPr>
              <a:t>Constitución.</a:t>
            </a:r>
            <a:endParaRPr lang="es-PE" sz="1600" dirty="0">
              <a:solidFill>
                <a:schemeClr val="tx1"/>
              </a:solidFill>
              <a:latin typeface="Corbel" panose="020B0503020204020204" pitchFamily="34" charset="0"/>
            </a:endParaRPr>
          </a:p>
        </p:txBody>
      </p:sp>
      <p:graphicFrame>
        <p:nvGraphicFramePr>
          <p:cNvPr id="12" name="8 Tabla">
            <a:extLst>
              <a:ext uri="{FF2B5EF4-FFF2-40B4-BE49-F238E27FC236}">
                <a16:creationId xmlns:a16="http://schemas.microsoft.com/office/drawing/2014/main" id="{89DE1666-85EA-4884-AF7C-DA1B409F5A8F}"/>
              </a:ext>
            </a:extLst>
          </p:cNvPr>
          <p:cNvGraphicFramePr>
            <a:graphicFrameLocks noGrp="1"/>
          </p:cNvGraphicFramePr>
          <p:nvPr>
            <p:extLst/>
          </p:nvPr>
        </p:nvGraphicFramePr>
        <p:xfrm>
          <a:off x="701403" y="2989072"/>
          <a:ext cx="10404748" cy="1424715"/>
        </p:xfrm>
        <a:graphic>
          <a:graphicData uri="http://schemas.openxmlformats.org/drawingml/2006/table">
            <a:tbl>
              <a:tblPr/>
              <a:tblGrid>
                <a:gridCol w="914657">
                  <a:extLst>
                    <a:ext uri="{9D8B030D-6E8A-4147-A177-3AD203B41FA5}">
                      <a16:colId xmlns:a16="http://schemas.microsoft.com/office/drawing/2014/main" val="20000"/>
                    </a:ext>
                  </a:extLst>
                </a:gridCol>
                <a:gridCol w="573944">
                  <a:extLst>
                    <a:ext uri="{9D8B030D-6E8A-4147-A177-3AD203B41FA5}">
                      <a16:colId xmlns:a16="http://schemas.microsoft.com/office/drawing/2014/main" val="20001"/>
                    </a:ext>
                  </a:extLst>
                </a:gridCol>
                <a:gridCol w="530685">
                  <a:extLst>
                    <a:ext uri="{9D8B030D-6E8A-4147-A177-3AD203B41FA5}">
                      <a16:colId xmlns:a16="http://schemas.microsoft.com/office/drawing/2014/main" val="755056812"/>
                    </a:ext>
                  </a:extLst>
                </a:gridCol>
                <a:gridCol w="574909">
                  <a:extLst>
                    <a:ext uri="{9D8B030D-6E8A-4147-A177-3AD203B41FA5}">
                      <a16:colId xmlns:a16="http://schemas.microsoft.com/office/drawing/2014/main" val="3338438599"/>
                    </a:ext>
                  </a:extLst>
                </a:gridCol>
                <a:gridCol w="508572">
                  <a:extLst>
                    <a:ext uri="{9D8B030D-6E8A-4147-A177-3AD203B41FA5}">
                      <a16:colId xmlns:a16="http://schemas.microsoft.com/office/drawing/2014/main" val="1031452437"/>
                    </a:ext>
                  </a:extLst>
                </a:gridCol>
                <a:gridCol w="580174">
                  <a:extLst>
                    <a:ext uri="{9D8B030D-6E8A-4147-A177-3AD203B41FA5}">
                      <a16:colId xmlns:a16="http://schemas.microsoft.com/office/drawing/2014/main" val="109836065"/>
                    </a:ext>
                  </a:extLst>
                </a:gridCol>
                <a:gridCol w="546046">
                  <a:extLst>
                    <a:ext uri="{9D8B030D-6E8A-4147-A177-3AD203B41FA5}">
                      <a16:colId xmlns:a16="http://schemas.microsoft.com/office/drawing/2014/main" val="1702893787"/>
                    </a:ext>
                  </a:extLst>
                </a:gridCol>
                <a:gridCol w="574908">
                  <a:extLst>
                    <a:ext uri="{9D8B030D-6E8A-4147-A177-3AD203B41FA5}">
                      <a16:colId xmlns:a16="http://schemas.microsoft.com/office/drawing/2014/main" val="1396825057"/>
                    </a:ext>
                  </a:extLst>
                </a:gridCol>
                <a:gridCol w="546046">
                  <a:extLst>
                    <a:ext uri="{9D8B030D-6E8A-4147-A177-3AD203B41FA5}">
                      <a16:colId xmlns:a16="http://schemas.microsoft.com/office/drawing/2014/main" val="143261240"/>
                    </a:ext>
                  </a:extLst>
                </a:gridCol>
                <a:gridCol w="563853">
                  <a:extLst>
                    <a:ext uri="{9D8B030D-6E8A-4147-A177-3AD203B41FA5}">
                      <a16:colId xmlns:a16="http://schemas.microsoft.com/office/drawing/2014/main" val="3761098995"/>
                    </a:ext>
                  </a:extLst>
                </a:gridCol>
                <a:gridCol w="641244">
                  <a:extLst>
                    <a:ext uri="{9D8B030D-6E8A-4147-A177-3AD203B41FA5}">
                      <a16:colId xmlns:a16="http://schemas.microsoft.com/office/drawing/2014/main" val="3073160988"/>
                    </a:ext>
                  </a:extLst>
                </a:gridCol>
                <a:gridCol w="477790">
                  <a:extLst>
                    <a:ext uri="{9D8B030D-6E8A-4147-A177-3AD203B41FA5}">
                      <a16:colId xmlns:a16="http://schemas.microsoft.com/office/drawing/2014/main" val="20005"/>
                    </a:ext>
                  </a:extLst>
                </a:gridCol>
                <a:gridCol w="550461">
                  <a:extLst>
                    <a:ext uri="{9D8B030D-6E8A-4147-A177-3AD203B41FA5}">
                      <a16:colId xmlns:a16="http://schemas.microsoft.com/office/drawing/2014/main" val="20012"/>
                    </a:ext>
                  </a:extLst>
                </a:gridCol>
                <a:gridCol w="539503">
                  <a:extLst>
                    <a:ext uri="{9D8B030D-6E8A-4147-A177-3AD203B41FA5}">
                      <a16:colId xmlns:a16="http://schemas.microsoft.com/office/drawing/2014/main" val="1866410512"/>
                    </a:ext>
                  </a:extLst>
                </a:gridCol>
                <a:gridCol w="439053">
                  <a:extLst>
                    <a:ext uri="{9D8B030D-6E8A-4147-A177-3AD203B41FA5}">
                      <a16:colId xmlns:a16="http://schemas.microsoft.com/office/drawing/2014/main" val="20014"/>
                    </a:ext>
                  </a:extLst>
                </a:gridCol>
                <a:gridCol w="614301">
                  <a:extLst>
                    <a:ext uri="{9D8B030D-6E8A-4147-A177-3AD203B41FA5}">
                      <a16:colId xmlns:a16="http://schemas.microsoft.com/office/drawing/2014/main" val="1973971034"/>
                    </a:ext>
                  </a:extLst>
                </a:gridCol>
                <a:gridCol w="614301">
                  <a:extLst>
                    <a:ext uri="{9D8B030D-6E8A-4147-A177-3AD203B41FA5}">
                      <a16:colId xmlns:a16="http://schemas.microsoft.com/office/drawing/2014/main" val="1413499854"/>
                    </a:ext>
                  </a:extLst>
                </a:gridCol>
                <a:gridCol w="614301">
                  <a:extLst>
                    <a:ext uri="{9D8B030D-6E8A-4147-A177-3AD203B41FA5}">
                      <a16:colId xmlns:a16="http://schemas.microsoft.com/office/drawing/2014/main" val="2442736668"/>
                    </a:ext>
                  </a:extLst>
                </a:gridCol>
              </a:tblGrid>
              <a:tr h="189583">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PE" sz="1200" b="1" i="0" u="none" strike="noStrike" dirty="0">
                          <a:solidFill>
                            <a:schemeClr val="tx1"/>
                          </a:solidFill>
                          <a:effectLst/>
                          <a:latin typeface="Corbel" panose="020B0503020204020204" pitchFamily="34" charset="0"/>
                        </a:rPr>
                        <a:t>Ámbito</a:t>
                      </a: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gridSpan="5">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err="1">
                          <a:solidFill>
                            <a:schemeClr val="tx1"/>
                          </a:solidFill>
                          <a:effectLst/>
                          <a:latin typeface="Corbel" panose="020B0503020204020204" pitchFamily="34" charset="0"/>
                        </a:rPr>
                        <a:t>Macrozona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marR="0" indent="0" algn="ctr" defTabSz="1219170" rtl="0" eaLnBrk="1" fontAlgn="ctr" latinLnBrk="0" hangingPunct="1">
                        <a:lnSpc>
                          <a:spcPct val="100000"/>
                        </a:lnSpc>
                        <a:spcBef>
                          <a:spcPts val="0"/>
                        </a:spcBef>
                        <a:spcAft>
                          <a:spcPts val="0"/>
                        </a:spcAft>
                        <a:buClrTx/>
                        <a:buSzTx/>
                        <a:buFontTx/>
                        <a:buNone/>
                        <a:tabLst/>
                        <a:defRPr/>
                      </a:pP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a:r>
                        <a:rPr lang="es-ES" sz="1200" b="1" i="0" u="none" strike="noStrike" kern="1200" dirty="0">
                          <a:solidFill>
                            <a:schemeClr val="tx1"/>
                          </a:solidFill>
                          <a:effectLst/>
                          <a:latin typeface="Corbel" panose="020B0503020204020204" pitchFamily="34" charset="0"/>
                          <a:ea typeface="+mn-ea"/>
                          <a:cs typeface="+mn-cs"/>
                        </a:rPr>
                        <a:t>Sexo</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a:endParaRPr lang="es-ES"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noFill/>
                  </a:tcPr>
                </a:tc>
                <a:tc gridSpan="3">
                  <a:txBody>
                    <a:bodyPr/>
                    <a:lstStyle/>
                    <a:p>
                      <a:pPr algn="ctr"/>
                      <a:r>
                        <a:rPr lang="es-ES" sz="1200" b="1" i="0" u="none" strike="noStrike" kern="1200" dirty="0">
                          <a:solidFill>
                            <a:schemeClr val="tx1"/>
                          </a:solidFill>
                          <a:effectLst/>
                          <a:latin typeface="Corbel" panose="020B0503020204020204" pitchFamily="34" charset="0"/>
                          <a:ea typeface="+mn-ea"/>
                          <a:cs typeface="+mn-cs"/>
                        </a:rPr>
                        <a:t>Edad</a:t>
                      </a: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tc>
                <a:tc gridSpan="3">
                  <a:txBody>
                    <a:bodyPr/>
                    <a:lstStyle/>
                    <a:p>
                      <a:pPr marL="0" algn="ctr" defTabSz="1219170" rtl="0" eaLnBrk="1" fontAlgn="ctr" latinLnBrk="0" hangingPunct="1"/>
                      <a:r>
                        <a:rPr lang="es-419" sz="1200" b="1" i="0" u="none" strike="noStrike" kern="1200" dirty="0">
                          <a:solidFill>
                            <a:schemeClr val="tx1"/>
                          </a:solidFill>
                          <a:effectLst/>
                          <a:latin typeface="Corbel" panose="020B0503020204020204" pitchFamily="34" charset="0"/>
                          <a:ea typeface="+mn-ea"/>
                          <a:cs typeface="+mn-cs"/>
                        </a:rPr>
                        <a:t>Nivel socioeconómico</a:t>
                      </a:r>
                      <a:endParaRPr lang="es-PE" sz="12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marL="0" algn="ctr" defTabSz="1219170" rtl="0" eaLnBrk="1" fontAlgn="ctr" latinLnBrk="0" hangingPunct="1"/>
                      <a:endParaRPr lang="es-PE" sz="1400" b="1" i="0" u="none" strike="noStrike" kern="1200" dirty="0">
                        <a:solidFill>
                          <a:schemeClr val="tx1"/>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89583">
                <a:tc vMerge="1">
                  <a:txBody>
                    <a:bodyPr/>
                    <a:lstStyle/>
                    <a:p>
                      <a:endParaRPr lang="es-PE"/>
                    </a:p>
                  </a:txBody>
                  <a:tcPr/>
                </a:tc>
                <a:tc vMerge="1">
                  <a:txBody>
                    <a:bodyPr/>
                    <a:lstStyle/>
                    <a:p>
                      <a:endParaRPr lang="es-PE"/>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Met.</a:t>
                      </a: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urbano</a:t>
                      </a:r>
                    </a:p>
                  </a:txBody>
                  <a:tcPr marL="5372" marR="5372" marT="5372" marB="0" anchor="ctr">
                    <a:lnL>
                      <a:noFill/>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Perú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rural</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PE" sz="1200" b="1" i="0" u="none" strike="noStrike" dirty="0">
                          <a:solidFill>
                            <a:schemeClr val="tx1"/>
                          </a:solidFill>
                          <a:effectLst/>
                          <a:latin typeface="Corbel" panose="020B0503020204020204" pitchFamily="34" charset="0"/>
                          <a:cs typeface="Arial" panose="020B0604020202020204" pitchFamily="34" charset="0"/>
                        </a:rPr>
                        <a:t>Lima </a:t>
                      </a:r>
                    </a:p>
                    <a:p>
                      <a:pPr algn="ctr" rtl="0" fontAlgn="ctr"/>
                      <a:r>
                        <a:rPr lang="es-PE" sz="1200" b="1" i="0" u="none" strike="noStrike" dirty="0" err="1">
                          <a:solidFill>
                            <a:schemeClr val="tx1"/>
                          </a:solidFill>
                          <a:effectLst/>
                          <a:latin typeface="Corbel" panose="020B0503020204020204" pitchFamily="34" charset="0"/>
                          <a:cs typeface="Arial" panose="020B0604020202020204" pitchFamily="34" charset="0"/>
                        </a:rPr>
                        <a:t>Met</a:t>
                      </a:r>
                      <a:r>
                        <a:rPr lang="es-PE" sz="1200" b="1" i="0" u="none" strike="noStrike" dirty="0">
                          <a:solidFill>
                            <a:schemeClr val="tx1"/>
                          </a:solidFill>
                          <a:effectLst/>
                          <a:latin typeface="Corbel" panose="020B0503020204020204" pitchFamily="34" charset="0"/>
                          <a:cs typeface="Arial" panose="020B0604020202020204" pitchFamily="34" charset="0"/>
                        </a:rPr>
                        <a:t>.</a:t>
                      </a: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kumimoji="0" lang="es-PE" sz="1200" b="1" i="0" u="none" strike="noStrike" kern="1200" cap="none" spc="0" normalizeH="0" baseline="0" noProof="0" dirty="0">
                          <a:ln>
                            <a:noFill/>
                          </a:ln>
                          <a:solidFill>
                            <a:prstClr val="black"/>
                          </a:solidFill>
                          <a:effectLst/>
                          <a:uLnTx/>
                          <a:uFillTx/>
                          <a:latin typeface="Corbel" panose="020B0503020204020204" pitchFamily="34" charset="0"/>
                          <a:ea typeface="+mn-ea"/>
                          <a:cs typeface="Arial" panose="020B0604020202020204" pitchFamily="34" charset="0"/>
                        </a:rPr>
                        <a:t>Norte</a:t>
                      </a:r>
                      <a:endParaRPr lang="es-PE" sz="1200" b="1" i="0" u="none" strike="noStrike" kern="1200" dirty="0">
                        <a:solidFill>
                          <a:schemeClr val="tx1"/>
                        </a:solidFill>
                        <a:effectLst/>
                        <a:latin typeface="Corbel" panose="020B0503020204020204" pitchFamily="34" charset="0"/>
                        <a:ea typeface="+mn-ea"/>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Sur</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Oriente</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Hombre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Mujer</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18 a 24</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25 a 39</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ES" sz="1200" b="1" i="0" u="none" strike="noStrike" dirty="0">
                          <a:solidFill>
                            <a:schemeClr val="tx1"/>
                          </a:solidFill>
                          <a:effectLst/>
                          <a:latin typeface="Corbel" panose="020B0503020204020204" pitchFamily="34" charset="0"/>
                          <a:cs typeface="Arial" panose="020B0604020202020204" pitchFamily="34" charset="0"/>
                        </a:rPr>
                        <a:t>40 a +</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A/B</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a:t>
                      </a:r>
                      <a:r>
                        <a:rPr lang="es-419" sz="1200" b="1" i="0" u="none" strike="noStrike" baseline="0" dirty="0">
                          <a:solidFill>
                            <a:schemeClr val="tx1"/>
                          </a:solidFill>
                          <a:effectLst/>
                          <a:latin typeface="Corbel" panose="020B0503020204020204" pitchFamily="34" charset="0"/>
                          <a:cs typeface="Arial" panose="020B0604020202020204" pitchFamily="34" charset="0"/>
                        </a:rPr>
                        <a:t> C</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419" sz="1200" b="1" i="0" u="none" strike="noStrike" dirty="0">
                          <a:solidFill>
                            <a:schemeClr val="tx1"/>
                          </a:solidFill>
                          <a:effectLst/>
                          <a:latin typeface="Corbel" panose="020B0503020204020204" pitchFamily="34" charset="0"/>
                          <a:cs typeface="Arial" panose="020B0604020202020204" pitchFamily="34" charset="0"/>
                        </a:rPr>
                        <a:t>NSE D/E</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8000">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24%</a:t>
                      </a:r>
                    </a:p>
                  </a:txBody>
                  <a:tcPr marL="9525" marR="9525" marT="9525" marB="0" anchor="ctr">
                    <a:lnL>
                      <a:noFill/>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8000">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67%</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64%</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76%</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8000">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a:t>
                      </a:r>
                    </a:p>
                  </a:txBody>
                  <a:tcPr marL="9525" marR="9525" marT="9525" marB="0" anchor="ctr">
                    <a:lnL>
                      <a:noFill/>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8%</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14%</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5" name="8 Tabla">
            <a:extLst>
              <a:ext uri="{FF2B5EF4-FFF2-40B4-BE49-F238E27FC236}">
                <a16:creationId xmlns:a16="http://schemas.microsoft.com/office/drawing/2014/main" id="{B8677438-B8F8-4927-9F5F-14677E8812AD}"/>
              </a:ext>
            </a:extLst>
          </p:cNvPr>
          <p:cNvGraphicFramePr>
            <a:graphicFrameLocks noGrp="1"/>
          </p:cNvGraphicFramePr>
          <p:nvPr>
            <p:extLst/>
          </p:nvPr>
        </p:nvGraphicFramePr>
        <p:xfrm>
          <a:off x="701399" y="4716461"/>
          <a:ext cx="10404747" cy="1529917"/>
        </p:xfrm>
        <a:graphic>
          <a:graphicData uri="http://schemas.openxmlformats.org/drawingml/2006/table">
            <a:tbl>
              <a:tblPr/>
              <a:tblGrid>
                <a:gridCol w="826449">
                  <a:extLst>
                    <a:ext uri="{9D8B030D-6E8A-4147-A177-3AD203B41FA5}">
                      <a16:colId xmlns:a16="http://schemas.microsoft.com/office/drawing/2014/main" val="20000"/>
                    </a:ext>
                  </a:extLst>
                </a:gridCol>
                <a:gridCol w="435962">
                  <a:extLst>
                    <a:ext uri="{9D8B030D-6E8A-4147-A177-3AD203B41FA5}">
                      <a16:colId xmlns:a16="http://schemas.microsoft.com/office/drawing/2014/main" val="20001"/>
                    </a:ext>
                  </a:extLst>
                </a:gridCol>
                <a:gridCol w="495871">
                  <a:extLst>
                    <a:ext uri="{9D8B030D-6E8A-4147-A177-3AD203B41FA5}">
                      <a16:colId xmlns:a16="http://schemas.microsoft.com/office/drawing/2014/main" val="935374778"/>
                    </a:ext>
                  </a:extLst>
                </a:gridCol>
                <a:gridCol w="566325">
                  <a:extLst>
                    <a:ext uri="{9D8B030D-6E8A-4147-A177-3AD203B41FA5}">
                      <a16:colId xmlns:a16="http://schemas.microsoft.com/office/drawing/2014/main" val="719633647"/>
                    </a:ext>
                  </a:extLst>
                </a:gridCol>
                <a:gridCol w="661148">
                  <a:extLst>
                    <a:ext uri="{9D8B030D-6E8A-4147-A177-3AD203B41FA5}">
                      <a16:colId xmlns:a16="http://schemas.microsoft.com/office/drawing/2014/main" val="755056812"/>
                    </a:ext>
                  </a:extLst>
                </a:gridCol>
                <a:gridCol w="480209">
                  <a:extLst>
                    <a:ext uri="{9D8B030D-6E8A-4147-A177-3AD203B41FA5}">
                      <a16:colId xmlns:a16="http://schemas.microsoft.com/office/drawing/2014/main" val="1031452437"/>
                    </a:ext>
                  </a:extLst>
                </a:gridCol>
                <a:gridCol w="725261">
                  <a:extLst>
                    <a:ext uri="{9D8B030D-6E8A-4147-A177-3AD203B41FA5}">
                      <a16:colId xmlns:a16="http://schemas.microsoft.com/office/drawing/2014/main" val="20010"/>
                    </a:ext>
                  </a:extLst>
                </a:gridCol>
                <a:gridCol w="628860">
                  <a:extLst>
                    <a:ext uri="{9D8B030D-6E8A-4147-A177-3AD203B41FA5}">
                      <a16:colId xmlns:a16="http://schemas.microsoft.com/office/drawing/2014/main" val="20011"/>
                    </a:ext>
                  </a:extLst>
                </a:gridCol>
                <a:gridCol w="998827">
                  <a:extLst>
                    <a:ext uri="{9D8B030D-6E8A-4147-A177-3AD203B41FA5}">
                      <a16:colId xmlns:a16="http://schemas.microsoft.com/office/drawing/2014/main" val="20012"/>
                    </a:ext>
                  </a:extLst>
                </a:gridCol>
                <a:gridCol w="828110">
                  <a:extLst>
                    <a:ext uri="{9D8B030D-6E8A-4147-A177-3AD203B41FA5}">
                      <a16:colId xmlns:a16="http://schemas.microsoft.com/office/drawing/2014/main" val="3863544000"/>
                    </a:ext>
                  </a:extLst>
                </a:gridCol>
                <a:gridCol w="848201">
                  <a:extLst>
                    <a:ext uri="{9D8B030D-6E8A-4147-A177-3AD203B41FA5}">
                      <a16:colId xmlns:a16="http://schemas.microsoft.com/office/drawing/2014/main" val="2509169248"/>
                    </a:ext>
                  </a:extLst>
                </a:gridCol>
                <a:gridCol w="945031">
                  <a:extLst>
                    <a:ext uri="{9D8B030D-6E8A-4147-A177-3AD203B41FA5}">
                      <a16:colId xmlns:a16="http://schemas.microsoft.com/office/drawing/2014/main" val="1065488677"/>
                    </a:ext>
                  </a:extLst>
                </a:gridCol>
                <a:gridCol w="874702">
                  <a:extLst>
                    <a:ext uri="{9D8B030D-6E8A-4147-A177-3AD203B41FA5}">
                      <a16:colId xmlns:a16="http://schemas.microsoft.com/office/drawing/2014/main" val="3680689977"/>
                    </a:ext>
                  </a:extLst>
                </a:gridCol>
                <a:gridCol w="1089791">
                  <a:extLst>
                    <a:ext uri="{9D8B030D-6E8A-4147-A177-3AD203B41FA5}">
                      <a16:colId xmlns:a16="http://schemas.microsoft.com/office/drawing/2014/main" val="2327069255"/>
                    </a:ext>
                  </a:extLst>
                </a:gridCol>
              </a:tblGrid>
              <a:tr h="305374">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Mayo</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i="0" u="none" strike="noStrike" kern="1200" baseline="0" dirty="0">
                          <a:solidFill>
                            <a:srgbClr val="000000"/>
                          </a:solidFill>
                          <a:effectLst/>
                          <a:latin typeface="Corbel" panose="020B0503020204020204" pitchFamily="34" charset="0"/>
                          <a:ea typeface="+mn-ea"/>
                          <a:cs typeface="+mn-cs"/>
                        </a:rPr>
                        <a:t>2022</a:t>
                      </a:r>
                      <a:endParaRPr lang="es-PE" sz="1200" b="1" i="0" u="none" strike="noStrike" kern="1200" dirty="0">
                        <a:solidFill>
                          <a:srgbClr val="000000"/>
                        </a:solidFill>
                        <a:effectLst/>
                        <a:latin typeface="Corbel" panose="020B0503020204020204" pitchFamily="34" charset="0"/>
                        <a:ea typeface="+mn-ea"/>
                        <a:cs typeface="+mn-cs"/>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es-PE" sz="1200" b="1" i="0" u="none" strike="noStrike" dirty="0">
                          <a:solidFill>
                            <a:schemeClr val="tx1"/>
                          </a:solidFill>
                          <a:effectLst/>
                          <a:latin typeface="Corbel" panose="020B0503020204020204" pitchFamily="34" charset="0"/>
                        </a:rPr>
                        <a:t>Total </a:t>
                      </a:r>
                    </a:p>
                  </a:txBody>
                  <a:tcPr marL="5372" marR="5372" marT="5372" marB="0" anchor="ctr">
                    <a:lnL>
                      <a:noFill/>
                    </a:lnL>
                    <a:lnR>
                      <a:noFill/>
                    </a:lnR>
                    <a:lnT w="19050" cap="flat" cmpd="sng" algn="ctr">
                      <a:solidFill>
                        <a:schemeClr val="tx1">
                          <a:lumMod val="65000"/>
                          <a:lumOff val="35000"/>
                        </a:schemeClr>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ES" sz="1200" b="1" i="0" u="none" strike="noStrike" dirty="0">
                          <a:solidFill>
                            <a:schemeClr val="tx1"/>
                          </a:solidFill>
                          <a:effectLst/>
                          <a:latin typeface="Corbel" panose="020B0503020204020204" pitchFamily="34" charset="0"/>
                        </a:rPr>
                        <a:t>Ámbito II</a:t>
                      </a: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a:noFill/>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algn="ctr" rtl="0" fontAlgn="ctr"/>
                      <a:r>
                        <a:rPr lang="es-ES" sz="1200" b="1" i="0" u="none" strike="noStrike" dirty="0">
                          <a:solidFill>
                            <a:schemeClr val="tx1"/>
                          </a:solidFill>
                          <a:effectLst/>
                          <a:latin typeface="Corbel" panose="020B0503020204020204" pitchFamily="34" charset="0"/>
                        </a:rPr>
                        <a:t>Identificación ideológica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a:noFill/>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hMerge="1">
                  <a:txBody>
                    <a:bodyPr/>
                    <a:lstStyle/>
                    <a:p>
                      <a:pPr algn="ctr" rtl="0" fontAlgn="ctr"/>
                      <a:endParaRPr lang="es-PE" sz="1400" b="0" i="0" u="none" strike="noStrike" dirty="0">
                        <a:solidFill>
                          <a:srgbClr val="000000"/>
                        </a:solidFill>
                        <a:effectLst/>
                        <a:latin typeface="+mn-lt"/>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Aprobación P. Castillo</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2">
                  <a:txBody>
                    <a:bodyPr/>
                    <a:lstStyle/>
                    <a:p>
                      <a:pPr algn="ctr" rtl="0" fontAlgn="ctr"/>
                      <a:r>
                        <a:rPr lang="es-MX" sz="1200" b="1" i="0" u="none" strike="noStrike" dirty="0">
                          <a:solidFill>
                            <a:schemeClr val="tx1"/>
                          </a:solidFill>
                          <a:effectLst/>
                          <a:latin typeface="Corbel" panose="020B0503020204020204" pitchFamily="34" charset="0"/>
                        </a:rPr>
                        <a:t>Interés en política</a:t>
                      </a: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pPr algn="ctr" rtl="0" fontAlgn="ctr"/>
                      <a:endParaRPr lang="es-PE" sz="1200" b="1" i="0" u="none" strike="noStrike" dirty="0">
                        <a:solidFill>
                          <a:schemeClr val="tx1"/>
                        </a:solidFill>
                        <a:effectLst/>
                        <a:latin typeface="Corbel" panose="020B0503020204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gridSpan="3">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kern="1200" dirty="0">
                          <a:solidFill>
                            <a:schemeClr val="tx1"/>
                          </a:solidFill>
                          <a:effectLst/>
                          <a:latin typeface="Corbel" panose="020B0503020204020204" pitchFamily="34" charset="0"/>
                          <a:ea typeface="+mn-ea"/>
                          <a:cs typeface="Arial" panose="020B0604020202020204" pitchFamily="34" charset="0"/>
                        </a:rPr>
                        <a:t>Cambios a la Constitución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tc hMerge="1">
                  <a:txBody>
                    <a:bodyPr/>
                    <a:lstStyle/>
                    <a:p>
                      <a:endParaRPr lang="es-PE"/>
                    </a:p>
                  </a:txBody>
                  <a:tcPr/>
                </a:tc>
                <a:tc hMerge="1">
                  <a:txBody>
                    <a:bodyPr/>
                    <a:lstStyle/>
                    <a:p>
                      <a:endParaRPr lang="es-P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288000">
                <a:tc vMerge="1">
                  <a:txBody>
                    <a:bodyPr/>
                    <a:lstStyle/>
                    <a:p>
                      <a:endParaRPr lang="es-PE"/>
                    </a:p>
                  </a:txBody>
                  <a:tcPr/>
                </a:tc>
                <a:tc vMerge="1">
                  <a:txBody>
                    <a:bodyPr/>
                    <a:lstStyle/>
                    <a:p>
                      <a:endParaRPr lang="es-PE"/>
                    </a:p>
                  </a:txBody>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p>
                    <a:p>
                      <a:pPr algn="ctr" rtl="0" fontAlgn="ctr"/>
                      <a:r>
                        <a:rPr lang="es-ES" sz="1200" b="1" i="0" u="none" strike="noStrike" dirty="0" err="1">
                          <a:solidFill>
                            <a:schemeClr val="tx1"/>
                          </a:solidFill>
                          <a:effectLst/>
                          <a:latin typeface="Corbel" panose="020B0503020204020204" pitchFamily="34" charset="0"/>
                          <a:cs typeface="Arial" panose="020B0604020202020204" pitchFamily="34" charset="0"/>
                        </a:rPr>
                        <a:t>Met</a:t>
                      </a:r>
                      <a:r>
                        <a:rPr lang="es-ES" sz="1200" b="1" i="0" u="none" strike="noStrike" dirty="0">
                          <a:solidFill>
                            <a:schemeClr val="tx1"/>
                          </a:solidFill>
                          <a:effectLst/>
                          <a:latin typeface="Corbel" panose="020B0503020204020204" pitchFamily="34" charset="0"/>
                          <a:cs typeface="Arial" panose="020B0604020202020204" pitchFamily="34" charset="0"/>
                        </a:rPr>
                        <a:t>.</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Perú sin</a:t>
                      </a:r>
                    </a:p>
                    <a:p>
                      <a:pPr algn="ctr" rtl="0" fontAlgn="ctr"/>
                      <a:r>
                        <a:rPr lang="es-ES" sz="1200" b="1" i="0" u="none" strike="noStrike" dirty="0">
                          <a:solidFill>
                            <a:schemeClr val="tx1"/>
                          </a:solidFill>
                          <a:effectLst/>
                          <a:latin typeface="Corbel" panose="020B0503020204020204" pitchFamily="34" charset="0"/>
                          <a:cs typeface="Arial" panose="020B0604020202020204" pitchFamily="34" charset="0"/>
                        </a:rPr>
                        <a:t>Lima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a:noFill/>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s-MX" sz="1200" b="1" i="0" u="none" strike="noStrike" dirty="0">
                          <a:solidFill>
                            <a:schemeClr val="tx1"/>
                          </a:solidFill>
                          <a:effectLst/>
                          <a:latin typeface="Corbel" panose="020B0503020204020204" pitchFamily="34" charset="0"/>
                          <a:cs typeface="Arial" panose="020B0604020202020204" pitchFamily="34" charset="0"/>
                        </a:rPr>
                        <a:t>Izquierda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Centro</a:t>
                      </a:r>
                    </a:p>
                  </a:txBody>
                  <a:tcPr marL="5372" marR="5372" marT="5372"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dirty="0">
                          <a:solidFill>
                            <a:schemeClr val="tx1"/>
                          </a:solidFill>
                          <a:effectLst/>
                          <a:latin typeface="Corbel" panose="020B0503020204020204" pitchFamily="34" charset="0"/>
                          <a:cs typeface="Arial" panose="020B0604020202020204" pitchFamily="34" charset="0"/>
                        </a:rPr>
                        <a:t>Derecha</a:t>
                      </a: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Desaprueba</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Muy/algo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MX" sz="1200" b="1" i="0" u="none" strike="noStrike" dirty="0">
                          <a:solidFill>
                            <a:schemeClr val="tx1"/>
                          </a:solidFill>
                          <a:effectLst/>
                          <a:latin typeface="Corbel" panose="020B0503020204020204" pitchFamily="34" charset="0"/>
                          <a:cs typeface="Arial" panose="020B0604020202020204" pitchFamily="34" charset="0"/>
                        </a:rPr>
                        <a:t>Nada/poco interesado</a:t>
                      </a:r>
                      <a:endParaRPr lang="es-PE" sz="1200" b="1" i="0" u="none" strike="noStrike" dirty="0">
                        <a:solidFill>
                          <a:schemeClr val="tx1"/>
                        </a:solidFill>
                        <a:effectLst/>
                        <a:latin typeface="Corbel" panose="020B0503020204020204" pitchFamily="34" charset="0"/>
                        <a:cs typeface="Arial" panose="020B0604020202020204" pitchFamily="34" charset="0"/>
                      </a:endParaRPr>
                    </a:p>
                  </a:txBody>
                  <a:tcPr marL="5372" marR="5372" marT="5372"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No cambiar nada</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Algunos cambios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tc>
                  <a:txBody>
                    <a:bodyPr/>
                    <a:lstStyle/>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Nueva </a:t>
                      </a:r>
                    </a:p>
                    <a:p>
                      <a:pPr marL="0" marR="0" indent="0" algn="ctr" defTabSz="1219170" rtl="0" eaLnBrk="1" fontAlgn="ctr" latinLnBrk="0" hangingPunct="1">
                        <a:lnSpc>
                          <a:spcPct val="100000"/>
                        </a:lnSpc>
                        <a:spcBef>
                          <a:spcPts val="0"/>
                        </a:spcBef>
                        <a:spcAft>
                          <a:spcPts val="0"/>
                        </a:spcAft>
                        <a:buClrTx/>
                        <a:buSzTx/>
                        <a:buFontTx/>
                        <a:buNone/>
                        <a:tabLst/>
                        <a:defRPr/>
                      </a:pPr>
                      <a:r>
                        <a:rPr lang="es-PE" sz="1200" b="1" i="0" u="none" strike="noStrike" kern="1200" dirty="0">
                          <a:solidFill>
                            <a:schemeClr val="tx1"/>
                          </a:solidFill>
                          <a:effectLst/>
                          <a:latin typeface="Corbel" panose="020B0503020204020204" pitchFamily="34" charset="0"/>
                          <a:ea typeface="+mn-ea"/>
                          <a:cs typeface="Arial" panose="020B0604020202020204" pitchFamily="34" charset="0"/>
                        </a:rPr>
                        <a:t>Constitución</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8080"/>
                      </a:solidFill>
                      <a:prstDash val="solid"/>
                      <a:round/>
                      <a:headEnd type="none" w="med" len="med"/>
                      <a:tailEnd type="none" w="med" len="med"/>
                    </a:lnT>
                    <a:lnB w="6350" cap="flat" cmpd="sng" algn="ctr">
                      <a:solidFill>
                        <a:srgbClr val="0D0D0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283086">
                <a:tc>
                  <a:txBody>
                    <a:bodyPr/>
                    <a:lstStyle/>
                    <a:p>
                      <a:pPr algn="l" fontAlgn="ctr"/>
                      <a:r>
                        <a:rPr lang="es-PE" sz="1200" b="0" i="0" u="none" strike="noStrike" dirty="0">
                          <a:solidFill>
                            <a:srgbClr val="000000"/>
                          </a:solidFill>
                          <a:effectLst/>
                          <a:latin typeface="Corbel" panose="020B0503020204020204" pitchFamily="34" charset="0"/>
                        </a:rPr>
                        <a:t>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dirty="0">
                          <a:solidFill>
                            <a:srgbClr val="000000"/>
                          </a:solidFill>
                          <a:effectLst/>
                          <a:latin typeface="Corbel" panose="020B0503020204020204" pitchFamily="34" charset="0"/>
                        </a:rPr>
                        <a:t>21%</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14%</a:t>
                      </a:r>
                    </a:p>
                  </a:txBody>
                  <a:tcPr marL="9525" marR="9525" marT="9525" marB="0" anchor="ctr">
                    <a:lnL>
                      <a:noFill/>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25%</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37%</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20%</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18%</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36%</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D0D0D"/>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2"/>
                  </a:ext>
                </a:extLst>
              </a:tr>
              <a:tr h="283086">
                <a:tc>
                  <a:txBody>
                    <a:bodyPr/>
                    <a:lstStyle/>
                    <a:p>
                      <a:pPr algn="l" fontAlgn="ctr"/>
                      <a:r>
                        <a:rPr lang="es-PE" sz="1200" b="0" i="0" u="none" strike="noStrike" dirty="0">
                          <a:solidFill>
                            <a:srgbClr val="000000"/>
                          </a:solidFill>
                          <a:effectLst/>
                          <a:latin typeface="Corbel" panose="020B0503020204020204" pitchFamily="34" charset="0"/>
                        </a:rPr>
                        <a:t>Desaprueba</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70%</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82%</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63%</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52%</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88%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68%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93%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75%</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51%</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0003"/>
                  </a:ext>
                </a:extLst>
              </a:tr>
              <a:tr h="283086">
                <a:tc>
                  <a:txBody>
                    <a:bodyPr/>
                    <a:lstStyle/>
                    <a:p>
                      <a:pPr algn="l" fontAlgn="ctr"/>
                      <a:r>
                        <a:rPr lang="es-PE" sz="1200" b="0" i="0" u="none" strike="noStrike" dirty="0">
                          <a:solidFill>
                            <a:srgbClr val="000000"/>
                          </a:solidFill>
                          <a:effectLst/>
                          <a:latin typeface="Corbel" panose="020B0503020204020204" pitchFamily="34" charset="0"/>
                        </a:rPr>
                        <a:t>NS/NP</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fontAlgn="ctr"/>
                      <a:r>
                        <a:rPr lang="es-PE" sz="1200" b="0" i="0" u="none" strike="noStrike">
                          <a:solidFill>
                            <a:srgbClr val="000000"/>
                          </a:solidFill>
                          <a:effectLst/>
                          <a:latin typeface="Corbel" panose="020B0503020204020204" pitchFamily="34" charset="0"/>
                        </a:rPr>
                        <a:t>9%</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4%</a:t>
                      </a:r>
                    </a:p>
                  </a:txBody>
                  <a:tcPr marL="9525" marR="9525" marT="9525" marB="0" anchor="ctr">
                    <a:lnL>
                      <a:noFill/>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12%</a:t>
                      </a:r>
                    </a:p>
                  </a:txBody>
                  <a:tcPr marL="9525" marR="9525" marT="9525" marB="0" anchor="ctr">
                    <a:lnL>
                      <a:noFill/>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11%</a:t>
                      </a:r>
                    </a:p>
                  </a:txBody>
                  <a:tcPr marL="9525" marR="9525" marT="9525" marB="0" anchor="ctr">
                    <a:lnL w="12700" cap="flat" cmpd="sng" algn="ctr">
                      <a:solidFill>
                        <a:schemeClr val="tx1"/>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5%</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dirty="0">
                          <a:solidFill>
                            <a:srgbClr val="000000"/>
                          </a:solidFill>
                          <a:effectLst/>
                          <a:latin typeface="Corbel" panose="020B0503020204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a:solidFill>
                            <a:srgbClr val="FF0000"/>
                          </a:solidFill>
                          <a:effectLst/>
                          <a:latin typeface="Corbel" panose="020B0503020204020204" pitchFamily="34" charset="0"/>
                        </a:rPr>
                        <a:t>12%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0" i="0" u="none" strike="noStrike">
                          <a:solidFill>
                            <a:srgbClr val="000000"/>
                          </a:solidFill>
                          <a:effectLst/>
                          <a:latin typeface="Corbel" panose="020B0503020204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pPr algn="ctr" fontAlgn="ctr"/>
                      <a:r>
                        <a:rPr lang="es-PE" sz="1200" b="1" i="0" u="none" strike="noStrike" dirty="0">
                          <a:solidFill>
                            <a:srgbClr val="FF0000"/>
                          </a:solidFill>
                          <a:effectLst/>
                          <a:latin typeface="Corbel" panose="020B0503020204020204" pitchFamily="34" charset="0"/>
                        </a:rPr>
                        <a:t>13%</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A6A6A6"/>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0" name="Rectángulo 5">
            <a:extLst>
              <a:ext uri="{FF2B5EF4-FFF2-40B4-BE49-F238E27FC236}">
                <a16:creationId xmlns:a16="http://schemas.microsoft.com/office/drawing/2014/main" id="{81A7B193-CDAF-4C8E-A153-D50DDE550CA7}"/>
              </a:ext>
            </a:extLst>
          </p:cNvPr>
          <p:cNvSpPr/>
          <p:nvPr/>
        </p:nvSpPr>
        <p:spPr>
          <a:xfrm>
            <a:off x="498388" y="2254595"/>
            <a:ext cx="11381550" cy="338554"/>
          </a:xfrm>
          <a:prstGeom prst="rect">
            <a:avLst/>
          </a:prstGeom>
        </p:spPr>
        <p:txBody>
          <a:bodyPr wrap="square">
            <a:spAutoFit/>
          </a:bodyPr>
          <a:lstStyle/>
          <a:p>
            <a:r>
              <a:rPr lang="es-ES" sz="1600" dirty="0">
                <a:latin typeface="Corbel" panose="020B0503020204020204" pitchFamily="34" charset="0"/>
              </a:rPr>
              <a:t>¿Usted aprueba o desaprueba el desempeño del presidente del Consejo de Ministros, Aníbal Torres? (Pregunta asistida)</a:t>
            </a:r>
            <a:endParaRPr lang="es-PE" sz="1600" b="1" dirty="0">
              <a:latin typeface="Corbel" panose="020B0503020204020204" pitchFamily="34" charset="0"/>
            </a:endParaRPr>
          </a:p>
        </p:txBody>
      </p:sp>
    </p:spTree>
    <p:extLst>
      <p:ext uri="{BB962C8B-B14F-4D97-AF65-F5344CB8AC3E}">
        <p14:creationId xmlns:p14="http://schemas.microsoft.com/office/powerpoint/2010/main" val="1331591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VCT-BODYINDENTATION" val="0;0;0;14.17323;14.09646;28.34646;28.26968;42.51968;42.44291;56.69291;42.44291;56.69291;42.44291;56.69291;42.44291;56.69291;42.44291;56.69291;"/>
  <p:tag name="VCT-BULLETVISIBILITY" val="G ********"/>
</p:tagLst>
</file>

<file path=ppt/tags/tag3.xml><?xml version="1.0" encoding="utf-8"?>
<p:tagLst xmlns:a="http://schemas.openxmlformats.org/drawingml/2006/main" xmlns:r="http://schemas.openxmlformats.org/officeDocument/2006/relationships" xmlns:p="http://schemas.openxmlformats.org/presentationml/2006/main">
  <p:tag name="STYLE" val="VCT_Marker"/>
  <p:tag name="DATE" val="12/08/2014 15:21:41"/>
  <p:tag name="VCT-TEMPLATE" val="GfK Group_16-9_redesign.potx"/>
  <p:tag name="VCTMASTER" val="GfK Group"/>
  <p:tag name="VCTORDER"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k">
  <a:themeElements>
    <a:clrScheme name="Paleta IEP">
      <a:dk1>
        <a:sysClr val="windowText" lastClr="000000"/>
      </a:dk1>
      <a:lt1>
        <a:sysClr val="window" lastClr="FFFFFF"/>
      </a:lt1>
      <a:dk2>
        <a:srgbClr val="44546A"/>
      </a:dk2>
      <a:lt2>
        <a:srgbClr val="E7E6E6"/>
      </a:lt2>
      <a:accent1>
        <a:srgbClr val="2599B8"/>
      </a:accent1>
      <a:accent2>
        <a:srgbClr val="8DB795"/>
      </a:accent2>
      <a:accent3>
        <a:srgbClr val="CCC4A3"/>
      </a:accent3>
      <a:accent4>
        <a:srgbClr val="8EA9A3"/>
      </a:accent4>
      <a:accent5>
        <a:srgbClr val="2B8041"/>
      </a:accent5>
      <a:accent6>
        <a:srgbClr val="938518"/>
      </a:accent6>
      <a:hlink>
        <a:srgbClr val="0563C1"/>
      </a:hlink>
      <a:folHlink>
        <a:srgbClr val="954F7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indent="0" algn="ctr">
          <a:spcBef>
            <a:spcPts val="300"/>
          </a:spcBef>
          <a:buFont typeface="Courier New" pitchFamily="49" charset="0"/>
          <a:buNone/>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spcBef>
            <a:spcPts val="300"/>
          </a:spcBef>
          <a:defRPr sz="1600" dirty="0" err="1" smtClean="0">
            <a:latin typeface="Arial" pitchFamily="34" charset="0"/>
            <a:cs typeface="Arial" pitchFamily="34" charset="0"/>
          </a:defRPr>
        </a:defPPr>
      </a:lstStyle>
    </a:txDef>
  </a:objectDefaults>
  <a:extraClrSchemeLst/>
  <a:custClrLst>
    <a:custClr name="dark yellow 100%">
      <a:srgbClr val="F0AB00"/>
    </a:custClr>
    <a:custClr name="light yellow 100%">
      <a:srgbClr val="F6D50F"/>
    </a:custClr>
    <a:custClr name="warm grey 100%">
      <a:srgbClr val="8E8581"/>
    </a:custClr>
    <a:custClr name="GfK orange">
      <a:srgbClr val="E55A00"/>
    </a:custClr>
    <a:custClr name="dark blue 100%">
      <a:srgbClr val="264283"/>
    </a:custClr>
    <a:custClr name="light blue 100%">
      <a:srgbClr val="007DC3"/>
    </a:custClr>
    <a:custClr name="dark green 100%">
      <a:srgbClr val="A2AD00"/>
    </a:custClr>
    <a:custClr name="light green 100%">
      <a:srgbClr val="C1BB00"/>
    </a:custClr>
    <a:custClr name="dark red 100%">
      <a:srgbClr val="9B1F23"/>
    </a:custClr>
    <a:custClr name="light red 100%">
      <a:srgbClr val="DC291E"/>
    </a:custClr>
    <a:custClr name="dark yellow 80%">
      <a:srgbClr val="FCC000"/>
    </a:custClr>
    <a:custClr name="light yellow 80%">
      <a:srgbClr val="FFDD44"/>
    </a:custClr>
    <a:custClr name="warm grey 80%">
      <a:srgbClr val="A79D98"/>
    </a:custClr>
    <a:custClr>
      <a:srgbClr val="FFFFFF"/>
    </a:custClr>
    <a:custClr name="dark blue 80%">
      <a:srgbClr val="405B9B"/>
    </a:custClr>
    <a:custClr name="light blue 80%">
      <a:srgbClr val="389DD7"/>
    </a:custClr>
    <a:custClr name="dark green 80%">
      <a:srgbClr val="B4BE46"/>
    </a:custClr>
    <a:custClr name="light green 80%">
      <a:srgbClr val="D7CF42"/>
    </a:custClr>
    <a:custClr name="dark red 80%">
      <a:srgbClr val="C34A3A"/>
    </a:custClr>
    <a:custClr name="light red 80%">
      <a:srgbClr val="E94F35"/>
    </a:custClr>
    <a:custClr name="dark yellow 60%">
      <a:srgbClr val="FED07A"/>
    </a:custClr>
    <a:custClr name="light yellow 60%">
      <a:srgbClr val="FFE67F"/>
    </a:custClr>
    <a:custClr name="warm grey 60%">
      <a:srgbClr val="BCB4B0"/>
    </a:custClr>
    <a:custClr>
      <a:srgbClr val="FFFFFF"/>
    </a:custClr>
    <a:custClr name="dark blue 60%">
      <a:srgbClr val="6E7EB3"/>
    </a:custClr>
    <a:custClr name="light blue 60%">
      <a:srgbClr val="7DB4E2"/>
    </a:custClr>
    <a:custClr name="dark green 60%">
      <a:srgbClr val="C6CE79"/>
    </a:custClr>
    <a:custClr name="light green 60%">
      <a:srgbClr val="E2DA7A"/>
    </a:custClr>
    <a:custClr name="dark red 60%">
      <a:srgbClr val="D27863"/>
    </a:custClr>
    <a:custClr name="light red 60%">
      <a:srgbClr val="F08262"/>
    </a:custClr>
    <a:custClr name="dark yellow 40%">
      <a:srgbClr val="FFE0A9"/>
    </a:custClr>
    <a:custClr name="light yellow 40%">
      <a:srgbClr val="FFEEAF"/>
    </a:custClr>
    <a:custClr name="warm grey 40%">
      <a:srgbClr val="D2CBC9"/>
    </a:custClr>
    <a:custClr>
      <a:srgbClr val="FFFFFF"/>
    </a:custClr>
    <a:custClr name="dark blue 40%">
      <a:srgbClr val="9EA5CD"/>
    </a:custClr>
    <a:custClr name="light blue 40%">
      <a:srgbClr val="ADCDED"/>
    </a:custClr>
    <a:custClr name="dark green 40%">
      <a:srgbClr val="D8DEA8"/>
    </a:custClr>
    <a:custClr name="light green 40%">
      <a:srgbClr val="ECE6AA"/>
    </a:custClr>
    <a:custClr name="dark red 40%">
      <a:srgbClr val="E1A693"/>
    </a:custClr>
    <a:custClr name="light red 40%">
      <a:srgbClr val="F6AF95"/>
    </a:custClr>
  </a:custClrLst>
  <a:extLst>
    <a:ext uri="{05A4C25C-085E-4340-85A3-A5531E510DB2}">
      <thm15:themeFamily xmlns:thm15="http://schemas.microsoft.com/office/thememl/2012/main" name="Modelo de informe - IEP La República.potx" id="{1756A772-1D41-4C50-A678-2C0002506D05}" vid="{9A097EAD-4E10-4B9E-B72B-9A473CEC737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EF394767946D9498CCD35F3140CDDF8" ma:contentTypeVersion="14" ma:contentTypeDescription="Crear nuevo documento." ma:contentTypeScope="" ma:versionID="4bfbd377727048b6ef2c420cf4084a08">
  <xsd:schema xmlns:xsd="http://www.w3.org/2001/XMLSchema" xmlns:xs="http://www.w3.org/2001/XMLSchema" xmlns:p="http://schemas.microsoft.com/office/2006/metadata/properties" xmlns:ns3="91f71286-bb05-4395-9bcc-dbee3e7c5b47" xmlns:ns4="9d4a6092-dfa4-490c-8d5e-cb1644b085f7" targetNamespace="http://schemas.microsoft.com/office/2006/metadata/properties" ma:root="true" ma:fieldsID="f3e7403dd05851184acfeb6d35032582" ns3:_="" ns4:_="">
    <xsd:import namespace="91f71286-bb05-4395-9bcc-dbee3e7c5b47"/>
    <xsd:import namespace="9d4a6092-dfa4-490c-8d5e-cb1644b085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f71286-bb05-4395-9bcc-dbee3e7c5b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d4a6092-dfa4-490c-8d5e-cb1644b085f7"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SharingHintHash" ma:index="19"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A6E10D-096B-49FA-9EAB-C45A172ED95E}">
  <ds:schemaRefs>
    <ds:schemaRef ds:uri="http://purl.org/dc/elements/1.1/"/>
    <ds:schemaRef ds:uri="http://schemas.microsoft.com/office/2006/documentManagement/types"/>
    <ds:schemaRef ds:uri="91f71286-bb05-4395-9bcc-dbee3e7c5b47"/>
    <ds:schemaRef ds:uri="http://purl.org/dc/dcmitype/"/>
    <ds:schemaRef ds:uri="http://schemas.microsoft.com/office/2006/metadata/properties"/>
    <ds:schemaRef ds:uri="http://schemas.microsoft.com/office/infopath/2007/PartnerControls"/>
    <ds:schemaRef ds:uri="http://schemas.openxmlformats.org/package/2006/metadata/core-properties"/>
    <ds:schemaRef ds:uri="9d4a6092-dfa4-490c-8d5e-cb1644b085f7"/>
    <ds:schemaRef ds:uri="http://www.w3.org/XML/1998/namespace"/>
    <ds:schemaRef ds:uri="http://purl.org/dc/terms/"/>
  </ds:schemaRefs>
</ds:datastoreItem>
</file>

<file path=customXml/itemProps2.xml><?xml version="1.0" encoding="utf-8"?>
<ds:datastoreItem xmlns:ds="http://schemas.openxmlformats.org/officeDocument/2006/customXml" ds:itemID="{74D9C106-8ADE-448D-A687-25BF71E023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f71286-bb05-4395-9bcc-dbee3e7c5b47"/>
    <ds:schemaRef ds:uri="9d4a6092-dfa4-490c-8d5e-cb1644b085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898B79-FCBA-4955-B7AE-92C70569FE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70285</TotalTime>
  <Words>7496</Words>
  <Application>Microsoft Office PowerPoint</Application>
  <PresentationFormat>Panorámica</PresentationFormat>
  <Paragraphs>2597</Paragraphs>
  <Slides>42</Slides>
  <Notes>34</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42</vt:i4>
      </vt:variant>
    </vt:vector>
  </HeadingPairs>
  <TitlesOfParts>
    <vt:vector size="52" baseType="lpstr">
      <vt:lpstr>Arial</vt:lpstr>
      <vt:lpstr>Calibri</vt:lpstr>
      <vt:lpstr>Corbel</vt:lpstr>
      <vt:lpstr>Courier New</vt:lpstr>
      <vt:lpstr>Tahoma</vt:lpstr>
      <vt:lpstr>Times</vt:lpstr>
      <vt:lpstr>Times New Roman</vt:lpstr>
      <vt:lpstr>Wingdings</vt:lpstr>
      <vt:lpstr>gfk</vt:lpstr>
      <vt:lpstr>Diapositiva de think-cell</vt:lpstr>
      <vt:lpstr>      </vt:lpstr>
      <vt:lpstr>Evaluación del gobierno de Pedro Castillo</vt:lpstr>
      <vt:lpstr>Aprobación del presidente</vt:lpstr>
      <vt:lpstr>Presentación de PowerPoint</vt:lpstr>
      <vt:lpstr>Presentación de PowerPoint</vt:lpstr>
      <vt:lpstr>Presentación de PowerPoint</vt:lpstr>
      <vt:lpstr>Aprobación del Primer Ministro</vt:lpstr>
      <vt:lpstr>Presentación de PowerPoint</vt:lpstr>
      <vt:lpstr>Presentación de PowerPoint</vt:lpstr>
      <vt:lpstr>Percepción de corrupción en el gobierno</vt:lpstr>
      <vt:lpstr>Presentación de PowerPoint</vt:lpstr>
      <vt:lpstr>Presentación de PowerPoint</vt:lpstr>
      <vt:lpstr>Elecciones generales adelantadas</vt:lpstr>
      <vt:lpstr>Presentación de PowerPoint</vt:lpstr>
      <vt:lpstr>Presentación de PowerPoint</vt:lpstr>
      <vt:lpstr>Aprobación del Congreso de la República y de la Presidenta del Congreso</vt:lpstr>
      <vt:lpstr>Presentación de PowerPoint</vt:lpstr>
      <vt:lpstr>Presentación de PowerPoint</vt:lpstr>
      <vt:lpstr>Presentación de PowerPoint</vt:lpstr>
      <vt:lpstr>Presentación de PowerPoint</vt:lpstr>
      <vt:lpstr>Cambios en la Constitución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Educación universitaria y Educación Sexual Integral</vt:lpstr>
      <vt:lpstr>Presentación de PowerPoint</vt:lpstr>
      <vt:lpstr>Presentación de PowerPoint</vt:lpstr>
      <vt:lpstr>Presentación de PowerPoint</vt:lpstr>
      <vt:lpstr>Presentación de PowerPoint</vt:lpstr>
      <vt:lpstr>Metodología | Ficha técnica del estudio</vt:lpstr>
      <vt:lpstr>Encuestas telefónicas</vt:lpstr>
      <vt:lpstr>Distribución de la muestra de la encuesta de mayo de 2022  </vt:lpstr>
      <vt:lpstr>En las encuestas del IEP, la agrupación del territorio nacional en macrozonas se hace a partir de las provincias. Por ejemplo, hay provincias que pueden pertenecer a un departamento de centro o sur pero que por clasificación provincial son consideradas dentro de la macrozona selva, como La Convención en Cusco.  A continuación se muestra el porcentaje de población electoral que tiene cada una de las macrozonas presentadas.          </vt:lpstr>
      <vt:lpstr>Presentación de PowerPoint</vt:lpstr>
      <vt:lpstr>Ficha técnica del estudio</vt:lpstr>
      <vt:lpstr>Departamentos, provincias y distritos de la muestra (I)</vt:lpstr>
      <vt:lpstr>Puntos de muestreo (II)</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IEP-OP Informe mayo 2022 v1</dc:title>
  <dc:creator>IEP-Opinión</dc:creator>
  <cp:lastModifiedBy>Patricia Zarate</cp:lastModifiedBy>
  <cp:revision>6789</cp:revision>
  <cp:lastPrinted>2019-03-29T14:14:56Z</cp:lastPrinted>
  <dcterms:created xsi:type="dcterms:W3CDTF">2018-10-22T23:39:07Z</dcterms:created>
  <dcterms:modified xsi:type="dcterms:W3CDTF">2022-05-27T20:15:39Z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0x010100EEF394767946D9498CCD35F3140CDDF8</vt:lpwstr>
  </property>
</Properties>
</file>