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35999725" cx="25201550"/>
  <p:notesSz cx="6715125" cy="9239250"/>
  <p:embeddedFontLst>
    <p:embeddedFont>
      <p:font typeface="Roboto Medium"/>
      <p:regular r:id="rId8"/>
      <p:bold r:id="rId9"/>
      <p:italic r:id="rId10"/>
      <p:boldItalic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289">
          <p15:clr>
            <a:srgbClr val="A4A3A4"/>
          </p15:clr>
        </p15:guide>
        <p15:guide id="2" orient="horz" pos="22086">
          <p15:clr>
            <a:srgbClr val="A4A3A4"/>
          </p15:clr>
        </p15:guide>
        <p15:guide id="3" orient="horz" pos="2349">
          <p15:clr>
            <a:srgbClr val="A4A3A4"/>
          </p15:clr>
        </p15:guide>
        <p15:guide id="4" pos="7938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gK0v5wZVCv8RYZDsZEHmQE03Y+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AD8D5E-1331-4793-AF92-245BA9D9EA35}">
  <a:tblStyle styleId="{EAAD8D5E-1331-4793-AF92-245BA9D9EA3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89" orient="horz"/>
        <p:guide pos="22086" orient="horz"/>
        <p:guide pos="2349" orient="horz"/>
        <p:guide pos="793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boldItalic.fntdata"/><Relationship Id="rId10" Type="http://schemas.openxmlformats.org/officeDocument/2006/relationships/font" Target="fonts/RobotoMedium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RobotoMedium-bold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144713" y="692150"/>
            <a:ext cx="2427287" cy="3465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2" type="sldNum"/>
          </p:nvPr>
        </p:nvSpPr>
        <p:spPr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144713" y="692150"/>
            <a:ext cx="2427287" cy="3465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890713" y="11183938"/>
            <a:ext cx="21420137" cy="771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779838" y="20399375"/>
            <a:ext cx="17641887" cy="920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ts val="12300"/>
              <a:buFont typeface="Arial"/>
              <a:buNone/>
              <a:defRPr b="0" i="0" sz="1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None/>
              <a:defRPr b="0" i="0" sz="10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0" i="0" sz="9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1260475" y="1441450"/>
            <a:ext cx="22680613" cy="60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 rot="5400000">
            <a:off x="721519" y="8938419"/>
            <a:ext cx="23758525" cy="2268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1009650" lvl="0" marL="457200" marR="0" rtl="0" algn="l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ts val="12300"/>
              <a:buFont typeface="Arial"/>
              <a:buChar char="•"/>
              <a:defRPr b="0" i="0" sz="1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08050" lvl="1" marL="9144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b="0" i="0" sz="10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12800" lvl="2" marL="13716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11200" lvl="3" marL="1828800" marR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–"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11200" lvl="4" marL="2286000" marR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»"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1200" lvl="5" marL="2743200" marR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»"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11200" lvl="6" marL="3200400" marR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»"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11200" lvl="7" marL="3657600" marR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»"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1200" lvl="8" marL="4114800" marR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»"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 rot="5400000">
            <a:off x="5748338" y="13965238"/>
            <a:ext cx="30716538" cy="566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 rot="5400000">
            <a:off x="-5668169" y="8370094"/>
            <a:ext cx="30716538" cy="1685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1009650" lvl="0" marL="457200" marR="0" rtl="0" algn="l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ts val="12300"/>
              <a:buFont typeface="Arial"/>
              <a:buChar char="•"/>
              <a:defRPr b="0" i="0" sz="1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08050" lvl="1" marL="9144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b="0" i="0" sz="10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12800" lvl="2" marL="13716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11200" lvl="3" marL="1828800" marR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–"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11200" lvl="4" marL="2286000" marR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»"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1200" lvl="5" marL="2743200" marR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»"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11200" lvl="6" marL="3200400" marR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»"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11200" lvl="7" marL="3657600" marR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»"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1200" lvl="8" marL="4114800" marR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»"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60475" y="1441450"/>
            <a:ext cx="22680613" cy="60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60475" y="8399463"/>
            <a:ext cx="22680613" cy="2375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1009650" lvl="0" marL="457200" marR="0" rtl="0" algn="l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ts val="12300"/>
              <a:buFont typeface="Arial"/>
              <a:buChar char="•"/>
              <a:defRPr b="0" i="0" sz="1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08050" lvl="1" marL="9144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b="0" i="0" sz="10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12800" lvl="2" marL="13716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11200" lvl="3" marL="1828800" marR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–"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11200" lvl="4" marL="2286000" marR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»"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11200" lvl="5" marL="2743200" marR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»"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11200" lvl="6" marL="3200400" marR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»"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11200" lvl="7" marL="3657600" marR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»"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1200" lvl="8" marL="4114800" marR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Char char="»"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990725" y="23133050"/>
            <a:ext cx="21421725" cy="71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990725" y="15257463"/>
            <a:ext cx="21421725" cy="78755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1260475" y="1441450"/>
            <a:ext cx="22680613" cy="60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1260475" y="8399463"/>
            <a:ext cx="11263313" cy="2375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12676188" y="8399463"/>
            <a:ext cx="11264900" cy="2375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1260475" y="1441450"/>
            <a:ext cx="22680613" cy="60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1260475" y="8058150"/>
            <a:ext cx="11134725" cy="3359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2" type="body"/>
          </p:nvPr>
        </p:nvSpPr>
        <p:spPr>
          <a:xfrm>
            <a:off x="1260475" y="11417300"/>
            <a:ext cx="11134725" cy="20740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3" type="body"/>
          </p:nvPr>
        </p:nvSpPr>
        <p:spPr>
          <a:xfrm>
            <a:off x="12801600" y="8058150"/>
            <a:ext cx="11139488" cy="3359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4" type="body"/>
          </p:nvPr>
        </p:nvSpPr>
        <p:spPr>
          <a:xfrm>
            <a:off x="12801600" y="11417300"/>
            <a:ext cx="11139488" cy="20740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260475" y="1441450"/>
            <a:ext cx="22680613" cy="60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1260475" y="1433513"/>
            <a:ext cx="8291513" cy="6099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9853613" y="1433513"/>
            <a:ext cx="14087475" cy="307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1260475" y="7532688"/>
            <a:ext cx="8291513" cy="246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940300" y="25199975"/>
            <a:ext cx="15120938" cy="2974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1"/>
          <p:cNvSpPr/>
          <p:nvPr>
            <p:ph idx="2" type="pic"/>
          </p:nvPr>
        </p:nvSpPr>
        <p:spPr>
          <a:xfrm>
            <a:off x="4940300" y="3216275"/>
            <a:ext cx="15120938" cy="21599525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940300" y="28174950"/>
            <a:ext cx="15120938" cy="4224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www.megaprint.com/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>
            <a:hlinkClick r:id="rId1"/>
          </p:cNvPr>
          <p:cNvPicPr preferRelativeResize="0"/>
          <p:nvPr/>
        </p:nvPicPr>
        <p:blipFill rotWithShape="1">
          <a:blip r:embed="rId2">
            <a:alphaModFix/>
          </a:blip>
          <a:srcRect b="0" l="0" r="38726" t="0"/>
          <a:stretch/>
        </p:blipFill>
        <p:spPr>
          <a:xfrm>
            <a:off x="19379372" y="35425506"/>
            <a:ext cx="3255359" cy="16719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/>
        </p:nvSpPr>
        <p:spPr>
          <a:xfrm>
            <a:off x="22611872" y="35348670"/>
            <a:ext cx="1975669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www.postersession.com</a:t>
            </a: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0" y="35876627"/>
            <a:ext cx="461986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" u="none" cap="none" strike="noStrike">
                <a:solidFill>
                  <a:srgbClr val="003064"/>
                </a:solidFill>
                <a:latin typeface="Arial"/>
                <a:ea typeface="Arial"/>
                <a:cs typeface="Arial"/>
                <a:sym typeface="Arial"/>
              </a:rPr>
              <a:t>www.postersession.com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jpg"/><Relationship Id="rId10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i.org/10.1145/3581783.3612137" TargetMode="External"/><Relationship Id="rId4" Type="http://schemas.openxmlformats.org/officeDocument/2006/relationships/hyperlink" Target="https://github.com/GoGoDuck912/Self-Correction-Human-Parsing" TargetMode="External"/><Relationship Id="rId9" Type="http://schemas.openxmlformats.org/officeDocument/2006/relationships/image" Target="../media/image6.png"/><Relationship Id="rId5" Type="http://schemas.openxmlformats.org/officeDocument/2006/relationships/hyperlink" Target="https://github.com/Hzzone/pytorch-openpose.git" TargetMode="External"/><Relationship Id="rId6" Type="http://schemas.openxmlformats.org/officeDocument/2006/relationships/hyperlink" Target="https://www.postersession.com/order/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3064"/>
            </a:gs>
            <a:gs pos="50000">
              <a:schemeClr val="lt1"/>
            </a:gs>
            <a:gs pos="100000">
              <a:srgbClr val="003064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12771500" y="6645213"/>
            <a:ext cx="11856900" cy="28416300"/>
          </a:xfrm>
          <a:prstGeom prst="roundRect">
            <a:avLst>
              <a:gd fmla="val 7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438150" y="6818313"/>
            <a:ext cx="11856900" cy="28417800"/>
          </a:xfrm>
          <a:prstGeom prst="roundRect">
            <a:avLst>
              <a:gd fmla="val 7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89700" y="8632013"/>
            <a:ext cx="11353800" cy="88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25" lIns="72850" spcFirstLastPara="1" rIns="72850" wrap="square" tIns="36425">
            <a:spAutoFit/>
          </a:bodyPr>
          <a:lstStyle/>
          <a:p>
            <a:pPr indent="0" lvl="0" marL="0" rtl="0" algn="just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In Egypt’s booming e-commerce market, online shoppers—especially veiled women—face challenges in visualizing how clothing fits and aligns with modesty standards. Traditional virtual try-on (VTON) systems often lack support for hijabs, layered garments, and regional fashion preferences, leading to higher return rates and reduced customer satisfaction.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TryFit bridges this gap by leveraging advanced AI (LaDI-VTON architecture with CLIP embeddings and latent diffusion models) to deliver realistic, modesty-aware virtual try-ons. Our solution features: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Pose-aware garment warping and hijab-preserving synthesis for culturally respectful results.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A curated dataset of Egyptian modest wear, including veiled and unveiled models.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An user-friendly interface for Normal users and Providers.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78593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By combining computer vision innovations with local fashion needs, TryFit empowers users to shop confidently while supporting Egyptian brands.</a:t>
            </a:r>
            <a:endParaRPr sz="2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085750" y="17941891"/>
            <a:ext cx="56451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25" lIns="72850" spcFirstLastPara="1" rIns="72850" wrap="square" tIns="36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sz="6500"/>
          </a:p>
        </p:txBody>
      </p:sp>
      <p:sp>
        <p:nvSpPr>
          <p:cNvPr id="58" name="Google Shape;58;p1"/>
          <p:cNvSpPr txBox="1"/>
          <p:nvPr/>
        </p:nvSpPr>
        <p:spPr>
          <a:xfrm>
            <a:off x="15877388" y="26215713"/>
            <a:ext cx="56451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25" lIns="72850" spcFirstLastPara="1" rIns="72850" wrap="square" tIns="36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 sz="6500"/>
          </a:p>
        </p:txBody>
      </p:sp>
      <p:sp>
        <p:nvSpPr>
          <p:cNvPr id="59" name="Google Shape;59;p1"/>
          <p:cNvSpPr/>
          <p:nvPr/>
        </p:nvSpPr>
        <p:spPr>
          <a:xfrm>
            <a:off x="393700" y="754062"/>
            <a:ext cx="24414300" cy="5749800"/>
          </a:xfrm>
          <a:prstGeom prst="roundRect">
            <a:avLst>
              <a:gd fmla="val 10870" name="adj"/>
            </a:avLst>
          </a:prstGeom>
          <a:gradFill>
            <a:gsLst>
              <a:gs pos="0">
                <a:srgbClr val="A7C4FF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425" lIns="72850" spcFirstLastPara="1" rIns="72850" wrap="square" tIns="36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831850" y="1458925"/>
            <a:ext cx="23495100" cy="47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25" lIns="72850" spcFirstLastPara="1" rIns="72850" wrap="square" tIns="36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0">
                <a:solidFill>
                  <a:schemeClr val="dk1"/>
                </a:solidFill>
              </a:rPr>
              <a:t>VTON Egyptian Brands</a:t>
            </a:r>
            <a:endParaRPr sz="1900"/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US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By: </a:t>
            </a:r>
            <a:r>
              <a:rPr b="1" lang="en-US" sz="4300">
                <a:solidFill>
                  <a:schemeClr val="dk1"/>
                </a:solidFill>
              </a:rPr>
              <a:t>Genyveyav Raafat, Hassnaa Hassan, Habiba Mohammed , </a:t>
            </a:r>
            <a:endParaRPr b="1" sz="43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chemeClr val="dk1"/>
                </a:solidFill>
              </a:rPr>
              <a:t>Toqa Osama, Monica Adel, Maria George</a:t>
            </a:r>
            <a:endParaRPr b="1" sz="43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by: Prof. Dr. </a:t>
            </a:r>
            <a:r>
              <a:rPr b="1" lang="en-US" sz="4300">
                <a:solidFill>
                  <a:schemeClr val="dk1"/>
                </a:solidFill>
              </a:rPr>
              <a:t>Abeer Mahmoud</a:t>
            </a:r>
            <a:r>
              <a:rPr b="1" i="0" lang="en-US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1" i="0" lang="en-US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TA.</a:t>
            </a:r>
            <a:r>
              <a:rPr b="1" lang="en-US" sz="4300">
                <a:solidFill>
                  <a:schemeClr val="dk1"/>
                </a:solidFill>
              </a:rPr>
              <a:t>Mohamed Essam</a:t>
            </a:r>
            <a:endParaRPr sz="4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 of Computer and Information Sciences - Ain Shams University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16315550" y="29844488"/>
            <a:ext cx="47688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25" lIns="72850" spcFirstLastPara="1" rIns="72850" wrap="square" tIns="36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00" u="none" cap="none" strike="noStrike">
                <a:solidFill>
                  <a:schemeClr val="dk1"/>
                </a:solidFill>
              </a:rPr>
              <a:t>Bibliography</a:t>
            </a:r>
            <a:endParaRPr b="1" sz="5500"/>
          </a:p>
        </p:txBody>
      </p:sp>
      <p:sp>
        <p:nvSpPr>
          <p:cNvPr id="62" name="Google Shape;62;p1"/>
          <p:cNvSpPr txBox="1"/>
          <p:nvPr/>
        </p:nvSpPr>
        <p:spPr>
          <a:xfrm>
            <a:off x="685800" y="19153900"/>
            <a:ext cx="11010900" cy="15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50" lIns="48725" spcFirstLastPara="1" rIns="48725" wrap="square" tIns="2435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A Culturally-Aware Virtual Try-On Pipeline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 sz="2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 Figure 1: System Architecture</a:t>
            </a:r>
            <a:endParaRPr sz="2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As shown in Figure 1, TryFit’s modular architecture automates realistic virtual try-ons through a three-layer workflow, optimized for modest fashion: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1. Presentation Layer (Flutter UI)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User Interaction: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Roboto Medium"/>
              <a:buChar char="○"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Upload full-body photos via gallery/camera.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Roboto Medium"/>
              <a:buChar char="○"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Browse categorized clothing (Upper/Lower/Full) with hijab-friendly filters.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Output: Displays try-on results with download option.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2. Logic Layer (Flask API + AI Core)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Phase 1: Preprocessing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Human Parsing: SCHP segments body regions (hijab, skin) for modesty preservation.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Pose Estimation: OpenPose extracts 18 keypoints for anatomical alignment.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Cloth Masking: Grounded-SAM generates precise binary masks for garment isolation.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Phase 2: Garment Alignment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TPS Warping: Aligns clothing to user pose using keypoints and masks.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EMASC Refinement: Mask-aware skip connections enhance edges (e.g., loose sleeves, hijab draping).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CLIP Embeddings: V⋆ tokens encode garment semantics (texture, style).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3310350" y="30960000"/>
            <a:ext cx="106125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50" lIns="48725" spcFirstLastPara="1" rIns="48725" wrap="square" tIns="2435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D. Morelli, A. Baldrati, G. Cartella, M. Cornia, M. Bertini, and R. Cucchiara, “LaDI-VTON: Latent Diffusion Textual-Inversion Enhanced Virtual Try-On,” Oct. 2023, doi: </a:t>
            </a:r>
            <a:r>
              <a:rPr b="1" lang="en-US" sz="24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https://doi.org/10.1145/3581783.3612137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GoGoDuck912, “GitHub - GoGoDuck912/Self-Correction-Human-Parsing: An out-of-box human parsing representation extractor.,” GitHub, 2019. </a:t>
            </a:r>
            <a:r>
              <a:rPr b="1" lang="en-US" sz="24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https://github.com/GoGoDuck912/Self-Correction-Human-Parsing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(accessed Feb. 15, 2025).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Hzzone, “GitHub - Hzzone/pytorch-openpose: pytorch implementation of openpose including Hand and Body Pose Estimation.,” GitHub, 2018. </a:t>
            </a:r>
            <a:r>
              <a:rPr b="1" lang="en-US" sz="24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https://github.com/Hzzone/pytorch-openpose.git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(accessed Feb. 21, 2025).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13148525" y="27423750"/>
            <a:ext cx="111204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50" lIns="48725" spcFirstLastPara="1" rIns="48725" wrap="square" tIns="2435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TryFit successfully bridges the gap in virtual try-on technology for modest fashion by supporting hijab and layered garment synthesis. Using AI-driven garment warping and cultural segmentation, it delivers realistic, pose-aligned try-on results. The system enhances user confidence, reduces return rates, and promotes local Egyptian fashion through an inclusive and user-friendly platform.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3368700" y="7215925"/>
            <a:ext cx="56451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25" lIns="72850" spcFirstLastPara="1" rIns="72850" wrap="square" tIns="36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6500"/>
          </a:p>
        </p:txBody>
      </p:sp>
      <p:sp>
        <p:nvSpPr>
          <p:cNvPr id="66" name="Google Shape;66;p1"/>
          <p:cNvSpPr txBox="1"/>
          <p:nvPr/>
        </p:nvSpPr>
        <p:spPr>
          <a:xfrm>
            <a:off x="15794038" y="11770700"/>
            <a:ext cx="56451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25" lIns="72850" spcFirstLastPara="1" rIns="72850" wrap="square" tIns="36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6500"/>
          </a:p>
        </p:txBody>
      </p:sp>
      <p:sp>
        <p:nvSpPr>
          <p:cNvPr id="67" name="Google Shape;67;p1"/>
          <p:cNvSpPr txBox="1"/>
          <p:nvPr/>
        </p:nvSpPr>
        <p:spPr>
          <a:xfrm>
            <a:off x="13183463" y="12844700"/>
            <a:ext cx="11050500" cy="18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Modest-First Virtual Try-On: </a:t>
            </a: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Achieved hijab preservation accuracy during garment synthesis 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Photorealistic Outputs: FID Score: 53.283 (vs. 61.87 for LaDI-VTON)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Local Impact: 60% Egyptian modest wear in dataset 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8" name="Google Shape;68;p1">
            <a:hlinkClick r:id="rId6"/>
          </p:cNvPr>
          <p:cNvSpPr txBox="1"/>
          <p:nvPr/>
        </p:nvSpPr>
        <p:spPr>
          <a:xfrm>
            <a:off x="0" y="36433125"/>
            <a:ext cx="25201563" cy="101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 u="none" cap="none" strike="noStrike">
                <a:solidFill>
                  <a:srgbClr val="0046D2"/>
                </a:solidFill>
                <a:latin typeface="Arial"/>
                <a:ea typeface="Arial"/>
                <a:cs typeface="Arial"/>
                <a:sym typeface="Arial"/>
              </a:rPr>
              <a:t>Order online at    https://www.postersession.com/order/</a:t>
            </a:r>
            <a:endParaRPr/>
          </a:p>
        </p:txBody>
      </p:sp>
      <p:pic>
        <p:nvPicPr>
          <p:cNvPr id="69" name="Google Shape;69;p1" title="n20AwP4gUcMhJ7MT-Picsart-BackgroundRemover.jpg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4150" y="1467500"/>
            <a:ext cx="3227950" cy="30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" title="AinShamsUniv-Photoroom.png"/>
          <p:cNvPicPr preferRelativeResize="0"/>
          <p:nvPr/>
        </p:nvPicPr>
        <p:blipFill rotWithShape="1">
          <a:blip r:embed="rId8">
            <a:alphaModFix/>
          </a:blip>
          <a:srcRect b="445" l="0" r="0" t="445"/>
          <a:stretch/>
        </p:blipFill>
        <p:spPr>
          <a:xfrm>
            <a:off x="20675348" y="1498063"/>
            <a:ext cx="3334878" cy="27543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" name="Google Shape;71;p1"/>
          <p:cNvGraphicFramePr/>
          <p:nvPr/>
        </p:nvGraphicFramePr>
        <p:xfrm>
          <a:off x="13056404" y="156387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{EAAD8D5E-1331-4793-AF92-245BA9D9EA35}</a:tableStyleId>
              </a:tblPr>
              <a:tblGrid>
                <a:gridCol w="2664700"/>
                <a:gridCol w="2664700"/>
                <a:gridCol w="2664700"/>
                <a:gridCol w="3126300"/>
              </a:tblGrid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</a:rPr>
                        <a:t>Accuracy 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</a:rPr>
                        <a:t>LaDI-VTON model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</a:rPr>
                        <a:t>Our model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</a:rPr>
                        <a:t>Effective Parameter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FID </a:t>
                      </a:r>
                      <a:r>
                        <a:rPr b="1" lang="en-US" sz="2000">
                          <a:solidFill>
                            <a:srgbClr val="CC0000"/>
                          </a:solidFill>
                        </a:rPr>
                        <a:t>↓</a:t>
                      </a:r>
                      <a:endParaRPr b="1" sz="2000">
                        <a:solidFill>
                          <a:srgbClr val="CC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61.87</a:t>
                      </a:r>
                      <a:endParaRPr b="1"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53.283</a:t>
                      </a:r>
                      <a:endParaRPr b="1" sz="2000"/>
                    </a:p>
                  </a:txBody>
                  <a:tcPr marT="45725" marB="45725" marR="91450" marL="91450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</a:rPr>
                        <a:t>Fine-tuning with custom data</a:t>
                      </a:r>
                      <a:endParaRPr b="1" sz="2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LPIPS </a:t>
                      </a:r>
                      <a:r>
                        <a:rPr b="1" lang="en-US" sz="2000">
                          <a:solidFill>
                            <a:srgbClr val="CC0000"/>
                          </a:solidFill>
                        </a:rPr>
                        <a:t>↓</a:t>
                      </a:r>
                      <a:endParaRPr b="1" sz="2000">
                        <a:solidFill>
                          <a:srgbClr val="CC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0.183</a:t>
                      </a:r>
                      <a:endParaRPr b="1"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0.140</a:t>
                      </a:r>
                      <a:endParaRPr b="1" sz="2000"/>
                    </a:p>
                  </a:txBody>
                  <a:tcPr marT="45725" marB="45725" marR="91450" marL="91450"/>
                </a:tc>
                <a:tc vMerge="1"/>
              </a:tr>
              <a:tr h="46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SSIM </a:t>
                      </a:r>
                      <a:r>
                        <a:rPr b="1" lang="en-US" sz="2100">
                          <a:solidFill>
                            <a:srgbClr val="6AA84F"/>
                          </a:solidFill>
                        </a:rPr>
                        <a:t>↑</a:t>
                      </a:r>
                      <a:endParaRPr b="1" sz="2100">
                        <a:solidFill>
                          <a:srgbClr val="6AA84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0.817</a:t>
                      </a:r>
                      <a:endParaRPr b="1"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0.868</a:t>
                      </a:r>
                      <a:endParaRPr b="1" sz="2000"/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sp>
        <p:nvSpPr>
          <p:cNvPr id="72" name="Google Shape;72;p1"/>
          <p:cNvSpPr txBox="1"/>
          <p:nvPr/>
        </p:nvSpPr>
        <p:spPr>
          <a:xfrm>
            <a:off x="13252417" y="14941466"/>
            <a:ext cx="11050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Table I: Results of </a:t>
            </a:r>
            <a:r>
              <a:rPr b="1" i="1"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TryFit</a:t>
            </a:r>
            <a:endParaRPr b="1" i="1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13252425" y="7217600"/>
            <a:ext cx="11050500" cy="4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Phase 3: Diffusion Synthesis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LaDI-VTON: Latent Diffusion Model (LDM) synthesizes outputs conditioned on: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Roboto Medium"/>
              <a:buChar char="○"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Warped garments + masks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Roboto Medium"/>
              <a:buChar char="○"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Pose maps + CLIP embeddings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VAE Decoder: Generates 1024×768px photorealistic images.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3. Data Layer (Firebase)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Storage: Clothing categories (Upper, Lower, Full) and user try-on histories.</a:t>
            </a:r>
            <a:endParaRPr sz="2400">
              <a:solidFill>
                <a:srgbClr val="404040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40404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Authentication: Secure login/profile management.</a:t>
            </a:r>
            <a:endParaRPr sz="2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4" name="Google Shape;74;p1" title="VTON_Final (2).png"/>
          <p:cNvPicPr preferRelativeResize="0"/>
          <p:nvPr/>
        </p:nvPicPr>
        <p:blipFill rotWithShape="1">
          <a:blip r:embed="rId9">
            <a:alphaModFix/>
          </a:blip>
          <a:srcRect b="0" l="219" r="219" t="0"/>
          <a:stretch/>
        </p:blipFill>
        <p:spPr>
          <a:xfrm>
            <a:off x="1284186" y="19650088"/>
            <a:ext cx="9814138" cy="554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" title="5960894869016792726.jpg"/>
          <p:cNvPicPr preferRelativeResize="0"/>
          <p:nvPr/>
        </p:nvPicPr>
        <p:blipFill rotWithShape="1">
          <a:blip r:embed="rId10">
            <a:alphaModFix/>
          </a:blip>
          <a:srcRect b="4999" l="0" r="0" t="5731"/>
          <a:stretch/>
        </p:blipFill>
        <p:spPr>
          <a:xfrm>
            <a:off x="14347200" y="17782050"/>
            <a:ext cx="4036736" cy="76831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" name="Google Shape;76;p1" title="5960894869016792728.jpg"/>
          <p:cNvPicPr preferRelativeResize="0"/>
          <p:nvPr/>
        </p:nvPicPr>
        <p:blipFill rotWithShape="1">
          <a:blip r:embed="rId11">
            <a:alphaModFix/>
          </a:blip>
          <a:srcRect b="5006" l="0" r="0" t="6545"/>
          <a:stretch/>
        </p:blipFill>
        <p:spPr>
          <a:xfrm>
            <a:off x="18849265" y="17812619"/>
            <a:ext cx="4036735" cy="761265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"/>
          <p:cNvSpPr txBox="1"/>
          <p:nvPr/>
        </p:nvSpPr>
        <p:spPr>
          <a:xfrm>
            <a:off x="15636225" y="25693800"/>
            <a:ext cx="6282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Figures 2 , 3: Sample of virtual try-on results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2008-12-04T00:20:37Z</dcterms:created>
  <dc:creator>Ethan Shulda;www.postersession.com</dc:creator>
</cp:coreProperties>
</file>