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B3A9"/>
    <a:srgbClr val="DDE3D6"/>
    <a:srgbClr val="DBDBDB"/>
    <a:srgbClr val="000000"/>
    <a:srgbClr val="DDE2D6"/>
    <a:srgbClr val="BA7F64"/>
    <a:srgbClr val="BD7957"/>
    <a:srgbClr val="8A6BA3"/>
    <a:srgbClr val="EEEBF1"/>
    <a:srgbClr val="CFD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4212" autoAdjust="0"/>
    <p:restoredTop sz="95252" autoAdjust="0"/>
  </p:normalViewPr>
  <p:slideViewPr>
    <p:cSldViewPr snapToGrid="0">
      <p:cViewPr>
        <p:scale>
          <a:sx n="32" d="100"/>
          <a:sy n="32" d="100"/>
        </p:scale>
        <p:origin x="3552" y="-2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1F2BE-327F-46C1-AAF3-D0DFD43CF11F}" type="datetimeFigureOut">
              <a:rPr lang="en-DE" smtClean="0"/>
              <a:t>10.02.25</a:t>
            </a:fld>
            <a:endParaRPr lang="en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D7AD9-20CF-45FD-82D1-BED29298FA3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28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BD7AD9-20CF-45FD-82D1-BED29298FA31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6092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96CF-7D4C-4376-B085-21D375AE473A}" type="datetimeFigureOut">
              <a:rPr lang="en-DE" smtClean="0"/>
              <a:t>10.02.25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EDBE-6449-4C9C-BAAC-01570D8552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06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96CF-7D4C-4376-B085-21D375AE473A}" type="datetimeFigureOut">
              <a:rPr lang="en-DE" smtClean="0"/>
              <a:t>10.02.25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EDBE-6449-4C9C-BAAC-01570D8552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0898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96CF-7D4C-4376-B085-21D375AE473A}" type="datetimeFigureOut">
              <a:rPr lang="en-DE" smtClean="0"/>
              <a:t>10.02.25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EDBE-6449-4C9C-BAAC-01570D8552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736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96CF-7D4C-4376-B085-21D375AE473A}" type="datetimeFigureOut">
              <a:rPr lang="en-DE" smtClean="0"/>
              <a:t>10.02.25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EDBE-6449-4C9C-BAAC-01570D8552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8148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>
                    <a:tint val="82000"/>
                  </a:schemeClr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82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82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96CF-7D4C-4376-B085-21D375AE473A}" type="datetimeFigureOut">
              <a:rPr lang="en-DE" smtClean="0"/>
              <a:t>10.02.25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EDBE-6449-4C9C-BAAC-01570D8552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5581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96CF-7D4C-4376-B085-21D375AE473A}" type="datetimeFigureOut">
              <a:rPr lang="en-DE" smtClean="0"/>
              <a:t>10.02.25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EDBE-6449-4C9C-BAAC-01570D8552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8886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96CF-7D4C-4376-B085-21D375AE473A}" type="datetimeFigureOut">
              <a:rPr lang="en-DE" smtClean="0"/>
              <a:t>10.02.25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EDBE-6449-4C9C-BAAC-01570D8552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4633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96CF-7D4C-4376-B085-21D375AE473A}" type="datetimeFigureOut">
              <a:rPr lang="en-DE" smtClean="0"/>
              <a:t>10.02.25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EDBE-6449-4C9C-BAAC-01570D8552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605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96CF-7D4C-4376-B085-21D375AE473A}" type="datetimeFigureOut">
              <a:rPr lang="en-DE" smtClean="0"/>
              <a:t>10.02.25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EDBE-6449-4C9C-BAAC-01570D8552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31039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96CF-7D4C-4376-B085-21D375AE473A}" type="datetimeFigureOut">
              <a:rPr lang="en-DE" smtClean="0"/>
              <a:t>10.02.25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EDBE-6449-4C9C-BAAC-01570D8552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7291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96CF-7D4C-4376-B085-21D375AE473A}" type="datetimeFigureOut">
              <a:rPr lang="en-DE" smtClean="0"/>
              <a:t>10.02.25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EDBE-6449-4C9C-BAAC-01570D8552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0226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3D96CF-7D4C-4376-B085-21D375AE473A}" type="datetimeFigureOut">
              <a:rPr lang="en-DE" smtClean="0"/>
              <a:t>10.02.25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68EDBE-6449-4C9C-BAAC-01570D8552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6377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2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Inhaltsplatzhalter 26">
            <a:extLst>
              <a:ext uri="{FF2B5EF4-FFF2-40B4-BE49-F238E27FC236}">
                <a16:creationId xmlns:a16="http://schemas.microsoft.com/office/drawing/2014/main" id="{4E9DEAB0-13B0-BE6D-06BA-C0428A123887}"/>
              </a:ext>
            </a:extLst>
          </p:cNvPr>
          <p:cNvSpPr txBox="1">
            <a:spLocks/>
          </p:cNvSpPr>
          <p:nvPr/>
        </p:nvSpPr>
        <p:spPr>
          <a:xfrm>
            <a:off x="214666" y="39775285"/>
            <a:ext cx="15063434" cy="2790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365760" tIns="182880" rIns="91440" bIns="45720" rtlCol="0" anchor="t">
            <a:noAutofit/>
          </a:bodyPr>
          <a:lstStyle>
            <a:lvl1pPr marL="420487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575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3000" dirty="0">
              <a:latin typeface="Helvetica" pitchFamily="2" charset="0"/>
              <a:cs typeface="Calibri"/>
            </a:endParaRPr>
          </a:p>
        </p:txBody>
      </p:sp>
      <p:sp>
        <p:nvSpPr>
          <p:cNvPr id="31" name="Titel 20">
            <a:extLst>
              <a:ext uri="{FF2B5EF4-FFF2-40B4-BE49-F238E27FC236}">
                <a16:creationId xmlns:a16="http://schemas.microsoft.com/office/drawing/2014/main" id="{E1677E65-03B6-E0C1-2E82-DC2D3086E8CE}"/>
              </a:ext>
            </a:extLst>
          </p:cNvPr>
          <p:cNvSpPr txBox="1">
            <a:spLocks/>
          </p:cNvSpPr>
          <p:nvPr/>
        </p:nvSpPr>
        <p:spPr bwMode="auto">
          <a:xfrm>
            <a:off x="19106202" y="233269"/>
            <a:ext cx="10674463" cy="2505993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40366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93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03667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70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Helvetica" panose="020B0604020202020204" pitchFamily="34" charset="0"/>
            </a:endParaRPr>
          </a:p>
        </p:txBody>
      </p:sp>
      <p:sp>
        <p:nvSpPr>
          <p:cNvPr id="3" name="Titel 20">
            <a:extLst>
              <a:ext uri="{FF2B5EF4-FFF2-40B4-BE49-F238E27FC236}">
                <a16:creationId xmlns:a16="http://schemas.microsoft.com/office/drawing/2014/main" id="{5B7F5CFC-983B-070E-699C-C58108AA356D}"/>
              </a:ext>
            </a:extLst>
          </p:cNvPr>
          <p:cNvSpPr txBox="1">
            <a:spLocks/>
          </p:cNvSpPr>
          <p:nvPr/>
        </p:nvSpPr>
        <p:spPr bwMode="auto">
          <a:xfrm>
            <a:off x="355762" y="237515"/>
            <a:ext cx="19102670" cy="2505993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40366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93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036674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50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Cambria" panose="02040503050406030204"/>
              </a:rPr>
              <a:t>Vorhersage von Replizierbarkeit psychologischer Studien mit Machine Learning</a:t>
            </a:r>
            <a:endParaRPr kumimoji="0" lang="de-DE" sz="650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Helvetica" panose="020B060402020202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4DD04BB-ADA3-4204-E9F3-6351159B7E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986" r="6437"/>
          <a:stretch/>
        </p:blipFill>
        <p:spPr>
          <a:xfrm>
            <a:off x="23934820" y="237516"/>
            <a:ext cx="5343475" cy="1531476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94C6E9A-F70F-A98B-5C05-D83B88B26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62" y="40345225"/>
            <a:ext cx="2093820" cy="209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EFFEBA2-ABBA-FB65-3C11-C656157FF7F4}"/>
              </a:ext>
            </a:extLst>
          </p:cNvPr>
          <p:cNvSpPr txBox="1"/>
          <p:nvPr/>
        </p:nvSpPr>
        <p:spPr>
          <a:xfrm>
            <a:off x="20024659" y="1474194"/>
            <a:ext cx="93644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dirty="0">
                <a:latin typeface="Helvetica" panose="020B0604020202020204" pitchFamily="34" charset="0"/>
                <a:cs typeface="Helvetica" panose="020B0604020202020204" pitchFamily="34" charset="0"/>
              </a:rPr>
              <a:t>Kristian Genz, Maria Kießler, Nico Kruse, Fiona Scheffler</a:t>
            </a:r>
          </a:p>
          <a:p>
            <a:r>
              <a:rPr lang="de-DE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Advanced</a:t>
            </a:r>
            <a:r>
              <a:rPr lang="de-DE" sz="2800" dirty="0">
                <a:latin typeface="Helvetica" panose="020B0604020202020204" pitchFamily="34" charset="0"/>
                <a:cs typeface="Helvetica" panose="020B0604020202020204" pitchFamily="34" charset="0"/>
              </a:rPr>
              <a:t> Research Methods and Statistical Computing II</a:t>
            </a:r>
            <a:endParaRPr lang="en-DE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Inhaltsplatzhalter 26">
            <a:extLst>
              <a:ext uri="{FF2B5EF4-FFF2-40B4-BE49-F238E27FC236}">
                <a16:creationId xmlns:a16="http://schemas.microsoft.com/office/drawing/2014/main" id="{BF93A02F-3B20-1D25-38C2-6FDCC2FF4F2A}"/>
              </a:ext>
            </a:extLst>
          </p:cNvPr>
          <p:cNvSpPr txBox="1">
            <a:spLocks/>
          </p:cNvSpPr>
          <p:nvPr/>
        </p:nvSpPr>
        <p:spPr>
          <a:xfrm>
            <a:off x="376590" y="3530530"/>
            <a:ext cx="29404075" cy="2908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365760" tIns="182880" rIns="91440" bIns="45720" rtlCol="0" anchor="t">
            <a:noAutofit/>
          </a:bodyPr>
          <a:lstStyle>
            <a:lvl1pPr marL="420487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575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BA7F64"/>
              </a:buClr>
              <a:buNone/>
            </a:pPr>
            <a:endParaRPr lang="de-DE" sz="300" dirty="0">
              <a:latin typeface="Helvetica" panose="020B0604020202020204" pitchFamily="34" charset="0"/>
              <a:ea typeface="+mn-lt"/>
              <a:cs typeface="Helvetica" panose="020B0604020202020204" pitchFamily="34" charset="0"/>
            </a:endParaRPr>
          </a:p>
          <a:p>
            <a:pPr>
              <a:buClr>
                <a:srgbClr val="BA7F64"/>
              </a:buClr>
            </a:pPr>
            <a:r>
              <a:rPr lang="de-DE" sz="3800" dirty="0"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Replikationskrise in der Psychologie </a:t>
            </a:r>
            <a:r>
              <a:rPr lang="de-DE" sz="2800" dirty="0"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[1]</a:t>
            </a:r>
          </a:p>
          <a:p>
            <a:pPr>
              <a:buClr>
                <a:srgbClr val="BA7F64"/>
              </a:buClr>
            </a:pPr>
            <a:endParaRPr lang="de-DE" sz="2800" dirty="0">
              <a:latin typeface="Helvetica" panose="020B0604020202020204" pitchFamily="34" charset="0"/>
              <a:ea typeface="+mn-lt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de-DE" sz="3800" dirty="0">
              <a:latin typeface="Helvetica" panose="020B0604020202020204" pitchFamily="34" charset="0"/>
              <a:ea typeface="+mn-lt"/>
              <a:cs typeface="Helvetica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sz="2400" dirty="0">
              <a:latin typeface="Helvetica" panose="020B0604020202020204" pitchFamily="34" charset="0"/>
              <a:ea typeface="+mn-lt"/>
              <a:cs typeface="Helvetica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sz="2000" dirty="0">
              <a:latin typeface="Helvetica" panose="020B0604020202020204" pitchFamily="34" charset="0"/>
              <a:ea typeface="+mn-lt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Inhaltsplatzhalter 26">
                <a:extLst>
                  <a:ext uri="{FF2B5EF4-FFF2-40B4-BE49-F238E27FC236}">
                    <a16:creationId xmlns:a16="http://schemas.microsoft.com/office/drawing/2014/main" id="{1B6D160F-C783-F0E1-1CA8-FAA4EFC909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6590" y="7197806"/>
                <a:ext cx="29404076" cy="80471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lIns="365760" tIns="182880" rIns="91440" bIns="45720" rtlCol="0" anchor="t">
                <a:noAutofit/>
              </a:bodyPr>
              <a:lstStyle>
                <a:lvl1pPr marL="420487" indent="-420487" algn="l" defTabSz="4036674" rtl="0" eaLnBrk="1" latinLnBrk="0" hangingPunct="1">
                  <a:lnSpc>
                    <a:spcPct val="100000"/>
                  </a:lnSpc>
                  <a:spcBef>
                    <a:spcPts val="1104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2575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009168" indent="-420487" algn="l" defTabSz="4036674" rtl="0" eaLnBrk="1" latinLnBrk="0" hangingPunct="1">
                  <a:lnSpc>
                    <a:spcPct val="100000"/>
                  </a:lnSpc>
                  <a:spcBef>
                    <a:spcPts val="1104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220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9168" indent="-420487" algn="l" defTabSz="4036674" rtl="0" eaLnBrk="1" latinLnBrk="0" hangingPunct="1">
                  <a:lnSpc>
                    <a:spcPct val="100000"/>
                  </a:lnSpc>
                  <a:spcBef>
                    <a:spcPts val="1104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220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9168" indent="-420487" algn="l" defTabSz="4036674" rtl="0" eaLnBrk="1" latinLnBrk="0" hangingPunct="1">
                  <a:lnSpc>
                    <a:spcPct val="100000"/>
                  </a:lnSpc>
                  <a:spcBef>
                    <a:spcPts val="1104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220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009168" indent="-420487" algn="l" defTabSz="4036674" rtl="0" eaLnBrk="1" latinLnBrk="0" hangingPunct="1">
                  <a:lnSpc>
                    <a:spcPct val="100000"/>
                  </a:lnSpc>
                  <a:spcBef>
                    <a:spcPts val="1104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220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09168" indent="-420487" algn="l" defTabSz="4036674" rtl="0" eaLnBrk="1" latinLnBrk="0" hangingPunct="1">
                  <a:lnSpc>
                    <a:spcPct val="100000"/>
                  </a:lnSpc>
                  <a:spcBef>
                    <a:spcPts val="1104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220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09168" indent="-420487" algn="l" defTabSz="4036674" rtl="0" eaLnBrk="1" latinLnBrk="0" hangingPunct="1">
                  <a:lnSpc>
                    <a:spcPct val="100000"/>
                  </a:lnSpc>
                  <a:spcBef>
                    <a:spcPts val="1104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220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009168" indent="-420487" algn="l" defTabSz="4036674" rtl="0" eaLnBrk="1" latinLnBrk="0" hangingPunct="1">
                  <a:lnSpc>
                    <a:spcPct val="100000"/>
                  </a:lnSpc>
                  <a:spcBef>
                    <a:spcPts val="1104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220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009168" indent="-420487" algn="l" defTabSz="4036674" rtl="0" eaLnBrk="1" latinLnBrk="0" hangingPunct="1">
                  <a:lnSpc>
                    <a:spcPct val="100000"/>
                  </a:lnSpc>
                  <a:spcBef>
                    <a:spcPts val="1104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220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457200">
                  <a:spcBef>
                    <a:spcPts val="600"/>
                  </a:spcBef>
                  <a:buClr>
                    <a:srgbClr val="BA7F64"/>
                  </a:buClr>
                  <a:defRPr/>
                </a:pPr>
                <a:endParaRPr lang="de-DE" sz="600" b="1" dirty="0">
                  <a:latin typeface="Helvetica" panose="020B0604020202020204" pitchFamily="34" charset="0"/>
                  <a:ea typeface="+mn-lt"/>
                  <a:cs typeface="Helvetica" panose="020B0604020202020204" pitchFamily="34" charset="0"/>
                </a:endParaRPr>
              </a:p>
              <a:p>
                <a:pPr defTabSz="457200">
                  <a:spcBef>
                    <a:spcPts val="600"/>
                  </a:spcBef>
                  <a:buClr>
                    <a:srgbClr val="BA7F64"/>
                  </a:buClr>
                  <a:defRPr/>
                </a:pPr>
                <a:r>
                  <a:rPr lang="de-DE" sz="3800" b="1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Daten</a:t>
                </a:r>
                <a:r>
                  <a:rPr lang="de-DE" sz="3800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: Open Science Collaboration (2015) </a:t>
                </a:r>
                <a:r>
                  <a:rPr kumimoji="0" lang="de-DE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[1]</a:t>
                </a:r>
              </a:p>
              <a:p>
                <a:pPr lvl="1">
                  <a:buClr>
                    <a:srgbClr val="BA7F64"/>
                  </a:buClr>
                </a:pPr>
                <a:r>
                  <a:rPr lang="de-DE" sz="3600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168 Studien der Sozial- und Allgemeinen Psychologie</a:t>
                </a:r>
              </a:p>
              <a:p>
                <a:pPr lvl="1">
                  <a:buClr>
                    <a:srgbClr val="BA7F64"/>
                  </a:buClr>
                </a:pPr>
                <a:r>
                  <a:rPr lang="de-DE" sz="3600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137 Prädiktoren</a:t>
                </a:r>
              </a:p>
              <a:p>
                <a:pPr>
                  <a:buClr>
                    <a:srgbClr val="BA7F64"/>
                  </a:buClr>
                </a:pPr>
                <a:r>
                  <a:rPr lang="de-DE" sz="3800" b="1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Kriterium</a:t>
                </a:r>
                <a:r>
                  <a:rPr lang="de-DE" sz="3800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: Replizierbarkeit Befund (ja vs. nein) </a:t>
                </a:r>
              </a:p>
              <a:p>
                <a:pPr>
                  <a:buClr>
                    <a:srgbClr val="BA7F64"/>
                  </a:buClr>
                </a:pPr>
                <a:r>
                  <a:rPr lang="de-DE" sz="3800" b="1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Finaler Datensatz</a:t>
                </a:r>
                <a:endParaRPr lang="de-DE" sz="3800" dirty="0">
                  <a:latin typeface="Helvetica" panose="020B0604020202020204" pitchFamily="34" charset="0"/>
                  <a:ea typeface="+mn-lt"/>
                  <a:cs typeface="Helvetica" panose="020B0604020202020204" pitchFamily="34" charset="0"/>
                </a:endParaRPr>
              </a:p>
              <a:p>
                <a:pPr lvl="1">
                  <a:buClr>
                    <a:srgbClr val="BA7F64"/>
                  </a:buClr>
                </a:pPr>
                <a:r>
                  <a:rPr lang="de-DE" sz="3600" i="1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N</a:t>
                </a:r>
                <a:r>
                  <a:rPr lang="de-DE" sz="3600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 = 98 </a:t>
                </a:r>
                <a:r>
                  <a:rPr lang="de-DE" sz="3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Studien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𝑗𝑎</m:t>
                        </m:r>
                      </m:sub>
                    </m:sSub>
                  </m:oMath>
                </a14:m>
                <a:r>
                  <a:rPr lang="de-DE" sz="3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= 38;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𝑛𝑒𝑖𝑛</m:t>
                        </m:r>
                      </m:sub>
                    </m:sSub>
                  </m:oMath>
                </a14:m>
                <a:r>
                  <a:rPr lang="de-DE" sz="3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= 60</a:t>
                </a:r>
                <a:r>
                  <a:rPr lang="de-DE" sz="3600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), </a:t>
                </a:r>
                <a:r>
                  <a:rPr lang="de-DE" sz="3600" i="1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p</a:t>
                </a:r>
                <a:r>
                  <a:rPr lang="de-DE" sz="3600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 = 20 Prädiktoren </a:t>
                </a:r>
              </a:p>
              <a:p>
                <a:pPr>
                  <a:buClr>
                    <a:srgbClr val="BA7F64"/>
                  </a:buClr>
                </a:pPr>
                <a:r>
                  <a:rPr lang="de-DE" sz="3800" b="1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4 Prädiktorenblöcke</a:t>
                </a:r>
              </a:p>
              <a:p>
                <a:pPr lvl="1">
                  <a:buClr>
                    <a:srgbClr val="BA7F64"/>
                  </a:buClr>
                </a:pPr>
                <a:r>
                  <a:rPr lang="de-DE" sz="3600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Block 1-3: Einteilung mittels Theoretical Feature</a:t>
                </a:r>
              </a:p>
              <a:p>
                <a:pPr marL="588681" lvl="1" indent="0">
                  <a:buClr>
                    <a:srgbClr val="BA7F64"/>
                  </a:buClr>
                  <a:buNone/>
                </a:pPr>
                <a:r>
                  <a:rPr lang="de-DE" sz="3600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   Selection (absteigende Relevanz)</a:t>
                </a:r>
              </a:p>
              <a:p>
                <a:pPr lvl="1">
                  <a:buClr>
                    <a:srgbClr val="BA7F64"/>
                  </a:buClr>
                </a:pPr>
                <a:r>
                  <a:rPr lang="de-DE" sz="3600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Block 4: alle Prädiktoren </a:t>
                </a:r>
              </a:p>
              <a:p>
                <a:pPr>
                  <a:buClr>
                    <a:srgbClr val="BA7F64"/>
                  </a:buClr>
                </a:pPr>
                <a:r>
                  <a:rPr lang="de-DE" sz="3800" b="1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Analyse</a:t>
                </a:r>
                <a:r>
                  <a:rPr lang="de-DE" sz="3800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: R 4.4.1 </a:t>
                </a:r>
                <a:r>
                  <a:rPr lang="de-DE" sz="2800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[4]</a:t>
                </a:r>
                <a:r>
                  <a:rPr lang="de-DE" sz="3800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, </a:t>
                </a:r>
                <a:r>
                  <a:rPr lang="de-DE" sz="3800" dirty="0" err="1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caret</a:t>
                </a:r>
                <a:r>
                  <a:rPr lang="de-DE" sz="3800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 Package </a:t>
                </a:r>
                <a:r>
                  <a:rPr lang="de-DE" sz="2800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[5]</a:t>
                </a:r>
                <a:endParaRPr lang="de-DE" sz="3800" dirty="0">
                  <a:solidFill>
                    <a:srgbClr val="8A6BA3"/>
                  </a:solidFill>
                  <a:latin typeface="Helvetica" panose="020B0604020202020204" pitchFamily="34" charset="0"/>
                  <a:ea typeface="+mn-lt"/>
                  <a:cs typeface="Helvetica" panose="020B0604020202020204" pitchFamily="34" charset="0"/>
                </a:endParaRPr>
              </a:p>
              <a:p>
                <a:pPr marL="588681" lvl="1" indent="0">
                  <a:buNone/>
                </a:pPr>
                <a:br>
                  <a:rPr lang="de-DE" sz="3800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</a:br>
                <a:endParaRPr lang="de-DE" sz="3800" dirty="0">
                  <a:latin typeface="Helvetica" panose="020B0604020202020204" pitchFamily="34" charset="0"/>
                  <a:ea typeface="+mn-lt"/>
                  <a:cs typeface="Helvetica" panose="020B0604020202020204" pitchFamily="34" charset="0"/>
                </a:endParaRPr>
              </a:p>
              <a:p>
                <a:endParaRPr lang="de-DE" sz="3800" dirty="0">
                  <a:latin typeface="Helvetica" panose="020B0604020202020204" pitchFamily="34" charset="0"/>
                  <a:ea typeface="+mn-lt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17" name="Inhaltsplatzhalter 26">
                <a:extLst>
                  <a:ext uri="{FF2B5EF4-FFF2-40B4-BE49-F238E27FC236}">
                    <a16:creationId xmlns:a16="http://schemas.microsoft.com/office/drawing/2014/main" id="{1B6D160F-C783-F0E1-1CA8-FAA4EFC90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90" y="7197806"/>
                <a:ext cx="29404076" cy="8047137"/>
              </a:xfrm>
              <a:prstGeom prst="rect">
                <a:avLst/>
              </a:prstGeom>
              <a:blipFill>
                <a:blip r:embed="rId5"/>
                <a:stretch>
                  <a:fillRect b="-26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Inhaltsplatzhalter 26">
            <a:extLst>
              <a:ext uri="{FF2B5EF4-FFF2-40B4-BE49-F238E27FC236}">
                <a16:creationId xmlns:a16="http://schemas.microsoft.com/office/drawing/2014/main" id="{1DD6912A-5D9D-1080-638D-980B58022B45}"/>
              </a:ext>
            </a:extLst>
          </p:cNvPr>
          <p:cNvSpPr txBox="1">
            <a:spLocks/>
          </p:cNvSpPr>
          <p:nvPr/>
        </p:nvSpPr>
        <p:spPr>
          <a:xfrm>
            <a:off x="376590" y="16088481"/>
            <a:ext cx="29404075" cy="13078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365760" tIns="182880" rIns="91440" bIns="45720" rtlCol="0" anchor="t">
            <a:noAutofit/>
          </a:bodyPr>
          <a:lstStyle>
            <a:lvl1pPr marL="420487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575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200" b="1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de-DE" sz="3800" b="1" dirty="0">
                <a:latin typeface="Helvetica" pitchFamily="2" charset="0"/>
                <a:cs typeface="Calibri"/>
              </a:rPr>
              <a:t>Tabelle 1</a:t>
            </a:r>
            <a:br>
              <a:rPr lang="de-DE" sz="3800" b="1" dirty="0">
                <a:latin typeface="Helvetica" pitchFamily="2" charset="0"/>
                <a:cs typeface="Calibri"/>
              </a:rPr>
            </a:br>
            <a:r>
              <a:rPr lang="de-DE" sz="3800" i="1" dirty="0">
                <a:latin typeface="Helvetica" pitchFamily="2" charset="0"/>
                <a:cs typeface="Calibri"/>
              </a:rPr>
              <a:t>Vergleich der Modellperformanzen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4BDFCF69-744F-7A46-D858-97737012CA39}"/>
              </a:ext>
            </a:extLst>
          </p:cNvPr>
          <p:cNvSpPr txBox="1"/>
          <p:nvPr/>
        </p:nvSpPr>
        <p:spPr>
          <a:xfrm>
            <a:off x="494548" y="28510996"/>
            <a:ext cx="290106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i="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Anmerkung. </a:t>
            </a:r>
            <a:r>
              <a:rPr lang="de-DE" sz="3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Mittelwerte und Standardabweichungen (</a:t>
            </a:r>
            <a:r>
              <a:rPr lang="de-DE" sz="3000" i="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SD</a:t>
            </a:r>
            <a:r>
              <a:rPr lang="de-DE" sz="3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 über 100 Iterationen des Outer </a:t>
            </a:r>
            <a:r>
              <a:rPr lang="de-DE" sz="30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Resamplings</a:t>
            </a:r>
            <a:r>
              <a:rPr lang="de-DE" sz="3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endParaRPr lang="en-DE" sz="3000" dirty="0"/>
          </a:p>
        </p:txBody>
      </p:sp>
      <p:sp>
        <p:nvSpPr>
          <p:cNvPr id="32" name="Textplatzhalter 21">
            <a:extLst>
              <a:ext uri="{FF2B5EF4-FFF2-40B4-BE49-F238E27FC236}">
                <a16:creationId xmlns:a16="http://schemas.microsoft.com/office/drawing/2014/main" id="{E813A3BE-F544-85B0-3FF1-22C9CAA847EA}"/>
              </a:ext>
            </a:extLst>
          </p:cNvPr>
          <p:cNvSpPr txBox="1">
            <a:spLocks/>
          </p:cNvSpPr>
          <p:nvPr/>
        </p:nvSpPr>
        <p:spPr>
          <a:xfrm>
            <a:off x="578775" y="6691508"/>
            <a:ext cx="4145982" cy="634394"/>
          </a:xfrm>
          <a:prstGeom prst="round1Rect">
            <a:avLst>
              <a:gd name="adj" fmla="val 0"/>
            </a:avLst>
          </a:prstGeom>
          <a:solidFill>
            <a:srgbClr val="BA7F64"/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l" defTabSz="4036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8F67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5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Methode </a:t>
            </a:r>
          </a:p>
        </p:txBody>
      </p:sp>
      <p:sp>
        <p:nvSpPr>
          <p:cNvPr id="33" name="Textplatzhalter 21">
            <a:extLst>
              <a:ext uri="{FF2B5EF4-FFF2-40B4-BE49-F238E27FC236}">
                <a16:creationId xmlns:a16="http://schemas.microsoft.com/office/drawing/2014/main" id="{BF950121-10AF-BA33-1D35-0B11269FDCA7}"/>
              </a:ext>
            </a:extLst>
          </p:cNvPr>
          <p:cNvSpPr txBox="1">
            <a:spLocks/>
          </p:cNvSpPr>
          <p:nvPr/>
        </p:nvSpPr>
        <p:spPr>
          <a:xfrm>
            <a:off x="643405" y="15522581"/>
            <a:ext cx="4145982" cy="729411"/>
          </a:xfrm>
          <a:prstGeom prst="round1Rect">
            <a:avLst>
              <a:gd name="adj" fmla="val 0"/>
            </a:avLst>
          </a:prstGeom>
          <a:solidFill>
            <a:srgbClr val="BA7F64"/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l" defTabSz="4036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8F67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5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Ergebnisse </a:t>
            </a:r>
          </a:p>
        </p:txBody>
      </p:sp>
      <p:sp>
        <p:nvSpPr>
          <p:cNvPr id="34" name="Textplatzhalter 21">
            <a:extLst>
              <a:ext uri="{FF2B5EF4-FFF2-40B4-BE49-F238E27FC236}">
                <a16:creationId xmlns:a16="http://schemas.microsoft.com/office/drawing/2014/main" id="{9465DB9D-0EA8-B51D-7B6F-BB58BECE2BD8}"/>
              </a:ext>
            </a:extLst>
          </p:cNvPr>
          <p:cNvSpPr txBox="1">
            <a:spLocks/>
          </p:cNvSpPr>
          <p:nvPr/>
        </p:nvSpPr>
        <p:spPr>
          <a:xfrm>
            <a:off x="578775" y="2955140"/>
            <a:ext cx="4576409" cy="729411"/>
          </a:xfrm>
          <a:prstGeom prst="round1Rect">
            <a:avLst>
              <a:gd name="adj" fmla="val 0"/>
            </a:avLst>
          </a:prstGeom>
          <a:solidFill>
            <a:srgbClr val="BA7F64"/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defTabSz="4036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8F67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5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Hintergrund </a:t>
            </a:r>
          </a:p>
        </p:txBody>
      </p:sp>
      <p:sp>
        <p:nvSpPr>
          <p:cNvPr id="36" name="Inhaltsplatzhalter 26">
            <a:extLst>
              <a:ext uri="{FF2B5EF4-FFF2-40B4-BE49-F238E27FC236}">
                <a16:creationId xmlns:a16="http://schemas.microsoft.com/office/drawing/2014/main" id="{1D127178-B41C-E1FF-B27B-413E27CACB97}"/>
              </a:ext>
            </a:extLst>
          </p:cNvPr>
          <p:cNvSpPr txBox="1">
            <a:spLocks/>
          </p:cNvSpPr>
          <p:nvPr/>
        </p:nvSpPr>
        <p:spPr>
          <a:xfrm>
            <a:off x="396045" y="29743229"/>
            <a:ext cx="14901510" cy="9302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365760" tIns="182880" rIns="91440" bIns="45720" rtlCol="0" anchor="t">
            <a:noAutofit/>
          </a:bodyPr>
          <a:lstStyle>
            <a:lvl1pPr marL="420487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575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800" b="1" dirty="0">
                <a:latin typeface="Helvetica" pitchFamily="2" charset="0"/>
                <a:cs typeface="Calibri"/>
              </a:rPr>
              <a:t>Abbildung 1</a:t>
            </a:r>
            <a:br>
              <a:rPr lang="de-DE" sz="3800" b="1" dirty="0">
                <a:latin typeface="Helvetica" pitchFamily="2" charset="0"/>
                <a:cs typeface="Calibri"/>
              </a:rPr>
            </a:br>
            <a:r>
              <a:rPr lang="de-DE" sz="3800" i="1" dirty="0">
                <a:latin typeface="Helvetica" pitchFamily="2" charset="0"/>
                <a:cs typeface="Calibri"/>
              </a:rPr>
              <a:t>Verteilung Odds-</a:t>
            </a:r>
            <a:r>
              <a:rPr lang="de-DE" sz="3800" i="1" dirty="0" err="1">
                <a:latin typeface="Helvetica" pitchFamily="2" charset="0"/>
                <a:cs typeface="Calibri"/>
              </a:rPr>
              <a:t>Ratios</a:t>
            </a:r>
            <a:r>
              <a:rPr lang="de-DE" sz="3800" i="1" dirty="0">
                <a:latin typeface="Helvetica" pitchFamily="2" charset="0"/>
                <a:cs typeface="Calibri"/>
              </a:rPr>
              <a:t> (OR) der 10-Fold E-Net</a:t>
            </a:r>
          </a:p>
          <a:p>
            <a:pPr marL="0" indent="0">
              <a:buNone/>
            </a:pPr>
            <a:endParaRPr lang="de-DE" sz="3800" i="1" dirty="0">
              <a:latin typeface="Helvetica" pitchFamily="2" charset="0"/>
              <a:cs typeface="Calibri"/>
            </a:endParaRPr>
          </a:p>
          <a:p>
            <a:pPr marL="0" indent="0">
              <a:buNone/>
            </a:pPr>
            <a:endParaRPr lang="de-DE" sz="3800" i="1" dirty="0">
              <a:latin typeface="Helvetica" pitchFamily="2" charset="0"/>
              <a:cs typeface="Calibri"/>
            </a:endParaRPr>
          </a:p>
          <a:p>
            <a:pPr marL="0" indent="0">
              <a:buNone/>
            </a:pPr>
            <a:endParaRPr lang="de-DE" sz="3800" i="1" dirty="0">
              <a:latin typeface="Helvetica" pitchFamily="2" charset="0"/>
              <a:cs typeface="Calibri"/>
            </a:endParaRPr>
          </a:p>
          <a:p>
            <a:pPr marL="0" indent="0">
              <a:buNone/>
            </a:pPr>
            <a:endParaRPr lang="de-DE" sz="3800" i="1" dirty="0">
              <a:latin typeface="Helvetica" pitchFamily="2" charset="0"/>
              <a:cs typeface="Calibri"/>
            </a:endParaRPr>
          </a:p>
          <a:p>
            <a:pPr marL="0" indent="0">
              <a:buNone/>
            </a:pPr>
            <a:endParaRPr lang="de-DE" sz="3800" i="1" dirty="0">
              <a:latin typeface="Helvetica" pitchFamily="2" charset="0"/>
              <a:cs typeface="Calibri"/>
            </a:endParaRPr>
          </a:p>
          <a:p>
            <a:pPr marL="0" indent="0">
              <a:buNone/>
            </a:pPr>
            <a:endParaRPr lang="de-DE" sz="3800" i="1" dirty="0">
              <a:latin typeface="Helvetica" pitchFamily="2" charset="0"/>
              <a:cs typeface="Calibri"/>
            </a:endParaRPr>
          </a:p>
          <a:p>
            <a:pPr marL="0" indent="0">
              <a:buNone/>
            </a:pPr>
            <a:endParaRPr lang="de-DE" sz="3800" i="1" dirty="0">
              <a:latin typeface="Helvetica" pitchFamily="2" charset="0"/>
              <a:cs typeface="Calibri"/>
            </a:endParaRPr>
          </a:p>
          <a:p>
            <a:pPr marL="0" indent="0">
              <a:buNone/>
            </a:pPr>
            <a:endParaRPr lang="de-DE" sz="3800" i="1" dirty="0">
              <a:latin typeface="Helvetica" pitchFamily="2" charset="0"/>
              <a:cs typeface="Calibri"/>
            </a:endParaRPr>
          </a:p>
          <a:p>
            <a:pPr marL="0" indent="0">
              <a:buNone/>
            </a:pPr>
            <a:endParaRPr lang="de-DE" sz="3800" i="1" dirty="0">
              <a:latin typeface="Helvetica" pitchFamily="2" charset="0"/>
              <a:cs typeface="Calibri"/>
            </a:endParaRPr>
          </a:p>
          <a:p>
            <a:pPr marL="0" indent="0">
              <a:spcAft>
                <a:spcPts val="500"/>
              </a:spcAft>
              <a:buNone/>
            </a:pPr>
            <a:endParaRPr lang="de-DE" sz="3400" i="1" dirty="0">
              <a:latin typeface="Helvetica" pitchFamily="2" charset="0"/>
              <a:cs typeface="Calibri"/>
            </a:endParaRPr>
          </a:p>
          <a:p>
            <a:pPr marL="0" indent="0">
              <a:spcAft>
                <a:spcPts val="500"/>
              </a:spcAft>
              <a:buNone/>
            </a:pPr>
            <a:r>
              <a:rPr lang="de-DE" sz="2800" i="1" dirty="0">
                <a:latin typeface="Helvetica" pitchFamily="2" charset="0"/>
                <a:cs typeface="Calibri"/>
              </a:rPr>
              <a:t>Anmerkung. OR-Verteilungsdichte über 100 Iterationen des Outer </a:t>
            </a:r>
            <a:r>
              <a:rPr lang="de-DE" sz="2800" i="1" dirty="0" err="1">
                <a:latin typeface="Helvetica" pitchFamily="2" charset="0"/>
                <a:cs typeface="Calibri"/>
              </a:rPr>
              <a:t>Resamplings</a:t>
            </a:r>
            <a:r>
              <a:rPr lang="de-DE" sz="2800" i="1" dirty="0">
                <a:latin typeface="Helvetica" pitchFamily="2" charset="0"/>
                <a:cs typeface="Calibri"/>
              </a:rPr>
              <a:t>.</a:t>
            </a:r>
            <a:endParaRPr lang="de-DE" sz="2800" b="1" dirty="0">
              <a:latin typeface="Helvetica" pitchFamily="2" charset="0"/>
              <a:cs typeface="Calibri"/>
            </a:endParaRPr>
          </a:p>
          <a:p>
            <a:pPr marL="0" indent="0">
              <a:buNone/>
            </a:pPr>
            <a:endParaRPr lang="de-DE" sz="2000" b="1" dirty="0">
              <a:latin typeface="Helvetica" pitchFamily="2" charset="0"/>
              <a:cs typeface="Calibri"/>
            </a:endParaRPr>
          </a:p>
          <a:p>
            <a:pPr marL="0" indent="0">
              <a:buNone/>
            </a:pPr>
            <a:endParaRPr lang="de-DE" sz="2000" b="1" dirty="0">
              <a:latin typeface="Helvetica" pitchFamily="2" charset="0"/>
              <a:cs typeface="Calibri"/>
            </a:endParaRPr>
          </a:p>
          <a:p>
            <a:pPr marL="0" indent="0">
              <a:buNone/>
            </a:pPr>
            <a:endParaRPr lang="de-DE" sz="2000" b="1" dirty="0">
              <a:latin typeface="Helvetica" pitchFamily="2" charset="0"/>
              <a:cs typeface="Calibri"/>
            </a:endParaRPr>
          </a:p>
          <a:p>
            <a:pPr marL="0" indent="0">
              <a:buNone/>
            </a:pPr>
            <a:endParaRPr lang="de-DE" sz="2000" b="1" dirty="0">
              <a:latin typeface="Helvetica" pitchFamily="2" charset="0"/>
              <a:cs typeface="Calibri"/>
            </a:endParaRPr>
          </a:p>
          <a:p>
            <a:pPr marL="0" indent="0">
              <a:buNone/>
            </a:pPr>
            <a:endParaRPr lang="de-DE" sz="2000" b="1" dirty="0">
              <a:latin typeface="Helvetica" pitchFamily="2" charset="0"/>
              <a:cs typeface="Calibri"/>
            </a:endParaRPr>
          </a:p>
          <a:p>
            <a:pPr marL="0" indent="0">
              <a:buNone/>
            </a:pPr>
            <a:endParaRPr lang="de-DE" sz="2000" b="1" dirty="0">
              <a:latin typeface="Helvetica" pitchFamily="2" charset="0"/>
              <a:cs typeface="Calibri"/>
            </a:endParaRPr>
          </a:p>
          <a:p>
            <a:pPr marL="0" indent="0">
              <a:buNone/>
            </a:pPr>
            <a:endParaRPr lang="de-DE" sz="3000" dirty="0">
              <a:latin typeface="Helvetica" pitchFamily="2" charset="0"/>
              <a:cs typeface="Calibri"/>
            </a:endParaRPr>
          </a:p>
          <a:p>
            <a:pPr marL="0" indent="0">
              <a:buNone/>
            </a:pPr>
            <a:endParaRPr lang="de-DE" sz="3000" dirty="0">
              <a:latin typeface="Helvetica" pitchFamily="2" charset="0"/>
              <a:cs typeface="Calibri"/>
            </a:endParaRPr>
          </a:p>
        </p:txBody>
      </p:sp>
      <p:sp>
        <p:nvSpPr>
          <p:cNvPr id="42" name="Textplatzhalter 21">
            <a:extLst>
              <a:ext uri="{FF2B5EF4-FFF2-40B4-BE49-F238E27FC236}">
                <a16:creationId xmlns:a16="http://schemas.microsoft.com/office/drawing/2014/main" id="{4815F268-4F28-493B-E26A-138A829E3500}"/>
              </a:ext>
            </a:extLst>
          </p:cNvPr>
          <p:cNvSpPr txBox="1">
            <a:spLocks/>
          </p:cNvSpPr>
          <p:nvPr/>
        </p:nvSpPr>
        <p:spPr>
          <a:xfrm>
            <a:off x="438535" y="39330844"/>
            <a:ext cx="8419138" cy="729411"/>
          </a:xfrm>
          <a:prstGeom prst="round1Rect">
            <a:avLst>
              <a:gd name="adj" fmla="val 0"/>
            </a:avLst>
          </a:prstGeom>
          <a:solidFill>
            <a:srgbClr val="BA7F64"/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l" defTabSz="4036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8F67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5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Quellen &amp; Zusatzmaterial </a:t>
            </a:r>
          </a:p>
        </p:txBody>
      </p:sp>
      <p:sp>
        <p:nvSpPr>
          <p:cNvPr id="43" name="Inhaltsplatzhalter 26">
            <a:extLst>
              <a:ext uri="{FF2B5EF4-FFF2-40B4-BE49-F238E27FC236}">
                <a16:creationId xmlns:a16="http://schemas.microsoft.com/office/drawing/2014/main" id="{F7311961-FAB8-05A1-2C87-65C03DECBC99}"/>
              </a:ext>
            </a:extLst>
          </p:cNvPr>
          <p:cNvSpPr txBox="1">
            <a:spLocks/>
          </p:cNvSpPr>
          <p:nvPr/>
        </p:nvSpPr>
        <p:spPr>
          <a:xfrm>
            <a:off x="15485436" y="29967283"/>
            <a:ext cx="14295229" cy="12598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365760" tIns="182880" rIns="91440" bIns="45720" rtlCol="0" anchor="t">
            <a:noAutofit/>
          </a:bodyPr>
          <a:lstStyle>
            <a:lvl1pPr marL="420487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575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BA7F64"/>
              </a:buClr>
              <a:buNone/>
            </a:pPr>
            <a:endParaRPr lang="de-DE" sz="3800" b="1" dirty="0">
              <a:solidFill>
                <a:srgbClr val="8A6BA3"/>
              </a:solidFill>
              <a:latin typeface="Helvetica" pitchFamily="2" charset="0"/>
            </a:endParaRPr>
          </a:p>
          <a:p>
            <a:pPr marL="0" indent="0">
              <a:buClr>
                <a:srgbClr val="BA7F64"/>
              </a:buClr>
              <a:buNone/>
            </a:pPr>
            <a:endParaRPr lang="de-DE" sz="3800" b="1" dirty="0">
              <a:solidFill>
                <a:srgbClr val="8A6BA3"/>
              </a:solidFill>
              <a:latin typeface="Helvetica" pitchFamily="2" charset="0"/>
            </a:endParaRPr>
          </a:p>
          <a:p>
            <a:pPr marL="0" indent="0">
              <a:buClr>
                <a:srgbClr val="BA7F64"/>
              </a:buClr>
              <a:buNone/>
            </a:pPr>
            <a:endParaRPr lang="de-DE" sz="3800" b="1" dirty="0">
              <a:solidFill>
                <a:srgbClr val="8A6BA3"/>
              </a:solidFill>
              <a:latin typeface="Helvetica" pitchFamily="2" charset="0"/>
            </a:endParaRPr>
          </a:p>
          <a:p>
            <a:pPr marL="0" indent="0">
              <a:buClr>
                <a:srgbClr val="BA7F64"/>
              </a:buClr>
              <a:buNone/>
            </a:pPr>
            <a:endParaRPr lang="de-DE" sz="3800" b="1" dirty="0">
              <a:solidFill>
                <a:srgbClr val="000000"/>
              </a:solidFill>
              <a:latin typeface="Helvetica" pitchFamily="2" charset="0"/>
            </a:endParaRPr>
          </a:p>
          <a:p>
            <a:pPr marL="0" indent="0">
              <a:buClr>
                <a:srgbClr val="BA7F64"/>
              </a:buClr>
              <a:buNone/>
            </a:pPr>
            <a:r>
              <a:rPr lang="de-DE" sz="3800" b="1" dirty="0">
                <a:solidFill>
                  <a:srgbClr val="000000"/>
                </a:solidFill>
                <a:latin typeface="Helvetica" pitchFamily="2" charset="0"/>
              </a:rPr>
              <a:t>Implikationen</a:t>
            </a:r>
            <a:r>
              <a:rPr lang="de-DE" sz="3800" dirty="0">
                <a:solidFill>
                  <a:srgbClr val="000000"/>
                </a:solidFill>
                <a:latin typeface="Helvetica" pitchFamily="2" charset="0"/>
              </a:rPr>
              <a:t> </a:t>
            </a:r>
          </a:p>
          <a:p>
            <a:pPr lvl="1">
              <a:buClr>
                <a:srgbClr val="BA7F64"/>
              </a:buClr>
            </a:pPr>
            <a:r>
              <a:rPr lang="de-DE" sz="3600" dirty="0">
                <a:solidFill>
                  <a:schemeClr val="bg2">
                    <a:lumMod val="10000"/>
                  </a:schemeClr>
                </a:solidFill>
                <a:latin typeface="Helvetica" pitchFamily="2" charset="0"/>
              </a:rPr>
              <a:t>Das beste Modell kann menschliche Beurteilung nicht übertreffen </a:t>
            </a:r>
          </a:p>
          <a:p>
            <a:pPr lvl="1">
              <a:buClr>
                <a:srgbClr val="BA7F64"/>
              </a:buClr>
            </a:pPr>
            <a:r>
              <a:rPr lang="de-DE" sz="3600" dirty="0">
                <a:solidFill>
                  <a:srgbClr val="000000"/>
                </a:solidFill>
                <a:latin typeface="Helvetica" pitchFamily="2" charset="0"/>
              </a:rPr>
              <a:t>Empirisch ausgewählte Prädiktoren stärkste Vorhersagekraft </a:t>
            </a:r>
            <a:r>
              <a:rPr lang="de-DE" sz="2432" dirty="0">
                <a:solidFill>
                  <a:srgbClr val="000000"/>
                </a:solidFill>
                <a:latin typeface="Helvetica" pitchFamily="2" charset="0"/>
              </a:rPr>
              <a:t>[2]</a:t>
            </a:r>
            <a:endParaRPr lang="de-DE" sz="3432" dirty="0">
              <a:solidFill>
                <a:srgbClr val="000000"/>
              </a:solidFill>
              <a:latin typeface="Helvetica" pitchFamily="2" charset="0"/>
            </a:endParaRPr>
          </a:p>
          <a:p>
            <a:pPr marL="0" indent="0">
              <a:buClr>
                <a:srgbClr val="BA7F64"/>
              </a:buClr>
              <a:buNone/>
            </a:pPr>
            <a:r>
              <a:rPr lang="de-DE" sz="3800" b="1" dirty="0">
                <a:solidFill>
                  <a:srgbClr val="000000"/>
                </a:solidFill>
                <a:latin typeface="Helvetica" pitchFamily="2" charset="0"/>
              </a:rPr>
              <a:t>Limitationen</a:t>
            </a:r>
          </a:p>
          <a:p>
            <a:pPr lvl="1">
              <a:buClr>
                <a:srgbClr val="BA7F64"/>
              </a:buClr>
            </a:pPr>
            <a:r>
              <a:rPr lang="de-DE" sz="3600" dirty="0">
                <a:solidFill>
                  <a:srgbClr val="000000"/>
                </a:solidFill>
                <a:latin typeface="Helvetica" pitchFamily="2" charset="0"/>
              </a:rPr>
              <a:t>Qualität und Größe des Datensatz</a:t>
            </a:r>
          </a:p>
          <a:p>
            <a:pPr lvl="1">
              <a:buClr>
                <a:srgbClr val="BA7F64"/>
              </a:buClr>
            </a:pPr>
            <a:r>
              <a:rPr lang="de-DE" sz="3600" dirty="0">
                <a:solidFill>
                  <a:srgbClr val="000000"/>
                </a:solidFill>
                <a:latin typeface="Helvetica" pitchFamily="2" charset="0"/>
              </a:rPr>
              <a:t>Nicht optimale ML-Klassifikationsverfahren </a:t>
            </a:r>
          </a:p>
          <a:p>
            <a:pPr marL="1789113" lvl="8" indent="-461963">
              <a:buClr>
                <a:srgbClr val="BA7F64"/>
              </a:buClr>
            </a:pPr>
            <a:r>
              <a:rPr lang="de-DE" sz="3600" dirty="0">
                <a:solidFill>
                  <a:srgbClr val="000000"/>
                </a:solidFill>
                <a:latin typeface="Helvetica" pitchFamily="2" charset="0"/>
              </a:rPr>
              <a:t>E-Net: </a:t>
            </a:r>
            <a:r>
              <a:rPr lang="de-DE" sz="36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inkonsistente Feature-Selektion </a:t>
            </a:r>
            <a:r>
              <a:rPr lang="de-DE" sz="28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[6]</a:t>
            </a:r>
          </a:p>
          <a:p>
            <a:pPr marL="1789113" lvl="1" indent="-461963">
              <a:buClr>
                <a:srgbClr val="BA7F64"/>
              </a:buClr>
            </a:pPr>
            <a:r>
              <a:rPr lang="de-DE" sz="3600" dirty="0">
                <a:latin typeface="Helvetica" pitchFamily="2" charset="0"/>
              </a:rPr>
              <a:t>CART: Instabilität, Bäume unterentwickelt, Overfit </a:t>
            </a:r>
          </a:p>
          <a:p>
            <a:pPr marL="0" indent="0">
              <a:buClr>
                <a:srgbClr val="BA7F64"/>
              </a:buClr>
              <a:buNone/>
            </a:pPr>
            <a:r>
              <a:rPr lang="de-DE" sz="3800" b="1" dirty="0">
                <a:solidFill>
                  <a:srgbClr val="000000"/>
                </a:solidFill>
                <a:latin typeface="Helvetica" pitchFamily="2" charset="0"/>
              </a:rPr>
              <a:t>Ausblick </a:t>
            </a:r>
            <a:endParaRPr lang="de-DE" sz="3800" b="0" i="0" u="none" strike="noStrike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1045881" lvl="1" fontAlgn="base">
              <a:buClr>
                <a:srgbClr val="BA7F64"/>
              </a:buClr>
            </a:pPr>
            <a:r>
              <a:rPr lang="de-DE" sz="36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Mehr Studien und Prädiktoren</a:t>
            </a:r>
          </a:p>
          <a:p>
            <a:pPr marL="625394" lvl="1" indent="0" fontAlgn="base">
              <a:buClr>
                <a:srgbClr val="BA7F64"/>
              </a:buClr>
              <a:buNone/>
            </a:pPr>
            <a:r>
              <a:rPr lang="de-DE" sz="3600" dirty="0">
                <a:solidFill>
                  <a:srgbClr val="000000"/>
                </a:solidFill>
                <a:latin typeface="Helvetica" pitchFamily="2" charset="0"/>
                <a:cs typeface="Times New Roman" panose="02020603050405020304" pitchFamily="18" charset="0"/>
              </a:rPr>
              <a:t>    → </a:t>
            </a:r>
            <a:r>
              <a:rPr lang="de-DE" sz="36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Zusä</a:t>
            </a:r>
            <a:r>
              <a:rPr lang="de-DE" sz="3600" dirty="0">
                <a:solidFill>
                  <a:srgbClr val="000000"/>
                </a:solidFill>
                <a:latin typeface="Helvetica" pitchFamily="2" charset="0"/>
              </a:rPr>
              <a:t>tzlich Textinformationen nutzen </a:t>
            </a:r>
            <a:r>
              <a:rPr lang="de-DE" sz="2432" dirty="0">
                <a:solidFill>
                  <a:srgbClr val="000000"/>
                </a:solidFill>
                <a:latin typeface="Helvetica" pitchFamily="2" charset="0"/>
              </a:rPr>
              <a:t>[3] </a:t>
            </a:r>
          </a:p>
          <a:p>
            <a:pPr marL="1045881" lvl="1" fontAlgn="base">
              <a:buClr>
                <a:srgbClr val="BA7F64"/>
              </a:buClr>
            </a:pPr>
            <a:r>
              <a:rPr lang="de-DE" sz="3600" dirty="0">
                <a:solidFill>
                  <a:srgbClr val="000000"/>
                </a:solidFill>
                <a:latin typeface="Helvetica" pitchFamily="2" charset="0"/>
              </a:rPr>
              <a:t>Andere Verfahren (z.B. Random Forest, SVM) </a:t>
            </a:r>
            <a:endParaRPr lang="de-DE" sz="2432" dirty="0">
              <a:latin typeface="Helvetica" pitchFamily="2" charset="0"/>
              <a:cs typeface="Calibri"/>
            </a:endParaRPr>
          </a:p>
        </p:txBody>
      </p:sp>
      <p:sp>
        <p:nvSpPr>
          <p:cNvPr id="45" name="Textplatzhalter 21">
            <a:extLst>
              <a:ext uri="{FF2B5EF4-FFF2-40B4-BE49-F238E27FC236}">
                <a16:creationId xmlns:a16="http://schemas.microsoft.com/office/drawing/2014/main" id="{9DF21C99-F822-1E48-349D-5D131C8A9438}"/>
              </a:ext>
            </a:extLst>
          </p:cNvPr>
          <p:cNvSpPr txBox="1">
            <a:spLocks/>
          </p:cNvSpPr>
          <p:nvPr/>
        </p:nvSpPr>
        <p:spPr>
          <a:xfrm>
            <a:off x="15740600" y="29483103"/>
            <a:ext cx="3160436" cy="654969"/>
          </a:xfrm>
          <a:prstGeom prst="round1Rect">
            <a:avLst>
              <a:gd name="adj" fmla="val 0"/>
            </a:avLst>
          </a:prstGeom>
          <a:solidFill>
            <a:srgbClr val="BA7F64"/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l" defTabSz="4036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8F67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5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Fazit  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726BDB6E-FD7C-F525-10E9-0F053D8E9FE0}"/>
              </a:ext>
            </a:extLst>
          </p:cNvPr>
          <p:cNvSpPr txBox="1"/>
          <p:nvPr/>
        </p:nvSpPr>
        <p:spPr>
          <a:xfrm>
            <a:off x="643405" y="4482889"/>
            <a:ext cx="1527048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3225" indent="-403225">
              <a:buClr>
                <a:srgbClr val="BA7F64"/>
              </a:buClr>
              <a:buFont typeface="Arial" panose="020B0604020202020204" pitchFamily="34" charset="0"/>
              <a:buChar char="•"/>
            </a:pPr>
            <a:r>
              <a:rPr lang="de-DE" sz="3800" dirty="0"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Vorhersage der Replizierbarkeit ökonomischer</a:t>
            </a:r>
          </a:p>
          <a:p>
            <a:pPr marL="1028700" lvl="1" indent="-571500">
              <a:buClr>
                <a:srgbClr val="BA7F64"/>
              </a:buClr>
              <a:buFont typeface="Arial" panose="020B0604020202020204" pitchFamily="34" charset="0"/>
              <a:buChar char="•"/>
            </a:pPr>
            <a:r>
              <a:rPr lang="de-DE" sz="3600" dirty="0"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Menschliche Beurteilung: Accuracy = .59 - .72 </a:t>
            </a:r>
            <a:r>
              <a:rPr lang="de-DE" sz="2800" dirty="0"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[2]</a:t>
            </a:r>
          </a:p>
          <a:p>
            <a:pPr marL="1028700" lvl="1" indent="-571500">
              <a:buClr>
                <a:srgbClr val="BA7F64"/>
              </a:buClr>
              <a:buFont typeface="Arial" panose="020B0604020202020204" pitchFamily="34" charset="0"/>
              <a:buChar char="•"/>
            </a:pPr>
            <a:r>
              <a:rPr lang="de-DE" sz="3600" dirty="0"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Machine Learning (ML) Beurteilungen: vergleichbar </a:t>
            </a:r>
            <a:r>
              <a:rPr lang="de-DE" sz="2800" dirty="0"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[2, 3]</a:t>
            </a:r>
            <a:endParaRPr lang="en-DE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EE2F38ED-690D-3D74-C2F1-B63121EFF4BC}"/>
              </a:ext>
            </a:extLst>
          </p:cNvPr>
          <p:cNvSpPr txBox="1"/>
          <p:nvPr/>
        </p:nvSpPr>
        <p:spPr>
          <a:xfrm>
            <a:off x="2594068" y="40112923"/>
            <a:ext cx="1252721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[1] Open Science Collaboration. (2015). Estimating the reproducibility of psychological science. </a:t>
            </a:r>
            <a:r>
              <a:rPr lang="en-US" sz="1500" b="0" i="1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Science</a:t>
            </a:r>
            <a:r>
              <a:rPr lang="en-US" sz="15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349(6251), aac4716.</a:t>
            </a:r>
          </a:p>
          <a:p>
            <a:pPr marL="279400" indent="-279400"/>
            <a:r>
              <a:rPr lang="en-US" sz="15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[2] Nosek, B. A., Hardwicke, T. E., </a:t>
            </a:r>
            <a:r>
              <a:rPr lang="en-US" sz="15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Moshontz</a:t>
            </a:r>
            <a:r>
              <a:rPr lang="en-US" sz="15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H., Allard, A., Corker, K. S., </a:t>
            </a:r>
            <a:r>
              <a:rPr lang="en-US" sz="15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Dreber</a:t>
            </a:r>
            <a:r>
              <a:rPr lang="en-US" sz="15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A., Fidler, F., Hilgard, J., </a:t>
            </a:r>
            <a:r>
              <a:rPr lang="en-US" sz="15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Struhl</a:t>
            </a:r>
            <a:r>
              <a:rPr lang="en-US" sz="15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M. K., </a:t>
            </a:r>
            <a:r>
              <a:rPr lang="en-US" sz="15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Nuijten</a:t>
            </a:r>
            <a:r>
              <a:rPr lang="en-US" sz="15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M. B., Rohrer,       J.M., Romero</a:t>
            </a: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15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F., Scheel, A. M., Scherer, L. D., </a:t>
            </a:r>
            <a:r>
              <a:rPr lang="en-US" sz="15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Schönbrodt</a:t>
            </a:r>
            <a:r>
              <a:rPr lang="en-US" sz="15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F. D., &amp; </a:t>
            </a:r>
            <a:r>
              <a:rPr lang="en-US" sz="15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Vazire</a:t>
            </a:r>
            <a:r>
              <a:rPr lang="en-US" sz="15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S. (2022). </a:t>
            </a:r>
            <a:r>
              <a:rPr lang="en-US" sz="1500" b="0" i="1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Replicability, Robustness, and Reproducibility in Psychological Science</a:t>
            </a:r>
            <a:r>
              <a:rPr lang="en-US" sz="15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</a:p>
          <a:p>
            <a:pPr marL="279400" indent="-279400"/>
            <a:r>
              <a:rPr lang="en-US" sz="15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r>
              <a:rPr lang="en-US" sz="15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] Yang, Y., </a:t>
            </a:r>
            <a:r>
              <a:rPr lang="en-US" sz="15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Youyou</a:t>
            </a:r>
            <a:r>
              <a:rPr lang="en-US" sz="15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W., &amp; </a:t>
            </a:r>
            <a:r>
              <a:rPr lang="en-US" sz="15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Uzzi</a:t>
            </a:r>
            <a:r>
              <a:rPr lang="en-US" sz="15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B. (2020). Estimating the deep replicability of scientific findings using human and artificial intelligence</a:t>
            </a:r>
            <a:r>
              <a:rPr lang="en-US" sz="1500" b="0" i="1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r>
              <a:rPr lang="en-US" sz="1500" i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500" b="0" i="1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Proceedings of the National Academy of Sciences</a:t>
            </a:r>
            <a:r>
              <a:rPr lang="en-US" sz="15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117(20), 10762–10768. </a:t>
            </a:r>
          </a:p>
          <a:p>
            <a:r>
              <a:rPr lang="en-US" sz="15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[4] R Core Team (2021). R: A language and environment for statistical computing. R Foundation for Statistical Computing, Vienna, Austria. </a:t>
            </a:r>
          </a:p>
          <a:p>
            <a:r>
              <a:rPr lang="en-US" sz="15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[5] Kuhn, M. (2008). Building Predictive Models in R Using the caret Package. </a:t>
            </a:r>
            <a:r>
              <a:rPr lang="en-US" sz="1500" b="0" i="1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Journal of Statistical Software</a:t>
            </a:r>
            <a:r>
              <a:rPr lang="en-US" sz="15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28(5).</a:t>
            </a:r>
          </a:p>
          <a:p>
            <a:pPr marL="279400" indent="-279400"/>
            <a:r>
              <a:rPr lang="en-US" sz="15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  <a:r>
              <a:rPr lang="en-US" sz="15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] Sirimongkolkasem, T., &amp; Drikvandi, R. (2019). On </a:t>
            </a:r>
            <a:r>
              <a:rPr lang="en-US" sz="15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Regularisation</a:t>
            </a:r>
            <a:r>
              <a:rPr lang="en-US" sz="15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Methods for Analysis of High Dimensional Data. </a:t>
            </a:r>
            <a:r>
              <a:rPr lang="en-US" sz="1500" b="0" i="1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Annals of Data Science</a:t>
            </a:r>
            <a:r>
              <a:rPr lang="en-US" sz="15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6(4),</a:t>
            </a:r>
            <a:r>
              <a:rPr lang="en-US" sz="15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5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737–763. </a:t>
            </a:r>
            <a:endParaRPr lang="en-DE" sz="1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93332D8-030D-E75B-D1BF-380451F92B46}"/>
              </a:ext>
            </a:extLst>
          </p:cNvPr>
          <p:cNvSpPr txBox="1"/>
          <p:nvPr/>
        </p:nvSpPr>
        <p:spPr>
          <a:xfrm>
            <a:off x="14847908" y="7295379"/>
            <a:ext cx="14932757" cy="909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1104"/>
              </a:spcBef>
              <a:buClr>
                <a:srgbClr val="BA7F64"/>
              </a:buClr>
              <a:buFont typeface="Arial" panose="020B0604020202020204" pitchFamily="34" charset="0"/>
              <a:buChar char="•"/>
            </a:pPr>
            <a:r>
              <a:rPr lang="de-DE" sz="3800" b="1" dirty="0">
                <a:latin typeface="Helvetica" pitchFamily="2" charset="0"/>
              </a:rPr>
              <a:t>Outer </a:t>
            </a:r>
            <a:r>
              <a:rPr lang="de-DE" sz="3800" b="1" dirty="0" err="1">
                <a:latin typeface="Helvetica" pitchFamily="2" charset="0"/>
              </a:rPr>
              <a:t>Resampling</a:t>
            </a:r>
            <a:r>
              <a:rPr lang="de-DE" sz="3800" dirty="0">
                <a:latin typeface="Helvetica" pitchFamily="2" charset="0"/>
              </a:rPr>
              <a:t>: 80/20 Split, 100 Iterationen </a:t>
            </a:r>
          </a:p>
          <a:p>
            <a:pPr marL="571500" indent="-571500">
              <a:spcBef>
                <a:spcPts val="1104"/>
              </a:spcBef>
              <a:buClr>
                <a:srgbClr val="BA7F64"/>
              </a:buClr>
              <a:buFont typeface="Arial" panose="020B0604020202020204" pitchFamily="34" charset="0"/>
              <a:buChar char="•"/>
            </a:pPr>
            <a:r>
              <a:rPr lang="de-DE" sz="3800" b="1" dirty="0" err="1">
                <a:latin typeface="Helvetica" pitchFamily="2" charset="0"/>
              </a:rPr>
              <a:t>Inner</a:t>
            </a:r>
            <a:r>
              <a:rPr lang="de-DE" sz="3800" b="1" dirty="0">
                <a:latin typeface="Helvetica" pitchFamily="2" charset="0"/>
              </a:rPr>
              <a:t> </a:t>
            </a:r>
            <a:r>
              <a:rPr lang="de-DE" sz="3800" b="1" dirty="0" err="1">
                <a:latin typeface="Helvetica" pitchFamily="2" charset="0"/>
              </a:rPr>
              <a:t>Resampling</a:t>
            </a:r>
            <a:r>
              <a:rPr lang="de-DE" sz="3800" dirty="0">
                <a:latin typeface="Helvetica" pitchFamily="2" charset="0"/>
              </a:rPr>
              <a:t>:</a:t>
            </a:r>
          </a:p>
          <a:p>
            <a:pPr marL="1028700" lvl="1" indent="-571500">
              <a:spcBef>
                <a:spcPts val="1104"/>
              </a:spcBef>
              <a:buClr>
                <a:srgbClr val="BA7F64"/>
              </a:buClr>
              <a:buFont typeface="Arial" panose="020B0604020202020204" pitchFamily="34" charset="0"/>
              <a:buChar char="•"/>
            </a:pPr>
            <a:r>
              <a:rPr lang="de-DE" sz="3600" dirty="0">
                <a:latin typeface="Helvetica" pitchFamily="2" charset="0"/>
              </a:rPr>
              <a:t>10-Fold Cross Validation (10-Fold CV)</a:t>
            </a:r>
          </a:p>
          <a:p>
            <a:pPr marL="1028700" lvl="1" indent="-571500">
              <a:spcBef>
                <a:spcPts val="1104"/>
              </a:spcBef>
              <a:buClr>
                <a:srgbClr val="BA7F64"/>
              </a:buClr>
              <a:buFont typeface="Arial" panose="020B0604020202020204" pitchFamily="34" charset="0"/>
              <a:buChar char="•"/>
            </a:pPr>
            <a:r>
              <a:rPr lang="de-DE" sz="3600" dirty="0">
                <a:latin typeface="Helvetica" pitchFamily="2" charset="0"/>
              </a:rPr>
              <a:t>Leave-</a:t>
            </a:r>
            <a:r>
              <a:rPr lang="de-DE" sz="3600" dirty="0" err="1">
                <a:latin typeface="Helvetica" pitchFamily="2" charset="0"/>
              </a:rPr>
              <a:t>One</a:t>
            </a:r>
            <a:r>
              <a:rPr lang="de-DE" sz="3600" dirty="0">
                <a:latin typeface="Helvetica" pitchFamily="2" charset="0"/>
              </a:rPr>
              <a:t>-Out Cross Validation (LOOCV)</a:t>
            </a:r>
            <a:endParaRPr lang="de-DE" sz="3600" dirty="0">
              <a:latin typeface="Helvetica" panose="020B0604020202020204" pitchFamily="34" charset="0"/>
              <a:ea typeface="+mn-lt"/>
              <a:cs typeface="Helvetica" panose="020B0604020202020204" pitchFamily="34" charset="0"/>
            </a:endParaRPr>
          </a:p>
          <a:p>
            <a:pPr marL="571500" indent="-571500">
              <a:spcBef>
                <a:spcPts val="1104"/>
              </a:spcBef>
              <a:buClr>
                <a:srgbClr val="BA7F64"/>
              </a:buClr>
              <a:buFont typeface="Arial" panose="020B0604020202020204" pitchFamily="34" charset="0"/>
              <a:buChar char="•"/>
            </a:pPr>
            <a:r>
              <a:rPr lang="de-DE" sz="3800" b="1" dirty="0"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Klassifikationsverfahren</a:t>
            </a:r>
          </a:p>
          <a:p>
            <a:pPr marL="1028700" lvl="1" indent="-571500">
              <a:spcBef>
                <a:spcPts val="1104"/>
              </a:spcBef>
              <a:buClr>
                <a:srgbClr val="BA7F64"/>
              </a:buClr>
              <a:buFont typeface="Arial" panose="020B0604020202020204" pitchFamily="34" charset="0"/>
              <a:buChar char="•"/>
            </a:pPr>
            <a:r>
              <a:rPr lang="de-DE" sz="3600" dirty="0"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Logistische Elastic Net Regression (E-Net)  </a:t>
            </a:r>
          </a:p>
          <a:p>
            <a:pPr marL="1562100" lvl="5" indent="-457200">
              <a:spcBef>
                <a:spcPts val="1104"/>
              </a:spcBef>
              <a:buClr>
                <a:srgbClr val="BA7F64"/>
              </a:buClr>
              <a:buFont typeface="Arial" panose="020B0604020202020204" pitchFamily="34" charset="0"/>
              <a:buChar char="•"/>
            </a:pPr>
            <a:r>
              <a:rPr lang="el-GR" sz="3400" dirty="0">
                <a:latin typeface="Helvetica" pitchFamily="2" charset="0"/>
              </a:rPr>
              <a:t>α</a:t>
            </a:r>
            <a:r>
              <a:rPr lang="de-DE" sz="3400" dirty="0">
                <a:latin typeface="Helvetica" pitchFamily="2" charset="0"/>
              </a:rPr>
              <a:t> &amp; </a:t>
            </a:r>
            <a:r>
              <a:rPr lang="el-GR" sz="3400" dirty="0">
                <a:latin typeface="Helvetica" pitchFamily="2" charset="0"/>
              </a:rPr>
              <a:t>λ</a:t>
            </a:r>
            <a:r>
              <a:rPr lang="de-DE" sz="3400" dirty="0">
                <a:latin typeface="Helvetica" pitchFamily="2" charset="0"/>
              </a:rPr>
              <a:t>: Random Search</a:t>
            </a:r>
            <a:endParaRPr lang="de-DE" sz="3400" dirty="0">
              <a:latin typeface="Helvetica" panose="020B0604020202020204" pitchFamily="34" charset="0"/>
              <a:ea typeface="+mn-lt"/>
              <a:cs typeface="Helvetica" panose="020B0604020202020204" pitchFamily="34" charset="0"/>
              <a:sym typeface="Wingdings" panose="05000000000000000000" pitchFamily="2" charset="2"/>
            </a:endParaRPr>
          </a:p>
          <a:p>
            <a:pPr marL="1028700" lvl="1" indent="-571500">
              <a:spcBef>
                <a:spcPts val="1104"/>
              </a:spcBef>
              <a:buClr>
                <a:srgbClr val="BA7F64"/>
              </a:buClr>
              <a:buFont typeface="Arial" panose="020B0604020202020204" pitchFamily="34" charset="0"/>
              <a:buChar char="•"/>
            </a:pPr>
            <a:r>
              <a:rPr lang="de-DE" sz="3600" dirty="0">
                <a:latin typeface="Helvetica" pitchFamily="2" charset="0"/>
              </a:rPr>
              <a:t>Classification and Regression </a:t>
            </a:r>
            <a:r>
              <a:rPr lang="de-DE" sz="3600" dirty="0" err="1">
                <a:latin typeface="Helvetica" pitchFamily="2" charset="0"/>
              </a:rPr>
              <a:t>Trees</a:t>
            </a:r>
            <a:r>
              <a:rPr lang="de-DE" sz="3600" dirty="0">
                <a:latin typeface="Helvetica" pitchFamily="2" charset="0"/>
              </a:rPr>
              <a:t> (CART)</a:t>
            </a:r>
          </a:p>
          <a:p>
            <a:pPr marL="1562100" lvl="1" indent="-457200">
              <a:spcBef>
                <a:spcPts val="1104"/>
              </a:spcBef>
              <a:buClr>
                <a:srgbClr val="BA7F64"/>
              </a:buClr>
              <a:buFont typeface="Arial" panose="020B0604020202020204" pitchFamily="34" charset="0"/>
              <a:buChar char="•"/>
            </a:pPr>
            <a:r>
              <a:rPr lang="de-DE" sz="3400" dirty="0" err="1">
                <a:latin typeface="Helvetica" pitchFamily="2" charset="0"/>
              </a:rPr>
              <a:t>Complexity</a:t>
            </a:r>
            <a:r>
              <a:rPr lang="de-DE" sz="3400" dirty="0">
                <a:latin typeface="Helvetica" pitchFamily="2" charset="0"/>
              </a:rPr>
              <a:t> Parameter: </a:t>
            </a:r>
            <a:r>
              <a:rPr lang="de-DE" sz="3400" dirty="0" err="1">
                <a:latin typeface="Helvetica" pitchFamily="2" charset="0"/>
              </a:rPr>
              <a:t>Grid</a:t>
            </a:r>
            <a:r>
              <a:rPr lang="de-DE" sz="3400" dirty="0">
                <a:latin typeface="Helvetica" pitchFamily="2" charset="0"/>
              </a:rPr>
              <a:t> Search </a:t>
            </a:r>
          </a:p>
          <a:p>
            <a:pPr marL="1562100" lvl="1" indent="-457200">
              <a:spcBef>
                <a:spcPts val="1104"/>
              </a:spcBef>
              <a:buClr>
                <a:srgbClr val="BA7F64"/>
              </a:buClr>
              <a:buFont typeface="Arial" panose="020B0604020202020204" pitchFamily="34" charset="0"/>
              <a:buChar char="•"/>
            </a:pPr>
            <a:r>
              <a:rPr lang="de-DE" sz="3400" dirty="0" err="1">
                <a:latin typeface="Helvetica" pitchFamily="2" charset="0"/>
              </a:rPr>
              <a:t>Minsplit</a:t>
            </a:r>
            <a:r>
              <a:rPr lang="de-DE" sz="3400" dirty="0">
                <a:latin typeface="Helvetica" pitchFamily="2" charset="0"/>
              </a:rPr>
              <a:t>, </a:t>
            </a:r>
            <a:r>
              <a:rPr lang="de-DE" sz="3400" dirty="0" err="1">
                <a:latin typeface="Helvetica" pitchFamily="2" charset="0"/>
              </a:rPr>
              <a:t>minbucket</a:t>
            </a:r>
            <a:r>
              <a:rPr lang="de-DE" sz="3400" dirty="0">
                <a:latin typeface="Helvetica" pitchFamily="2" charset="0"/>
              </a:rPr>
              <a:t> und </a:t>
            </a:r>
            <a:r>
              <a:rPr lang="de-DE" sz="3400" dirty="0" err="1">
                <a:latin typeface="Helvetica" pitchFamily="2" charset="0"/>
              </a:rPr>
              <a:t>maxdepth</a:t>
            </a:r>
            <a:r>
              <a:rPr lang="de-DE" sz="3400" dirty="0">
                <a:latin typeface="Helvetica" pitchFamily="2" charset="0"/>
              </a:rPr>
              <a:t>: Default-Werte </a:t>
            </a:r>
          </a:p>
          <a:p>
            <a:pPr marL="0" indent="0">
              <a:lnSpc>
                <a:spcPct val="150000"/>
              </a:lnSpc>
              <a:spcBef>
                <a:spcPts val="1104"/>
              </a:spcBef>
              <a:buNone/>
            </a:pPr>
            <a:r>
              <a:rPr lang="de-DE" sz="3800" dirty="0">
                <a:latin typeface="Helvetica" pitchFamily="2" charset="0"/>
                <a:sym typeface="Wingdings" panose="05000000000000000000" pitchFamily="2" charset="2"/>
              </a:rPr>
              <a:t> 2 </a:t>
            </a:r>
            <a:r>
              <a:rPr lang="de-DE" sz="3000" dirty="0">
                <a:latin typeface="Helvetica" pitchFamily="2" charset="0"/>
                <a:sym typeface="Wingdings" panose="05000000000000000000" pitchFamily="2" charset="2"/>
              </a:rPr>
              <a:t>(E-Net vs. CART) </a:t>
            </a:r>
            <a:r>
              <a:rPr lang="de-DE" sz="3800" dirty="0">
                <a:latin typeface="Helvetica" pitchFamily="2" charset="0"/>
                <a:sym typeface="Wingdings" panose="05000000000000000000" pitchFamily="2" charset="2"/>
              </a:rPr>
              <a:t>x 2 </a:t>
            </a:r>
            <a:r>
              <a:rPr lang="de-DE" sz="3000" dirty="0">
                <a:latin typeface="Helvetica" pitchFamily="2" charset="0"/>
                <a:sym typeface="Wingdings" panose="05000000000000000000" pitchFamily="2" charset="2"/>
              </a:rPr>
              <a:t>(10-Fold vs. LOOCV) </a:t>
            </a:r>
            <a:r>
              <a:rPr lang="de-DE" sz="3800" dirty="0">
                <a:latin typeface="Helvetica" pitchFamily="2" charset="0"/>
                <a:sym typeface="Wingdings" panose="05000000000000000000" pitchFamily="2" charset="2"/>
              </a:rPr>
              <a:t>x 4 </a:t>
            </a:r>
            <a:r>
              <a:rPr lang="de-DE" sz="3000" dirty="0">
                <a:latin typeface="Helvetica" pitchFamily="2" charset="0"/>
                <a:sym typeface="Wingdings" panose="05000000000000000000" pitchFamily="2" charset="2"/>
              </a:rPr>
              <a:t>(</a:t>
            </a:r>
            <a:r>
              <a:rPr lang="de-DE" sz="3000" dirty="0" err="1">
                <a:latin typeface="Helvetica" pitchFamily="2" charset="0"/>
                <a:sym typeface="Wingdings" panose="05000000000000000000" pitchFamily="2" charset="2"/>
              </a:rPr>
              <a:t>Prädiktorenblöcke</a:t>
            </a:r>
            <a:r>
              <a:rPr lang="de-DE" sz="3000" dirty="0">
                <a:latin typeface="Helvetica" pitchFamily="2" charset="0"/>
                <a:sym typeface="Wingdings" panose="05000000000000000000" pitchFamily="2" charset="2"/>
              </a:rPr>
              <a:t>) </a:t>
            </a:r>
            <a:r>
              <a:rPr lang="de-DE" sz="3800" dirty="0">
                <a:latin typeface="Helvetica" pitchFamily="2" charset="0"/>
                <a:sym typeface="Wingdings" panose="05000000000000000000" pitchFamily="2" charset="2"/>
              </a:rPr>
              <a:t>Design</a:t>
            </a:r>
            <a:endParaRPr lang="de-DE" sz="3800" dirty="0">
              <a:latin typeface="Helvetica" pitchFamily="2" charset="0"/>
            </a:endParaRPr>
          </a:p>
          <a:p>
            <a:pPr lvl="1"/>
            <a:endParaRPr lang="de-DE" sz="3600" dirty="0">
              <a:latin typeface="Helvetica" panose="020B0604020202020204" pitchFamily="34" charset="0"/>
              <a:ea typeface="+mn-lt"/>
              <a:cs typeface="Helvetica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8A5947B-DA50-2FAA-32E2-192C1653C7A0}"/>
              </a:ext>
            </a:extLst>
          </p:cNvPr>
          <p:cNvSpPr txBox="1"/>
          <p:nvPr/>
        </p:nvSpPr>
        <p:spPr>
          <a:xfrm>
            <a:off x="14510186" y="3924616"/>
            <a:ext cx="15270479" cy="281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1104"/>
              </a:spcBef>
              <a:buClr>
                <a:srgbClr val="BA7F64"/>
              </a:buClr>
              <a:buFont typeface="Arial" panose="020B0604020202020204" pitchFamily="34" charset="0"/>
              <a:buChar char="•"/>
            </a:pPr>
            <a:r>
              <a:rPr lang="de-DE" sz="3800" b="1" dirty="0">
                <a:latin typeface="Helvetica" pitchFamily="2" charset="0"/>
              </a:rPr>
              <a:t>Fragestellung</a:t>
            </a:r>
          </a:p>
          <a:p>
            <a:pPr marL="1028700" lvl="1" indent="-571500">
              <a:spcBef>
                <a:spcPts val="1104"/>
              </a:spcBef>
              <a:buClr>
                <a:srgbClr val="BA7F64"/>
              </a:buClr>
              <a:buFont typeface="Arial" panose="020B0604020202020204" pitchFamily="34" charset="0"/>
              <a:buChar char="•"/>
            </a:pPr>
            <a:r>
              <a:rPr lang="de-DE" sz="3800" dirty="0">
                <a:latin typeface="Helvetica" pitchFamily="2" charset="0"/>
              </a:rPr>
              <a:t>Inwiefern lässt sich die Replizierbarkeit psychologischer Befunde durch die jeweiligen studienbezogenen Daten vorhersagen?</a:t>
            </a:r>
          </a:p>
          <a:p>
            <a:pPr lvl="1"/>
            <a:endParaRPr lang="de-DE" sz="3600" dirty="0">
              <a:latin typeface="Helvetica" panose="020B0604020202020204" pitchFamily="34" charset="0"/>
              <a:ea typeface="+mn-lt"/>
              <a:cs typeface="Helvetica" panose="020B0604020202020204" pitchFamily="34" charset="0"/>
            </a:endParaRPr>
          </a:p>
          <a:p>
            <a:endParaRPr lang="de-DE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2246887-A958-2083-8A37-59AE14D22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133494"/>
              </p:ext>
            </p:extLst>
          </p:nvPr>
        </p:nvGraphicFramePr>
        <p:xfrm>
          <a:off x="578774" y="17689913"/>
          <a:ext cx="28926407" cy="1075263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752946">
                  <a:extLst>
                    <a:ext uri="{9D8B030D-6E8A-4147-A177-3AD203B41FA5}">
                      <a16:colId xmlns:a16="http://schemas.microsoft.com/office/drawing/2014/main" val="3695418043"/>
                    </a:ext>
                  </a:extLst>
                </a:gridCol>
                <a:gridCol w="3660202">
                  <a:extLst>
                    <a:ext uri="{9D8B030D-6E8A-4147-A177-3AD203B41FA5}">
                      <a16:colId xmlns:a16="http://schemas.microsoft.com/office/drawing/2014/main" val="3313826811"/>
                    </a:ext>
                  </a:extLst>
                </a:gridCol>
                <a:gridCol w="3048380">
                  <a:extLst>
                    <a:ext uri="{9D8B030D-6E8A-4147-A177-3AD203B41FA5}">
                      <a16:colId xmlns:a16="http://schemas.microsoft.com/office/drawing/2014/main" val="3177031498"/>
                    </a:ext>
                  </a:extLst>
                </a:gridCol>
                <a:gridCol w="2554869">
                  <a:extLst>
                    <a:ext uri="{9D8B030D-6E8A-4147-A177-3AD203B41FA5}">
                      <a16:colId xmlns:a16="http://schemas.microsoft.com/office/drawing/2014/main" val="3378667279"/>
                    </a:ext>
                  </a:extLst>
                </a:gridCol>
                <a:gridCol w="2554017">
                  <a:extLst>
                    <a:ext uri="{9D8B030D-6E8A-4147-A177-3AD203B41FA5}">
                      <a16:colId xmlns:a16="http://schemas.microsoft.com/office/drawing/2014/main" val="3348922313"/>
                    </a:ext>
                  </a:extLst>
                </a:gridCol>
                <a:gridCol w="2547364">
                  <a:extLst>
                    <a:ext uri="{9D8B030D-6E8A-4147-A177-3AD203B41FA5}">
                      <a16:colId xmlns:a16="http://schemas.microsoft.com/office/drawing/2014/main" val="1751371920"/>
                    </a:ext>
                  </a:extLst>
                </a:gridCol>
                <a:gridCol w="2547364">
                  <a:extLst>
                    <a:ext uri="{9D8B030D-6E8A-4147-A177-3AD203B41FA5}">
                      <a16:colId xmlns:a16="http://schemas.microsoft.com/office/drawing/2014/main" val="2908901230"/>
                    </a:ext>
                  </a:extLst>
                </a:gridCol>
                <a:gridCol w="2660996">
                  <a:extLst>
                    <a:ext uri="{9D8B030D-6E8A-4147-A177-3AD203B41FA5}">
                      <a16:colId xmlns:a16="http://schemas.microsoft.com/office/drawing/2014/main" val="210643198"/>
                    </a:ext>
                  </a:extLst>
                </a:gridCol>
                <a:gridCol w="2602497">
                  <a:extLst>
                    <a:ext uri="{9D8B030D-6E8A-4147-A177-3AD203B41FA5}">
                      <a16:colId xmlns:a16="http://schemas.microsoft.com/office/drawing/2014/main" val="3267791217"/>
                    </a:ext>
                  </a:extLst>
                </a:gridCol>
                <a:gridCol w="2591084">
                  <a:extLst>
                    <a:ext uri="{9D8B030D-6E8A-4147-A177-3AD203B41FA5}">
                      <a16:colId xmlns:a16="http://schemas.microsoft.com/office/drawing/2014/main" val="1590991629"/>
                    </a:ext>
                  </a:extLst>
                </a:gridCol>
                <a:gridCol w="2406688">
                  <a:extLst>
                    <a:ext uri="{9D8B030D-6E8A-4147-A177-3AD203B41FA5}">
                      <a16:colId xmlns:a16="http://schemas.microsoft.com/office/drawing/2014/main" val="81699467"/>
                    </a:ext>
                  </a:extLst>
                </a:gridCol>
              </a:tblGrid>
              <a:tr h="1179842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 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 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10-Fold E-Net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10-Fold CART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LOOCV E-Net</a:t>
                      </a:r>
                      <a:endParaRPr lang="en-DE" b="0" dirty="0"/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LOOCV CART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845994"/>
                  </a:ext>
                </a:extLst>
              </a:tr>
              <a:tr h="73636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Block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Metrik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Train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Test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Train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Test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>
                          <a:effectLst/>
                          <a:latin typeface="Helvetica" pitchFamily="2" charset="0"/>
                        </a:rPr>
                        <a:t>Train</a:t>
                      </a:r>
                      <a:endParaRPr lang="en-DE" sz="3600" b="0" kern="10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Test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>
                          <a:effectLst/>
                          <a:latin typeface="Helvetica" pitchFamily="2" charset="0"/>
                        </a:rPr>
                        <a:t>Train</a:t>
                      </a:r>
                      <a:endParaRPr lang="en-DE" sz="3600" b="0" kern="10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Test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623306"/>
                  </a:ext>
                </a:extLst>
              </a:tr>
              <a:tr h="736369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1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Balanced Accuracy (</a:t>
                      </a:r>
                      <a:r>
                        <a:rPr lang="de-DE" sz="3600" b="0" i="1" kern="100" dirty="0">
                          <a:effectLst/>
                          <a:latin typeface="Helvetica" pitchFamily="2" charset="0"/>
                        </a:rPr>
                        <a:t>SD</a:t>
                      </a: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1" kern="100" dirty="0">
                          <a:effectLst/>
                          <a:latin typeface="Helvetica" pitchFamily="2" charset="0"/>
                        </a:rPr>
                        <a:t>.67 (.06)</a:t>
                      </a:r>
                      <a:endParaRPr lang="en-DE" sz="3600" b="1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1" kern="100" dirty="0">
                          <a:effectLst/>
                          <a:latin typeface="Helvetica" pitchFamily="2" charset="0"/>
                        </a:rPr>
                        <a:t>.60 (.09)</a:t>
                      </a:r>
                      <a:endParaRPr lang="en-DE" sz="3600" b="1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EB3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1" kern="100" dirty="0">
                          <a:effectLst/>
                          <a:latin typeface="Helvetica" pitchFamily="2" charset="0"/>
                        </a:rPr>
                        <a:t>.72 (.04)</a:t>
                      </a:r>
                      <a:endParaRPr lang="en-DE" sz="3600" b="1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1" kern="100" dirty="0">
                          <a:effectLst/>
                          <a:latin typeface="Helvetica" pitchFamily="2" charset="0"/>
                        </a:rPr>
                        <a:t>.55 (.10)</a:t>
                      </a:r>
                      <a:endParaRPr lang="en-DE" sz="3600" b="1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EB3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3600" b="1" kern="100" dirty="0">
                          <a:effectLst/>
                          <a:latin typeface="Helvetica" pitchFamily="2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.67 (.07)</a:t>
                      </a: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3600" b="1" kern="100" dirty="0">
                          <a:effectLst/>
                          <a:latin typeface="Helvetica" pitchFamily="2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.60 (.09)</a:t>
                      </a:r>
                    </a:p>
                  </a:txBody>
                  <a:tcPr marL="9525" marR="9525" marT="9525" marB="95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EB3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1" kern="100" dirty="0">
                          <a:effectLst/>
                          <a:latin typeface="Helvetica" pitchFamily="2" charset="0"/>
                        </a:rPr>
                        <a:t>.73 (.04)</a:t>
                      </a:r>
                      <a:endParaRPr lang="en-DE" sz="3600" b="1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1" kern="100" dirty="0">
                          <a:effectLst/>
                          <a:latin typeface="Helvetica" pitchFamily="2" charset="0"/>
                        </a:rPr>
                        <a:t>.56 (.10)</a:t>
                      </a:r>
                      <a:endParaRPr lang="en-DE" sz="3600" b="1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EB3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923722"/>
                  </a:ext>
                </a:extLst>
              </a:tr>
              <a:tr h="736369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Sensitivität (</a:t>
                      </a:r>
                      <a:r>
                        <a:rPr lang="de-DE" sz="3600" b="0" i="1" kern="100" dirty="0">
                          <a:effectLst/>
                          <a:latin typeface="Helvetica" pitchFamily="2" charset="0"/>
                        </a:rPr>
                        <a:t>SD</a:t>
                      </a: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.43 (.14)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.34 (.16)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.62 (.12)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.41 (.21)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DE" sz="3600" b="0" kern="100" dirty="0">
                          <a:effectLst/>
                          <a:latin typeface="Helvetica" pitchFamily="2" charset="0"/>
                        </a:rPr>
                        <a:t>.43 (.15)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.35 (.16) 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.66 (.13)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.46 (.22)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rgbClr val="DDE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97566"/>
                  </a:ext>
                </a:extLst>
              </a:tr>
              <a:tr h="736369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Spezifität (</a:t>
                      </a:r>
                      <a:r>
                        <a:rPr lang="de-DE" sz="3600" b="0" i="1" kern="100" dirty="0">
                          <a:effectLst/>
                          <a:latin typeface="Helvetica" pitchFamily="2" charset="0"/>
                        </a:rPr>
                        <a:t>SD</a:t>
                      </a: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.90 (.03)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.85 (.11)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.82 (.08)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.68 (.18)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DE" sz="3600" b="0" kern="100" dirty="0">
                          <a:effectLst/>
                          <a:latin typeface="Helvetica" pitchFamily="2" charset="0"/>
                        </a:rPr>
                        <a:t>.90 (.04)</a:t>
                      </a:r>
                    </a:p>
                  </a:txBody>
                  <a:tcPr marL="63500" marR="63500" marT="63500" marB="635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.85 (.11) 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.80 (.08)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.65 (.18)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00449"/>
                  </a:ext>
                </a:extLst>
              </a:tr>
              <a:tr h="736369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2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Balanced Accuracy (</a:t>
                      </a:r>
                      <a:r>
                        <a:rPr lang="de-DE" sz="3600" b="0" i="1" kern="100" dirty="0">
                          <a:effectLst/>
                          <a:latin typeface="Helvetica" pitchFamily="2" charset="0"/>
                        </a:rPr>
                        <a:t>SD</a:t>
                      </a: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.55 (.07)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.50 (.04)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EB3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.66 (.04)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.53 (.08)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EB3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DE" sz="3600" b="0" kern="100" dirty="0">
                          <a:effectLst/>
                          <a:latin typeface="Helvetica" pitchFamily="2" charset="0"/>
                        </a:rPr>
                        <a:t>.55 (.07)</a:t>
                      </a: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.50 (.05) 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EB3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.67 (.03)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.55 (.09)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EB3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029160"/>
                  </a:ext>
                </a:extLst>
              </a:tr>
              <a:tr h="736369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Sensitivität (</a:t>
                      </a:r>
                      <a:r>
                        <a:rPr lang="de-DE" sz="3600" b="0" i="1" kern="100" dirty="0">
                          <a:effectLst/>
                          <a:latin typeface="Helvetica" pitchFamily="2" charset="0"/>
                        </a:rPr>
                        <a:t>SD</a:t>
                      </a: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.17 (.24)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.10 (.16)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.49 (.15)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.32 (.19)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DE" sz="3600" b="0" kern="100" dirty="0">
                          <a:effectLst/>
                          <a:latin typeface="Helvetica" pitchFamily="2" charset="0"/>
                        </a:rPr>
                        <a:t>.18 (.24)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.10 (.17) 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.55 (.14)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.40 (.19)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rgbClr val="DDE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326931"/>
                  </a:ext>
                </a:extLst>
              </a:tr>
              <a:tr h="736369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Spezifität (</a:t>
                      </a:r>
                      <a:r>
                        <a:rPr lang="de-DE" sz="3600" b="0" i="1" kern="100" dirty="0">
                          <a:effectLst/>
                          <a:latin typeface="Helvetica" pitchFamily="2" charset="0"/>
                        </a:rPr>
                        <a:t>SD</a:t>
                      </a: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.94 (.10)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.90 (.16)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.83 (.09)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.75 (.16)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DE" sz="3600" b="0" kern="100" dirty="0">
                          <a:effectLst/>
                          <a:latin typeface="Helvetica" pitchFamily="2" charset="0"/>
                        </a:rPr>
                        <a:t>.93 (.10)</a:t>
                      </a:r>
                    </a:p>
                  </a:txBody>
                  <a:tcPr marL="63500" marR="63500" marT="63500" marB="635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90 (.16) 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.80 (.10)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.70 (.15)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613472"/>
                  </a:ext>
                </a:extLst>
              </a:tr>
              <a:tr h="736369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3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Balanced Accuracy (</a:t>
                      </a:r>
                      <a:r>
                        <a:rPr lang="de-DE" sz="3600" b="0" i="1" kern="100" dirty="0">
                          <a:effectLst/>
                          <a:latin typeface="Helvetica" pitchFamily="2" charset="0"/>
                        </a:rPr>
                        <a:t>SD</a:t>
                      </a: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.52 (.05)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.50 (.03)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EB3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.63 (.08)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.49 (.07)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EB3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DE" sz="3600" b="0" kern="100" dirty="0">
                          <a:effectLst/>
                          <a:latin typeface="Helvetica" pitchFamily="2" charset="0"/>
                        </a:rPr>
                        <a:t>.52 (.04)</a:t>
                      </a: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.49 (.03) 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EB3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.69 (.05)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.50 (.10)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EB3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134914"/>
                  </a:ext>
                </a:extLst>
              </a:tr>
              <a:tr h="736369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Sensitivität (</a:t>
                      </a:r>
                      <a:r>
                        <a:rPr lang="de-DE" sz="3600" b="0" i="1" kern="100" dirty="0">
                          <a:effectLst/>
                          <a:latin typeface="Helvetica" pitchFamily="2" charset="0"/>
                        </a:rPr>
                        <a:t>SD</a:t>
                      </a: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.05 (.11)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.02 (.06)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.36 (.24)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.18 (.17)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DE" sz="3600" b="0" kern="100" dirty="0">
                          <a:effectLst/>
                          <a:latin typeface="Helvetica" pitchFamily="2" charset="0"/>
                        </a:rPr>
                        <a:t>.04 (.10)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.01 (.05) 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.57 (.14)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.33 (.20)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rgbClr val="DDE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487901"/>
                  </a:ext>
                </a:extLst>
              </a:tr>
              <a:tr h="736369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Spezifität (</a:t>
                      </a:r>
                      <a:r>
                        <a:rPr lang="de-DE" sz="3600" b="0" i="1" kern="100" dirty="0">
                          <a:effectLst/>
                          <a:latin typeface="Helvetica" pitchFamily="2" charset="0"/>
                        </a:rPr>
                        <a:t>SD</a:t>
                      </a: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.99 (.03)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.97 (.07)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.90 (.09)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.79 (.19)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DE" sz="3600" b="0" kern="100" dirty="0">
                          <a:effectLst/>
                          <a:latin typeface="Helvetica" pitchFamily="2" charset="0"/>
                        </a:rPr>
                        <a:t>.99 (.02)</a:t>
                      </a:r>
                    </a:p>
                  </a:txBody>
                  <a:tcPr marL="63500" marR="63500" marT="63500" marB="635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.97 (.07)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.82 (.07)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.68 (.17)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93058"/>
                  </a:ext>
                </a:extLst>
              </a:tr>
              <a:tr h="736369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Alle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i="0" kern="100" dirty="0">
                          <a:effectLst/>
                          <a:latin typeface="Helvetica" pitchFamily="2" charset="0"/>
                        </a:rPr>
                        <a:t>Balanced Accuracy (</a:t>
                      </a:r>
                      <a:r>
                        <a:rPr lang="de-DE" sz="3600" b="0" i="1" kern="100" dirty="0">
                          <a:effectLst/>
                          <a:latin typeface="Helvetica" pitchFamily="2" charset="0"/>
                        </a:rPr>
                        <a:t>SD</a:t>
                      </a:r>
                      <a:r>
                        <a:rPr lang="de-DE" sz="3600" b="0" i="0" kern="100" dirty="0">
                          <a:effectLst/>
                          <a:latin typeface="Helvetica" pitchFamily="2" charset="0"/>
                        </a:rPr>
                        <a:t>)</a:t>
                      </a:r>
                      <a:endParaRPr lang="en-DE" sz="3600" b="0" i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.63 (.08)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.53 (.09)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EB3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.73 (.05)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.52 (.09)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EB3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.63 (.08)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.54 (.09)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EB3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.75 (.04)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53 (.10)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EB3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313976"/>
                  </a:ext>
                </a:extLst>
              </a:tr>
              <a:tr h="736369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Sensitivität (</a:t>
                      </a:r>
                      <a:r>
                        <a:rPr lang="de-DE" sz="3600" b="0" i="1" kern="100" dirty="0">
                          <a:effectLst/>
                          <a:latin typeface="Helvetica" pitchFamily="2" charset="0"/>
                        </a:rPr>
                        <a:t>SD</a:t>
                      </a: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.35 (.20)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.23 (.17)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.60 (.13)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.32 (.19)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.36 (.20)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.24 (.18)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.66 (.12)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.37 (.22)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655716"/>
                  </a:ext>
                </a:extLst>
              </a:tr>
              <a:tr h="736369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Spezifität (</a:t>
                      </a:r>
                      <a:r>
                        <a:rPr lang="de-DE" sz="3600" b="0" i="1" kern="100" dirty="0">
                          <a:effectLst/>
                          <a:latin typeface="Helvetica" pitchFamily="2" charset="0"/>
                        </a:rPr>
                        <a:t>SD</a:t>
                      </a: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.91 (.05)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.84 (.12)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.87 (.07)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.71 (.17)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.90 (.05)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.83 (.13)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.85 (.08)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.68 (.18)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438894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E045213D-E559-CA4B-0F1D-B9116A76E7CE}"/>
              </a:ext>
            </a:extLst>
          </p:cNvPr>
          <p:cNvSpPr/>
          <p:nvPr/>
        </p:nvSpPr>
        <p:spPr>
          <a:xfrm>
            <a:off x="15765028" y="30191092"/>
            <a:ext cx="14015637" cy="246518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spcBef>
                <a:spcPts val="1104"/>
              </a:spcBef>
              <a:buClr>
                <a:srgbClr val="BA7F64"/>
              </a:buClr>
              <a:buFont typeface="Arial" panose="020B0604020202020204" pitchFamily="34" charset="0"/>
              <a:buChar char="•"/>
            </a:pPr>
            <a:r>
              <a:rPr lang="de-DE" sz="3800" dirty="0">
                <a:solidFill>
                  <a:schemeClr val="tx1"/>
                </a:solidFill>
                <a:latin typeface="Helvetica" pitchFamily="2" charset="0"/>
              </a:rPr>
              <a:t>E-Net Modelle performen besser als CART-Modelle</a:t>
            </a:r>
          </a:p>
          <a:p>
            <a:pPr marL="571500" indent="-571500">
              <a:spcBef>
                <a:spcPts val="1104"/>
              </a:spcBef>
              <a:buClr>
                <a:srgbClr val="BA7F64"/>
              </a:buClr>
              <a:buFont typeface="Arial" panose="020B0604020202020204" pitchFamily="34" charset="0"/>
              <a:buChar char="•"/>
            </a:pPr>
            <a:r>
              <a:rPr lang="de-DE" sz="3800" dirty="0">
                <a:solidFill>
                  <a:schemeClr val="tx1"/>
                </a:solidFill>
                <a:latin typeface="Helvetica" pitchFamily="2" charset="0"/>
              </a:rPr>
              <a:t>Block 1 bessere Performance als Block mit allen Prädiktoren </a:t>
            </a:r>
          </a:p>
          <a:p>
            <a:pPr marL="571500" indent="-571500">
              <a:spcBef>
                <a:spcPts val="1104"/>
              </a:spcBef>
              <a:buClr>
                <a:srgbClr val="BA7F64"/>
              </a:buClr>
              <a:buFont typeface="Arial" panose="020B0604020202020204" pitchFamily="34" charset="0"/>
              <a:buChar char="•"/>
            </a:pPr>
            <a:r>
              <a:rPr lang="de-DE" sz="3800" dirty="0">
                <a:solidFill>
                  <a:schemeClr val="tx1"/>
                </a:solidFill>
                <a:latin typeface="Helvetica" pitchFamily="2" charset="0"/>
              </a:rPr>
              <a:t>10-Fold CV ökonomischer als LOOCV</a:t>
            </a:r>
          </a:p>
        </p:txBody>
      </p:sp>
      <p:sp>
        <p:nvSpPr>
          <p:cNvPr id="26" name="Frame 25">
            <a:extLst>
              <a:ext uri="{FF2B5EF4-FFF2-40B4-BE49-F238E27FC236}">
                <a16:creationId xmlns:a16="http://schemas.microsoft.com/office/drawing/2014/main" id="{7BD1FDC8-EDC3-8778-0D56-875875ADB096}"/>
              </a:ext>
            </a:extLst>
          </p:cNvPr>
          <p:cNvSpPr/>
          <p:nvPr/>
        </p:nvSpPr>
        <p:spPr>
          <a:xfrm>
            <a:off x="9044108" y="19597046"/>
            <a:ext cx="5094513" cy="2218263"/>
          </a:xfrm>
          <a:prstGeom prst="frame">
            <a:avLst>
              <a:gd name="adj1" fmla="val 3177"/>
            </a:avLst>
          </a:prstGeom>
          <a:solidFill>
            <a:srgbClr val="BA7F64"/>
          </a:solidFill>
          <a:ln>
            <a:solidFill>
              <a:srgbClr val="BA7F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482120-282F-5D75-F930-55AB482298D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0081" b="6423"/>
          <a:stretch/>
        </p:blipFill>
        <p:spPr>
          <a:xfrm>
            <a:off x="4672792" y="31366523"/>
            <a:ext cx="10055104" cy="65520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3DD1CD-D966-7738-000E-A8A16B576C3A}"/>
              </a:ext>
            </a:extLst>
          </p:cNvPr>
          <p:cNvSpPr txBox="1"/>
          <p:nvPr/>
        </p:nvSpPr>
        <p:spPr>
          <a:xfrm>
            <a:off x="8725276" y="37975693"/>
            <a:ext cx="1011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400" dirty="0">
                <a:latin typeface="Helvetica" pitchFamily="2" charset="0"/>
              </a:rPr>
              <a:t>  OR</a:t>
            </a:r>
            <a:endParaRPr lang="en-DE" dirty="0">
              <a:latin typeface="Helvetica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7E7B91-4A34-66E9-3852-5994A8D61DA5}"/>
              </a:ext>
            </a:extLst>
          </p:cNvPr>
          <p:cNvSpPr txBox="1"/>
          <p:nvPr/>
        </p:nvSpPr>
        <p:spPr>
          <a:xfrm>
            <a:off x="834092" y="31532787"/>
            <a:ext cx="3925293" cy="6076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1070"/>
              </a:spcAft>
            </a:pPr>
            <a:r>
              <a:rPr lang="en-DE" sz="2400" dirty="0">
                <a:latin typeface="Helvetica" pitchFamily="2" charset="0"/>
              </a:rPr>
              <a:t>Intercept</a:t>
            </a:r>
          </a:p>
          <a:p>
            <a:pPr algn="r">
              <a:spcAft>
                <a:spcPts val="1070"/>
              </a:spcAft>
            </a:pPr>
            <a:r>
              <a:rPr lang="en-DE" sz="2400" dirty="0">
                <a:latin typeface="Helvetica" pitchFamily="2" charset="0"/>
              </a:rPr>
              <a:t>Effekt: sonstiges</a:t>
            </a:r>
          </a:p>
          <a:p>
            <a:pPr algn="r">
              <a:spcAft>
                <a:spcPts val="1070"/>
              </a:spcAft>
            </a:pPr>
            <a:r>
              <a:rPr lang="en-DE" sz="2400" dirty="0">
                <a:latin typeface="Helvetica" pitchFamily="2" charset="0"/>
              </a:rPr>
              <a:t>Effekt: Interaktion</a:t>
            </a:r>
          </a:p>
          <a:p>
            <a:pPr algn="r">
              <a:spcAft>
                <a:spcPts val="1070"/>
              </a:spcAft>
            </a:pPr>
            <a:r>
              <a:rPr lang="en-DE" sz="2400" dirty="0">
                <a:latin typeface="Helvetica" pitchFamily="2" charset="0"/>
              </a:rPr>
              <a:t>Ergebnis überraschend</a:t>
            </a:r>
          </a:p>
          <a:p>
            <a:pPr algn="r">
              <a:spcAft>
                <a:spcPts val="1070"/>
              </a:spcAft>
            </a:pPr>
            <a:r>
              <a:rPr lang="en-GB" sz="2400" i="1" dirty="0">
                <a:latin typeface="Helvetica" pitchFamily="2" charset="0"/>
              </a:rPr>
              <a:t>p</a:t>
            </a:r>
            <a:r>
              <a:rPr lang="en-DE" sz="2400" dirty="0">
                <a:latin typeface="Helvetica" pitchFamily="2" charset="0"/>
              </a:rPr>
              <a:t>-Wert &lt; .05 </a:t>
            </a:r>
          </a:p>
          <a:p>
            <a:pPr algn="r">
              <a:spcAft>
                <a:spcPts val="1070"/>
              </a:spcAft>
            </a:pPr>
            <a:r>
              <a:rPr lang="en-DE" sz="2400" i="1" dirty="0">
                <a:latin typeface="Helvetica" pitchFamily="2" charset="0"/>
              </a:rPr>
              <a:t>p</a:t>
            </a:r>
            <a:r>
              <a:rPr lang="en-DE" sz="2400" dirty="0">
                <a:latin typeface="Helvetica" pitchFamily="2" charset="0"/>
              </a:rPr>
              <a:t>-Wert &gt; .05</a:t>
            </a:r>
          </a:p>
          <a:p>
            <a:pPr algn="r">
              <a:spcAft>
                <a:spcPts val="1070"/>
              </a:spcAft>
            </a:pPr>
            <a:r>
              <a:rPr lang="en-DE" sz="2400" dirty="0">
                <a:latin typeface="Helvetica" pitchFamily="2" charset="0"/>
              </a:rPr>
              <a:t>4 oder mehr Autor*innen</a:t>
            </a:r>
          </a:p>
          <a:p>
            <a:pPr algn="r">
              <a:spcAft>
                <a:spcPts val="1070"/>
              </a:spcAft>
            </a:pPr>
            <a:r>
              <a:rPr lang="en-DE" sz="2400" dirty="0">
                <a:latin typeface="Helvetica" pitchFamily="2" charset="0"/>
              </a:rPr>
              <a:t>2-3 Autor*innen</a:t>
            </a:r>
          </a:p>
          <a:p>
            <a:pPr algn="r">
              <a:spcAft>
                <a:spcPts val="1070"/>
              </a:spcAft>
            </a:pPr>
            <a:r>
              <a:rPr lang="en-DE" sz="2400" i="1" dirty="0">
                <a:latin typeface="Helvetica" pitchFamily="2" charset="0"/>
              </a:rPr>
              <a:t>N</a:t>
            </a:r>
            <a:r>
              <a:rPr lang="en-DE" sz="2400" dirty="0">
                <a:latin typeface="Helvetica" pitchFamily="2" charset="0"/>
              </a:rPr>
              <a:t>-Power-Quotient</a:t>
            </a:r>
          </a:p>
          <a:p>
            <a:pPr algn="r">
              <a:spcAft>
                <a:spcPts val="1070"/>
              </a:spcAft>
            </a:pPr>
            <a:r>
              <a:rPr lang="en-DE" sz="2400" dirty="0">
                <a:latin typeface="Helvetica" pitchFamily="2" charset="0"/>
              </a:rPr>
              <a:t>Effektgröße</a:t>
            </a:r>
          </a:p>
          <a:p>
            <a:pPr algn="r">
              <a:spcAft>
                <a:spcPts val="1070"/>
              </a:spcAft>
            </a:pPr>
            <a:r>
              <a:rPr lang="en-DE" sz="2400" dirty="0">
                <a:latin typeface="Helvetica" pitchFamily="2" charset="0"/>
              </a:rPr>
              <a:t>Anzahl kon. Replikationen</a:t>
            </a:r>
          </a:p>
          <a:p>
            <a:pPr algn="r">
              <a:spcAft>
                <a:spcPts val="1070"/>
              </a:spcAft>
            </a:pPr>
            <a:r>
              <a:rPr lang="en-DE" sz="2400" dirty="0">
                <a:latin typeface="Helvetica" pitchFamily="2" charset="0"/>
              </a:rPr>
              <a:t>Zitationen Erstautor*in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AC354B-D7BC-0E70-7C05-BB59B3A59A55}"/>
              </a:ext>
            </a:extLst>
          </p:cNvPr>
          <p:cNvSpPr txBox="1"/>
          <p:nvPr/>
        </p:nvSpPr>
        <p:spPr>
          <a:xfrm rot="16200000">
            <a:off x="-506168" y="34209338"/>
            <a:ext cx="2736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400" dirty="0">
                <a:latin typeface="Helvetica" pitchFamily="2" charset="0"/>
              </a:rPr>
              <a:t>Prädiktorenblock 1</a:t>
            </a:r>
          </a:p>
        </p:txBody>
      </p:sp>
      <p:pic>
        <p:nvPicPr>
          <p:cNvPr id="18" name="Graphic 17" descr="Cheese outline">
            <a:extLst>
              <a:ext uri="{FF2B5EF4-FFF2-40B4-BE49-F238E27FC236}">
                <a16:creationId xmlns:a16="http://schemas.microsoft.com/office/drawing/2014/main" id="{7612B674-648F-BC0B-8899-49923FB80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29096473" y="1666625"/>
            <a:ext cx="214563" cy="21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7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</TotalTime>
  <Words>1227</Words>
  <Application>Microsoft Macintosh PowerPoint</Application>
  <PresentationFormat>Custom</PresentationFormat>
  <Paragraphs>230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Cambria</vt:lpstr>
      <vt:lpstr>Cambria Math</vt:lpstr>
      <vt:lpstr>Helvetica</vt:lpstr>
      <vt:lpstr>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 Kießler</dc:creator>
  <cp:lastModifiedBy>Nico Kruse</cp:lastModifiedBy>
  <cp:revision>34</cp:revision>
  <cp:lastPrinted>2025-02-10T16:07:00Z</cp:lastPrinted>
  <dcterms:created xsi:type="dcterms:W3CDTF">2025-02-07T15:32:08Z</dcterms:created>
  <dcterms:modified xsi:type="dcterms:W3CDTF">2025-02-10T16:39:42Z</dcterms:modified>
</cp:coreProperties>
</file>