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63" r:id="rId2"/>
    <p:sldId id="256" r:id="rId3"/>
    <p:sldId id="257"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sa Borreggin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0"/>
    <p:restoredTop sz="94712"/>
  </p:normalViewPr>
  <p:slideViewPr>
    <p:cSldViewPr snapToGrid="0">
      <p:cViewPr varScale="1">
        <p:scale>
          <a:sx n="119" d="100"/>
          <a:sy n="119" d="100"/>
        </p:scale>
        <p:origin x="208" y="8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9-08T19:43:06.463" idx="1">
    <p:pos x="6000" y="0"/>
    <p:text>maybe interesting here to talk about land acknowledgement and how to approach that in academia? how to make that part of every day teaching?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cf44c16f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cf44c16f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cf44c16f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cf44c16f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cf44c16f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cf44c16f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cf44c16f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cf44c16f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cf44c16fb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cf44c16f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cf44c16f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cf44c16f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eo-context.github.io/" TargetMode="External"/><Relationship Id="rId2" Type="http://schemas.openxmlformats.org/officeDocument/2006/relationships/image" Target="../media/image1.tif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www.landgrabu.org/"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landgrabu.org/universities"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7C1B-370E-B04D-965A-F55279029427}"/>
              </a:ext>
            </a:extLst>
          </p:cNvPr>
          <p:cNvSpPr txBox="1">
            <a:spLocks/>
          </p:cNvSpPr>
          <p:nvPr/>
        </p:nvSpPr>
        <p:spPr>
          <a:xfrm>
            <a:off x="3293806" y="636419"/>
            <a:ext cx="5230762" cy="1714707"/>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t>Land Grab Universities</a:t>
            </a:r>
          </a:p>
        </p:txBody>
      </p:sp>
      <p:sp>
        <p:nvSpPr>
          <p:cNvPr id="3" name="Subtitle 2">
            <a:extLst>
              <a:ext uri="{FF2B5EF4-FFF2-40B4-BE49-F238E27FC236}">
                <a16:creationId xmlns:a16="http://schemas.microsoft.com/office/drawing/2014/main" id="{E59A14B1-D15E-EC41-AD58-F99E14003DE0}"/>
              </a:ext>
            </a:extLst>
          </p:cNvPr>
          <p:cNvSpPr txBox="1">
            <a:spLocks/>
          </p:cNvSpPr>
          <p:nvPr/>
        </p:nvSpPr>
        <p:spPr>
          <a:xfrm>
            <a:off x="370694" y="4525274"/>
            <a:ext cx="8520600" cy="43018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1600" dirty="0"/>
          </a:p>
        </p:txBody>
      </p:sp>
      <p:pic>
        <p:nvPicPr>
          <p:cNvPr id="4" name="Picture 3">
            <a:extLst>
              <a:ext uri="{FF2B5EF4-FFF2-40B4-BE49-F238E27FC236}">
                <a16:creationId xmlns:a16="http://schemas.microsoft.com/office/drawing/2014/main" id="{865C02AC-7FBA-0A49-B8C7-C0F3E8F9037B}"/>
              </a:ext>
            </a:extLst>
          </p:cNvPr>
          <p:cNvPicPr>
            <a:picLocks noChangeAspect="1"/>
          </p:cNvPicPr>
          <p:nvPr/>
        </p:nvPicPr>
        <p:blipFill>
          <a:blip r:embed="rId2"/>
          <a:stretch>
            <a:fillRect/>
          </a:stretch>
        </p:blipFill>
        <p:spPr>
          <a:xfrm>
            <a:off x="724654" y="367816"/>
            <a:ext cx="2257732" cy="2091465"/>
          </a:xfrm>
          <a:prstGeom prst="rect">
            <a:avLst/>
          </a:prstGeom>
        </p:spPr>
      </p:pic>
      <p:sp>
        <p:nvSpPr>
          <p:cNvPr id="5" name="Subtitle 2">
            <a:extLst>
              <a:ext uri="{FF2B5EF4-FFF2-40B4-BE49-F238E27FC236}">
                <a16:creationId xmlns:a16="http://schemas.microsoft.com/office/drawing/2014/main" id="{96F7EA06-5D20-2848-9D15-B0277BE37A5E}"/>
              </a:ext>
            </a:extLst>
          </p:cNvPr>
          <p:cNvSpPr txBox="1">
            <a:spLocks/>
          </p:cNvSpPr>
          <p:nvPr/>
        </p:nvSpPr>
        <p:spPr>
          <a:xfrm>
            <a:off x="370694" y="3116171"/>
            <a:ext cx="8520600" cy="43018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1600" dirty="0"/>
          </a:p>
        </p:txBody>
      </p:sp>
      <p:sp>
        <p:nvSpPr>
          <p:cNvPr id="6" name="Rectangle 5">
            <a:extLst>
              <a:ext uri="{FF2B5EF4-FFF2-40B4-BE49-F238E27FC236}">
                <a16:creationId xmlns:a16="http://schemas.microsoft.com/office/drawing/2014/main" id="{45D9551B-C39B-924E-A8B6-2A2C8D98916F}"/>
              </a:ext>
            </a:extLst>
          </p:cNvPr>
          <p:cNvSpPr/>
          <p:nvPr/>
        </p:nvSpPr>
        <p:spPr>
          <a:xfrm>
            <a:off x="370694" y="3017848"/>
            <a:ext cx="8520600" cy="2031325"/>
          </a:xfrm>
          <a:prstGeom prst="rect">
            <a:avLst/>
          </a:prstGeom>
        </p:spPr>
        <p:txBody>
          <a:bodyPr wrap="square">
            <a:spAutoFit/>
          </a:bodyPr>
          <a:lstStyle/>
          <a:p>
            <a:r>
              <a:rPr lang="en-US" b="1" dirty="0">
                <a:latin typeface="Arial" panose="020B0604020202020204" pitchFamily="34" charset="0"/>
                <a:ea typeface="Calibri" panose="020F0502020204030204" pitchFamily="34" charset="0"/>
                <a:cs typeface="Arial" panose="020B0604020202020204" pitchFamily="34" charset="0"/>
              </a:rPr>
              <a:t>Contributors</a:t>
            </a:r>
            <a:r>
              <a:rPr lang="en-US" dirty="0">
                <a:latin typeface="Arial" panose="020B0604020202020204" pitchFamily="34" charset="0"/>
                <a:ea typeface="Calibri" panose="020F0502020204030204" pitchFamily="34" charset="0"/>
                <a:cs typeface="Arial" panose="020B0604020202020204" pitchFamily="34" charset="0"/>
              </a:rPr>
              <a:t>: Harriet C.P. Lau</a:t>
            </a:r>
          </a:p>
          <a:p>
            <a:r>
              <a:rPr lang="en-US" b="1" dirty="0">
                <a:latin typeface="Arial" panose="020B0604020202020204" pitchFamily="34" charset="0"/>
                <a:ea typeface="Calibri" panose="020F0502020204030204" pitchFamily="34" charset="0"/>
                <a:cs typeface="Arial" panose="020B0604020202020204" pitchFamily="34" charset="0"/>
              </a:rPr>
              <a:t>Keywords</a:t>
            </a:r>
            <a:r>
              <a:rPr lang="en-US" dirty="0">
                <a:latin typeface="Arial" panose="020B0604020202020204" pitchFamily="34" charset="0"/>
                <a:ea typeface="Calibri" panose="020F0502020204030204" pitchFamily="34" charset="0"/>
                <a:cs typeface="Arial" panose="020B0604020202020204" pitchFamily="34" charset="0"/>
              </a:rPr>
              <a:t>: </a:t>
            </a:r>
            <a:r>
              <a:rPr lang="en-US" dirty="0"/>
              <a:t>Native Americans, reparations, American Expansion, Colonialism, Higher Education </a:t>
            </a:r>
            <a:endParaRPr lang="en-US" dirty="0">
              <a:latin typeface="Arial" panose="020B0604020202020204" pitchFamily="34" charset="0"/>
              <a:ea typeface="Calibri" panose="020F0502020204030204" pitchFamily="34" charset="0"/>
              <a:cs typeface="Arial" panose="020B0604020202020204" pitchFamily="34" charset="0"/>
            </a:endParaRPr>
          </a:p>
          <a:p>
            <a:r>
              <a:rPr lang="en-US" b="1" dirty="0">
                <a:latin typeface="Arial" panose="020B0604020202020204" pitchFamily="34" charset="0"/>
                <a:ea typeface="Calibri" panose="020F0502020204030204" pitchFamily="34" charset="0"/>
                <a:cs typeface="Arial" panose="020B0604020202020204" pitchFamily="34" charset="0"/>
              </a:rPr>
              <a:t>Location</a:t>
            </a:r>
            <a:r>
              <a:rPr lang="en-US" dirty="0">
                <a:latin typeface="Arial" panose="020B0604020202020204" pitchFamily="34" charset="0"/>
                <a:ea typeface="Calibri" panose="020F0502020204030204" pitchFamily="34" charset="0"/>
                <a:cs typeface="Arial" panose="020B0604020202020204" pitchFamily="34" charset="0"/>
              </a:rPr>
              <a:t>: United States</a:t>
            </a:r>
          </a:p>
          <a:p>
            <a:r>
              <a:rPr lang="en-US" b="1" dirty="0">
                <a:latin typeface="Arial" panose="020B0604020202020204" pitchFamily="34" charset="0"/>
                <a:ea typeface="Calibri" panose="020F0502020204030204" pitchFamily="34" charset="0"/>
                <a:cs typeface="Arial" panose="020B0604020202020204" pitchFamily="34" charset="0"/>
              </a:rPr>
              <a:t>People</a:t>
            </a:r>
            <a:r>
              <a:rPr lang="en-US" dirty="0">
                <a:latin typeface="Arial" panose="020B0604020202020204" pitchFamily="34" charset="0"/>
                <a:ea typeface="Calibri" panose="020F0502020204030204" pitchFamily="34" charset="0"/>
                <a:cs typeface="Arial" panose="020B0604020202020204" pitchFamily="34" charset="0"/>
              </a:rPr>
              <a:t>: n/a</a:t>
            </a:r>
          </a:p>
          <a:p>
            <a:r>
              <a:rPr lang="en-US" b="1" dirty="0">
                <a:latin typeface="Arial" panose="020B0604020202020204" pitchFamily="34" charset="0"/>
                <a:ea typeface="Calibri" panose="020F0502020204030204" pitchFamily="34" charset="0"/>
                <a:cs typeface="Arial" panose="020B0604020202020204" pitchFamily="34" charset="0"/>
              </a:rPr>
              <a:t>Last updated</a:t>
            </a:r>
            <a:r>
              <a:rPr lang="en-US" dirty="0">
                <a:latin typeface="Arial" panose="020B0604020202020204" pitchFamily="34" charset="0"/>
                <a:ea typeface="Calibri" panose="020F0502020204030204" pitchFamily="34" charset="0"/>
                <a:cs typeface="Arial" panose="020B0604020202020204" pitchFamily="34" charset="0"/>
              </a:rPr>
              <a:t>: December 6, 2020</a:t>
            </a:r>
          </a:p>
          <a:p>
            <a:endParaRPr lang="en-US" dirty="0">
              <a:latin typeface="Arial" panose="020B0604020202020204" pitchFamily="34" charset="0"/>
              <a:ea typeface="Calibri" panose="020F0502020204030204" pitchFamily="34" charset="0"/>
              <a:cs typeface="Arial" panose="020B0604020202020204" pitchFamily="34" charset="0"/>
            </a:endParaRPr>
          </a:p>
          <a:p>
            <a:r>
              <a:rPr lang="en-US" dirty="0"/>
              <a:t>Visit </a:t>
            </a:r>
            <a:r>
              <a:rPr lang="en-US" b="1" dirty="0">
                <a:hlinkClick r:id="rId3"/>
              </a:rPr>
              <a:t>https://geo-context.github.io</a:t>
            </a:r>
            <a:r>
              <a:rPr lang="en-US" b="1" dirty="0"/>
              <a:t> </a:t>
            </a:r>
            <a:r>
              <a:rPr lang="en-US" dirty="0"/>
              <a:t>for the teacher’s companion guide to these slides.</a:t>
            </a:r>
          </a:p>
          <a:p>
            <a:pPr algn="ctr"/>
            <a:endParaRPr lang="en-US" dirty="0"/>
          </a:p>
          <a:p>
            <a:endParaRPr 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2190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body" idx="1"/>
          </p:nvPr>
        </p:nvSpPr>
        <p:spPr>
          <a:xfrm>
            <a:off x="498736" y="1025918"/>
            <a:ext cx="4416164" cy="317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600" dirty="0">
              <a:solidFill>
                <a:schemeClr val="tx1"/>
              </a:solidFill>
            </a:endParaRPr>
          </a:p>
          <a:p>
            <a:pPr marL="0" lvl="0" indent="0" algn="l" rtl="0">
              <a:lnSpc>
                <a:spcPct val="100000"/>
              </a:lnSpc>
              <a:spcBef>
                <a:spcPts val="1600"/>
              </a:spcBef>
              <a:spcAft>
                <a:spcPts val="0"/>
              </a:spcAft>
              <a:buNone/>
            </a:pPr>
            <a:r>
              <a:rPr lang="en" sz="1600" dirty="0">
                <a:solidFill>
                  <a:schemeClr val="tx1"/>
                </a:solidFill>
              </a:rPr>
              <a:t>Many of us, maybe sitting here in this lecture hall, have gained directly from the murky business how the federal government acquired land…</a:t>
            </a:r>
          </a:p>
          <a:p>
            <a:pPr marL="0" lvl="0" indent="0" algn="l" rtl="0">
              <a:lnSpc>
                <a:spcPct val="100000"/>
              </a:lnSpc>
              <a:spcBef>
                <a:spcPts val="1600"/>
              </a:spcBef>
              <a:spcAft>
                <a:spcPts val="0"/>
              </a:spcAft>
              <a:buNone/>
            </a:pPr>
            <a:endParaRPr sz="1600" dirty="0">
              <a:solidFill>
                <a:schemeClr val="tx1"/>
              </a:solidFill>
            </a:endParaRPr>
          </a:p>
          <a:p>
            <a:pPr marL="0" indent="0">
              <a:lnSpc>
                <a:spcPct val="100000"/>
              </a:lnSpc>
              <a:spcBef>
                <a:spcPts val="1600"/>
              </a:spcBef>
              <a:spcAft>
                <a:spcPts val="1600"/>
              </a:spcAft>
              <a:buNone/>
            </a:pPr>
            <a:r>
              <a:rPr lang="en-US" sz="1600" u="sng" dirty="0">
                <a:solidFill>
                  <a:schemeClr val="accent5"/>
                </a:solidFill>
                <a:hlinkClick r:id="rId3">
                  <a:extLst>
                    <a:ext uri="{A12FA001-AC4F-418D-AE19-62706E023703}">
                      <ahyp:hlinkClr xmlns:ahyp="http://schemas.microsoft.com/office/drawing/2018/hyperlinkcolor" val="tx"/>
                    </a:ext>
                  </a:extLst>
                </a:hlinkClick>
              </a:rPr>
              <a:t>https://www.landgrabu.org/</a:t>
            </a:r>
            <a:r>
              <a:rPr lang="en" sz="1600" dirty="0">
                <a:solidFill>
                  <a:schemeClr val="tx1"/>
                </a:solidFill>
              </a:rPr>
              <a:t> </a:t>
            </a:r>
          </a:p>
          <a:p>
            <a:pPr marL="0" indent="0">
              <a:lnSpc>
                <a:spcPct val="100000"/>
              </a:lnSpc>
              <a:spcBef>
                <a:spcPts val="1600"/>
              </a:spcBef>
              <a:spcAft>
                <a:spcPts val="1600"/>
              </a:spcAft>
              <a:buNone/>
            </a:pPr>
            <a:r>
              <a:rPr lang="en" sz="1600" dirty="0">
                <a:solidFill>
                  <a:schemeClr val="tx1"/>
                </a:solidFill>
              </a:rPr>
              <a:t>A project by Robert Lee, Tristan </a:t>
            </a:r>
            <a:r>
              <a:rPr lang="en" sz="1600" dirty="0" err="1">
                <a:solidFill>
                  <a:schemeClr val="tx1"/>
                </a:solidFill>
              </a:rPr>
              <a:t>Ahtone</a:t>
            </a:r>
            <a:r>
              <a:rPr lang="en" sz="1600" dirty="0">
                <a:solidFill>
                  <a:schemeClr val="tx1"/>
                </a:solidFill>
              </a:rPr>
              <a:t>, Margaret Pearce</a:t>
            </a:r>
            <a:endParaRPr sz="1600" dirty="0">
              <a:solidFill>
                <a:schemeClr val="tx1"/>
              </a:solidFill>
            </a:endParaRPr>
          </a:p>
        </p:txBody>
      </p:sp>
      <p:pic>
        <p:nvPicPr>
          <p:cNvPr id="57" name="Google Shape;57;p13"/>
          <p:cNvPicPr preferRelativeResize="0"/>
          <p:nvPr/>
        </p:nvPicPr>
        <p:blipFill>
          <a:blip r:embed="rId4">
            <a:alphaModFix/>
          </a:blip>
          <a:stretch>
            <a:fillRect/>
          </a:stretch>
        </p:blipFill>
        <p:spPr>
          <a:xfrm>
            <a:off x="5344877" y="795888"/>
            <a:ext cx="3225230" cy="3904225"/>
          </a:xfrm>
          <a:prstGeom prst="rect">
            <a:avLst/>
          </a:prstGeom>
          <a:noFill/>
          <a:ln>
            <a:noFill/>
          </a:ln>
        </p:spPr>
      </p:pic>
      <p:sp>
        <p:nvSpPr>
          <p:cNvPr id="6" name="Google Shape;115;p28">
            <a:extLst>
              <a:ext uri="{FF2B5EF4-FFF2-40B4-BE49-F238E27FC236}">
                <a16:creationId xmlns:a16="http://schemas.microsoft.com/office/drawing/2014/main" id="{D5AF4BEF-42E5-284C-A995-284F8634AD1E}"/>
              </a:ext>
            </a:extLst>
          </p:cNvPr>
          <p:cNvSpPr txBox="1">
            <a:spLocks/>
          </p:cNvSpPr>
          <p:nvPr/>
        </p:nvSpPr>
        <p:spPr>
          <a:xfrm>
            <a:off x="0" y="0"/>
            <a:ext cx="9144000" cy="572700"/>
          </a:xfrm>
          <a:prstGeom prst="rect">
            <a:avLst/>
          </a:prstGeom>
          <a:solidFill>
            <a:srgbClr val="D0E0E3"/>
          </a:solidFill>
          <a:ln>
            <a:noFill/>
          </a:ln>
        </p:spPr>
        <p:txBody>
          <a:bodyPr spcFirstLastPara="1" wrap="square" lIns="274300" tIns="9142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SzPts val="2800"/>
            </a:pPr>
            <a:r>
              <a:rPr lang="en-US" sz="2650" b="1" dirty="0"/>
              <a:t>Land Grab Universities</a:t>
            </a:r>
            <a:endParaRPr lang="en-US" sz="2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p14"/>
          <p:cNvSpPr txBox="1">
            <a:spLocks noGrp="1"/>
          </p:cNvSpPr>
          <p:nvPr>
            <p:ph type="body" idx="1"/>
          </p:nvPr>
        </p:nvSpPr>
        <p:spPr>
          <a:xfrm>
            <a:off x="376246" y="705717"/>
            <a:ext cx="8617147" cy="234945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dirty="0">
                <a:solidFill>
                  <a:schemeClr val="tx1"/>
                </a:solidFill>
              </a:rPr>
              <a:t>Signed by President Lincoln the law distributed public domain lands to raise funds for colleges. Land, taken from tribal nations, was turned into seed money for higher education.</a:t>
            </a:r>
          </a:p>
          <a:p>
            <a:pPr marL="0" lvl="0" indent="0" algn="l" rtl="0">
              <a:lnSpc>
                <a:spcPct val="100000"/>
              </a:lnSpc>
              <a:spcBef>
                <a:spcPts val="0"/>
              </a:spcBef>
              <a:spcAft>
                <a:spcPts val="0"/>
              </a:spcAft>
              <a:buNone/>
            </a:pPr>
            <a:endParaRPr lang="en" sz="1600" dirty="0">
              <a:solidFill>
                <a:schemeClr val="tx1"/>
              </a:solidFill>
            </a:endParaRPr>
          </a:p>
          <a:p>
            <a:pPr marL="0" lvl="0" indent="0" algn="l" rtl="0">
              <a:lnSpc>
                <a:spcPct val="100000"/>
              </a:lnSpc>
              <a:spcBef>
                <a:spcPts val="0"/>
              </a:spcBef>
              <a:spcAft>
                <a:spcPts val="0"/>
              </a:spcAft>
              <a:buNone/>
            </a:pPr>
            <a:endParaRPr lang="en" sz="1600" dirty="0">
              <a:solidFill>
                <a:schemeClr val="tx1"/>
              </a:solidFill>
            </a:endParaRPr>
          </a:p>
          <a:p>
            <a:pPr marL="0" lvl="0" indent="0" algn="l" rtl="0">
              <a:lnSpc>
                <a:spcPct val="100000"/>
              </a:lnSpc>
              <a:spcBef>
                <a:spcPts val="0"/>
              </a:spcBef>
              <a:spcAft>
                <a:spcPts val="0"/>
              </a:spcAft>
              <a:buNone/>
            </a:pPr>
            <a:endParaRPr lang="en" sz="1600" dirty="0">
              <a:solidFill>
                <a:schemeClr val="tx1"/>
              </a:solidFill>
            </a:endParaRPr>
          </a:p>
          <a:p>
            <a:pPr marL="0" lvl="0" indent="0" algn="l" rtl="0">
              <a:lnSpc>
                <a:spcPct val="100000"/>
              </a:lnSpc>
              <a:spcBef>
                <a:spcPts val="0"/>
              </a:spcBef>
              <a:spcAft>
                <a:spcPts val="0"/>
              </a:spcAft>
              <a:buNone/>
            </a:pPr>
            <a:endParaRPr lang="en" sz="1600" dirty="0">
              <a:solidFill>
                <a:schemeClr val="tx1"/>
              </a:solidFill>
            </a:endParaRPr>
          </a:p>
          <a:p>
            <a:pPr marL="0" lvl="0" indent="0" algn="l" rtl="0">
              <a:lnSpc>
                <a:spcPct val="100000"/>
              </a:lnSpc>
              <a:spcBef>
                <a:spcPts val="0"/>
              </a:spcBef>
              <a:spcAft>
                <a:spcPts val="0"/>
              </a:spcAft>
              <a:buNone/>
            </a:pPr>
            <a:endParaRPr lang="en" sz="1600" dirty="0">
              <a:solidFill>
                <a:schemeClr val="tx1"/>
              </a:solidFill>
            </a:endParaRPr>
          </a:p>
          <a:p>
            <a:pPr marL="0" lvl="0" indent="0" algn="l" rtl="0">
              <a:lnSpc>
                <a:spcPct val="100000"/>
              </a:lnSpc>
              <a:spcBef>
                <a:spcPts val="0"/>
              </a:spcBef>
              <a:spcAft>
                <a:spcPts val="0"/>
              </a:spcAft>
              <a:buNone/>
            </a:pPr>
            <a:endParaRPr lang="en" sz="1600" dirty="0">
              <a:solidFill>
                <a:schemeClr val="tx1"/>
              </a:solidFill>
            </a:endParaRPr>
          </a:p>
          <a:p>
            <a:pPr marL="0" lvl="0" indent="0" algn="l" rtl="0">
              <a:lnSpc>
                <a:spcPct val="100000"/>
              </a:lnSpc>
              <a:spcBef>
                <a:spcPts val="0"/>
              </a:spcBef>
              <a:spcAft>
                <a:spcPts val="0"/>
              </a:spcAft>
              <a:buNone/>
            </a:pPr>
            <a:endParaRPr lang="en" sz="1600" dirty="0">
              <a:solidFill>
                <a:schemeClr val="tx1"/>
              </a:solidFill>
            </a:endParaRPr>
          </a:p>
          <a:p>
            <a:pPr marL="0" lvl="0" indent="0" algn="l" rtl="0">
              <a:lnSpc>
                <a:spcPct val="100000"/>
              </a:lnSpc>
              <a:spcBef>
                <a:spcPts val="0"/>
              </a:spcBef>
              <a:spcAft>
                <a:spcPts val="0"/>
              </a:spcAft>
              <a:buNone/>
            </a:pPr>
            <a:endParaRPr lang="en" sz="1600" dirty="0">
              <a:solidFill>
                <a:schemeClr val="tx1"/>
              </a:solidFill>
            </a:endParaRPr>
          </a:p>
          <a:p>
            <a:pPr marL="0" lvl="0" indent="0" algn="l" rtl="0">
              <a:lnSpc>
                <a:spcPct val="100000"/>
              </a:lnSpc>
              <a:spcBef>
                <a:spcPts val="0"/>
              </a:spcBef>
              <a:spcAft>
                <a:spcPts val="0"/>
              </a:spcAft>
              <a:buNone/>
            </a:pPr>
            <a:endParaRPr sz="1600" dirty="0">
              <a:solidFill>
                <a:schemeClr val="tx1"/>
              </a:solidFill>
            </a:endParaRPr>
          </a:p>
          <a:p>
            <a:pPr marL="0" lvl="0" indent="0" algn="l" rtl="0">
              <a:lnSpc>
                <a:spcPct val="100000"/>
              </a:lnSpc>
              <a:spcBef>
                <a:spcPts val="1600"/>
              </a:spcBef>
              <a:spcAft>
                <a:spcPts val="0"/>
              </a:spcAft>
              <a:buNone/>
            </a:pPr>
            <a:r>
              <a:rPr lang="en" sz="1600" dirty="0">
                <a:solidFill>
                  <a:schemeClr val="tx1"/>
                </a:solidFill>
              </a:rPr>
              <a:t>Aim was to broaden access to higher education, but who lost out?</a:t>
            </a:r>
            <a:endParaRPr sz="1600" dirty="0">
              <a:solidFill>
                <a:schemeClr val="tx1"/>
              </a:solidFill>
            </a:endParaRPr>
          </a:p>
          <a:p>
            <a:pPr marL="0" lvl="0" indent="0" algn="l" rtl="0">
              <a:lnSpc>
                <a:spcPct val="100000"/>
              </a:lnSpc>
              <a:spcBef>
                <a:spcPts val="1600"/>
              </a:spcBef>
              <a:spcAft>
                <a:spcPts val="1600"/>
              </a:spcAft>
              <a:buNone/>
            </a:pPr>
            <a:endParaRPr sz="1600" dirty="0">
              <a:solidFill>
                <a:schemeClr val="tx1"/>
              </a:solidFill>
            </a:endParaRPr>
          </a:p>
        </p:txBody>
      </p:sp>
      <p:sp>
        <p:nvSpPr>
          <p:cNvPr id="5" name="Google Shape;115;p28">
            <a:extLst>
              <a:ext uri="{FF2B5EF4-FFF2-40B4-BE49-F238E27FC236}">
                <a16:creationId xmlns:a16="http://schemas.microsoft.com/office/drawing/2014/main" id="{FF81A7EA-CDC0-A244-BA56-D9E1319AD2DF}"/>
              </a:ext>
            </a:extLst>
          </p:cNvPr>
          <p:cNvSpPr txBox="1">
            <a:spLocks/>
          </p:cNvSpPr>
          <p:nvPr/>
        </p:nvSpPr>
        <p:spPr>
          <a:xfrm>
            <a:off x="0" y="0"/>
            <a:ext cx="9144000" cy="572700"/>
          </a:xfrm>
          <a:prstGeom prst="rect">
            <a:avLst/>
          </a:prstGeom>
          <a:solidFill>
            <a:srgbClr val="D0E0E3"/>
          </a:solidFill>
          <a:ln>
            <a:noFill/>
          </a:ln>
        </p:spPr>
        <p:txBody>
          <a:bodyPr spcFirstLastPara="1" wrap="square" lIns="274300" tIns="9142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SzPts val="2800"/>
            </a:pPr>
            <a:r>
              <a:rPr lang="en-US" sz="2650" b="1" dirty="0"/>
              <a:t>Morrill Act (1862)</a:t>
            </a:r>
            <a:endParaRPr lang="en-US" sz="2550" dirty="0"/>
          </a:p>
        </p:txBody>
      </p:sp>
      <p:pic>
        <p:nvPicPr>
          <p:cNvPr id="8" name="Google Shape;64;p14">
            <a:extLst>
              <a:ext uri="{FF2B5EF4-FFF2-40B4-BE49-F238E27FC236}">
                <a16:creationId xmlns:a16="http://schemas.microsoft.com/office/drawing/2014/main" id="{AE13E052-6131-D741-9CE7-53E93CF39AF3}"/>
              </a:ext>
            </a:extLst>
          </p:cNvPr>
          <p:cNvPicPr preferRelativeResize="0"/>
          <p:nvPr/>
        </p:nvPicPr>
        <p:blipFill rotWithShape="1">
          <a:blip r:embed="rId3">
            <a:alphaModFix/>
          </a:blip>
          <a:srcRect t="71089"/>
          <a:stretch/>
        </p:blipFill>
        <p:spPr>
          <a:xfrm>
            <a:off x="1205040" y="4034117"/>
            <a:ext cx="6739162" cy="997478"/>
          </a:xfrm>
          <a:prstGeom prst="rect">
            <a:avLst/>
          </a:prstGeom>
          <a:noFill/>
          <a:ln>
            <a:noFill/>
          </a:ln>
        </p:spPr>
      </p:pic>
      <p:pic>
        <p:nvPicPr>
          <p:cNvPr id="9" name="Google Shape;64;p14">
            <a:extLst>
              <a:ext uri="{FF2B5EF4-FFF2-40B4-BE49-F238E27FC236}">
                <a16:creationId xmlns:a16="http://schemas.microsoft.com/office/drawing/2014/main" id="{C9CED1AD-74C3-BA44-9262-6292B65D00D9}"/>
              </a:ext>
            </a:extLst>
          </p:cNvPr>
          <p:cNvPicPr preferRelativeResize="0"/>
          <p:nvPr/>
        </p:nvPicPr>
        <p:blipFill rotWithShape="1">
          <a:blip r:embed="rId3">
            <a:alphaModFix/>
          </a:blip>
          <a:srcRect t="4901" b="37993"/>
          <a:stretch/>
        </p:blipFill>
        <p:spPr>
          <a:xfrm>
            <a:off x="1205040" y="1433086"/>
            <a:ext cx="6739162" cy="19702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15"/>
          <p:cNvSpPr txBox="1">
            <a:spLocks noGrp="1"/>
          </p:cNvSpPr>
          <p:nvPr>
            <p:ph type="body" idx="1"/>
          </p:nvPr>
        </p:nvSpPr>
        <p:spPr>
          <a:xfrm>
            <a:off x="279700" y="749780"/>
            <a:ext cx="4292300" cy="317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dirty="0">
                <a:solidFill>
                  <a:schemeClr val="tx1"/>
                </a:solidFill>
              </a:rPr>
              <a:t>Land-grant universities were built both on Indigenous land and with Indigenous land… sometimes these land grants were as large as big cities. Land may have been thousands miles away from the campus that benefited.</a:t>
            </a:r>
            <a:endParaRPr sz="1600" dirty="0">
              <a:solidFill>
                <a:schemeClr val="tx1"/>
              </a:solidFill>
            </a:endParaRPr>
          </a:p>
          <a:p>
            <a:pPr marL="0" lvl="0" indent="0" algn="l" rtl="0">
              <a:lnSpc>
                <a:spcPct val="100000"/>
              </a:lnSpc>
              <a:spcBef>
                <a:spcPts val="1600"/>
              </a:spcBef>
              <a:spcAft>
                <a:spcPts val="0"/>
              </a:spcAft>
              <a:buNone/>
            </a:pPr>
            <a:r>
              <a:rPr lang="en" sz="1600" dirty="0">
                <a:solidFill>
                  <a:schemeClr val="tx1"/>
                </a:solidFill>
              </a:rPr>
              <a:t>Many treaties were backed by violence.  2 billion acres taken in total, 11 million went to 52 land-grant institutions.</a:t>
            </a:r>
            <a:endParaRPr sz="1600" dirty="0">
              <a:solidFill>
                <a:schemeClr val="tx1"/>
              </a:solidFill>
              <a:highlight>
                <a:srgbClr val="FFFFFF"/>
              </a:highlight>
            </a:endParaRPr>
          </a:p>
          <a:p>
            <a:pPr marL="0" lvl="0" indent="0" algn="l" rtl="0">
              <a:lnSpc>
                <a:spcPct val="100000"/>
              </a:lnSpc>
              <a:spcBef>
                <a:spcPts val="1600"/>
              </a:spcBef>
              <a:spcAft>
                <a:spcPts val="1600"/>
              </a:spcAft>
              <a:buNone/>
            </a:pPr>
            <a:endParaRPr sz="1600" dirty="0">
              <a:solidFill>
                <a:schemeClr val="tx1"/>
              </a:solidFill>
            </a:endParaRPr>
          </a:p>
        </p:txBody>
      </p:sp>
      <p:pic>
        <p:nvPicPr>
          <p:cNvPr id="71" name="Google Shape;71;p15"/>
          <p:cNvPicPr preferRelativeResize="0"/>
          <p:nvPr/>
        </p:nvPicPr>
        <p:blipFill rotWithShape="1">
          <a:blip r:embed="rId3">
            <a:alphaModFix/>
          </a:blip>
          <a:srcRect l="18168" t="19990" r="27400" b="2465"/>
          <a:stretch/>
        </p:blipFill>
        <p:spPr>
          <a:xfrm>
            <a:off x="1639914" y="3252271"/>
            <a:ext cx="3387662" cy="1707977"/>
          </a:xfrm>
          <a:prstGeom prst="rect">
            <a:avLst/>
          </a:prstGeom>
          <a:noFill/>
          <a:ln>
            <a:noFill/>
          </a:ln>
        </p:spPr>
      </p:pic>
      <p:pic>
        <p:nvPicPr>
          <p:cNvPr id="72" name="Google Shape;72;p15"/>
          <p:cNvPicPr preferRelativeResize="0"/>
          <p:nvPr/>
        </p:nvPicPr>
        <p:blipFill>
          <a:blip r:embed="rId4">
            <a:alphaModFix/>
          </a:blip>
          <a:stretch>
            <a:fillRect/>
          </a:stretch>
        </p:blipFill>
        <p:spPr>
          <a:xfrm>
            <a:off x="5152623" y="944737"/>
            <a:ext cx="1847936" cy="4083021"/>
          </a:xfrm>
          <a:prstGeom prst="rect">
            <a:avLst/>
          </a:prstGeom>
          <a:noFill/>
          <a:ln>
            <a:noFill/>
          </a:ln>
        </p:spPr>
      </p:pic>
      <p:sp>
        <p:nvSpPr>
          <p:cNvPr id="73" name="Google Shape;73;p15"/>
          <p:cNvSpPr txBox="1">
            <a:spLocks noGrp="1"/>
          </p:cNvSpPr>
          <p:nvPr>
            <p:ph type="body" idx="1"/>
          </p:nvPr>
        </p:nvSpPr>
        <p:spPr>
          <a:xfrm>
            <a:off x="201059" y="3524165"/>
            <a:ext cx="1553146" cy="81003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i="1" dirty="0">
                <a:solidFill>
                  <a:srgbClr val="C00000"/>
                </a:solidFill>
              </a:rPr>
              <a:t>How Indigenous lands were acquired by universities</a:t>
            </a:r>
            <a:endParaRPr sz="1400" i="1" dirty="0">
              <a:solidFill>
                <a:srgbClr val="C00000"/>
              </a:solidFill>
            </a:endParaRPr>
          </a:p>
        </p:txBody>
      </p:sp>
      <p:sp>
        <p:nvSpPr>
          <p:cNvPr id="8" name="Google Shape;115;p28">
            <a:extLst>
              <a:ext uri="{FF2B5EF4-FFF2-40B4-BE49-F238E27FC236}">
                <a16:creationId xmlns:a16="http://schemas.microsoft.com/office/drawing/2014/main" id="{6CB951B2-E0D6-DE42-809B-DBFC9EFE6EB1}"/>
              </a:ext>
            </a:extLst>
          </p:cNvPr>
          <p:cNvSpPr txBox="1">
            <a:spLocks/>
          </p:cNvSpPr>
          <p:nvPr/>
        </p:nvSpPr>
        <p:spPr>
          <a:xfrm>
            <a:off x="0" y="0"/>
            <a:ext cx="9144000" cy="572700"/>
          </a:xfrm>
          <a:prstGeom prst="rect">
            <a:avLst/>
          </a:prstGeom>
          <a:solidFill>
            <a:srgbClr val="D0E0E3"/>
          </a:solidFill>
          <a:ln>
            <a:noFill/>
          </a:ln>
        </p:spPr>
        <p:txBody>
          <a:bodyPr spcFirstLastPara="1" wrap="square" lIns="274300" tIns="9142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SzPts val="2800"/>
            </a:pPr>
            <a:r>
              <a:rPr lang="en-US" sz="2650" b="1" dirty="0"/>
              <a:t>Morrill Act (1862)</a:t>
            </a:r>
            <a:endParaRPr lang="en-US" sz="2550" dirty="0"/>
          </a:p>
        </p:txBody>
      </p:sp>
      <p:pic>
        <p:nvPicPr>
          <p:cNvPr id="11" name="Google Shape;74;p15">
            <a:extLst>
              <a:ext uri="{FF2B5EF4-FFF2-40B4-BE49-F238E27FC236}">
                <a16:creationId xmlns:a16="http://schemas.microsoft.com/office/drawing/2014/main" id="{7E133F23-5B0D-174F-A23C-A565BBD1ACC0}"/>
              </a:ext>
            </a:extLst>
          </p:cNvPr>
          <p:cNvPicPr preferRelativeResize="0"/>
          <p:nvPr/>
        </p:nvPicPr>
        <p:blipFill>
          <a:blip r:embed="rId5">
            <a:alphaModFix/>
          </a:blip>
          <a:stretch>
            <a:fillRect/>
          </a:stretch>
        </p:blipFill>
        <p:spPr>
          <a:xfrm>
            <a:off x="7250654" y="214923"/>
            <a:ext cx="1683197" cy="48128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6"/>
          <p:cNvSpPr txBox="1">
            <a:spLocks noGrp="1"/>
          </p:cNvSpPr>
          <p:nvPr>
            <p:ph type="body" idx="1"/>
          </p:nvPr>
        </p:nvSpPr>
        <p:spPr>
          <a:xfrm>
            <a:off x="284942" y="737261"/>
            <a:ext cx="8574116" cy="317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600" dirty="0">
                <a:solidFill>
                  <a:schemeClr val="tx1"/>
                </a:solidFill>
              </a:rPr>
              <a:t>In no single agreement did the US federal government pay more than </a:t>
            </a:r>
            <a:r>
              <a:rPr lang="en" sz="1600" b="1" dirty="0">
                <a:solidFill>
                  <a:srgbClr val="C00000"/>
                </a:solidFill>
              </a:rPr>
              <a:t>$400,000</a:t>
            </a:r>
            <a:r>
              <a:rPr lang="en" sz="1600" dirty="0">
                <a:solidFill>
                  <a:schemeClr val="tx1"/>
                </a:solidFill>
              </a:rPr>
              <a:t>. More often, no money was paid to remove Indigenous title to land.</a:t>
            </a:r>
            <a:endParaRPr sz="1600" dirty="0">
              <a:solidFill>
                <a:schemeClr val="tx1"/>
              </a:solidFill>
            </a:endParaRPr>
          </a:p>
        </p:txBody>
      </p:sp>
      <p:pic>
        <p:nvPicPr>
          <p:cNvPr id="81" name="Google Shape;81;p16"/>
          <p:cNvPicPr preferRelativeResize="0"/>
          <p:nvPr/>
        </p:nvPicPr>
        <p:blipFill>
          <a:blip r:embed="rId3">
            <a:alphaModFix/>
          </a:blip>
          <a:stretch>
            <a:fillRect/>
          </a:stretch>
        </p:blipFill>
        <p:spPr>
          <a:xfrm>
            <a:off x="639532" y="1408838"/>
            <a:ext cx="7864935" cy="3063335"/>
          </a:xfrm>
          <a:prstGeom prst="rect">
            <a:avLst/>
          </a:prstGeom>
          <a:noFill/>
          <a:ln>
            <a:noFill/>
          </a:ln>
        </p:spPr>
      </p:pic>
      <p:sp>
        <p:nvSpPr>
          <p:cNvPr id="82" name="Google Shape;82;p16"/>
          <p:cNvSpPr txBox="1">
            <a:spLocks noGrp="1"/>
          </p:cNvSpPr>
          <p:nvPr>
            <p:ph type="body" idx="1"/>
          </p:nvPr>
        </p:nvSpPr>
        <p:spPr>
          <a:xfrm>
            <a:off x="4706252" y="4588238"/>
            <a:ext cx="3459900" cy="34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t>Top five tribal lands ceded (adjusted for inflation)</a:t>
            </a:r>
            <a:endParaRPr i="1" dirty="0"/>
          </a:p>
        </p:txBody>
      </p:sp>
      <p:sp>
        <p:nvSpPr>
          <p:cNvPr id="7" name="Google Shape;115;p28">
            <a:extLst>
              <a:ext uri="{FF2B5EF4-FFF2-40B4-BE49-F238E27FC236}">
                <a16:creationId xmlns:a16="http://schemas.microsoft.com/office/drawing/2014/main" id="{2DA18D8D-7EB5-6B42-B78B-7338674CD833}"/>
              </a:ext>
            </a:extLst>
          </p:cNvPr>
          <p:cNvSpPr txBox="1">
            <a:spLocks/>
          </p:cNvSpPr>
          <p:nvPr/>
        </p:nvSpPr>
        <p:spPr>
          <a:xfrm>
            <a:off x="0" y="0"/>
            <a:ext cx="9144000" cy="572700"/>
          </a:xfrm>
          <a:prstGeom prst="rect">
            <a:avLst/>
          </a:prstGeom>
          <a:solidFill>
            <a:srgbClr val="D0E0E3"/>
          </a:solidFill>
          <a:ln>
            <a:noFill/>
          </a:ln>
        </p:spPr>
        <p:txBody>
          <a:bodyPr spcFirstLastPara="1" wrap="square" lIns="274300" tIns="9142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SzPts val="2800"/>
            </a:pPr>
            <a:r>
              <a:rPr lang="en-US" sz="2650" b="1" dirty="0"/>
              <a:t>What was taken</a:t>
            </a:r>
            <a:endParaRPr lang="en-US" sz="2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268668" y="561258"/>
            <a:ext cx="7950173" cy="783445"/>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 sz="1600" dirty="0">
                <a:solidFill>
                  <a:schemeClr val="tx1"/>
                </a:solidFill>
              </a:rPr>
              <a:t>All 52 universities have raised </a:t>
            </a:r>
            <a:r>
              <a:rPr lang="en" sz="1600" b="1" dirty="0">
                <a:solidFill>
                  <a:srgbClr val="C00000"/>
                </a:solidFill>
              </a:rPr>
              <a:t>$495,132,476 </a:t>
            </a:r>
            <a:r>
              <a:rPr lang="en" sz="1600" dirty="0">
                <a:solidFill>
                  <a:schemeClr val="tx1"/>
                </a:solidFill>
              </a:rPr>
              <a:t>from the lands taken!</a:t>
            </a:r>
            <a:endParaRPr sz="1600" dirty="0">
              <a:solidFill>
                <a:schemeClr val="tx1"/>
              </a:solidFill>
            </a:endParaRPr>
          </a:p>
        </p:txBody>
      </p:sp>
      <p:sp>
        <p:nvSpPr>
          <p:cNvPr id="89" name="Google Shape;89;p17"/>
          <p:cNvSpPr txBox="1">
            <a:spLocks noGrp="1"/>
          </p:cNvSpPr>
          <p:nvPr>
            <p:ph type="body" idx="1"/>
          </p:nvPr>
        </p:nvSpPr>
        <p:spPr>
          <a:xfrm>
            <a:off x="4467093" y="4540017"/>
            <a:ext cx="3586500" cy="34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t>Top five universities gaining (adjusted for inflation)</a:t>
            </a:r>
            <a:endParaRPr i="1" dirty="0"/>
          </a:p>
        </p:txBody>
      </p:sp>
      <p:pic>
        <p:nvPicPr>
          <p:cNvPr id="90" name="Google Shape;90;p17"/>
          <p:cNvPicPr preferRelativeResize="0"/>
          <p:nvPr/>
        </p:nvPicPr>
        <p:blipFill>
          <a:blip r:embed="rId3">
            <a:alphaModFix/>
          </a:blip>
          <a:stretch>
            <a:fillRect/>
          </a:stretch>
        </p:blipFill>
        <p:spPr>
          <a:xfrm>
            <a:off x="709974" y="1238844"/>
            <a:ext cx="7724051" cy="3204355"/>
          </a:xfrm>
          <a:prstGeom prst="rect">
            <a:avLst/>
          </a:prstGeom>
          <a:noFill/>
          <a:ln>
            <a:noFill/>
          </a:ln>
        </p:spPr>
      </p:pic>
      <p:sp>
        <p:nvSpPr>
          <p:cNvPr id="6" name="Google Shape;115;p28">
            <a:extLst>
              <a:ext uri="{FF2B5EF4-FFF2-40B4-BE49-F238E27FC236}">
                <a16:creationId xmlns:a16="http://schemas.microsoft.com/office/drawing/2014/main" id="{9F472889-FAA9-314D-93C0-1924A4BD33FE}"/>
              </a:ext>
            </a:extLst>
          </p:cNvPr>
          <p:cNvSpPr txBox="1">
            <a:spLocks/>
          </p:cNvSpPr>
          <p:nvPr/>
        </p:nvSpPr>
        <p:spPr>
          <a:xfrm>
            <a:off x="0" y="0"/>
            <a:ext cx="9144000" cy="572700"/>
          </a:xfrm>
          <a:prstGeom prst="rect">
            <a:avLst/>
          </a:prstGeom>
          <a:solidFill>
            <a:srgbClr val="D0E0E3"/>
          </a:solidFill>
          <a:ln>
            <a:noFill/>
          </a:ln>
        </p:spPr>
        <p:txBody>
          <a:bodyPr spcFirstLastPara="1" wrap="square" lIns="274300" tIns="9142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SzPts val="2800"/>
            </a:pPr>
            <a:r>
              <a:rPr lang="en-US" sz="2650" b="1" dirty="0"/>
              <a:t>What was gained</a:t>
            </a:r>
            <a:endParaRPr lang="en-US" sz="2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8"/>
          <p:cNvSpPr txBox="1">
            <a:spLocks noGrp="1"/>
          </p:cNvSpPr>
          <p:nvPr>
            <p:ph type="body" idx="1"/>
          </p:nvPr>
        </p:nvSpPr>
        <p:spPr>
          <a:xfrm>
            <a:off x="311700" y="776414"/>
            <a:ext cx="3281354" cy="317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dirty="0">
                <a:solidFill>
                  <a:schemeClr val="tx1"/>
                </a:solidFill>
              </a:rPr>
              <a:t>University of California took 148,636 acres of land and the US paid </a:t>
            </a:r>
            <a:r>
              <a:rPr lang="en" sz="1600" b="1" dirty="0">
                <a:solidFill>
                  <a:srgbClr val="C00000"/>
                </a:solidFill>
              </a:rPr>
              <a:t>$0</a:t>
            </a:r>
            <a:r>
              <a:rPr lang="en" sz="1600" dirty="0">
                <a:solidFill>
                  <a:schemeClr val="tx1"/>
                </a:solidFill>
              </a:rPr>
              <a:t>.  It is estimated that this is worth</a:t>
            </a:r>
            <a:r>
              <a:rPr lang="en" sz="1600" dirty="0">
                <a:solidFill>
                  <a:srgbClr val="C00000"/>
                </a:solidFill>
              </a:rPr>
              <a:t> $13,399,104 </a:t>
            </a:r>
            <a:r>
              <a:rPr lang="en" sz="1600" dirty="0">
                <a:solidFill>
                  <a:schemeClr val="tx1"/>
                </a:solidFill>
              </a:rPr>
              <a:t>(adjusted for inflation)</a:t>
            </a:r>
            <a:endParaRPr sz="1600" dirty="0">
              <a:solidFill>
                <a:schemeClr val="tx1"/>
              </a:solidFill>
            </a:endParaRPr>
          </a:p>
          <a:p>
            <a:pPr marL="0" lvl="0" indent="0" algn="l" rtl="0">
              <a:lnSpc>
                <a:spcPct val="100000"/>
              </a:lnSpc>
              <a:spcBef>
                <a:spcPts val="1600"/>
              </a:spcBef>
              <a:spcAft>
                <a:spcPts val="0"/>
              </a:spcAft>
              <a:buClr>
                <a:schemeClr val="dk1"/>
              </a:buClr>
              <a:buSzPts val="1100"/>
              <a:buFont typeface="Arial"/>
              <a:buNone/>
            </a:pPr>
            <a:r>
              <a:rPr lang="en" sz="1600" dirty="0">
                <a:solidFill>
                  <a:schemeClr val="tx1"/>
                </a:solidFill>
              </a:rPr>
              <a:t>In CA: bounties were paid for by the state (and reimbursed by the federal government) for the heads and scalps of Indigenous peoples.  18 treaties were made without compensation.</a:t>
            </a:r>
            <a:endParaRPr sz="1600" dirty="0">
              <a:solidFill>
                <a:schemeClr val="tx1"/>
              </a:solidFill>
            </a:endParaRPr>
          </a:p>
          <a:p>
            <a:pPr marL="0" lvl="0" indent="0" algn="l" rtl="0">
              <a:lnSpc>
                <a:spcPct val="100000"/>
              </a:lnSpc>
              <a:spcBef>
                <a:spcPts val="1600"/>
              </a:spcBef>
              <a:spcAft>
                <a:spcPts val="0"/>
              </a:spcAft>
              <a:buClr>
                <a:schemeClr val="dk1"/>
              </a:buClr>
              <a:buSzPts val="1100"/>
              <a:buFont typeface="Arial"/>
              <a:buNone/>
            </a:pPr>
            <a:r>
              <a:rPr lang="en" sz="1600" dirty="0">
                <a:solidFill>
                  <a:schemeClr val="tx1"/>
                </a:solidFill>
              </a:rPr>
              <a:t>In 2019, Gov. Gavin Newsom apologizes, noting “It’s called genocide.”</a:t>
            </a:r>
            <a:endParaRPr sz="1600" dirty="0">
              <a:solidFill>
                <a:schemeClr val="tx1"/>
              </a:solidFill>
            </a:endParaRPr>
          </a:p>
          <a:p>
            <a:pPr marL="0" lvl="0" indent="0" algn="l" rtl="0">
              <a:lnSpc>
                <a:spcPct val="100000"/>
              </a:lnSpc>
              <a:spcBef>
                <a:spcPts val="1600"/>
              </a:spcBef>
              <a:spcAft>
                <a:spcPts val="1600"/>
              </a:spcAft>
              <a:buNone/>
            </a:pPr>
            <a:endParaRPr sz="1600" dirty="0">
              <a:solidFill>
                <a:schemeClr val="tx1"/>
              </a:solidFill>
            </a:endParaRPr>
          </a:p>
        </p:txBody>
      </p:sp>
      <p:sp>
        <p:nvSpPr>
          <p:cNvPr id="97" name="Google Shape;97;p18"/>
          <p:cNvSpPr txBox="1">
            <a:spLocks noGrp="1"/>
          </p:cNvSpPr>
          <p:nvPr>
            <p:ph type="body" idx="1"/>
          </p:nvPr>
        </p:nvSpPr>
        <p:spPr>
          <a:xfrm>
            <a:off x="4059935" y="3642219"/>
            <a:ext cx="4939677" cy="34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t>Click on </a:t>
            </a:r>
            <a:r>
              <a:rPr lang="en" sz="1100" u="sng" dirty="0">
                <a:solidFill>
                  <a:schemeClr val="hlink"/>
                </a:solidFill>
                <a:hlinkClick r:id="rId3"/>
              </a:rPr>
              <a:t>https://www.landgrabu.org/universities</a:t>
            </a:r>
            <a:r>
              <a:rPr lang="en" i="1" dirty="0"/>
              <a:t> for other universities</a:t>
            </a:r>
            <a:endParaRPr i="1" dirty="0"/>
          </a:p>
        </p:txBody>
      </p:sp>
      <p:pic>
        <p:nvPicPr>
          <p:cNvPr id="98" name="Google Shape;98;p18"/>
          <p:cNvPicPr preferRelativeResize="0"/>
          <p:nvPr/>
        </p:nvPicPr>
        <p:blipFill>
          <a:blip r:embed="rId4">
            <a:alphaModFix/>
          </a:blip>
          <a:stretch>
            <a:fillRect/>
          </a:stretch>
        </p:blipFill>
        <p:spPr>
          <a:xfrm>
            <a:off x="3877056" y="1592969"/>
            <a:ext cx="4939677" cy="2049250"/>
          </a:xfrm>
          <a:prstGeom prst="rect">
            <a:avLst/>
          </a:prstGeom>
          <a:noFill/>
          <a:ln>
            <a:noFill/>
          </a:ln>
        </p:spPr>
      </p:pic>
      <p:sp>
        <p:nvSpPr>
          <p:cNvPr id="6" name="Google Shape;115;p28">
            <a:extLst>
              <a:ext uri="{FF2B5EF4-FFF2-40B4-BE49-F238E27FC236}">
                <a16:creationId xmlns:a16="http://schemas.microsoft.com/office/drawing/2014/main" id="{3890F292-CF50-8B4F-AD32-82CDD55EC6DE}"/>
              </a:ext>
            </a:extLst>
          </p:cNvPr>
          <p:cNvSpPr txBox="1">
            <a:spLocks/>
          </p:cNvSpPr>
          <p:nvPr/>
        </p:nvSpPr>
        <p:spPr>
          <a:xfrm>
            <a:off x="0" y="0"/>
            <a:ext cx="9144000" cy="572700"/>
          </a:xfrm>
          <a:prstGeom prst="rect">
            <a:avLst/>
          </a:prstGeom>
          <a:solidFill>
            <a:srgbClr val="D0E0E3"/>
          </a:solidFill>
          <a:ln>
            <a:noFill/>
          </a:ln>
        </p:spPr>
        <p:txBody>
          <a:bodyPr spcFirstLastPara="1" wrap="square" lIns="274300" tIns="9142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SzPts val="2800"/>
            </a:pPr>
            <a:r>
              <a:rPr lang="en-US" sz="2650" b="1" dirty="0"/>
              <a:t>University of California</a:t>
            </a:r>
            <a:endParaRPr lang="en-US" sz="255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389</Words>
  <Application>Microsoft Macintosh PowerPoint</Application>
  <PresentationFormat>On-screen Show (16:9)</PresentationFormat>
  <Paragraphs>41</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GRAB</dc:title>
  <cp:lastModifiedBy>Christine Chen</cp:lastModifiedBy>
  <cp:revision>7</cp:revision>
  <dcterms:modified xsi:type="dcterms:W3CDTF">2020-12-07T09:40:26Z</dcterms:modified>
</cp:coreProperties>
</file>